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9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D1E45-748A-4C2C-9716-EC6ED8B78BC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131B-F11E-4039-82AE-BFDF49A00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0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975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FFEE8-A698-1E08-199E-503943BAA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55C0F-AB34-CA6F-2C5E-A34D0199C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DBB5A-B6F6-D798-5429-F4017AFE1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1F98E-E43F-56BE-CB5A-CB58263A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4EE24-9AD6-DD18-B73E-703897536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51652-4841-97E5-BE8B-A5BE886B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B1DF56-A316-ADBF-E79F-CF58D41029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B769D-808D-AA78-640C-5430EA096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186EC-168B-9748-EF8E-B30FD12A5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0A970-ABD3-5563-9ED0-17FAAA82A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8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ADCCFF-359B-F544-2798-8E9BF5ADB6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EA84D-92DE-B5DF-926C-831212574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14485-FF94-89E2-6629-F229108A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070D4-275B-8984-61CB-D43018AA9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D6CBE-6356-98FF-F0CB-2983E031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6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B1FE-420C-4A94-7861-62A09B976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BE6EC-7FC2-B55D-B8BA-009CCF954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7E7C0-3A5A-B05D-C45F-1B5D4AE55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9C153-CF06-FF96-3EDF-ED7C14BD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4477F-99C4-04AD-9A30-E2DA57F1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2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D0479-8313-EBAD-D508-DCB84D2E7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39097-5E2C-5808-2575-937B86BCB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E8AEB-41ED-6F9F-39BB-26548FD3B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04EBA-11F2-65D9-F82D-66654690D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84583-AF8A-A9BA-E39A-1AEED6A7B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8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6A92-F33E-56D9-007C-6D76F0889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A4AF0-C1EE-BB8E-D63E-019BA9BEBF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04FB5F-5412-59A1-FAA0-FAD3F6107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AB53E-9ECC-FD82-0D8F-66759E83E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7ED53-D334-F0FE-B68F-A73A0D54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399B1-E742-7A20-C46C-9B12ECC9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EAEBB-9BA2-7D1A-812D-429659ADD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44A66-EDA7-0E91-B8A2-6D2C55420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B7013-406F-BEF9-5B49-5999348B5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EB342C-D206-36E0-8BD0-70FB8F275B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9DBF01-C083-EE4A-6DA2-DE863A5D6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9DF9A-10D3-A80A-B722-6A02EE8A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08ED4E-BD51-F7A6-339E-68244F448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76D23E-5E46-F2E6-969E-7CD9744B7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62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7C77A-B299-74BC-CD38-D73B5A66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EBC550-55A0-68E9-B572-11533CA7B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878550-EB2C-28E3-E486-C66F15D2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816DC-BA91-00D3-EB58-175AD30D5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8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E3003-24FE-06C1-1610-2CAB94C13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ED4EDA-ECD3-5B04-CA86-C2C98743F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85919-D1F0-9997-35DF-F3C7C9AE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6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B0AC-619A-9DE6-F1A4-310F5013F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741F8-4B3C-9DC2-C752-6C72A55C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F1561-85F2-1440-637D-D3A3FD41B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D9D58-6647-0FCA-14A7-B427C660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AAE19-7EC4-06F7-6013-6E674187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CB541-1C0A-11D5-1C4C-1469CF84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1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6E2EC-1961-7FC4-7CE2-F97FAABD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71B57A-ED70-D42D-5451-1DDD793202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D1A35-CF32-31DC-6CF8-62C5954B3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B8B35-D75F-6C05-1180-B17AB65E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41AB0-BE80-102C-A5CC-A7551BA6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CC9326-26E7-446D-D9D4-CB82C87A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6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EA3B7-2F2B-30A8-B649-8424ECC4A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66DC6-6A78-5772-7C80-16F319521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28391-A25C-F0DD-EACF-D66EA1DCB3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069F76-A8F5-420D-A8EB-ADCCBE0A2794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338D4-0FA2-754F-AA1E-F232A5C99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54388-9658-0BDA-8AE2-41A31DBE4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1FE4B2-F287-4615-BEA7-AB00D75B2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3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93/bib/bbs012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1C7-F811-4F51-BDA9-17EBB9618420}" type="datetime1">
              <a:rPr lang="da-DK" smtClean="0"/>
              <a:t>21-10-2024</a:t>
            </a:fld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12" name="TextBox 11"/>
          <p:cNvSpPr txBox="1"/>
          <p:nvPr/>
        </p:nvSpPr>
        <p:spPr>
          <a:xfrm>
            <a:off x="1038225" y="5879328"/>
            <a:ext cx="10115550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000" b="1" dirty="0">
                <a:solidFill>
                  <a:schemeClr val="tx1"/>
                </a:solidFill>
              </a:rPr>
              <a:t>Supplementary figure 2 </a:t>
            </a:r>
            <a:r>
              <a:rPr lang="en-US" sz="1000" b="0" dirty="0">
                <a:solidFill>
                  <a:schemeClr val="tx1"/>
                </a:solidFill>
              </a:rPr>
              <a:t>Mapping of the Illumina sequencing reads to the reference genome LT618787 of </a:t>
            </a:r>
            <a:r>
              <a:rPr lang="en-US" sz="1000" dirty="0"/>
              <a:t>the </a:t>
            </a:r>
            <a:r>
              <a:rPr lang="en-US" sz="1000" i="1" dirty="0"/>
              <a:t>P.f ∆</a:t>
            </a:r>
            <a:r>
              <a:rPr lang="en-US" sz="1000" i="1" dirty="0" err="1"/>
              <a:t>bluB</a:t>
            </a:r>
            <a:r>
              <a:rPr lang="en-US" sz="1000" i="1" dirty="0"/>
              <a:t> </a:t>
            </a:r>
            <a:r>
              <a:rPr lang="en-US" sz="1000" dirty="0"/>
              <a:t>mutant (A) and the </a:t>
            </a:r>
            <a:r>
              <a:rPr lang="en-US" sz="1000" i="1" dirty="0"/>
              <a:t>P.f ∆</a:t>
            </a:r>
            <a:r>
              <a:rPr lang="en-US" sz="1000" i="1" dirty="0" err="1"/>
              <a:t>ribA</a:t>
            </a:r>
            <a:r>
              <a:rPr lang="en-US" sz="1000" i="1" dirty="0"/>
              <a:t> </a:t>
            </a:r>
            <a:r>
              <a:rPr lang="en-US" sz="1000" dirty="0"/>
              <a:t>mutant (B) using the BWA-MEM algorithm. The breaks in read mapping indicate plasmid insertion sites. </a:t>
            </a:r>
            <a:r>
              <a:rPr lang="en-US" sz="1000" dirty="0" err="1"/>
              <a:t>pBluescript:ErmE</a:t>
            </a:r>
            <a:r>
              <a:rPr lang="en-US" sz="1000" dirty="0"/>
              <a:t> </a:t>
            </a:r>
            <a:r>
              <a:rPr lang="en-US" sz="1000" dirty="0" err="1"/>
              <a:t>Nanopore</a:t>
            </a:r>
            <a:r>
              <a:rPr lang="en-US" sz="1000" dirty="0"/>
              <a:t> reads mapped to the insertion sites of the </a:t>
            </a:r>
            <a:r>
              <a:rPr lang="en-US" sz="1000" i="1" dirty="0">
                <a:solidFill>
                  <a:srgbClr val="000000"/>
                </a:solidFill>
              </a:rPr>
              <a:t>P.f ∆</a:t>
            </a:r>
            <a:r>
              <a:rPr lang="en-US" sz="1000" i="1" dirty="0" err="1">
                <a:solidFill>
                  <a:srgbClr val="000000"/>
                </a:solidFill>
              </a:rPr>
              <a:t>bluB</a:t>
            </a:r>
            <a:r>
              <a:rPr lang="en-US" sz="1000" i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mutant (C) and the </a:t>
            </a:r>
            <a:r>
              <a:rPr lang="en-US" sz="1000" i="1" dirty="0">
                <a:solidFill>
                  <a:srgbClr val="000000"/>
                </a:solidFill>
              </a:rPr>
              <a:t>P.f ∆</a:t>
            </a:r>
            <a:r>
              <a:rPr lang="en-US" sz="1000" i="1" dirty="0" err="1">
                <a:solidFill>
                  <a:srgbClr val="000000"/>
                </a:solidFill>
              </a:rPr>
              <a:t>ribA</a:t>
            </a:r>
            <a:r>
              <a:rPr lang="en-US" sz="1000" i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mutant (D) assemblies. The read mapping was visualized with Tablet 1.17.08.17 (</a:t>
            </a:r>
            <a:r>
              <a:rPr lang="en-US" sz="1000" dirty="0"/>
              <a:t>Milne I, Stephen G, Bayer M, Cock PJA, Pritchard L, </a:t>
            </a:r>
            <a:r>
              <a:rPr lang="en-US" sz="1000" dirty="0" err="1"/>
              <a:t>Cardle</a:t>
            </a:r>
            <a:r>
              <a:rPr lang="en-US" sz="1000" dirty="0"/>
              <a:t> L, Shaw PD and Marshall D. 2013. </a:t>
            </a:r>
            <a:r>
              <a:rPr lang="en-US" sz="1000" dirty="0">
                <a:hlinkClick r:id="rId3"/>
              </a:rPr>
              <a:t>Using Tablet for visual exploration of second-generation sequencing data</a:t>
            </a:r>
            <a:r>
              <a:rPr lang="en-US" sz="1000" dirty="0"/>
              <a:t>. Briefings in Bioinformatics 14(2), 193-202.)</a:t>
            </a:r>
            <a:endParaRPr lang="en-GB" sz="1000" b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1984"/>
          <a:stretch/>
        </p:blipFill>
        <p:spPr>
          <a:xfrm>
            <a:off x="6307811" y="565690"/>
            <a:ext cx="4751603" cy="2419939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9128502" y="534912"/>
            <a:ext cx="0" cy="224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99657" y="357338"/>
            <a:ext cx="2859757" cy="153888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/>
              <a:t>Break in read mapping within the </a:t>
            </a:r>
            <a:r>
              <a:rPr lang="en-GB" sz="1000" i="1" dirty="0"/>
              <a:t>ribA2</a:t>
            </a:r>
            <a:r>
              <a:rPr lang="en-GB" sz="1000" dirty="0"/>
              <a:t> gene locus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9182746" y="1108130"/>
            <a:ext cx="54244" cy="1084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9363559" y="822506"/>
            <a:ext cx="1942454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000" dirty="0"/>
              <a:t>Increased read coverage reflecting duplication of the part of ribA2 gene in the </a:t>
            </a:r>
            <a:r>
              <a:rPr lang="en-US" sz="1000" i="1" dirty="0">
                <a:solidFill>
                  <a:srgbClr val="000000"/>
                </a:solidFill>
              </a:rPr>
              <a:t>P.f ∆</a:t>
            </a:r>
            <a:r>
              <a:rPr lang="en-US" sz="1000" i="1" dirty="0" err="1">
                <a:solidFill>
                  <a:srgbClr val="000000"/>
                </a:solidFill>
              </a:rPr>
              <a:t>ribA</a:t>
            </a:r>
            <a:r>
              <a:rPr lang="en-US" sz="1000" i="1" dirty="0">
                <a:solidFill>
                  <a:srgbClr val="000000"/>
                </a:solidFill>
              </a:rPr>
              <a:t> mutant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221" y="165138"/>
            <a:ext cx="216406" cy="369332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 dirty="0">
                <a:solidFill>
                  <a:schemeClr val="tx1"/>
                </a:solidFill>
                <a:latin typeface="+mn-lt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7811" y="165138"/>
            <a:ext cx="197170" cy="369332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 dirty="0"/>
              <a:t>B</a:t>
            </a:r>
            <a:endParaRPr lang="en-GB" sz="24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b="12287"/>
          <a:stretch/>
        </p:blipFill>
        <p:spPr>
          <a:xfrm>
            <a:off x="625215" y="565690"/>
            <a:ext cx="4751603" cy="2409986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3942792" y="528253"/>
            <a:ext cx="7749" cy="364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86297" y="355647"/>
            <a:ext cx="3204403" cy="153888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/>
              <a:t>Break in read mapping within the </a:t>
            </a:r>
            <a:r>
              <a:rPr lang="en-GB" sz="1000" i="1" dirty="0" err="1"/>
              <a:t>bluB</a:t>
            </a:r>
            <a:r>
              <a:rPr lang="en-GB" sz="1000" i="1" dirty="0"/>
              <a:t>/cobT2</a:t>
            </a:r>
            <a:r>
              <a:rPr lang="en-GB" sz="1000" dirty="0"/>
              <a:t> gene locus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2" name="Right Brace 21"/>
          <p:cNvSpPr/>
          <p:nvPr/>
        </p:nvSpPr>
        <p:spPr>
          <a:xfrm>
            <a:off x="3950541" y="1162921"/>
            <a:ext cx="54244" cy="1084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4131354" y="877297"/>
            <a:ext cx="1942454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000" dirty="0"/>
              <a:t>Increased read coverage reflecting duplication of the part of </a:t>
            </a:r>
            <a:r>
              <a:rPr lang="en-GB" sz="1000" i="1" dirty="0" err="1"/>
              <a:t>bluB</a:t>
            </a:r>
            <a:r>
              <a:rPr lang="en-GB" sz="1000" dirty="0"/>
              <a:t> gene in the </a:t>
            </a:r>
            <a:r>
              <a:rPr lang="en-US" sz="1000" i="1" dirty="0">
                <a:solidFill>
                  <a:srgbClr val="000000"/>
                </a:solidFill>
              </a:rPr>
              <a:t>P.f ∆</a:t>
            </a:r>
            <a:r>
              <a:rPr lang="en-US" sz="1000" i="1" dirty="0" err="1">
                <a:solidFill>
                  <a:srgbClr val="000000"/>
                </a:solidFill>
              </a:rPr>
              <a:t>bluB</a:t>
            </a:r>
            <a:r>
              <a:rPr lang="en-US" sz="1000" i="1" dirty="0">
                <a:solidFill>
                  <a:srgbClr val="000000"/>
                </a:solidFill>
              </a:rPr>
              <a:t> mutant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2421" y="3013113"/>
            <a:ext cx="21020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 dirty="0"/>
              <a:t>C</a:t>
            </a:r>
            <a:endParaRPr lang="en-GB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3459" y="3018235"/>
            <a:ext cx="19152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 dirty="0"/>
              <a:t>D</a:t>
            </a:r>
            <a:endParaRPr lang="en-GB" sz="24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6721" y="3072791"/>
            <a:ext cx="4233782" cy="281649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/>
          <a:srcRect l="9489" r="7817" b="12546"/>
          <a:stretch/>
        </p:blipFill>
        <p:spPr>
          <a:xfrm>
            <a:off x="1146875" y="3072792"/>
            <a:ext cx="4091552" cy="27545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4ABB92-A2DA-E6CF-F040-F2AC4355EE0A}"/>
              </a:ext>
            </a:extLst>
          </p:cNvPr>
          <p:cNvSpPr txBox="1"/>
          <p:nvPr/>
        </p:nvSpPr>
        <p:spPr>
          <a:xfrm>
            <a:off x="838200" y="-44975"/>
            <a:ext cx="3035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Supplementary</a:t>
            </a:r>
            <a:r>
              <a:rPr lang="fi-FI" sz="1400" dirty="0"/>
              <a:t> </a:t>
            </a:r>
            <a:r>
              <a:rPr lang="fi-FI" sz="1400" dirty="0" err="1"/>
              <a:t>Figure</a:t>
            </a:r>
            <a:r>
              <a:rPr lang="fi-FI" sz="1400"/>
              <a:t> 2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234526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205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Ruoxi</dc:creator>
  <cp:lastModifiedBy>Varmanen, Pekka</cp:lastModifiedBy>
  <cp:revision>2</cp:revision>
  <dcterms:created xsi:type="dcterms:W3CDTF">2024-08-30T11:35:52Z</dcterms:created>
  <dcterms:modified xsi:type="dcterms:W3CDTF">2024-10-21T07:49:30Z</dcterms:modified>
</cp:coreProperties>
</file>