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浅色样式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17" autoAdjust="0"/>
    <p:restoredTop sz="94660"/>
  </p:normalViewPr>
  <p:slideViewPr>
    <p:cSldViewPr snapToGrid="0">
      <p:cViewPr varScale="1">
        <p:scale>
          <a:sx n="84" d="100"/>
          <a:sy n="84" d="100"/>
        </p:scale>
        <p:origin x="101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6" Type="http://schemas.openxmlformats.org/officeDocument/2006/relationships/tableStyles" Target="tableStyles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9D55BD-3BC9-4C1E-A0B7-FED3A4C39AE4}" type="datetimeFigureOut">
              <a:rPr lang="en-CA" smtClean="0"/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3254E0-B72B-4A6F-839D-E3145273FC14}" type="slidenum">
              <a:rPr lang="en-CA" smtClean="0"/>
            </a:fld>
            <a:endParaRPr lang="en-C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9D55BD-3BC9-4C1E-A0B7-FED3A4C39AE4}" type="datetimeFigureOut">
              <a:rPr lang="en-CA" smtClean="0"/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3254E0-B72B-4A6F-839D-E3145273FC14}" type="slidenum">
              <a:rPr lang="en-CA" smtClean="0"/>
            </a:fld>
            <a:endParaRPr lang="en-C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9D55BD-3BC9-4C1E-A0B7-FED3A4C39AE4}" type="datetimeFigureOut">
              <a:rPr lang="en-CA" smtClean="0"/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3254E0-B72B-4A6F-839D-E3145273FC14}" type="slidenum">
              <a:rPr lang="en-CA" smtClean="0"/>
            </a:fld>
            <a:endParaRPr lang="en-C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9D55BD-3BC9-4C1E-A0B7-FED3A4C39AE4}" type="datetimeFigureOut">
              <a:rPr lang="en-CA" smtClean="0"/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3254E0-B72B-4A6F-839D-E3145273FC14}" type="slidenum">
              <a:rPr lang="en-CA" smtClean="0"/>
            </a:fld>
            <a:endParaRPr lang="en-C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9D55BD-3BC9-4C1E-A0B7-FED3A4C39AE4}" type="datetimeFigureOut">
              <a:rPr lang="en-CA" smtClean="0"/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3254E0-B72B-4A6F-839D-E3145273FC14}" type="slidenum">
              <a:rPr lang="en-CA" smtClean="0"/>
            </a:fld>
            <a:endParaRPr lang="en-C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9D55BD-3BC9-4C1E-A0B7-FED3A4C39AE4}" type="datetimeFigureOut">
              <a:rPr lang="en-CA" smtClean="0"/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3254E0-B72B-4A6F-839D-E3145273FC14}" type="slidenum">
              <a:rPr lang="en-CA" smtClean="0"/>
            </a:fld>
            <a:endParaRPr lang="en-C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9D55BD-3BC9-4C1E-A0B7-FED3A4C39AE4}" type="datetimeFigureOut">
              <a:rPr lang="en-CA" smtClean="0"/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3254E0-B72B-4A6F-839D-E3145273FC14}" type="slidenum">
              <a:rPr lang="en-CA" smtClean="0"/>
            </a:fld>
            <a:endParaRPr lang="en-C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9D55BD-3BC9-4C1E-A0B7-FED3A4C39AE4}" type="datetimeFigureOut">
              <a:rPr lang="en-CA" smtClean="0"/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3254E0-B72B-4A6F-839D-E3145273FC14}" type="slidenum">
              <a:rPr lang="en-CA" smtClean="0"/>
            </a:fld>
            <a:endParaRPr lang="en-C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9D55BD-3BC9-4C1E-A0B7-FED3A4C39AE4}" type="datetimeFigureOut">
              <a:rPr lang="en-CA" smtClean="0"/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3254E0-B72B-4A6F-839D-E3145273FC14}" type="slidenum">
              <a:rPr lang="en-CA" smtClean="0"/>
            </a:fld>
            <a:endParaRPr lang="en-C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9D55BD-3BC9-4C1E-A0B7-FED3A4C39AE4}" type="datetimeFigureOut">
              <a:rPr lang="en-CA" smtClean="0"/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3254E0-B72B-4A6F-839D-E3145273FC14}" type="slidenum">
              <a:rPr lang="en-CA" smtClean="0"/>
            </a:fld>
            <a:endParaRPr lang="en-C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9D55BD-3BC9-4C1E-A0B7-FED3A4C39AE4}" type="datetimeFigureOut">
              <a:rPr lang="en-CA" smtClean="0"/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3254E0-B72B-4A6F-839D-E3145273FC14}" type="slidenum">
              <a:rPr lang="en-CA" smtClean="0"/>
            </a:fld>
            <a:endParaRPr lang="en-C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9D55BD-3BC9-4C1E-A0B7-FED3A4C39AE4}" type="datetimeFigureOut">
              <a:rPr lang="en-CA" smtClean="0"/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3254E0-B72B-4A6F-839D-E3145273FC14}" type="slidenum">
              <a:rPr lang="en-CA" smtClean="0"/>
            </a:fld>
            <a:endParaRPr lang="en-C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3091543" y="1510480"/>
          <a:ext cx="6096000" cy="4444996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2032000"/>
                <a:gridCol w="2032000"/>
                <a:gridCol w="2032000"/>
              </a:tblGrid>
              <a:tr h="370841">
                <a:tc>
                  <a:txBody>
                    <a:bodyPr/>
                    <a:lstStyle/>
                    <a:p>
                      <a:r>
                        <a:rPr lang="en-US" altLang="en-CA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Antibodies</a:t>
                      </a:r>
                      <a:endParaRPr lang="en-US" altLang="en-CA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WT</a:t>
                      </a:r>
                      <a:endParaRPr lang="en-CA" sz="14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KO</a:t>
                      </a:r>
                      <a:endParaRPr lang="en-CA" sz="14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370839">
                <a:tc>
                  <a:txBody>
                    <a:bodyPr/>
                    <a:lstStyle/>
                    <a:p>
                      <a:r>
                        <a:rPr lang="en-CA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CD133</a:t>
                      </a:r>
                      <a:endParaRPr lang="en-CA" sz="14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en-CA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88.7 ± 7.2</a:t>
                      </a:r>
                      <a:endParaRPr lang="en-US" altLang="en-CA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77.9 </a:t>
                      </a:r>
                      <a:r>
                        <a:rPr lang="en-US" altLang="en-CA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± 4.5</a:t>
                      </a:r>
                      <a:endParaRPr lang="en-US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370839">
                <a:tc>
                  <a:txBody>
                    <a:bodyPr/>
                    <a:lstStyle/>
                    <a:p>
                      <a:r>
                        <a:rPr lang="en-CA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Sca-1</a:t>
                      </a:r>
                      <a:endParaRPr lang="en-CA" sz="14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en-CA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95.2 ± 8.5</a:t>
                      </a:r>
                      <a:endParaRPr lang="en-US" altLang="en-CA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72.0 </a:t>
                      </a:r>
                      <a:r>
                        <a:rPr lang="en-US" altLang="en-CA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± 6.7</a:t>
                      </a:r>
                      <a:endParaRPr lang="en-US" sz="14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370841">
                <a:tc>
                  <a:txBody>
                    <a:bodyPr/>
                    <a:lstStyle/>
                    <a:p>
                      <a:r>
                        <a:rPr lang="en-CA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CD44</a:t>
                      </a:r>
                      <a:endParaRPr lang="en-CA" sz="14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en-CA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98.2 ± 10.3</a:t>
                      </a:r>
                      <a:endParaRPr lang="en-US" altLang="en-CA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87.2 </a:t>
                      </a:r>
                      <a:r>
                        <a:rPr lang="en-US" altLang="en-CA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± 7.6</a:t>
                      </a:r>
                      <a:endParaRPr lang="en-US" sz="14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365761">
                <a:tc>
                  <a:txBody>
                    <a:bodyPr/>
                    <a:lstStyle/>
                    <a:p>
                      <a:r>
                        <a:rPr lang="en-CA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CD117</a:t>
                      </a:r>
                      <a:endParaRPr lang="en-CA" sz="14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en-CA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53.0 ± 5.2</a:t>
                      </a:r>
                      <a:endParaRPr lang="en-US" altLang="en-CA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64.1 </a:t>
                      </a:r>
                      <a:r>
                        <a:rPr lang="en-US" altLang="en-CA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± 6.4</a:t>
                      </a:r>
                      <a:endParaRPr lang="en-US" sz="14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370839">
                <a:tc>
                  <a:txBody>
                    <a:bodyPr/>
                    <a:lstStyle/>
                    <a:p>
                      <a:r>
                        <a:rPr lang="en-CA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CD34</a:t>
                      </a:r>
                      <a:endParaRPr lang="en-CA" sz="14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en-CA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7.43 ± 2.4</a:t>
                      </a:r>
                      <a:endParaRPr lang="en-US" altLang="en-CA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en-CA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5.02 ± 3.4</a:t>
                      </a:r>
                      <a:endParaRPr lang="en-US" altLang="en-CA" sz="14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370839">
                <a:tc>
                  <a:txBody>
                    <a:bodyPr/>
                    <a:lstStyle/>
                    <a:p>
                      <a:r>
                        <a:rPr lang="en-CA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CD45</a:t>
                      </a:r>
                      <a:endParaRPr lang="en-CA" sz="14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en-CA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1.61 ± 0.4</a:t>
                      </a:r>
                      <a:endParaRPr lang="en-US" altLang="en-CA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1.07 </a:t>
                      </a:r>
                      <a:r>
                        <a:rPr lang="en-US" altLang="en-CA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± 0.9</a:t>
                      </a:r>
                      <a:endParaRPr lang="en-CA" sz="14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370839">
                <a:tc>
                  <a:txBody>
                    <a:bodyPr/>
                    <a:lstStyle/>
                    <a:p>
                      <a:r>
                        <a:rPr lang="en-CA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CD163</a:t>
                      </a:r>
                      <a:endParaRPr lang="en-CA" sz="14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en-CA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1.87 ± 0.2</a:t>
                      </a:r>
                      <a:endParaRPr lang="en-US" altLang="en-CA" sz="14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2.49 </a:t>
                      </a:r>
                      <a:r>
                        <a:rPr lang="en-US" altLang="en-CA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± 1.2</a:t>
                      </a:r>
                      <a:endParaRPr lang="en-CA" sz="14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370839">
                <a:tc>
                  <a:txBody>
                    <a:bodyPr/>
                    <a:lstStyle/>
                    <a:p>
                      <a:r>
                        <a:rPr lang="en-CA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CD41</a:t>
                      </a:r>
                      <a:endParaRPr lang="en-CA" sz="14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2.39 </a:t>
                      </a:r>
                      <a:r>
                        <a:rPr lang="en-US" altLang="en-CA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± 0.6</a:t>
                      </a:r>
                      <a:endParaRPr lang="en-CA" sz="14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1.18 </a:t>
                      </a:r>
                      <a:r>
                        <a:rPr lang="en-US" altLang="en-CA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± 0.8</a:t>
                      </a:r>
                      <a:endParaRPr lang="en-CA" sz="14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370841">
                <a:tc>
                  <a:txBody>
                    <a:bodyPr/>
                    <a:lstStyle/>
                    <a:p>
                      <a:r>
                        <a:rPr lang="en-CA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CD276</a:t>
                      </a:r>
                      <a:endParaRPr lang="en-CA" sz="14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4.25 </a:t>
                      </a:r>
                      <a:r>
                        <a:rPr lang="en-US" altLang="en-CA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± 1.3</a:t>
                      </a:r>
                      <a:endParaRPr lang="en-CA" sz="14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1.11 </a:t>
                      </a:r>
                      <a:r>
                        <a:rPr lang="en-US" altLang="en-CA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± 0.8</a:t>
                      </a:r>
                      <a:endParaRPr lang="en-CA" sz="14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370839">
                <a:tc>
                  <a:txBody>
                    <a:bodyPr/>
                    <a:lstStyle/>
                    <a:p>
                      <a:r>
                        <a:rPr lang="en-CA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CD138</a:t>
                      </a:r>
                      <a:endParaRPr lang="en-CA" sz="14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en-CA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2.75 ± 0.4</a:t>
                      </a:r>
                      <a:endParaRPr lang="en-US" altLang="en-CA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en-CA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0.39 ± 1.2</a:t>
                      </a:r>
                      <a:endParaRPr lang="en-US" altLang="en-CA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370839">
                <a:tc>
                  <a:txBody>
                    <a:bodyPr/>
                    <a:lstStyle/>
                    <a:p>
                      <a:r>
                        <a:rPr lang="en-CA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CD79a</a:t>
                      </a:r>
                      <a:endParaRPr lang="en-CA" sz="14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1.36 </a:t>
                      </a:r>
                      <a:r>
                        <a:rPr lang="en-US" altLang="en-CA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± 0.8</a:t>
                      </a:r>
                      <a:endParaRPr lang="en-CA" sz="14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1.24 </a:t>
                      </a:r>
                      <a:r>
                        <a:rPr lang="en-US" altLang="en-CA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± 0.7</a:t>
                      </a:r>
                      <a:endParaRPr lang="en-CA" sz="14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文本框 3"/>
          <p:cNvSpPr txBox="1">
            <a:spLocks noChangeArrowheads="1"/>
          </p:cNvSpPr>
          <p:nvPr/>
        </p:nvSpPr>
        <p:spPr bwMode="auto">
          <a:xfrm>
            <a:off x="3091543" y="589730"/>
            <a:ext cx="6096000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en-CA" sz="1400" b="1">
                <a:latin typeface="Times New Roman" panose="02020603050405020304" pitchFamily="18" charset="0"/>
              </a:rPr>
              <a:t>Table 1:</a:t>
            </a:r>
            <a:r>
              <a:rPr lang="en-US" altLang="en-CA" sz="1400">
                <a:latin typeface="Times New Roman" panose="02020603050405020304" pitchFamily="18" charset="0"/>
              </a:rPr>
              <a:t> A panel of</a:t>
            </a:r>
            <a:r>
              <a:rPr lang="zh-CN" altLang="en-US" sz="1400">
                <a:latin typeface="Times New Roman" panose="02020603050405020304" pitchFamily="18" charset="0"/>
              </a:rPr>
              <a:t> MSC marker expression of </a:t>
            </a:r>
            <a:r>
              <a:rPr lang="en-US" altLang="zh-CN" sz="1400">
                <a:latin typeface="Times New Roman" panose="02020603050405020304" pitchFamily="18" charset="0"/>
              </a:rPr>
              <a:t>renal MSC</a:t>
            </a:r>
            <a:r>
              <a:rPr lang="zh-CN" altLang="en-US" sz="1400">
                <a:latin typeface="Times New Roman" panose="02020603050405020304" pitchFamily="18" charset="0"/>
              </a:rPr>
              <a:t> after P4 in </a:t>
            </a:r>
            <a:r>
              <a:rPr lang="en-US" altLang="zh-CN" sz="1400">
                <a:latin typeface="Times New Roman" panose="02020603050405020304" pitchFamily="18" charset="0"/>
              </a:rPr>
              <a:t>WT and KO</a:t>
            </a:r>
            <a:r>
              <a:rPr lang="zh-CN" altLang="en-US" sz="1400">
                <a:latin typeface="Times New Roman" panose="02020603050405020304" pitchFamily="18" charset="0"/>
              </a:rPr>
              <a:t>.</a:t>
            </a:r>
            <a:endParaRPr lang="zh-CN" altLang="en-US" sz="1400">
              <a:latin typeface="Times New Roman" panose="02020603050405020304" pitchFamily="18" charset="0"/>
            </a:endParaRPr>
          </a:p>
        </p:txBody>
      </p:sp>
      <p:sp>
        <p:nvSpPr>
          <p:cNvPr id="6" name="文本框 4"/>
          <p:cNvSpPr txBox="1">
            <a:spLocks noChangeArrowheads="1"/>
          </p:cNvSpPr>
          <p:nvPr/>
        </p:nvSpPr>
        <p:spPr bwMode="auto">
          <a:xfrm>
            <a:off x="1973421" y="6152961"/>
            <a:ext cx="833307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zh-CN" altLang="en-US" sz="1400" dirty="0">
                <a:latin typeface="Times New Roman" panose="02020603050405020304" pitchFamily="18" charset="0"/>
              </a:rPr>
              <a:t>Data were presented by </a:t>
            </a:r>
            <a:r>
              <a:rPr lang="en-CA" altLang="zh-CN" sz="1400" dirty="0" smtClean="0">
                <a:latin typeface="Times New Roman" panose="02020603050405020304" pitchFamily="18" charset="0"/>
              </a:rPr>
              <a:t>mean ± SD (%) (n = 3). No statistical difference between WT and KO cells was seen in the positive expression of CD133, Sca-1, CD44 and CD117</a:t>
            </a:r>
            <a:r>
              <a:rPr lang="en-US" altLang="zh-CN" sz="1400" dirty="0" smtClean="0">
                <a:latin typeface="Times New Roman" panose="02020603050405020304" pitchFamily="18" charset="0"/>
              </a:rPr>
              <a:t>.</a:t>
            </a:r>
            <a:endParaRPr lang="en-US" altLang="zh-CN" sz="1400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527</Words>
  <Application>WPS 演示</Application>
  <PresentationFormat>Widescreen</PresentationFormat>
  <Paragraphs>76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11" baseType="lpstr">
      <vt:lpstr>Arial</vt:lpstr>
      <vt:lpstr>宋体</vt:lpstr>
      <vt:lpstr>Wingdings</vt:lpstr>
      <vt:lpstr>Times New Roman</vt:lpstr>
      <vt:lpstr>等线</vt:lpstr>
      <vt:lpstr>Calibri</vt:lpstr>
      <vt:lpstr>微软雅黑</vt:lpstr>
      <vt:lpstr>Arial Unicode MS</vt:lpstr>
      <vt:lpstr>Calibri Light</vt:lpstr>
      <vt:lpstr>Office Theme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Caigan Du</dc:creator>
  <cp:lastModifiedBy>wengxiaodong</cp:lastModifiedBy>
  <cp:revision>4</cp:revision>
  <dcterms:created xsi:type="dcterms:W3CDTF">2020-07-03T00:48:00Z</dcterms:created>
  <dcterms:modified xsi:type="dcterms:W3CDTF">2021-05-13T14:52:15Z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A9209B9DD3D644CF9B884639738E2C68</vt:lpwstr>
  </property>
  <property fmtid="{D5CDD505-2E9C-101B-9397-08002B2CF9AE}" pid="3" name="KSOProductBuildVer">
    <vt:lpwstr>2052-11.1.0.10495</vt:lpwstr>
  </property>
</Properties>
</file>