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9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21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000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513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9455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808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3461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6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884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080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4213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7913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651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27E07-0030-45CE-B2A9-F141548E5B75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5BFC9-B8DF-4EB1-A9A5-7117AB5135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765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48" y="2985850"/>
            <a:ext cx="3652897" cy="54503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518" y="1410664"/>
            <a:ext cx="3873023" cy="10792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9CFD37C-8EA9-4426-A203-E98489BC79A9}"/>
              </a:ext>
            </a:extLst>
          </p:cNvPr>
          <p:cNvSpPr txBox="1"/>
          <p:nvPr/>
        </p:nvSpPr>
        <p:spPr>
          <a:xfrm>
            <a:off x="605108" y="442500"/>
            <a:ext cx="10534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Western data in Figures 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(3 and 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5)</a:t>
            </a:r>
            <a:endParaRPr lang="ko-KR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8715" y="1879286"/>
            <a:ext cx="896399" cy="7797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IP</a:t>
            </a:r>
            <a:r>
              <a:rPr lang="en-US" altLang="ko-KR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</a:t>
            </a:r>
          </a:p>
          <a:p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(320KDa)</a:t>
            </a:r>
            <a:endParaRPr lang="ko-KR" altLang="en-US" sz="2000" baseline="30000" dirty="0"/>
          </a:p>
        </p:txBody>
      </p:sp>
      <p:sp>
        <p:nvSpPr>
          <p:cNvPr id="7" name="직사각형 6"/>
          <p:cNvSpPr/>
          <p:nvPr/>
        </p:nvSpPr>
        <p:spPr>
          <a:xfrm>
            <a:off x="2749672" y="108211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1</a:t>
            </a:r>
            <a:endParaRPr lang="ko-KR" altLang="en-US" baseline="30000" dirty="0"/>
          </a:p>
        </p:txBody>
      </p:sp>
      <p:sp>
        <p:nvSpPr>
          <p:cNvPr id="8" name="직사각형 7"/>
          <p:cNvSpPr/>
          <p:nvPr/>
        </p:nvSpPr>
        <p:spPr>
          <a:xfrm>
            <a:off x="6102471" y="1058670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2</a:t>
            </a:r>
            <a:endParaRPr lang="ko-KR" altLang="en-US" baseline="30000" dirty="0"/>
          </a:p>
        </p:txBody>
      </p:sp>
      <p:sp>
        <p:nvSpPr>
          <p:cNvPr id="9" name="직사각형 8"/>
          <p:cNvSpPr/>
          <p:nvPr/>
        </p:nvSpPr>
        <p:spPr>
          <a:xfrm>
            <a:off x="9754208" y="1052809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3</a:t>
            </a:r>
            <a:endParaRPr lang="ko-KR" altLang="en-US" baseline="30000" dirty="0"/>
          </a:p>
        </p:txBody>
      </p:sp>
      <p:sp>
        <p:nvSpPr>
          <p:cNvPr id="10" name="직사각형 9"/>
          <p:cNvSpPr/>
          <p:nvPr/>
        </p:nvSpPr>
        <p:spPr>
          <a:xfrm>
            <a:off x="50437" y="3007628"/>
            <a:ext cx="78739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PI3K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(95KDa)</a:t>
            </a:r>
            <a:endParaRPr lang="ko-KR" altLang="en-US" baseline="30000" dirty="0" smtClean="0"/>
          </a:p>
        </p:txBody>
      </p:sp>
      <p:sp>
        <p:nvSpPr>
          <p:cNvPr id="11" name="직사각형 10"/>
          <p:cNvSpPr/>
          <p:nvPr/>
        </p:nvSpPr>
        <p:spPr>
          <a:xfrm>
            <a:off x="53369" y="4118396"/>
            <a:ext cx="7873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actin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(45KDa)</a:t>
            </a:r>
            <a:endParaRPr lang="ko-KR" altLang="en-US" baseline="30000" dirty="0" smtClean="0"/>
          </a:p>
          <a:p>
            <a:endParaRPr lang="ko-KR" altLang="en-US" baseline="30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98" y="1530226"/>
            <a:ext cx="3596021" cy="1308173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1020686" y="1738580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320</a:t>
            </a:r>
            <a:endParaRPr lang="ko-KR" altLang="en-US" sz="2000" baseline="30000" dirty="0"/>
          </a:p>
        </p:txBody>
      </p:sp>
      <p:sp>
        <p:nvSpPr>
          <p:cNvPr id="14" name="직사각형 13"/>
          <p:cNvSpPr/>
          <p:nvPr/>
        </p:nvSpPr>
        <p:spPr>
          <a:xfrm>
            <a:off x="4610873" y="1600833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320</a:t>
            </a:r>
            <a:endParaRPr lang="ko-KR" altLang="en-US" sz="2000" baseline="30000" dirty="0"/>
          </a:p>
        </p:txBody>
      </p:sp>
      <p:sp>
        <p:nvSpPr>
          <p:cNvPr id="16" name="직사각형 15"/>
          <p:cNvSpPr/>
          <p:nvPr/>
        </p:nvSpPr>
        <p:spPr>
          <a:xfrm>
            <a:off x="8399611" y="1572157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320</a:t>
            </a:r>
            <a:endParaRPr lang="ko-KR" altLang="en-US" sz="2000" baseline="30000" dirty="0"/>
          </a:p>
        </p:txBody>
      </p:sp>
      <p:sp>
        <p:nvSpPr>
          <p:cNvPr id="17" name="직사각형 16"/>
          <p:cNvSpPr/>
          <p:nvPr/>
        </p:nvSpPr>
        <p:spPr>
          <a:xfrm>
            <a:off x="1014823" y="2040450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250</a:t>
            </a:r>
            <a:endParaRPr lang="ko-KR" altLang="en-US" sz="2000" baseline="30000" dirty="0"/>
          </a:p>
        </p:txBody>
      </p:sp>
      <p:sp>
        <p:nvSpPr>
          <p:cNvPr id="18" name="직사각형 17"/>
          <p:cNvSpPr/>
          <p:nvPr/>
        </p:nvSpPr>
        <p:spPr>
          <a:xfrm>
            <a:off x="4605012" y="1876327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ko-KR" altLang="en-US" sz="2000" baseline="30000" dirty="0"/>
          </a:p>
        </p:txBody>
      </p:sp>
      <p:sp>
        <p:nvSpPr>
          <p:cNvPr id="19" name="직사각형 18"/>
          <p:cNvSpPr/>
          <p:nvPr/>
        </p:nvSpPr>
        <p:spPr>
          <a:xfrm>
            <a:off x="8388637" y="1817712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ko-KR" altLang="en-US" sz="2000" baseline="30000" dirty="0"/>
          </a:p>
        </p:txBody>
      </p:sp>
      <p:sp>
        <p:nvSpPr>
          <p:cNvPr id="20" name="직사각형 19"/>
          <p:cNvSpPr/>
          <p:nvPr/>
        </p:nvSpPr>
        <p:spPr>
          <a:xfrm>
            <a:off x="1052920" y="2869851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ko-KR" altLang="en-US" sz="2000" baseline="30000" dirty="0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7349" y="2709307"/>
            <a:ext cx="4136968" cy="909890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4563980" y="2855194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ko-KR" altLang="en-US" sz="2000" baseline="30000" dirty="0"/>
          </a:p>
        </p:txBody>
      </p:sp>
      <p:sp>
        <p:nvSpPr>
          <p:cNvPr id="25" name="직사각형 24"/>
          <p:cNvSpPr/>
          <p:nvPr/>
        </p:nvSpPr>
        <p:spPr>
          <a:xfrm>
            <a:off x="8541031" y="2770208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ko-KR" altLang="en-US" sz="2000" baseline="30000" dirty="0"/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644" y="4147468"/>
            <a:ext cx="3666211" cy="70278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1082228" y="3910276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ko-KR" altLang="en-US" sz="2000" baseline="30000" dirty="0"/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1277" y="4104758"/>
            <a:ext cx="3788738" cy="97355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-262816" y="5205701"/>
            <a:ext cx="787547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U46619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0.05U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)        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err="1" smtClean="0">
                <a:latin typeface="Times New Roman" pitchFamily="18" charset="0"/>
                <a:cs typeface="Times New Roman" pitchFamily="18" charset="0"/>
              </a:rPr>
              <a:t>Dioscin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altLang="ko-KR" sz="1400" b="1" dirty="0">
                <a:latin typeface="Times New Roman" pitchFamily="18" charset="0"/>
                <a:cs typeface="Times New Roman" pitchFamily="18" charset="0"/>
              </a:rPr>
              <a:t>μΜ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5323231" y="5218962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9071461" y="5232077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558117" y="3077931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ko-KR" altLang="en-US" sz="2000" baseline="30000" dirty="0"/>
          </a:p>
        </p:txBody>
      </p:sp>
      <p:sp>
        <p:nvSpPr>
          <p:cNvPr id="34" name="직사각형 33"/>
          <p:cNvSpPr/>
          <p:nvPr/>
        </p:nvSpPr>
        <p:spPr>
          <a:xfrm>
            <a:off x="1052919" y="3089656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ko-KR" altLang="en-US" sz="2000" baseline="30000" dirty="0"/>
          </a:p>
        </p:txBody>
      </p:sp>
      <p:sp>
        <p:nvSpPr>
          <p:cNvPr id="35" name="직사각형 34"/>
          <p:cNvSpPr/>
          <p:nvPr/>
        </p:nvSpPr>
        <p:spPr>
          <a:xfrm>
            <a:off x="8538099" y="3022253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ko-KR" altLang="en-US" sz="2000" baseline="30000" dirty="0"/>
          </a:p>
        </p:txBody>
      </p:sp>
      <p:sp>
        <p:nvSpPr>
          <p:cNvPr id="36" name="직사각형 35"/>
          <p:cNvSpPr/>
          <p:nvPr/>
        </p:nvSpPr>
        <p:spPr>
          <a:xfrm>
            <a:off x="1085161" y="4185768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ko-KR" altLang="en-US" sz="2000" baseline="30000" dirty="0"/>
          </a:p>
        </p:txBody>
      </p:sp>
      <p:sp>
        <p:nvSpPr>
          <p:cNvPr id="42" name="직사각형 41"/>
          <p:cNvSpPr/>
          <p:nvPr/>
        </p:nvSpPr>
        <p:spPr>
          <a:xfrm>
            <a:off x="4769128" y="3904415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ko-KR" altLang="en-US" sz="2000" baseline="30000" dirty="0"/>
          </a:p>
        </p:txBody>
      </p:sp>
      <p:sp>
        <p:nvSpPr>
          <p:cNvPr id="48" name="직사각형 47"/>
          <p:cNvSpPr/>
          <p:nvPr/>
        </p:nvSpPr>
        <p:spPr>
          <a:xfrm>
            <a:off x="4772061" y="4179907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ko-KR" altLang="en-US" sz="2000" baseline="30000" dirty="0"/>
          </a:p>
        </p:txBody>
      </p:sp>
      <p:sp>
        <p:nvSpPr>
          <p:cNvPr id="51" name="직사각형 50"/>
          <p:cNvSpPr/>
          <p:nvPr/>
        </p:nvSpPr>
        <p:spPr>
          <a:xfrm>
            <a:off x="8543957" y="3775462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ko-KR" altLang="en-US" sz="2000" baseline="30000" dirty="0"/>
          </a:p>
        </p:txBody>
      </p:sp>
      <p:sp>
        <p:nvSpPr>
          <p:cNvPr id="52" name="직사각형 51"/>
          <p:cNvSpPr/>
          <p:nvPr/>
        </p:nvSpPr>
        <p:spPr>
          <a:xfrm>
            <a:off x="8546890" y="4050954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ko-KR" altLang="en-US" sz="2000" baseline="30000" dirty="0"/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8181" y="1718310"/>
            <a:ext cx="3343017" cy="455580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62691" y="4246367"/>
            <a:ext cx="3409917" cy="476849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39155" y="2916747"/>
            <a:ext cx="3395386" cy="44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37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67" y="2920496"/>
            <a:ext cx="3172980" cy="447831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547" y="1879286"/>
            <a:ext cx="922047" cy="7797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p-IP</a:t>
            </a:r>
            <a:r>
              <a:rPr lang="en-US" altLang="ko-KR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</a:t>
            </a:r>
          </a:p>
          <a:p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(320KDa)</a:t>
            </a:r>
            <a:endParaRPr lang="ko-KR" altLang="en-US" sz="2000" baseline="30000" dirty="0"/>
          </a:p>
        </p:txBody>
      </p:sp>
      <p:sp>
        <p:nvSpPr>
          <p:cNvPr id="7" name="직사각형 6"/>
          <p:cNvSpPr/>
          <p:nvPr/>
        </p:nvSpPr>
        <p:spPr>
          <a:xfrm>
            <a:off x="2749672" y="108211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1</a:t>
            </a:r>
            <a:endParaRPr lang="ko-KR" altLang="en-US" baseline="30000" dirty="0"/>
          </a:p>
        </p:txBody>
      </p:sp>
      <p:sp>
        <p:nvSpPr>
          <p:cNvPr id="8" name="직사각형 7"/>
          <p:cNvSpPr/>
          <p:nvPr/>
        </p:nvSpPr>
        <p:spPr>
          <a:xfrm>
            <a:off x="6102471" y="1058670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2</a:t>
            </a:r>
            <a:endParaRPr lang="ko-KR" altLang="en-US" baseline="30000" dirty="0"/>
          </a:p>
        </p:txBody>
      </p:sp>
      <p:sp>
        <p:nvSpPr>
          <p:cNvPr id="9" name="직사각형 8"/>
          <p:cNvSpPr/>
          <p:nvPr/>
        </p:nvSpPr>
        <p:spPr>
          <a:xfrm>
            <a:off x="9754208" y="1052809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3</a:t>
            </a:r>
            <a:endParaRPr lang="ko-KR" altLang="en-US" baseline="30000" dirty="0"/>
          </a:p>
        </p:txBody>
      </p:sp>
      <p:sp>
        <p:nvSpPr>
          <p:cNvPr id="10" name="직사각형 9"/>
          <p:cNvSpPr/>
          <p:nvPr/>
        </p:nvSpPr>
        <p:spPr>
          <a:xfrm>
            <a:off x="-2315" y="3007628"/>
            <a:ext cx="91563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p-PI3K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(95KDa)</a:t>
            </a:r>
            <a:endParaRPr lang="ko-KR" altLang="en-US" baseline="30000" dirty="0" smtClean="0"/>
          </a:p>
        </p:txBody>
      </p:sp>
      <p:sp>
        <p:nvSpPr>
          <p:cNvPr id="11" name="직사각형 10"/>
          <p:cNvSpPr/>
          <p:nvPr/>
        </p:nvSpPr>
        <p:spPr>
          <a:xfrm>
            <a:off x="-122477" y="4118396"/>
            <a:ext cx="12105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 T-VASP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     (46, 50KDa)</a:t>
            </a:r>
            <a:endParaRPr lang="ko-KR" altLang="en-US" baseline="30000" dirty="0" smtClean="0"/>
          </a:p>
          <a:p>
            <a:endParaRPr lang="ko-KR" altLang="en-US" baseline="30000" dirty="0"/>
          </a:p>
        </p:txBody>
      </p:sp>
      <p:sp>
        <p:nvSpPr>
          <p:cNvPr id="13" name="직사각형 12"/>
          <p:cNvSpPr/>
          <p:nvPr/>
        </p:nvSpPr>
        <p:spPr>
          <a:xfrm>
            <a:off x="1020686" y="1738580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320</a:t>
            </a:r>
            <a:endParaRPr lang="ko-KR" altLang="en-US" sz="2000" baseline="30000" dirty="0"/>
          </a:p>
        </p:txBody>
      </p:sp>
      <p:sp>
        <p:nvSpPr>
          <p:cNvPr id="14" name="직사각형 13"/>
          <p:cNvSpPr/>
          <p:nvPr/>
        </p:nvSpPr>
        <p:spPr>
          <a:xfrm>
            <a:off x="4610873" y="1600833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320</a:t>
            </a:r>
            <a:endParaRPr lang="ko-KR" altLang="en-US" sz="2000" baseline="30000" dirty="0"/>
          </a:p>
        </p:txBody>
      </p:sp>
      <p:sp>
        <p:nvSpPr>
          <p:cNvPr id="16" name="직사각형 15"/>
          <p:cNvSpPr/>
          <p:nvPr/>
        </p:nvSpPr>
        <p:spPr>
          <a:xfrm>
            <a:off x="8399611" y="1572157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320</a:t>
            </a:r>
            <a:endParaRPr lang="ko-KR" altLang="en-US" sz="2000" baseline="30000" dirty="0"/>
          </a:p>
        </p:txBody>
      </p:sp>
      <p:sp>
        <p:nvSpPr>
          <p:cNvPr id="17" name="직사각형 16"/>
          <p:cNvSpPr/>
          <p:nvPr/>
        </p:nvSpPr>
        <p:spPr>
          <a:xfrm>
            <a:off x="1014823" y="2040450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250</a:t>
            </a:r>
            <a:endParaRPr lang="ko-KR" altLang="en-US" sz="2000" baseline="30000" dirty="0"/>
          </a:p>
        </p:txBody>
      </p:sp>
      <p:sp>
        <p:nvSpPr>
          <p:cNvPr id="18" name="직사각형 17"/>
          <p:cNvSpPr/>
          <p:nvPr/>
        </p:nvSpPr>
        <p:spPr>
          <a:xfrm>
            <a:off x="4605012" y="1876327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ko-KR" altLang="en-US" sz="2000" baseline="30000" dirty="0"/>
          </a:p>
        </p:txBody>
      </p:sp>
      <p:sp>
        <p:nvSpPr>
          <p:cNvPr id="19" name="직사각형 18"/>
          <p:cNvSpPr/>
          <p:nvPr/>
        </p:nvSpPr>
        <p:spPr>
          <a:xfrm>
            <a:off x="8388637" y="1817712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ko-KR" altLang="en-US" sz="2000" baseline="30000" dirty="0"/>
          </a:p>
        </p:txBody>
      </p:sp>
      <p:sp>
        <p:nvSpPr>
          <p:cNvPr id="20" name="직사각형 19"/>
          <p:cNvSpPr/>
          <p:nvPr/>
        </p:nvSpPr>
        <p:spPr>
          <a:xfrm>
            <a:off x="1079296" y="2913814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ko-KR" altLang="en-US" sz="2000" baseline="30000" dirty="0"/>
          </a:p>
        </p:txBody>
      </p:sp>
      <p:sp>
        <p:nvSpPr>
          <p:cNvPr id="22" name="직사각형 21"/>
          <p:cNvSpPr/>
          <p:nvPr/>
        </p:nvSpPr>
        <p:spPr>
          <a:xfrm>
            <a:off x="4766203" y="3066214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ko-KR" altLang="en-US" sz="2000" baseline="30000" dirty="0"/>
          </a:p>
        </p:txBody>
      </p:sp>
      <p:sp>
        <p:nvSpPr>
          <p:cNvPr id="25" name="직사각형 24"/>
          <p:cNvSpPr/>
          <p:nvPr/>
        </p:nvSpPr>
        <p:spPr>
          <a:xfrm>
            <a:off x="8514655" y="3025185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ko-KR" altLang="en-US" sz="2000" baseline="30000" dirty="0"/>
          </a:p>
        </p:txBody>
      </p:sp>
      <p:sp>
        <p:nvSpPr>
          <p:cNvPr id="40" name="직사각형 39"/>
          <p:cNvSpPr/>
          <p:nvPr/>
        </p:nvSpPr>
        <p:spPr>
          <a:xfrm>
            <a:off x="1082228" y="4130083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19CFD37C-8EA9-4426-A203-E98489BC79A9}"/>
              </a:ext>
            </a:extLst>
          </p:cNvPr>
          <p:cNvSpPr txBox="1"/>
          <p:nvPr/>
        </p:nvSpPr>
        <p:spPr>
          <a:xfrm>
            <a:off x="605108" y="442500"/>
            <a:ext cx="10534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Western data in Figures 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3, 4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and 5)</a:t>
            </a:r>
            <a:endParaRPr lang="ko-KR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204" y="1538428"/>
            <a:ext cx="3019425" cy="1114425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975" y="1443391"/>
            <a:ext cx="3114675" cy="1171575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1463" y="4179937"/>
            <a:ext cx="3133725" cy="676275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0683" y="2846757"/>
            <a:ext cx="3086100" cy="857250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3600" y="4286036"/>
            <a:ext cx="2952750" cy="942975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4769134" y="4194562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526378" y="4241456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-262816" y="5205701"/>
            <a:ext cx="787547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U46619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0.05U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)        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err="1" smtClean="0">
                <a:latin typeface="Times New Roman" pitchFamily="18" charset="0"/>
                <a:cs typeface="Times New Roman" pitchFamily="18" charset="0"/>
              </a:rPr>
              <a:t>Dioscin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altLang="ko-KR" sz="1400" b="1" dirty="0">
                <a:latin typeface="Times New Roman" pitchFamily="18" charset="0"/>
                <a:cs typeface="Times New Roman" pitchFamily="18" charset="0"/>
              </a:rPr>
              <a:t>μΜ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5323231" y="5218962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9071461" y="5232077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3373" y="1807446"/>
            <a:ext cx="2655400" cy="316049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4718" y="4414884"/>
            <a:ext cx="2965163" cy="379822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9883" y="3067092"/>
            <a:ext cx="2825796" cy="35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749672" y="108211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1</a:t>
            </a:r>
            <a:endParaRPr lang="ko-KR" altLang="en-US" baseline="30000" dirty="0"/>
          </a:p>
        </p:txBody>
      </p:sp>
      <p:sp>
        <p:nvSpPr>
          <p:cNvPr id="8" name="직사각형 7"/>
          <p:cNvSpPr/>
          <p:nvPr/>
        </p:nvSpPr>
        <p:spPr>
          <a:xfrm>
            <a:off x="6102471" y="1058670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2</a:t>
            </a:r>
            <a:endParaRPr lang="ko-KR" altLang="en-US" baseline="30000" dirty="0"/>
          </a:p>
        </p:txBody>
      </p:sp>
      <p:sp>
        <p:nvSpPr>
          <p:cNvPr id="9" name="직사각형 8"/>
          <p:cNvSpPr/>
          <p:nvPr/>
        </p:nvSpPr>
        <p:spPr>
          <a:xfrm>
            <a:off x="9754208" y="1052809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3</a:t>
            </a:r>
            <a:endParaRPr lang="ko-KR" altLang="en-US" baseline="30000" dirty="0"/>
          </a:p>
        </p:txBody>
      </p:sp>
      <p:sp>
        <p:nvSpPr>
          <p:cNvPr id="11" name="직사각형 10"/>
          <p:cNvSpPr/>
          <p:nvPr/>
        </p:nvSpPr>
        <p:spPr>
          <a:xfrm>
            <a:off x="-122477" y="2034620"/>
            <a:ext cx="115929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 p-VASP </a:t>
            </a:r>
          </a:p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   (S157)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     (50KDa)</a:t>
            </a:r>
            <a:endParaRPr lang="ko-KR" altLang="en-US" baseline="30000" dirty="0" smtClean="0"/>
          </a:p>
          <a:p>
            <a:endParaRPr lang="ko-KR" altLang="en-US" baseline="30000" dirty="0"/>
          </a:p>
        </p:txBody>
      </p:sp>
      <p:sp>
        <p:nvSpPr>
          <p:cNvPr id="44" name="직사각형 43"/>
          <p:cNvSpPr/>
          <p:nvPr/>
        </p:nvSpPr>
        <p:spPr>
          <a:xfrm>
            <a:off x="4710518" y="2034583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ko-KR" altLang="en-US" sz="2000" baseline="30000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19CFD37C-8EA9-4426-A203-E98489BC79A9}"/>
              </a:ext>
            </a:extLst>
          </p:cNvPr>
          <p:cNvSpPr txBox="1"/>
          <p:nvPr/>
        </p:nvSpPr>
        <p:spPr>
          <a:xfrm>
            <a:off x="605108" y="442500"/>
            <a:ext cx="10534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Western data in Figures 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(4)</a:t>
            </a:r>
            <a:endParaRPr lang="ko-KR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-119541" y="3655335"/>
            <a:ext cx="12490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 p-VASP </a:t>
            </a:r>
          </a:p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   (S239)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     (48, 50 </a:t>
            </a:r>
            <a:r>
              <a:rPr lang="en-US" altLang="ko-KR" b="1" baseline="30000" dirty="0" err="1" smtClean="0">
                <a:latin typeface="Times New Roman" pitchFamily="18" charset="0"/>
                <a:cs typeface="Times New Roman" pitchFamily="18" charset="0"/>
              </a:rPr>
              <a:t>KDa</a:t>
            </a:r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ko-KR" altLang="en-US" baseline="30000" dirty="0" smtClean="0"/>
          </a:p>
          <a:p>
            <a:endParaRPr lang="ko-KR" altLang="en-US" baseline="30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436" y="2129928"/>
            <a:ext cx="3106610" cy="63817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857" y="2107884"/>
            <a:ext cx="3261821" cy="851107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274" y="3650539"/>
            <a:ext cx="3238500" cy="1009650"/>
          </a:xfrm>
          <a:prstGeom prst="rect">
            <a:avLst/>
          </a:prstGeom>
        </p:spPr>
      </p:pic>
      <p:sp>
        <p:nvSpPr>
          <p:cNvPr id="38" name="직사각형 37"/>
          <p:cNvSpPr/>
          <p:nvPr/>
        </p:nvSpPr>
        <p:spPr>
          <a:xfrm>
            <a:off x="1085159" y="3543928"/>
            <a:ext cx="300082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ko-KR" sz="2000" b="1" baseline="30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745688" y="3907342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48</a:t>
            </a:r>
            <a:endParaRPr lang="ko-KR" altLang="en-US" sz="2000" baseline="30000" dirty="0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1480" y="3771214"/>
            <a:ext cx="3458344" cy="955303"/>
          </a:xfrm>
          <a:prstGeom prst="rect">
            <a:avLst/>
          </a:prstGeom>
        </p:spPr>
      </p:pic>
      <p:sp>
        <p:nvSpPr>
          <p:cNvPr id="24" name="직사각형 23"/>
          <p:cNvSpPr/>
          <p:nvPr/>
        </p:nvSpPr>
        <p:spPr>
          <a:xfrm>
            <a:off x="1091019" y="2099062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ko-KR" altLang="en-US" sz="2000" baseline="30000" dirty="0"/>
          </a:p>
        </p:txBody>
      </p:sp>
      <p:sp>
        <p:nvSpPr>
          <p:cNvPr id="25" name="직사각형 24"/>
          <p:cNvSpPr/>
          <p:nvPr/>
        </p:nvSpPr>
        <p:spPr>
          <a:xfrm>
            <a:off x="8678776" y="2037515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ko-KR" altLang="en-US" sz="2000" baseline="30000" dirty="0"/>
          </a:p>
        </p:txBody>
      </p:sp>
      <p:sp>
        <p:nvSpPr>
          <p:cNvPr id="27" name="직사각형 26"/>
          <p:cNvSpPr/>
          <p:nvPr/>
        </p:nvSpPr>
        <p:spPr>
          <a:xfrm>
            <a:off x="4748620" y="3734427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ko-KR" altLang="en-US" sz="2000" baseline="30000" dirty="0"/>
          </a:p>
        </p:txBody>
      </p:sp>
      <p:sp>
        <p:nvSpPr>
          <p:cNvPr id="28" name="직사각형 27"/>
          <p:cNvSpPr/>
          <p:nvPr/>
        </p:nvSpPr>
        <p:spPr>
          <a:xfrm>
            <a:off x="1152567" y="3954235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48</a:t>
            </a:r>
            <a:endParaRPr lang="ko-KR" altLang="en-US" sz="2000" baseline="30000" dirty="0"/>
          </a:p>
        </p:txBody>
      </p:sp>
      <p:sp>
        <p:nvSpPr>
          <p:cNvPr id="29" name="직사각형 28"/>
          <p:cNvSpPr/>
          <p:nvPr/>
        </p:nvSpPr>
        <p:spPr>
          <a:xfrm>
            <a:off x="1155499" y="3781320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ko-KR" altLang="en-US" sz="2000" baseline="30000" dirty="0"/>
          </a:p>
        </p:txBody>
      </p:sp>
      <p:sp>
        <p:nvSpPr>
          <p:cNvPr id="30" name="직사각형 29"/>
          <p:cNvSpPr/>
          <p:nvPr/>
        </p:nvSpPr>
        <p:spPr>
          <a:xfrm>
            <a:off x="8699290" y="3921997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48</a:t>
            </a:r>
            <a:endParaRPr lang="ko-KR" altLang="en-US" sz="2000" baseline="30000" dirty="0"/>
          </a:p>
        </p:txBody>
      </p:sp>
      <p:sp>
        <p:nvSpPr>
          <p:cNvPr id="31" name="직사각형 30"/>
          <p:cNvSpPr/>
          <p:nvPr/>
        </p:nvSpPr>
        <p:spPr>
          <a:xfrm>
            <a:off x="8702222" y="3749082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ko-KR" altLang="en-US" sz="2000" baseline="30000" dirty="0"/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71717" y="4960376"/>
            <a:ext cx="787547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U46619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0.05U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)        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err="1" smtClean="0">
                <a:latin typeface="Times New Roman" pitchFamily="18" charset="0"/>
                <a:cs typeface="Times New Roman" pitchFamily="18" charset="0"/>
              </a:rPr>
              <a:t>Dioscin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altLang="ko-KR" sz="1400" b="1" dirty="0">
                <a:latin typeface="Times New Roman" pitchFamily="18" charset="0"/>
                <a:cs typeface="Times New Roman" pitchFamily="18" charset="0"/>
              </a:rPr>
              <a:t>μΜ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5657764" y="4973637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9405994" y="4986752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3340" y="3886186"/>
            <a:ext cx="3221070" cy="412038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3895" y="2336960"/>
            <a:ext cx="3244806" cy="2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3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925" y="2818929"/>
            <a:ext cx="3181350" cy="1143000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83" y="1857343"/>
            <a:ext cx="3152775" cy="83820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776048" y="108211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1</a:t>
            </a:r>
            <a:endParaRPr lang="ko-KR" altLang="en-US" baseline="30000" dirty="0"/>
          </a:p>
        </p:txBody>
      </p:sp>
      <p:sp>
        <p:nvSpPr>
          <p:cNvPr id="8" name="직사각형 7"/>
          <p:cNvSpPr/>
          <p:nvPr/>
        </p:nvSpPr>
        <p:spPr>
          <a:xfrm>
            <a:off x="6128847" y="1058670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2</a:t>
            </a:r>
            <a:endParaRPr lang="ko-KR" altLang="en-US" baseline="30000" dirty="0"/>
          </a:p>
        </p:txBody>
      </p:sp>
      <p:sp>
        <p:nvSpPr>
          <p:cNvPr id="9" name="직사각형 8"/>
          <p:cNvSpPr/>
          <p:nvPr/>
        </p:nvSpPr>
        <p:spPr>
          <a:xfrm>
            <a:off x="9780584" y="1052809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3</a:t>
            </a:r>
            <a:endParaRPr lang="ko-KR" altLang="en-US" baseline="30000" dirty="0"/>
          </a:p>
        </p:txBody>
      </p:sp>
      <p:sp>
        <p:nvSpPr>
          <p:cNvPr id="20" name="직사각형 19"/>
          <p:cNvSpPr/>
          <p:nvPr/>
        </p:nvSpPr>
        <p:spPr>
          <a:xfrm>
            <a:off x="1061712" y="2948980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ko-KR" altLang="en-US" sz="2000" baseline="30000" dirty="0"/>
          </a:p>
        </p:txBody>
      </p:sp>
      <p:sp>
        <p:nvSpPr>
          <p:cNvPr id="22" name="직사각형 21"/>
          <p:cNvSpPr/>
          <p:nvPr/>
        </p:nvSpPr>
        <p:spPr>
          <a:xfrm>
            <a:off x="4678279" y="2925535"/>
            <a:ext cx="35458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ko-KR" altLang="en-US" sz="2000" baseline="30000" dirty="0"/>
          </a:p>
        </p:txBody>
      </p:sp>
      <p:sp>
        <p:nvSpPr>
          <p:cNvPr id="25" name="직사각형 24"/>
          <p:cNvSpPr/>
          <p:nvPr/>
        </p:nvSpPr>
        <p:spPr>
          <a:xfrm>
            <a:off x="8541031" y="3332917"/>
            <a:ext cx="354584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ko-KR" altLang="en-US" sz="2000" baseline="30000" dirty="0"/>
          </a:p>
        </p:txBody>
      </p:sp>
      <p:sp>
        <p:nvSpPr>
          <p:cNvPr id="26" name="직사각형 25"/>
          <p:cNvSpPr/>
          <p:nvPr/>
        </p:nvSpPr>
        <p:spPr>
          <a:xfrm>
            <a:off x="82240" y="2106733"/>
            <a:ext cx="82586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cPLA</a:t>
            </a:r>
            <a:r>
              <a:rPr lang="en-US" altLang="ko-KR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(98KDa)</a:t>
            </a:r>
            <a:endParaRPr lang="ko-KR" altLang="en-US" baseline="30000" dirty="0" smtClean="0"/>
          </a:p>
        </p:txBody>
      </p:sp>
      <p:sp>
        <p:nvSpPr>
          <p:cNvPr id="29" name="직사각형 28"/>
          <p:cNvSpPr/>
          <p:nvPr/>
        </p:nvSpPr>
        <p:spPr>
          <a:xfrm>
            <a:off x="1079295" y="1814785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100</a:t>
            </a:r>
            <a:endParaRPr lang="ko-KR" altLang="en-US" sz="2000" baseline="30000" dirty="0"/>
          </a:p>
        </p:txBody>
      </p:sp>
      <p:sp>
        <p:nvSpPr>
          <p:cNvPr id="32" name="직사각형 31"/>
          <p:cNvSpPr/>
          <p:nvPr/>
        </p:nvSpPr>
        <p:spPr>
          <a:xfrm>
            <a:off x="8441387" y="1800126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100</a:t>
            </a:r>
            <a:endParaRPr lang="ko-KR" altLang="en-US" sz="2000" baseline="30000" dirty="0"/>
          </a:p>
        </p:txBody>
      </p:sp>
      <p:sp>
        <p:nvSpPr>
          <p:cNvPr id="37" name="직사각형 36"/>
          <p:cNvSpPr/>
          <p:nvPr/>
        </p:nvSpPr>
        <p:spPr>
          <a:xfrm>
            <a:off x="4628457" y="1864607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100</a:t>
            </a:r>
            <a:endParaRPr lang="ko-KR" altLang="en-US" sz="2000" baseline="30000" dirty="0"/>
          </a:p>
        </p:txBody>
      </p:sp>
      <p:sp>
        <p:nvSpPr>
          <p:cNvPr id="34" name="직사각형 33"/>
          <p:cNvSpPr/>
          <p:nvPr/>
        </p:nvSpPr>
        <p:spPr>
          <a:xfrm>
            <a:off x="79746" y="3054525"/>
            <a:ext cx="7873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err="1" smtClean="0">
                <a:latin typeface="Times New Roman" pitchFamily="18" charset="0"/>
                <a:cs typeface="Times New Roman" pitchFamily="18" charset="0"/>
              </a:rPr>
              <a:t>Akt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(60KDa)</a:t>
            </a:r>
            <a:endParaRPr lang="ko-KR" altLang="en-US" baseline="30000" dirty="0" smtClean="0"/>
          </a:p>
          <a:p>
            <a:endParaRPr lang="ko-KR" altLang="en-US" baseline="30000" dirty="0"/>
          </a:p>
        </p:txBody>
      </p:sp>
      <p:sp>
        <p:nvSpPr>
          <p:cNvPr id="38" name="직사각형 37"/>
          <p:cNvSpPr/>
          <p:nvPr/>
        </p:nvSpPr>
        <p:spPr>
          <a:xfrm>
            <a:off x="82677" y="4024610"/>
            <a:ext cx="7873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p38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(40KDa)</a:t>
            </a:r>
            <a:endParaRPr lang="ko-KR" altLang="en-US" baseline="30000" dirty="0" smtClean="0"/>
          </a:p>
          <a:p>
            <a:endParaRPr lang="ko-KR" altLang="en-US" baseline="30000" dirty="0"/>
          </a:p>
        </p:txBody>
      </p:sp>
      <p:sp>
        <p:nvSpPr>
          <p:cNvPr id="40" name="직사각형 39"/>
          <p:cNvSpPr/>
          <p:nvPr/>
        </p:nvSpPr>
        <p:spPr>
          <a:xfrm>
            <a:off x="1064645" y="3839935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ko-KR" altLang="en-US" sz="2000" baseline="30000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622" y="3834541"/>
            <a:ext cx="3028950" cy="105727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4194" y="1879258"/>
            <a:ext cx="3162300" cy="762000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2118" y="3891690"/>
            <a:ext cx="3048000" cy="942975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817" y="2824090"/>
            <a:ext cx="3209925" cy="12954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19CFD37C-8EA9-4426-A203-E98489BC79A9}"/>
              </a:ext>
            </a:extLst>
          </p:cNvPr>
          <p:cNvSpPr txBox="1"/>
          <p:nvPr/>
        </p:nvSpPr>
        <p:spPr>
          <a:xfrm>
            <a:off x="605108" y="442500"/>
            <a:ext cx="10534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Western data in Figures 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(5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ko-KR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4698798" y="3860451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ko-KR" altLang="en-US" sz="2000" baseline="30000" dirty="0"/>
          </a:p>
        </p:txBody>
      </p:sp>
      <p:sp>
        <p:nvSpPr>
          <p:cNvPr id="43" name="직사각형 42"/>
          <p:cNvSpPr/>
          <p:nvPr/>
        </p:nvSpPr>
        <p:spPr>
          <a:xfrm>
            <a:off x="8570341" y="3968888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ko-KR" altLang="en-US" sz="2000" baseline="30000" dirty="0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-129002" y="4926924"/>
            <a:ext cx="787547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U46619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0.05U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)        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err="1" smtClean="0">
                <a:latin typeface="Times New Roman" pitchFamily="18" charset="0"/>
                <a:cs typeface="Times New Roman" pitchFamily="18" charset="0"/>
              </a:rPr>
              <a:t>Dioscin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altLang="ko-KR" sz="1400" b="1" dirty="0">
                <a:latin typeface="Times New Roman" pitchFamily="18" charset="0"/>
                <a:cs typeface="Times New Roman" pitchFamily="18" charset="0"/>
              </a:rPr>
              <a:t>μΜ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5457045" y="4940185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9205275" y="4953300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4925" y="2032757"/>
            <a:ext cx="3255046" cy="476785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80435" y="3054525"/>
            <a:ext cx="3211565" cy="416681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80435" y="4326354"/>
            <a:ext cx="3357716" cy="50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44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077" y="1849287"/>
            <a:ext cx="3152775" cy="657225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776048" y="108211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1</a:t>
            </a:r>
            <a:endParaRPr lang="ko-KR" altLang="en-US" baseline="30000" dirty="0"/>
          </a:p>
        </p:txBody>
      </p:sp>
      <p:sp>
        <p:nvSpPr>
          <p:cNvPr id="8" name="직사각형 7"/>
          <p:cNvSpPr/>
          <p:nvPr/>
        </p:nvSpPr>
        <p:spPr>
          <a:xfrm>
            <a:off x="6128847" y="1058670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2</a:t>
            </a:r>
            <a:endParaRPr lang="ko-KR" altLang="en-US" baseline="30000" dirty="0"/>
          </a:p>
        </p:txBody>
      </p:sp>
      <p:sp>
        <p:nvSpPr>
          <p:cNvPr id="9" name="직사각형 8"/>
          <p:cNvSpPr/>
          <p:nvPr/>
        </p:nvSpPr>
        <p:spPr>
          <a:xfrm>
            <a:off x="9780584" y="1052809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3</a:t>
            </a:r>
            <a:endParaRPr lang="ko-KR" altLang="en-US" baseline="30000" dirty="0"/>
          </a:p>
        </p:txBody>
      </p:sp>
      <p:sp>
        <p:nvSpPr>
          <p:cNvPr id="20" name="직사각형 19"/>
          <p:cNvSpPr/>
          <p:nvPr/>
        </p:nvSpPr>
        <p:spPr>
          <a:xfrm>
            <a:off x="1079296" y="2755551"/>
            <a:ext cx="354584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85</a:t>
            </a:r>
          </a:p>
          <a:p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ko-KR" altLang="en-US" sz="2000" baseline="30000" dirty="0"/>
          </a:p>
        </p:txBody>
      </p:sp>
      <p:sp>
        <p:nvSpPr>
          <p:cNvPr id="26" name="직사각형 25"/>
          <p:cNvSpPr/>
          <p:nvPr/>
        </p:nvSpPr>
        <p:spPr>
          <a:xfrm>
            <a:off x="82240" y="2106733"/>
            <a:ext cx="103105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p-cPLA</a:t>
            </a:r>
            <a:r>
              <a:rPr lang="en-US" altLang="ko-KR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ko-KR" b="1" baseline="300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5KDa)</a:t>
            </a:r>
            <a:endParaRPr lang="ko-KR" altLang="en-US" baseline="30000" dirty="0" smtClean="0"/>
          </a:p>
        </p:txBody>
      </p:sp>
      <p:sp>
        <p:nvSpPr>
          <p:cNvPr id="29" name="직사각형 28"/>
          <p:cNvSpPr/>
          <p:nvPr/>
        </p:nvSpPr>
        <p:spPr>
          <a:xfrm>
            <a:off x="1026541" y="1832372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100</a:t>
            </a:r>
            <a:endParaRPr lang="ko-KR" altLang="en-US" sz="2000" baseline="30000" dirty="0"/>
          </a:p>
        </p:txBody>
      </p:sp>
      <p:sp>
        <p:nvSpPr>
          <p:cNvPr id="32" name="직사각형 31"/>
          <p:cNvSpPr/>
          <p:nvPr/>
        </p:nvSpPr>
        <p:spPr>
          <a:xfrm>
            <a:off x="8441387" y="1808919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100</a:t>
            </a:r>
            <a:endParaRPr lang="ko-KR" altLang="en-US" sz="2000" baseline="30000" dirty="0"/>
          </a:p>
        </p:txBody>
      </p:sp>
      <p:sp>
        <p:nvSpPr>
          <p:cNvPr id="37" name="직사각형 36"/>
          <p:cNvSpPr/>
          <p:nvPr/>
        </p:nvSpPr>
        <p:spPr>
          <a:xfrm>
            <a:off x="4602081" y="1829435"/>
            <a:ext cx="439544" cy="574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100</a:t>
            </a:r>
            <a:endParaRPr lang="ko-KR" altLang="en-US" sz="2000" baseline="30000" dirty="0"/>
          </a:p>
        </p:txBody>
      </p:sp>
      <p:sp>
        <p:nvSpPr>
          <p:cNvPr id="34" name="직사각형 33"/>
          <p:cNvSpPr/>
          <p:nvPr/>
        </p:nvSpPr>
        <p:spPr>
          <a:xfrm>
            <a:off x="79746" y="3054525"/>
            <a:ext cx="8194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p-</a:t>
            </a:r>
            <a:r>
              <a:rPr lang="en-US" altLang="ko-KR" b="1" dirty="0" err="1" smtClean="0">
                <a:latin typeface="Times New Roman" pitchFamily="18" charset="0"/>
                <a:cs typeface="Times New Roman" pitchFamily="18" charset="0"/>
              </a:rPr>
              <a:t>Akt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(60KDa)</a:t>
            </a:r>
            <a:endParaRPr lang="ko-KR" altLang="en-US" baseline="30000" dirty="0" smtClean="0"/>
          </a:p>
          <a:p>
            <a:endParaRPr lang="ko-KR" altLang="en-US" baseline="30000" dirty="0"/>
          </a:p>
        </p:txBody>
      </p:sp>
      <p:sp>
        <p:nvSpPr>
          <p:cNvPr id="38" name="직사각형 37"/>
          <p:cNvSpPr/>
          <p:nvPr/>
        </p:nvSpPr>
        <p:spPr>
          <a:xfrm>
            <a:off x="82677" y="4024610"/>
            <a:ext cx="8066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p-p38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(40KDa)</a:t>
            </a:r>
            <a:endParaRPr lang="ko-KR" altLang="en-US" baseline="30000" dirty="0" smtClean="0"/>
          </a:p>
          <a:p>
            <a:endParaRPr lang="ko-KR" altLang="en-US" baseline="300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938" y="1973152"/>
            <a:ext cx="3086100" cy="6477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572" y="2957365"/>
            <a:ext cx="2971800" cy="9620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3588" y="2827813"/>
            <a:ext cx="2990850" cy="10572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4908" y="4081751"/>
            <a:ext cx="2914650" cy="66675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3880" y="4034037"/>
            <a:ext cx="2933700" cy="81915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19CFD37C-8EA9-4426-A203-E98489BC79A9}"/>
              </a:ext>
            </a:extLst>
          </p:cNvPr>
          <p:cNvSpPr txBox="1"/>
          <p:nvPr/>
        </p:nvSpPr>
        <p:spPr>
          <a:xfrm>
            <a:off x="605108" y="442500"/>
            <a:ext cx="10534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Western data in Figures 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(5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ko-KR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651901" y="2802444"/>
            <a:ext cx="354584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85</a:t>
            </a:r>
          </a:p>
          <a:p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ko-KR" altLang="en-US" sz="2000" baseline="30000" dirty="0"/>
          </a:p>
        </p:txBody>
      </p:sp>
      <p:sp>
        <p:nvSpPr>
          <p:cNvPr id="41" name="직사각형 40"/>
          <p:cNvSpPr/>
          <p:nvPr/>
        </p:nvSpPr>
        <p:spPr>
          <a:xfrm>
            <a:off x="8505860" y="2726246"/>
            <a:ext cx="354584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85</a:t>
            </a:r>
          </a:p>
          <a:p>
            <a:endParaRPr lang="en-US" altLang="ko-KR" sz="2000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ko-KR" altLang="en-US" sz="2000" baseline="30000" dirty="0"/>
          </a:p>
        </p:txBody>
      </p:sp>
      <p:sp>
        <p:nvSpPr>
          <p:cNvPr id="43" name="직사각형 42"/>
          <p:cNvSpPr/>
          <p:nvPr/>
        </p:nvSpPr>
        <p:spPr>
          <a:xfrm>
            <a:off x="1064645" y="3910273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ko-KR" altLang="en-US" sz="2000" baseline="30000" dirty="0"/>
          </a:p>
        </p:txBody>
      </p:sp>
      <p:sp>
        <p:nvSpPr>
          <p:cNvPr id="48" name="직사각형 47"/>
          <p:cNvSpPr/>
          <p:nvPr/>
        </p:nvSpPr>
        <p:spPr>
          <a:xfrm>
            <a:off x="4669491" y="3831143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ko-KR" altLang="en-US" sz="2000" baseline="30000" dirty="0"/>
          </a:p>
        </p:txBody>
      </p:sp>
      <p:sp>
        <p:nvSpPr>
          <p:cNvPr id="49" name="직사각형 48"/>
          <p:cNvSpPr/>
          <p:nvPr/>
        </p:nvSpPr>
        <p:spPr>
          <a:xfrm>
            <a:off x="8511724" y="3760805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ko-KR" altLang="en-US" sz="2000" baseline="30000" dirty="0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-6341" y="4848867"/>
            <a:ext cx="787547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U46619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0.05U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)        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err="1" smtClean="0">
                <a:latin typeface="Times New Roman" pitchFamily="18" charset="0"/>
                <a:cs typeface="Times New Roman" pitchFamily="18" charset="0"/>
              </a:rPr>
              <a:t>Dioscin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altLang="ko-KR" sz="1400" b="1" dirty="0">
                <a:latin typeface="Times New Roman" pitchFamily="18" charset="0"/>
                <a:cs typeface="Times New Roman" pitchFamily="18" charset="0"/>
              </a:rPr>
              <a:t>μΜ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5579706" y="4862128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9327936" y="4875243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5046" y="1981139"/>
            <a:ext cx="3305647" cy="456201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4749" y="3054525"/>
            <a:ext cx="3117251" cy="552728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75046" y="4180625"/>
            <a:ext cx="3216954" cy="43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46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776048" y="108211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1</a:t>
            </a:r>
            <a:endParaRPr lang="ko-KR" altLang="en-US" baseline="30000" dirty="0"/>
          </a:p>
        </p:txBody>
      </p:sp>
      <p:sp>
        <p:nvSpPr>
          <p:cNvPr id="8" name="직사각형 7"/>
          <p:cNvSpPr/>
          <p:nvPr/>
        </p:nvSpPr>
        <p:spPr>
          <a:xfrm>
            <a:off x="6128847" y="1058670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2</a:t>
            </a:r>
            <a:endParaRPr lang="ko-KR" altLang="en-US" baseline="30000" dirty="0"/>
          </a:p>
        </p:txBody>
      </p:sp>
      <p:sp>
        <p:nvSpPr>
          <p:cNvPr id="9" name="직사각형 8"/>
          <p:cNvSpPr/>
          <p:nvPr/>
        </p:nvSpPr>
        <p:spPr>
          <a:xfrm>
            <a:off x="9780584" y="1052809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3</a:t>
            </a:r>
            <a:endParaRPr lang="ko-KR" altLang="en-US" baseline="30000" dirty="0"/>
          </a:p>
        </p:txBody>
      </p:sp>
      <p:sp>
        <p:nvSpPr>
          <p:cNvPr id="26" name="직사각형 25"/>
          <p:cNvSpPr/>
          <p:nvPr/>
        </p:nvSpPr>
        <p:spPr>
          <a:xfrm>
            <a:off x="82240" y="2106733"/>
            <a:ext cx="97975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err="1" smtClean="0">
                <a:latin typeface="Times New Roman" pitchFamily="18" charset="0"/>
                <a:cs typeface="Times New Roman" pitchFamily="18" charset="0"/>
              </a:rPr>
              <a:t>Erk</a:t>
            </a:r>
            <a:endParaRPr lang="en-US" altLang="ko-KR" b="1" baseline="-25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(42,44KDa)</a:t>
            </a:r>
            <a:endParaRPr lang="ko-KR" altLang="en-US" baseline="30000" dirty="0" smtClean="0"/>
          </a:p>
        </p:txBody>
      </p:sp>
      <p:sp>
        <p:nvSpPr>
          <p:cNvPr id="34" name="직사각형 33"/>
          <p:cNvSpPr/>
          <p:nvPr/>
        </p:nvSpPr>
        <p:spPr>
          <a:xfrm>
            <a:off x="79746" y="3054525"/>
            <a:ext cx="10182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JNK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(46,54KDa)</a:t>
            </a:r>
            <a:endParaRPr lang="ko-KR" altLang="en-US" baseline="30000" dirty="0" smtClean="0"/>
          </a:p>
          <a:p>
            <a:endParaRPr lang="ko-KR" altLang="en-US" baseline="30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593" y="3176177"/>
            <a:ext cx="3067050" cy="5905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305" y="1979700"/>
            <a:ext cx="2924175" cy="81915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459" y="3078169"/>
            <a:ext cx="2990850" cy="9525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4596" y="2026219"/>
            <a:ext cx="3076575" cy="78105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19CFD37C-8EA9-4426-A203-E98489BC79A9}"/>
              </a:ext>
            </a:extLst>
          </p:cNvPr>
          <p:cNvSpPr txBox="1"/>
          <p:nvPr/>
        </p:nvSpPr>
        <p:spPr>
          <a:xfrm>
            <a:off x="605108" y="442500"/>
            <a:ext cx="10534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Western data in Figures 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(5)</a:t>
            </a:r>
            <a:endParaRPr lang="ko-KR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158396" y="3083643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ko-KR" altLang="en-US" sz="2000" baseline="30000" dirty="0"/>
          </a:p>
        </p:txBody>
      </p:sp>
      <p:sp>
        <p:nvSpPr>
          <p:cNvPr id="30" name="직사각형 29"/>
          <p:cNvSpPr/>
          <p:nvPr/>
        </p:nvSpPr>
        <p:spPr>
          <a:xfrm>
            <a:off x="4704625" y="3016235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ko-KR" altLang="en-US" sz="2000" baseline="30000" dirty="0"/>
          </a:p>
        </p:txBody>
      </p:sp>
      <p:sp>
        <p:nvSpPr>
          <p:cNvPr id="35" name="직사각형 34"/>
          <p:cNvSpPr/>
          <p:nvPr/>
        </p:nvSpPr>
        <p:spPr>
          <a:xfrm>
            <a:off x="8511691" y="3033822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ko-KR" altLang="en-US" sz="2000" baseline="30000" dirty="0"/>
          </a:p>
        </p:txBody>
      </p:sp>
      <p:sp>
        <p:nvSpPr>
          <p:cNvPr id="38" name="직사각형 37"/>
          <p:cNvSpPr/>
          <p:nvPr/>
        </p:nvSpPr>
        <p:spPr>
          <a:xfrm>
            <a:off x="1205289" y="1750141"/>
            <a:ext cx="354584" cy="1087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44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ko-KR" altLang="en-US" sz="2000" baseline="30000" dirty="0"/>
          </a:p>
        </p:txBody>
      </p:sp>
      <p:sp>
        <p:nvSpPr>
          <p:cNvPr id="39" name="직사각형 38"/>
          <p:cNvSpPr/>
          <p:nvPr/>
        </p:nvSpPr>
        <p:spPr>
          <a:xfrm>
            <a:off x="4704626" y="1591879"/>
            <a:ext cx="354584" cy="1087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44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ko-KR" altLang="en-US" sz="2000" baseline="30000" dirty="0"/>
          </a:p>
        </p:txBody>
      </p:sp>
      <p:sp>
        <p:nvSpPr>
          <p:cNvPr id="40" name="직사각형 39"/>
          <p:cNvSpPr/>
          <p:nvPr/>
        </p:nvSpPr>
        <p:spPr>
          <a:xfrm>
            <a:off x="8523417" y="1656356"/>
            <a:ext cx="354584" cy="1087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44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ko-KR" altLang="en-US" sz="2000" baseline="30000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0" y="4246412"/>
            <a:ext cx="787547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U46619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0.05U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)        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err="1" smtClean="0">
                <a:latin typeface="Times New Roman" pitchFamily="18" charset="0"/>
                <a:cs typeface="Times New Roman" pitchFamily="18" charset="0"/>
              </a:rPr>
              <a:t>Dioscin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altLang="ko-KR" sz="1400" b="1" dirty="0">
                <a:latin typeface="Times New Roman" pitchFamily="18" charset="0"/>
                <a:cs typeface="Times New Roman" pitchFamily="18" charset="0"/>
              </a:rPr>
              <a:t>μΜ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5586047" y="4259673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9334277" y="4272788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8473" y="2232613"/>
            <a:ext cx="3123527" cy="368262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4758" y="3298069"/>
            <a:ext cx="3313999" cy="40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82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776048" y="108211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1</a:t>
            </a:r>
            <a:endParaRPr lang="ko-KR" altLang="en-US" baseline="30000" dirty="0"/>
          </a:p>
        </p:txBody>
      </p:sp>
      <p:sp>
        <p:nvSpPr>
          <p:cNvPr id="8" name="직사각형 7"/>
          <p:cNvSpPr/>
          <p:nvPr/>
        </p:nvSpPr>
        <p:spPr>
          <a:xfrm>
            <a:off x="6128847" y="1058670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2</a:t>
            </a:r>
            <a:endParaRPr lang="ko-KR" altLang="en-US" baseline="30000" dirty="0"/>
          </a:p>
        </p:txBody>
      </p:sp>
      <p:sp>
        <p:nvSpPr>
          <p:cNvPr id="9" name="직사각형 8"/>
          <p:cNvSpPr/>
          <p:nvPr/>
        </p:nvSpPr>
        <p:spPr>
          <a:xfrm>
            <a:off x="9780584" y="1052809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Repeat 3</a:t>
            </a:r>
            <a:endParaRPr lang="ko-KR" altLang="en-US" baseline="30000" dirty="0"/>
          </a:p>
        </p:txBody>
      </p:sp>
      <p:sp>
        <p:nvSpPr>
          <p:cNvPr id="26" name="직사각형 25"/>
          <p:cNvSpPr/>
          <p:nvPr/>
        </p:nvSpPr>
        <p:spPr>
          <a:xfrm>
            <a:off x="82240" y="2106733"/>
            <a:ext cx="86433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p-</a:t>
            </a:r>
            <a:r>
              <a:rPr lang="en-US" altLang="ko-KR" b="1" dirty="0" err="1" smtClean="0">
                <a:latin typeface="Times New Roman" pitchFamily="18" charset="0"/>
                <a:cs typeface="Times New Roman" pitchFamily="18" charset="0"/>
              </a:rPr>
              <a:t>Erk</a:t>
            </a:r>
            <a:endParaRPr lang="en-US" altLang="ko-KR" b="1" baseline="-25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smtClean="0">
                <a:latin typeface="Times New Roman" pitchFamily="18" charset="0"/>
                <a:cs typeface="Times New Roman" pitchFamily="18" charset="0"/>
              </a:rPr>
              <a:t> (44KDa</a:t>
            </a:r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ko-KR" altLang="en-US" baseline="30000" dirty="0" smtClean="0"/>
          </a:p>
        </p:txBody>
      </p:sp>
      <p:sp>
        <p:nvSpPr>
          <p:cNvPr id="34" name="직사각형 33"/>
          <p:cNvSpPr/>
          <p:nvPr/>
        </p:nvSpPr>
        <p:spPr>
          <a:xfrm>
            <a:off x="79746" y="3054525"/>
            <a:ext cx="9797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 p-JNK</a:t>
            </a:r>
          </a:p>
          <a:p>
            <a:endParaRPr lang="en-US" altLang="ko-KR" b="1" baseline="30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b="1" baseline="30000" dirty="0" smtClean="0">
                <a:latin typeface="Times New Roman" pitchFamily="18" charset="0"/>
                <a:cs typeface="Times New Roman" pitchFamily="18" charset="0"/>
              </a:rPr>
              <a:t> (46,54KDa)</a:t>
            </a:r>
            <a:endParaRPr lang="ko-KR" altLang="en-US" baseline="30000" dirty="0" smtClean="0"/>
          </a:p>
          <a:p>
            <a:endParaRPr lang="ko-KR" altLang="en-US" baseline="30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05" y="1829488"/>
            <a:ext cx="3133725" cy="103822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735" y="3121900"/>
            <a:ext cx="2981325" cy="8763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404" y="3073905"/>
            <a:ext cx="3314533" cy="98028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9688" y="1951996"/>
            <a:ext cx="3038475" cy="82867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19CFD37C-8EA9-4426-A203-E98489BC79A9}"/>
              </a:ext>
            </a:extLst>
          </p:cNvPr>
          <p:cNvSpPr txBox="1"/>
          <p:nvPr/>
        </p:nvSpPr>
        <p:spPr>
          <a:xfrm>
            <a:off x="605108" y="442500"/>
            <a:ext cx="10534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Western data in Figures 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(5)</a:t>
            </a:r>
            <a:endParaRPr lang="ko-KR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158396" y="3101228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ko-KR" altLang="en-US" sz="2000" baseline="30000" dirty="0"/>
          </a:p>
        </p:txBody>
      </p:sp>
      <p:sp>
        <p:nvSpPr>
          <p:cNvPr id="30" name="직사각형 29"/>
          <p:cNvSpPr/>
          <p:nvPr/>
        </p:nvSpPr>
        <p:spPr>
          <a:xfrm>
            <a:off x="4757379" y="3068989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ko-KR" altLang="en-US" sz="2000" baseline="30000" dirty="0"/>
          </a:p>
        </p:txBody>
      </p:sp>
      <p:sp>
        <p:nvSpPr>
          <p:cNvPr id="35" name="직사각형 34"/>
          <p:cNvSpPr/>
          <p:nvPr/>
        </p:nvSpPr>
        <p:spPr>
          <a:xfrm>
            <a:off x="8558585" y="3080714"/>
            <a:ext cx="354584" cy="882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ko-KR" altLang="en-US" sz="2000" baseline="30000" dirty="0"/>
          </a:p>
        </p:txBody>
      </p:sp>
      <p:sp>
        <p:nvSpPr>
          <p:cNvPr id="38" name="직사각형 37"/>
          <p:cNvSpPr/>
          <p:nvPr/>
        </p:nvSpPr>
        <p:spPr>
          <a:xfrm>
            <a:off x="1152536" y="2031494"/>
            <a:ext cx="354584" cy="7797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44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ko-KR" altLang="en-US" sz="2000" baseline="30000" dirty="0"/>
          </a:p>
        </p:txBody>
      </p:sp>
      <p:sp>
        <p:nvSpPr>
          <p:cNvPr id="39" name="직사각형 38"/>
          <p:cNvSpPr/>
          <p:nvPr/>
        </p:nvSpPr>
        <p:spPr>
          <a:xfrm>
            <a:off x="4777894" y="1981671"/>
            <a:ext cx="354584" cy="7797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44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ko-KR" altLang="en-US" sz="2000" baseline="30000" dirty="0"/>
          </a:p>
        </p:txBody>
      </p:sp>
      <p:sp>
        <p:nvSpPr>
          <p:cNvPr id="40" name="직사각형 39"/>
          <p:cNvSpPr/>
          <p:nvPr/>
        </p:nvSpPr>
        <p:spPr>
          <a:xfrm>
            <a:off x="8579098" y="1817549"/>
            <a:ext cx="354584" cy="7797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44</a:t>
            </a:r>
          </a:p>
          <a:p>
            <a:r>
              <a:rPr lang="en-US" altLang="ko-KR" sz="2000" b="1" baseline="30000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ko-KR" altLang="en-US" sz="2000" baseline="30000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0" y="4096689"/>
            <a:ext cx="787547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U46619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0.05U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)        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err="1" smtClean="0">
                <a:latin typeface="Times New Roman" pitchFamily="18" charset="0"/>
                <a:cs typeface="Times New Roman" pitchFamily="18" charset="0"/>
              </a:rPr>
              <a:t>Dioscin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altLang="ko-KR" sz="1400" b="1" dirty="0">
                <a:latin typeface="Times New Roman" pitchFamily="18" charset="0"/>
                <a:cs typeface="Times New Roman" pitchFamily="18" charset="0"/>
              </a:rPr>
              <a:t>μΜ</a:t>
            </a:r>
            <a:r>
              <a:rPr lang="en-US" altLang="ko-KR" sz="1400" b="1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5586047" y="4109950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+    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positive con.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012966D-3D87-485B-A543-0D7672784BD8}"/>
              </a:ext>
            </a:extLst>
          </p:cNvPr>
          <p:cNvSpPr txBox="1"/>
          <p:nvPr/>
        </p:nvSpPr>
        <p:spPr>
          <a:xfrm>
            <a:off x="9334277" y="4123065"/>
            <a:ext cx="3776807" cy="9480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+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-        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-     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24      32  </a:t>
            </a:r>
            <a:endParaRPr lang="en-US" altLang="ko-K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0446" y="2081885"/>
            <a:ext cx="3115685" cy="362057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0840" y="3466809"/>
            <a:ext cx="3215291" cy="49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2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5773</TotalTime>
  <Words>717</Words>
  <Application>Microsoft Office PowerPoint</Application>
  <PresentationFormat>와이드스크린</PresentationFormat>
  <Paragraphs>312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계정</dc:creator>
  <cp:lastModifiedBy>Microsoft 계정</cp:lastModifiedBy>
  <cp:revision>38</cp:revision>
  <dcterms:created xsi:type="dcterms:W3CDTF">2023-10-02T16:37:39Z</dcterms:created>
  <dcterms:modified xsi:type="dcterms:W3CDTF">2024-10-31T10:54:47Z</dcterms:modified>
</cp:coreProperties>
</file>