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43"/>
    <p:restoredTop sz="94637"/>
  </p:normalViewPr>
  <p:slideViewPr>
    <p:cSldViewPr snapToGrid="0" snapToObjects="1">
      <p:cViewPr>
        <p:scale>
          <a:sx n="198" d="100"/>
          <a:sy n="198" d="100"/>
        </p:scale>
        <p:origin x="-3288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E364-62B3-A940-A8ED-D756AAA427E3}" type="datetimeFigureOut">
              <a:rPr kumimoji="1" lang="ko-KR" altLang="en-US" smtClean="0"/>
              <a:t>2020. 9. 21.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2FEA-C26E-864D-9EF7-26B491511E6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44899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E364-62B3-A940-A8ED-D756AAA427E3}" type="datetimeFigureOut">
              <a:rPr kumimoji="1" lang="ko-KR" altLang="en-US" smtClean="0"/>
              <a:t>2020. 9. 21.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2FEA-C26E-864D-9EF7-26B491511E6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46433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E364-62B3-A940-A8ED-D756AAA427E3}" type="datetimeFigureOut">
              <a:rPr kumimoji="1" lang="ko-KR" altLang="en-US" smtClean="0"/>
              <a:t>2020. 9. 21.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2FEA-C26E-864D-9EF7-26B491511E6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193724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E364-62B3-A940-A8ED-D756AAA427E3}" type="datetimeFigureOut">
              <a:rPr kumimoji="1" lang="ko-KR" altLang="en-US" smtClean="0"/>
              <a:t>2020. 9. 21.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2FEA-C26E-864D-9EF7-26B491511E6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155787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E364-62B3-A940-A8ED-D756AAA427E3}" type="datetimeFigureOut">
              <a:rPr kumimoji="1" lang="ko-KR" altLang="en-US" smtClean="0"/>
              <a:t>2020. 9. 21.</a:t>
            </a:fld>
            <a:endParaRPr kumimoji="1"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2FEA-C26E-864D-9EF7-26B491511E6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36400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E364-62B3-A940-A8ED-D756AAA427E3}" type="datetimeFigureOut">
              <a:rPr kumimoji="1" lang="ko-KR" altLang="en-US" smtClean="0"/>
              <a:t>2020. 9. 21.</a:t>
            </a:fld>
            <a:endParaRPr kumimoji="1"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2FEA-C26E-864D-9EF7-26B491511E6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08072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E364-62B3-A940-A8ED-D756AAA427E3}" type="datetimeFigureOut">
              <a:rPr kumimoji="1" lang="ko-KR" altLang="en-US" smtClean="0"/>
              <a:t>2020. 9. 21.</a:t>
            </a:fld>
            <a:endParaRPr kumimoji="1"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2FEA-C26E-864D-9EF7-26B491511E6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6796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E364-62B3-A940-A8ED-D756AAA427E3}" type="datetimeFigureOut">
              <a:rPr kumimoji="1" lang="ko-KR" altLang="en-US" smtClean="0"/>
              <a:t>2020. 9. 21.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2FEA-C26E-864D-9EF7-26B491511E6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534066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E364-62B3-A940-A8ED-D756AAA427E3}" type="datetimeFigureOut">
              <a:rPr kumimoji="1" lang="ko-KR" altLang="en-US" smtClean="0"/>
              <a:t>2020. 9. 21.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2FEA-C26E-864D-9EF7-26B491511E6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19143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E364-62B3-A940-A8ED-D756AAA427E3}" type="datetimeFigureOut">
              <a:rPr kumimoji="1" lang="ko-KR" altLang="en-US" smtClean="0"/>
              <a:t>2020. 9. 21.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2FEA-C26E-864D-9EF7-26B491511E6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919590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E364-62B3-A940-A8ED-D756AAA427E3}" type="datetimeFigureOut">
              <a:rPr kumimoji="1" lang="ko-KR" altLang="en-US" smtClean="0"/>
              <a:t>2020. 9. 21.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A2FEA-C26E-864D-9EF7-26B491511E6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64568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DE364-62B3-A940-A8ED-D756AAA427E3}" type="datetimeFigureOut">
              <a:rPr kumimoji="1" lang="ko-KR" altLang="en-US" smtClean="0"/>
              <a:t>2020. 9. 21.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A2FEA-C26E-864D-9EF7-26B491511E6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68502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다이아몬드 4">
            <a:extLst>
              <a:ext uri="{FF2B5EF4-FFF2-40B4-BE49-F238E27FC236}">
                <a16:creationId xmlns:a16="http://schemas.microsoft.com/office/drawing/2014/main" id="{8C8FBF13-2FBA-9246-B9EB-0DE4DF4B9C34}"/>
              </a:ext>
            </a:extLst>
          </p:cNvPr>
          <p:cNvSpPr/>
          <p:nvPr/>
        </p:nvSpPr>
        <p:spPr>
          <a:xfrm>
            <a:off x="3626155" y="681210"/>
            <a:ext cx="1762238" cy="843134"/>
          </a:xfrm>
          <a:prstGeom prst="diamond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/>
              <a:t>Adult patients with septic shock</a:t>
            </a:r>
            <a:endParaRPr kumimoji="1" lang="ko-KR" altLang="en-US" sz="1200" dirty="0"/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B5B65C0C-F159-044A-8F8F-AAD0EBA7DCE9}"/>
              </a:ext>
            </a:extLst>
          </p:cNvPr>
          <p:cNvCxnSpPr>
            <a:cxnSpLocks/>
          </p:cNvCxnSpPr>
          <p:nvPr/>
        </p:nvCxnSpPr>
        <p:spPr>
          <a:xfrm>
            <a:off x="4495406" y="1527048"/>
            <a:ext cx="2" cy="2914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23AAD5D-4459-2344-8FA2-5EED3D216AB6}"/>
              </a:ext>
            </a:extLst>
          </p:cNvPr>
          <p:cNvSpPr/>
          <p:nvPr/>
        </p:nvSpPr>
        <p:spPr>
          <a:xfrm>
            <a:off x="3626161" y="1818543"/>
            <a:ext cx="1738491" cy="38516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/>
              <a:t>EM physician recognition</a:t>
            </a:r>
            <a:endParaRPr kumimoji="1" lang="ko-KR" altLang="en-US" sz="1200" dirty="0"/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F6F00D68-D19F-BD45-9DB9-B4B23292F280}"/>
              </a:ext>
            </a:extLst>
          </p:cNvPr>
          <p:cNvCxnSpPr>
            <a:cxnSpLocks/>
            <a:stCxn id="10" idx="3"/>
            <a:endCxn id="13" idx="1"/>
          </p:cNvCxnSpPr>
          <p:nvPr/>
        </p:nvCxnSpPr>
        <p:spPr>
          <a:xfrm flipV="1">
            <a:off x="5364652" y="2011123"/>
            <a:ext cx="28634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D7CF950-1848-154E-B46C-A95402D459A4}"/>
              </a:ext>
            </a:extLst>
          </p:cNvPr>
          <p:cNvSpPr/>
          <p:nvPr/>
        </p:nvSpPr>
        <p:spPr>
          <a:xfrm>
            <a:off x="5650992" y="1818542"/>
            <a:ext cx="1738491" cy="38516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/>
              <a:t>Diagnostic test and initial resuscitation</a:t>
            </a:r>
            <a:endParaRPr kumimoji="1" lang="ko-KR" altLang="en-US" sz="1200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3B9AFB5-D72F-3E43-B221-C39C880BB7F5}"/>
              </a:ext>
            </a:extLst>
          </p:cNvPr>
          <p:cNvSpPr/>
          <p:nvPr/>
        </p:nvSpPr>
        <p:spPr>
          <a:xfrm>
            <a:off x="7675821" y="1818542"/>
            <a:ext cx="1738491" cy="38516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/>
              <a:t>Admission</a:t>
            </a:r>
          </a:p>
          <a:p>
            <a:pPr algn="ctr"/>
            <a:r>
              <a:rPr kumimoji="1" lang="en-US" altLang="ko-KR" sz="1200" dirty="0"/>
              <a:t>(± intervention)</a:t>
            </a:r>
            <a:endParaRPr kumimoji="1" lang="ko-KR" altLang="en-US" sz="1200" dirty="0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21CC1B1E-694A-7B4F-A7B2-6F890C2CDB20}"/>
              </a:ext>
            </a:extLst>
          </p:cNvPr>
          <p:cNvCxnSpPr/>
          <p:nvPr/>
        </p:nvCxnSpPr>
        <p:spPr>
          <a:xfrm flipV="1">
            <a:off x="7389483" y="2011120"/>
            <a:ext cx="28634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D071B25D-5072-7944-8CE6-1857EDCD9A79}"/>
              </a:ext>
            </a:extLst>
          </p:cNvPr>
          <p:cNvCxnSpPr>
            <a:cxnSpLocks/>
          </p:cNvCxnSpPr>
          <p:nvPr/>
        </p:nvCxnSpPr>
        <p:spPr>
          <a:xfrm flipH="1">
            <a:off x="4495403" y="2203704"/>
            <a:ext cx="3" cy="5829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1047F45-4BBE-8640-ADEA-30C3952BA397}"/>
              </a:ext>
            </a:extLst>
          </p:cNvPr>
          <p:cNvSpPr txBox="1"/>
          <p:nvPr/>
        </p:nvSpPr>
        <p:spPr>
          <a:xfrm>
            <a:off x="4152039" y="1486091"/>
            <a:ext cx="34336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900" dirty="0"/>
              <a:t>Yes</a:t>
            </a:r>
            <a:endParaRPr kumimoji="1" lang="ko-KR" altLang="en-US" sz="900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A79CBC81-8DF1-2A40-8B84-BB707F78C1CB}"/>
              </a:ext>
            </a:extLst>
          </p:cNvPr>
          <p:cNvSpPr/>
          <p:nvPr/>
        </p:nvSpPr>
        <p:spPr>
          <a:xfrm>
            <a:off x="3626164" y="2791415"/>
            <a:ext cx="1738491" cy="38516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/>
              <a:t>Enroll registry with informed consent</a:t>
            </a:r>
            <a:endParaRPr kumimoji="1" lang="ko-KR" altLang="en-US" sz="1200" dirty="0"/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59F4F734-FDC6-864E-A611-8519E1883C44}"/>
              </a:ext>
            </a:extLst>
          </p:cNvPr>
          <p:cNvCxnSpPr>
            <a:cxnSpLocks/>
          </p:cNvCxnSpPr>
          <p:nvPr/>
        </p:nvCxnSpPr>
        <p:spPr>
          <a:xfrm>
            <a:off x="4495407" y="3176576"/>
            <a:ext cx="2" cy="2914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5155390A-54B1-4A4B-9725-B40F05EE2410}"/>
              </a:ext>
            </a:extLst>
          </p:cNvPr>
          <p:cNvGrpSpPr/>
          <p:nvPr/>
        </p:nvGrpSpPr>
        <p:grpSpPr>
          <a:xfrm>
            <a:off x="3626154" y="4446395"/>
            <a:ext cx="4817950" cy="1738472"/>
            <a:chOff x="3626161" y="3468071"/>
            <a:chExt cx="4817950" cy="1738472"/>
          </a:xfrm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EF374FB-D545-9147-A3F2-346CCADFF46A}"/>
                </a:ext>
              </a:extLst>
            </p:cNvPr>
            <p:cNvSpPr/>
            <p:nvPr/>
          </p:nvSpPr>
          <p:spPr>
            <a:xfrm>
              <a:off x="3626164" y="3468071"/>
              <a:ext cx="1738491" cy="38516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ko-KR" sz="1200" dirty="0"/>
                <a:t>Retrospectively collect variable (web-based)</a:t>
              </a:r>
              <a:endParaRPr kumimoji="1" lang="ko-KR" altLang="en-US" sz="1200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3DA1228-8121-4E43-8C61-BC72CBAA657B}"/>
                </a:ext>
              </a:extLst>
            </p:cNvPr>
            <p:cNvSpPr/>
            <p:nvPr/>
          </p:nvSpPr>
          <p:spPr>
            <a:xfrm>
              <a:off x="5364646" y="4161255"/>
              <a:ext cx="3079465" cy="38516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ko-KR" sz="1200" dirty="0"/>
                <a:t>Including demographic/laboratory/radiologic results/treatment variables/outcomes</a:t>
              </a:r>
              <a:endParaRPr kumimoji="1" lang="ko-KR" altLang="en-US" sz="1200" dirty="0"/>
            </a:p>
          </p:txBody>
        </p:sp>
        <p:cxnSp>
          <p:nvCxnSpPr>
            <p:cNvPr id="27" name="직선 화살표 연결선 26">
              <a:extLst>
                <a:ext uri="{FF2B5EF4-FFF2-40B4-BE49-F238E27FC236}">
                  <a16:creationId xmlns:a16="http://schemas.microsoft.com/office/drawing/2014/main" id="{FEEDE789-A550-664D-AE4B-C5C7541A4481}"/>
                </a:ext>
              </a:extLst>
            </p:cNvPr>
            <p:cNvCxnSpPr>
              <a:cxnSpLocks/>
            </p:cNvCxnSpPr>
            <p:nvPr/>
          </p:nvCxnSpPr>
          <p:spPr>
            <a:xfrm>
              <a:off x="4495407" y="3853232"/>
              <a:ext cx="2" cy="2914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7550827E-CFDC-E84B-A57A-C473127C6B31}"/>
                </a:ext>
              </a:extLst>
            </p:cNvPr>
            <p:cNvSpPr/>
            <p:nvPr/>
          </p:nvSpPr>
          <p:spPr>
            <a:xfrm>
              <a:off x="3626164" y="4144727"/>
              <a:ext cx="1738491" cy="38516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ko-KR" sz="1200" dirty="0"/>
                <a:t>Extract variables</a:t>
              </a:r>
              <a:endParaRPr kumimoji="1" lang="ko-KR" altLang="en-US" sz="1200" dirty="0"/>
            </a:p>
          </p:txBody>
        </p:sp>
        <p:cxnSp>
          <p:nvCxnSpPr>
            <p:cNvPr id="30" name="직선 화살표 연결선 29">
              <a:extLst>
                <a:ext uri="{FF2B5EF4-FFF2-40B4-BE49-F238E27FC236}">
                  <a16:creationId xmlns:a16="http://schemas.microsoft.com/office/drawing/2014/main" id="{884D691F-F458-1544-B07B-590A8B3499EC}"/>
                </a:ext>
              </a:extLst>
            </p:cNvPr>
            <p:cNvCxnSpPr>
              <a:cxnSpLocks/>
            </p:cNvCxnSpPr>
            <p:nvPr/>
          </p:nvCxnSpPr>
          <p:spPr>
            <a:xfrm>
              <a:off x="4495404" y="4529887"/>
              <a:ext cx="2" cy="2914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B7251105-AAAA-5A4A-8D51-CF6166AD458B}"/>
                </a:ext>
              </a:extLst>
            </p:cNvPr>
            <p:cNvSpPr/>
            <p:nvPr/>
          </p:nvSpPr>
          <p:spPr>
            <a:xfrm>
              <a:off x="3626161" y="4821382"/>
              <a:ext cx="1738491" cy="38516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ko-KR" sz="1200" dirty="0"/>
                <a:t>Collect additional data for secondary analysis</a:t>
              </a:r>
              <a:endParaRPr kumimoji="1" lang="ko-KR" altLang="en-US" sz="1200" dirty="0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15186547-CD93-4542-A7A4-D8B14CFBA96B}"/>
                </a:ext>
              </a:extLst>
            </p:cNvPr>
            <p:cNvSpPr/>
            <p:nvPr/>
          </p:nvSpPr>
          <p:spPr>
            <a:xfrm>
              <a:off x="5388399" y="4821381"/>
              <a:ext cx="2918478" cy="38516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ko-KR" sz="1200" dirty="0"/>
                <a:t>Including culture results/time-to-positivity</a:t>
              </a:r>
              <a:endParaRPr kumimoji="1" lang="ko-KR" altLang="en-US" sz="1200" dirty="0"/>
            </a:p>
          </p:txBody>
        </p:sp>
      </p:grp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433C202C-E205-7F49-967D-93D3F727CEFC}"/>
              </a:ext>
            </a:extLst>
          </p:cNvPr>
          <p:cNvCxnSpPr>
            <a:cxnSpLocks/>
          </p:cNvCxnSpPr>
          <p:nvPr/>
        </p:nvCxnSpPr>
        <p:spPr>
          <a:xfrm flipV="1">
            <a:off x="4495403" y="2478670"/>
            <a:ext cx="869243" cy="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A543CBF8-7C9B-3443-A96B-C7B0E1E80192}"/>
              </a:ext>
            </a:extLst>
          </p:cNvPr>
          <p:cNvSpPr/>
          <p:nvPr/>
        </p:nvSpPr>
        <p:spPr>
          <a:xfrm>
            <a:off x="5364645" y="2373321"/>
            <a:ext cx="772138" cy="210693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/>
              <a:t>Exclusion</a:t>
            </a:r>
            <a:endParaRPr kumimoji="1" lang="ko-KR" altLang="en-US" sz="1200" dirty="0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1E62EF2A-58A1-2846-8337-EE0927A63CD5}"/>
              </a:ext>
            </a:extLst>
          </p:cNvPr>
          <p:cNvSpPr/>
          <p:nvPr/>
        </p:nvSpPr>
        <p:spPr>
          <a:xfrm>
            <a:off x="3626154" y="3468071"/>
            <a:ext cx="1738491" cy="38516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/>
              <a:t>Review each case and manage registry</a:t>
            </a:r>
            <a:endParaRPr kumimoji="1" lang="ko-KR" altLang="en-US" sz="1200" dirty="0"/>
          </a:p>
        </p:txBody>
      </p: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E8D64B76-4BB7-0044-B2B4-55D4F71301CE}"/>
              </a:ext>
            </a:extLst>
          </p:cNvPr>
          <p:cNvCxnSpPr>
            <a:cxnSpLocks/>
          </p:cNvCxnSpPr>
          <p:nvPr/>
        </p:nvCxnSpPr>
        <p:spPr>
          <a:xfrm flipH="1">
            <a:off x="4495396" y="3852798"/>
            <a:ext cx="3" cy="5829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E2C1B5F6-37BB-7948-A13D-461075A0EC8D}"/>
              </a:ext>
            </a:extLst>
          </p:cNvPr>
          <p:cNvCxnSpPr>
            <a:cxnSpLocks/>
          </p:cNvCxnSpPr>
          <p:nvPr/>
        </p:nvCxnSpPr>
        <p:spPr>
          <a:xfrm flipV="1">
            <a:off x="4495396" y="4127764"/>
            <a:ext cx="869243" cy="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EE28AF4-169F-0144-9028-C26BD804E2AA}"/>
              </a:ext>
            </a:extLst>
          </p:cNvPr>
          <p:cNvSpPr/>
          <p:nvPr/>
        </p:nvSpPr>
        <p:spPr>
          <a:xfrm>
            <a:off x="5364638" y="4022415"/>
            <a:ext cx="772138" cy="210693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/>
              <a:t>Exclusion</a:t>
            </a:r>
            <a:endParaRPr kumimoji="1"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709998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62</Words>
  <Application>Microsoft Macintosh PowerPoint</Application>
  <PresentationFormat>A4 용지(210x297mm)</PresentationFormat>
  <Paragraphs>15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김준성</dc:creator>
  <cp:lastModifiedBy>김준성</cp:lastModifiedBy>
  <cp:revision>5</cp:revision>
  <dcterms:created xsi:type="dcterms:W3CDTF">2020-09-20T23:20:23Z</dcterms:created>
  <dcterms:modified xsi:type="dcterms:W3CDTF">2020-09-20T23:55:53Z</dcterms:modified>
</cp:coreProperties>
</file>