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69" r:id="rId4"/>
    <p:sldId id="272" r:id="rId5"/>
    <p:sldId id="282"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0" d="100"/>
          <a:sy n="90" d="100"/>
        </p:scale>
        <p:origin x="58" y="20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3312563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2458571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4112981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2244546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1780461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4247596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2979838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2043446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3106282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248712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E57D5E9-76FD-456F-B600-430E0C4C52A5}" type="datetimeFigureOut">
              <a:rPr kumimoji="1" lang="ja-JP" altLang="en-US" smtClean="0"/>
              <a:t>2019/11/8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145863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57D5E9-76FD-456F-B600-430E0C4C52A5}" type="datetimeFigureOut">
              <a:rPr kumimoji="1" lang="ja-JP" altLang="en-US" smtClean="0"/>
              <a:t>2019/11/8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7B40A9-16C3-4080-9622-C170CEE81C30}" type="slidenum">
              <a:rPr kumimoji="1" lang="ja-JP" altLang="en-US" smtClean="0"/>
              <a:t>‹#›</a:t>
            </a:fld>
            <a:endParaRPr kumimoji="1" lang="ja-JP" altLang="en-US"/>
          </a:p>
        </p:txBody>
      </p:sp>
    </p:spTree>
    <p:extLst>
      <p:ext uri="{BB962C8B-B14F-4D97-AF65-F5344CB8AC3E}">
        <p14:creationId xmlns:p14="http://schemas.microsoft.com/office/powerpoint/2010/main" val="3932877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274320" y="403225"/>
            <a:ext cx="10515600" cy="733913"/>
          </a:xfrm>
        </p:spPr>
        <p:txBody>
          <a:bodyPr>
            <a:normAutofit/>
          </a:bodyPr>
          <a:lstStyle/>
          <a:p>
            <a:r>
              <a:rPr lang="en-US" altLang="ja-JP" sz="3600" dirty="0"/>
              <a:t>(1) Persistent non-reassuring</a:t>
            </a:r>
            <a:endParaRPr kumimoji="1" lang="ja-JP" altLang="en-US" sz="3600" dirty="0"/>
          </a:p>
        </p:txBody>
      </p:sp>
      <p:pic>
        <p:nvPicPr>
          <p:cNvPr id="3" name="コンテンツ プレースホルダー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955" y="1917517"/>
            <a:ext cx="5967045" cy="2626020"/>
          </a:xfr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3075" y="1902277"/>
            <a:ext cx="5971285" cy="2626020"/>
          </a:xfrm>
          <a:prstGeom prst="rect">
            <a:avLst/>
          </a:prstGeom>
        </p:spPr>
      </p:pic>
      <p:sp>
        <p:nvSpPr>
          <p:cNvPr id="7" name="タイトル 3"/>
          <p:cNvSpPr txBox="1">
            <a:spLocks/>
          </p:cNvSpPr>
          <p:nvPr/>
        </p:nvSpPr>
        <p:spPr>
          <a:xfrm>
            <a:off x="403332" y="3886010"/>
            <a:ext cx="2103648" cy="38917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10000"/>
              </a:lnSpc>
            </a:pPr>
            <a:r>
              <a:rPr lang="en-US" altLang="ja-JP" sz="2400" b="1" dirty="0"/>
              <a:t>On admission</a:t>
            </a:r>
            <a:endParaRPr lang="ja-JP" altLang="en-US" sz="2400" b="1" dirty="0"/>
          </a:p>
        </p:txBody>
      </p:sp>
      <p:sp>
        <p:nvSpPr>
          <p:cNvPr id="2" name="正方形/長方形 1">
            <a:extLst>
              <a:ext uri="{FF2B5EF4-FFF2-40B4-BE49-F238E27FC236}">
                <a16:creationId xmlns="" xmlns:a16="http://schemas.microsoft.com/office/drawing/2014/main" id="{87E45D59-F098-480F-BD5E-635399F6810C}"/>
              </a:ext>
            </a:extLst>
          </p:cNvPr>
          <p:cNvSpPr/>
          <p:nvPr/>
        </p:nvSpPr>
        <p:spPr>
          <a:xfrm>
            <a:off x="274320" y="4970270"/>
            <a:ext cx="11917680" cy="646331"/>
          </a:xfrm>
          <a:prstGeom prst="rect">
            <a:avLst/>
          </a:prstGeom>
        </p:spPr>
        <p:txBody>
          <a:bodyPr wrap="square">
            <a:spAutoFit/>
          </a:bodyPr>
          <a:lstStyle/>
          <a:p>
            <a:r>
              <a:rPr lang="en-US" altLang="ja-JP" dirty="0"/>
              <a:t>The persistent non-reassuring group comprised fetuses with non-reactive FHR, usually with decreased baseline variability at admission for delivery, and this pattern persisted until delivery. </a:t>
            </a:r>
            <a:endParaRPr lang="ja-JP" altLang="en-US" dirty="0"/>
          </a:p>
        </p:txBody>
      </p:sp>
    </p:spTree>
    <p:extLst>
      <p:ext uri="{BB962C8B-B14F-4D97-AF65-F5344CB8AC3E}">
        <p14:creationId xmlns:p14="http://schemas.microsoft.com/office/powerpoint/2010/main" val="4035791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838200" y="365125"/>
            <a:ext cx="10515600" cy="733913"/>
          </a:xfrm>
        </p:spPr>
        <p:txBody>
          <a:bodyPr>
            <a:normAutofit/>
          </a:bodyPr>
          <a:lstStyle/>
          <a:p>
            <a:r>
              <a:rPr lang="en-US" altLang="ja-JP" sz="3600" dirty="0" smtClean="0"/>
              <a:t>(2) </a:t>
            </a:r>
            <a:r>
              <a:rPr lang="en-US" altLang="ja-JP" sz="3600" dirty="0"/>
              <a:t>Persistent bradycardia</a:t>
            </a:r>
            <a:endParaRPr kumimoji="1" lang="ja-JP" altLang="en-US" sz="3600" dirty="0"/>
          </a:p>
        </p:txBody>
      </p:sp>
      <p:pic>
        <p:nvPicPr>
          <p:cNvPr id="6" name="コンテンツ プレースホルダー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4107" y="1530349"/>
            <a:ext cx="5699200" cy="3262585"/>
          </a:xfrm>
        </p:spPr>
      </p:pic>
      <p:pic>
        <p:nvPicPr>
          <p:cNvPr id="7" name="図 6"/>
          <p:cNvPicPr>
            <a:picLocks noChangeAspect="1"/>
          </p:cNvPicPr>
          <p:nvPr/>
        </p:nvPicPr>
        <p:blipFill rotWithShape="1">
          <a:blip r:embed="rId3" cstate="print">
            <a:extLst>
              <a:ext uri="{28A0092B-C50C-407E-A947-70E740481C1C}">
                <a14:useLocalDpi xmlns:a14="http://schemas.microsoft.com/office/drawing/2010/main" val="0"/>
              </a:ext>
            </a:extLst>
          </a:blip>
          <a:srcRect l="22021"/>
          <a:stretch/>
        </p:blipFill>
        <p:spPr>
          <a:xfrm>
            <a:off x="6036450" y="1530349"/>
            <a:ext cx="5685454" cy="3262585"/>
          </a:xfrm>
          <a:prstGeom prst="rect">
            <a:avLst/>
          </a:prstGeom>
        </p:spPr>
      </p:pic>
      <p:sp>
        <p:nvSpPr>
          <p:cNvPr id="5" name="タイトル 3"/>
          <p:cNvSpPr txBox="1">
            <a:spLocks/>
          </p:cNvSpPr>
          <p:nvPr/>
        </p:nvSpPr>
        <p:spPr>
          <a:xfrm>
            <a:off x="403332" y="3886010"/>
            <a:ext cx="2103648" cy="38917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10000"/>
              </a:lnSpc>
            </a:pPr>
            <a:r>
              <a:rPr lang="en-US" altLang="ja-JP" sz="2400" b="1" dirty="0"/>
              <a:t>On admission</a:t>
            </a:r>
            <a:endParaRPr lang="ja-JP" altLang="en-US" sz="2400" b="1" dirty="0"/>
          </a:p>
        </p:txBody>
      </p:sp>
      <p:sp>
        <p:nvSpPr>
          <p:cNvPr id="8" name="正方形/長方形 7">
            <a:extLst>
              <a:ext uri="{FF2B5EF4-FFF2-40B4-BE49-F238E27FC236}">
                <a16:creationId xmlns="" xmlns:a16="http://schemas.microsoft.com/office/drawing/2014/main" id="{23BAC8B8-740B-4132-B646-CD5B6D22E57A}"/>
              </a:ext>
            </a:extLst>
          </p:cNvPr>
          <p:cNvSpPr/>
          <p:nvPr/>
        </p:nvSpPr>
        <p:spPr>
          <a:xfrm>
            <a:off x="137160" y="4970270"/>
            <a:ext cx="11917680" cy="646331"/>
          </a:xfrm>
          <a:prstGeom prst="rect">
            <a:avLst/>
          </a:prstGeom>
        </p:spPr>
        <p:txBody>
          <a:bodyPr wrap="square">
            <a:spAutoFit/>
          </a:bodyPr>
          <a:lstStyle/>
          <a:p>
            <a:r>
              <a:rPr lang="en-US" altLang="ja-JP" dirty="0"/>
              <a:t>The persistent bradycardia group comprised fetuses with bradycardia or persistent severe decelerations with loss of variability from the beginning of the FHR tracing at admission for delivery, and no recovery until delivery. </a:t>
            </a:r>
            <a:endParaRPr lang="ja-JP" altLang="en-US" dirty="0"/>
          </a:p>
        </p:txBody>
      </p:sp>
    </p:spTree>
    <p:extLst>
      <p:ext uri="{BB962C8B-B14F-4D97-AF65-F5344CB8AC3E}">
        <p14:creationId xmlns:p14="http://schemas.microsoft.com/office/powerpoint/2010/main" val="2006767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12198" y="182938"/>
            <a:ext cx="10515600" cy="733913"/>
          </a:xfrm>
        </p:spPr>
        <p:txBody>
          <a:bodyPr>
            <a:normAutofit/>
          </a:bodyPr>
          <a:lstStyle/>
          <a:p>
            <a:r>
              <a:rPr lang="en-US" altLang="ja-JP" sz="3600" dirty="0"/>
              <a:t>(3) Hon pattern</a:t>
            </a:r>
            <a:endParaRPr kumimoji="1" lang="ja-JP" altLang="en-US" sz="2800" dirty="0"/>
          </a:p>
        </p:txBody>
      </p:sp>
      <p:sp>
        <p:nvSpPr>
          <p:cNvPr id="9" name="タイトル 3"/>
          <p:cNvSpPr txBox="1">
            <a:spLocks/>
          </p:cNvSpPr>
          <p:nvPr/>
        </p:nvSpPr>
        <p:spPr>
          <a:xfrm>
            <a:off x="4314825" y="400982"/>
            <a:ext cx="2103648" cy="38917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10000"/>
              </a:lnSpc>
            </a:pPr>
            <a:r>
              <a:rPr lang="en-US" altLang="ja-JP" sz="2400" b="1" dirty="0"/>
              <a:t>During labor</a:t>
            </a:r>
            <a:endParaRPr lang="ja-JP" altLang="en-US" sz="2400" b="1" dirty="0"/>
          </a:p>
        </p:txBody>
      </p:sp>
      <p:sp>
        <p:nvSpPr>
          <p:cNvPr id="12" name="タイトル 3"/>
          <p:cNvSpPr txBox="1">
            <a:spLocks/>
          </p:cNvSpPr>
          <p:nvPr/>
        </p:nvSpPr>
        <p:spPr>
          <a:xfrm>
            <a:off x="412198" y="2775731"/>
            <a:ext cx="2103648" cy="38917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10000"/>
              </a:lnSpc>
            </a:pPr>
            <a:r>
              <a:rPr lang="en-US" altLang="ja-JP" sz="2400" b="1" dirty="0"/>
              <a:t>At delivery</a:t>
            </a:r>
            <a:endParaRPr lang="ja-JP" altLang="en-US" sz="2400" b="1" dirty="0"/>
          </a:p>
        </p:txBody>
      </p:sp>
      <p:pic>
        <p:nvPicPr>
          <p:cNvPr id="13" name="図 5"/>
          <p:cNvPicPr>
            <a:picLocks noChangeAspect="1"/>
          </p:cNvPicPr>
          <p:nvPr/>
        </p:nvPicPr>
        <p:blipFill>
          <a:blip r:embed="rId2">
            <a:extLst>
              <a:ext uri="{28A0092B-C50C-407E-A947-70E740481C1C}">
                <a14:useLocalDpi xmlns:a14="http://schemas.microsoft.com/office/drawing/2010/main" val="0"/>
              </a:ext>
            </a:extLst>
          </a:blip>
          <a:srcRect t="4851" b="33200"/>
          <a:stretch>
            <a:fillRect/>
          </a:stretch>
        </p:blipFill>
        <p:spPr bwMode="auto">
          <a:xfrm>
            <a:off x="2719575" y="2775731"/>
            <a:ext cx="6311900" cy="284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図 7"/>
          <p:cNvPicPr>
            <a:picLocks noChangeAspect="1"/>
          </p:cNvPicPr>
          <p:nvPr/>
        </p:nvPicPr>
        <p:blipFill>
          <a:blip r:embed="rId3">
            <a:extLst>
              <a:ext uri="{28A0092B-C50C-407E-A947-70E740481C1C}">
                <a14:useLocalDpi xmlns:a14="http://schemas.microsoft.com/office/drawing/2010/main" val="0"/>
              </a:ext>
            </a:extLst>
          </a:blip>
          <a:srcRect t="3799" b="33202"/>
          <a:stretch>
            <a:fillRect/>
          </a:stretch>
        </p:blipFill>
        <p:spPr bwMode="auto">
          <a:xfrm>
            <a:off x="8921097" y="2782080"/>
            <a:ext cx="6192837" cy="283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図 4"/>
          <p:cNvPicPr>
            <a:picLocks noChangeAspect="1"/>
          </p:cNvPicPr>
          <p:nvPr/>
        </p:nvPicPr>
        <p:blipFill>
          <a:blip r:embed="rId4">
            <a:extLst>
              <a:ext uri="{28A0092B-C50C-407E-A947-70E740481C1C}">
                <a14:useLocalDpi xmlns:a14="http://schemas.microsoft.com/office/drawing/2010/main" val="0"/>
              </a:ext>
            </a:extLst>
          </a:blip>
          <a:srcRect t="4851" b="32150"/>
          <a:stretch>
            <a:fillRect/>
          </a:stretch>
        </p:blipFill>
        <p:spPr bwMode="auto">
          <a:xfrm>
            <a:off x="6622202" y="252426"/>
            <a:ext cx="5256212"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正方形/長方形 1">
            <a:extLst>
              <a:ext uri="{FF2B5EF4-FFF2-40B4-BE49-F238E27FC236}">
                <a16:creationId xmlns="" xmlns:a16="http://schemas.microsoft.com/office/drawing/2014/main" id="{678A4385-E15C-4BFE-B82D-AC2C98FAB20D}"/>
              </a:ext>
            </a:extLst>
          </p:cNvPr>
          <p:cNvSpPr/>
          <p:nvPr/>
        </p:nvSpPr>
        <p:spPr>
          <a:xfrm>
            <a:off x="555634" y="5682244"/>
            <a:ext cx="11878414" cy="923330"/>
          </a:xfrm>
          <a:prstGeom prst="rect">
            <a:avLst/>
          </a:prstGeom>
        </p:spPr>
        <p:txBody>
          <a:bodyPr wrap="square">
            <a:spAutoFit/>
          </a:bodyPr>
          <a:lstStyle/>
          <a:p>
            <a:r>
              <a:rPr lang="en-US" altLang="ja-JP" kern="100" dirty="0">
                <a:solidFill>
                  <a:prstClr val="black"/>
                </a:solidFill>
                <a:latin typeface="Calibri" panose="020F0502020204030204" pitchFamily="34" charset="0"/>
                <a:ea typeface="ＭＳ 明朝" panose="02020609040205080304" pitchFamily="17" charset="-128"/>
                <a:cs typeface="Times New Roman" panose="02020603050405020304" pitchFamily="18" charset="0"/>
              </a:rPr>
              <a:t>The Hon pattern group comprised fetuses with a normal FHR pattern at admission for delivery. Consequently, there were recurrent severe decelerations with an increased baseline heart rate and decreased baseline variability. Finally, terminal prolonged deceleration or bradycardia occurred before delivery. </a:t>
            </a:r>
            <a:endParaRPr lang="ja-JP" altLang="en-US" dirty="0"/>
          </a:p>
        </p:txBody>
      </p:sp>
    </p:spTree>
    <p:extLst>
      <p:ext uri="{BB962C8B-B14F-4D97-AF65-F5344CB8AC3E}">
        <p14:creationId xmlns:p14="http://schemas.microsoft.com/office/powerpoint/2010/main" val="1176039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306504" y="203200"/>
            <a:ext cx="10515600" cy="733913"/>
          </a:xfrm>
        </p:spPr>
        <p:txBody>
          <a:bodyPr>
            <a:normAutofit/>
          </a:bodyPr>
          <a:lstStyle/>
          <a:p>
            <a:r>
              <a:rPr lang="en-US" altLang="ja-JP" sz="3600" dirty="0"/>
              <a:t>(4) Reactive-prolonged deceleration (PD)</a:t>
            </a:r>
            <a:endParaRPr kumimoji="1" lang="ja-JP" altLang="en-US" sz="3600" dirty="0"/>
          </a:p>
        </p:txBody>
      </p:sp>
      <p:pic>
        <p:nvPicPr>
          <p:cNvPr id="2" name="コンテンツ プレースホルダー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0607" y="793518"/>
            <a:ext cx="4859270" cy="2465725"/>
          </a:xfrm>
        </p:spPr>
      </p:pic>
      <p:pic>
        <p:nvPicPr>
          <p:cNvPr id="3" name="図 2"/>
          <p:cNvPicPr>
            <a:picLocks noChangeAspect="1"/>
          </p:cNvPicPr>
          <p:nvPr/>
        </p:nvPicPr>
        <p:blipFill rotWithShape="1">
          <a:blip r:embed="rId3" cstate="print">
            <a:extLst>
              <a:ext uri="{28A0092B-C50C-407E-A947-70E740481C1C}">
                <a14:useLocalDpi xmlns:a14="http://schemas.microsoft.com/office/drawing/2010/main" val="0"/>
              </a:ext>
            </a:extLst>
          </a:blip>
          <a:srcRect l="11220"/>
          <a:stretch/>
        </p:blipFill>
        <p:spPr>
          <a:xfrm>
            <a:off x="5257800" y="793518"/>
            <a:ext cx="6635620" cy="2416620"/>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607" y="3384587"/>
            <a:ext cx="6556249" cy="2160082"/>
          </a:xfrm>
          <a:prstGeom prst="rect">
            <a:avLst/>
          </a:prstGeom>
        </p:spPr>
      </p:pic>
      <p:pic>
        <p:nvPicPr>
          <p:cNvPr id="6" name="図 5"/>
          <p:cNvPicPr>
            <a:picLocks noChangeAspect="1"/>
          </p:cNvPicPr>
          <p:nvPr/>
        </p:nvPicPr>
        <p:blipFill rotWithShape="1">
          <a:blip r:embed="rId5" cstate="print">
            <a:extLst>
              <a:ext uri="{28A0092B-C50C-407E-A947-70E740481C1C}">
                <a14:useLocalDpi xmlns:a14="http://schemas.microsoft.com/office/drawing/2010/main" val="0"/>
              </a:ext>
            </a:extLst>
          </a:blip>
          <a:srcRect l="15099" r="-15099"/>
          <a:stretch/>
        </p:blipFill>
        <p:spPr>
          <a:xfrm>
            <a:off x="6866856" y="3323040"/>
            <a:ext cx="5927825" cy="2221629"/>
          </a:xfrm>
          <a:prstGeom prst="rect">
            <a:avLst/>
          </a:prstGeom>
        </p:spPr>
      </p:pic>
      <p:sp>
        <p:nvSpPr>
          <p:cNvPr id="7" name="タイトル 3"/>
          <p:cNvSpPr txBox="1">
            <a:spLocks/>
          </p:cNvSpPr>
          <p:nvPr/>
        </p:nvSpPr>
        <p:spPr>
          <a:xfrm>
            <a:off x="449052" y="2028075"/>
            <a:ext cx="2103648" cy="38917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10000"/>
              </a:lnSpc>
            </a:pPr>
            <a:r>
              <a:rPr lang="en-US" altLang="ja-JP" sz="2400" b="1" dirty="0"/>
              <a:t>On admission</a:t>
            </a:r>
            <a:endParaRPr lang="ja-JP" altLang="en-US" sz="2400" b="1" dirty="0"/>
          </a:p>
        </p:txBody>
      </p:sp>
      <p:sp>
        <p:nvSpPr>
          <p:cNvPr id="8" name="タイトル 3"/>
          <p:cNvSpPr txBox="1">
            <a:spLocks/>
          </p:cNvSpPr>
          <p:nvPr/>
        </p:nvSpPr>
        <p:spPr>
          <a:xfrm>
            <a:off x="449052" y="4782479"/>
            <a:ext cx="2103648" cy="38917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10000"/>
              </a:lnSpc>
            </a:pPr>
            <a:r>
              <a:rPr lang="en-US" altLang="ja-JP" sz="2400" b="1" dirty="0"/>
              <a:t>At delivery</a:t>
            </a:r>
            <a:endParaRPr lang="ja-JP" altLang="en-US" sz="2400" b="1" dirty="0"/>
          </a:p>
        </p:txBody>
      </p:sp>
      <p:sp>
        <p:nvSpPr>
          <p:cNvPr id="9" name="正方形/長方形 8">
            <a:extLst>
              <a:ext uri="{FF2B5EF4-FFF2-40B4-BE49-F238E27FC236}">
                <a16:creationId xmlns="" xmlns:a16="http://schemas.microsoft.com/office/drawing/2014/main" id="{A4B40E2D-C8CA-46A3-8E42-B987C89295DF}"/>
              </a:ext>
            </a:extLst>
          </p:cNvPr>
          <p:cNvSpPr/>
          <p:nvPr/>
        </p:nvSpPr>
        <p:spPr>
          <a:xfrm>
            <a:off x="539586" y="5730165"/>
            <a:ext cx="11284861" cy="707886"/>
          </a:xfrm>
          <a:prstGeom prst="rect">
            <a:avLst/>
          </a:prstGeom>
        </p:spPr>
        <p:txBody>
          <a:bodyPr wrap="square">
            <a:spAutoFit/>
          </a:bodyPr>
          <a:lstStyle/>
          <a:p>
            <a:r>
              <a:rPr lang="en-US" altLang="ja-JP" sz="2000" kern="100" dirty="0">
                <a:solidFill>
                  <a:prstClr val="black"/>
                </a:solidFill>
                <a:latin typeface="Calibri" panose="020F0502020204030204" pitchFamily="34" charset="0"/>
                <a:ea typeface="ＭＳ 明朝" panose="02020609040205080304" pitchFamily="17" charset="-128"/>
                <a:cs typeface="Times New Roman" panose="02020603050405020304" pitchFamily="18" charset="0"/>
              </a:rPr>
              <a:t>The reactive-prolonged deceleration (PD) group comprised fetuses with a normal FHR pattern at admission for delivery, but then acute severe prolonged deceleration or bradycardia occurred before delivery.</a:t>
            </a:r>
            <a:endParaRPr lang="ja-JP" altLang="en-US" sz="1400" dirty="0"/>
          </a:p>
        </p:txBody>
      </p:sp>
    </p:spTree>
    <p:extLst>
      <p:ext uri="{BB962C8B-B14F-4D97-AF65-F5344CB8AC3E}">
        <p14:creationId xmlns:p14="http://schemas.microsoft.com/office/powerpoint/2010/main" val="205564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174713" y="520424"/>
            <a:ext cx="10515600" cy="733913"/>
          </a:xfrm>
        </p:spPr>
        <p:txBody>
          <a:bodyPr>
            <a:normAutofit/>
          </a:bodyPr>
          <a:lstStyle/>
          <a:p>
            <a:r>
              <a:rPr lang="en-US" altLang="ja-JP" sz="3600" dirty="0"/>
              <a:t>(5) Persistent reassuring</a:t>
            </a:r>
            <a:endParaRPr kumimoji="1" lang="ja-JP" altLang="en-US" sz="3600" dirty="0"/>
          </a:p>
        </p:txBody>
      </p:sp>
      <p:pic>
        <p:nvPicPr>
          <p:cNvPr id="15" name="コンテンツ プレースホルダー 1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4713" y="2401161"/>
            <a:ext cx="5742198" cy="2823676"/>
          </a:xfrm>
        </p:spPr>
      </p:pic>
      <p:pic>
        <p:nvPicPr>
          <p:cNvPr id="16" name="図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6911" y="2377899"/>
            <a:ext cx="5826037" cy="2870200"/>
          </a:xfrm>
          <a:prstGeom prst="rect">
            <a:avLst/>
          </a:prstGeom>
        </p:spPr>
      </p:pic>
      <p:sp>
        <p:nvSpPr>
          <p:cNvPr id="7" name="タイトル 3"/>
          <p:cNvSpPr txBox="1">
            <a:spLocks/>
          </p:cNvSpPr>
          <p:nvPr/>
        </p:nvSpPr>
        <p:spPr>
          <a:xfrm>
            <a:off x="385383" y="1633163"/>
            <a:ext cx="4912757" cy="38917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lnSpc>
                <a:spcPct val="110000"/>
              </a:lnSpc>
            </a:pPr>
            <a:r>
              <a:rPr lang="en-US" altLang="ja-JP" sz="2400" b="1" dirty="0"/>
              <a:t>On admission</a:t>
            </a:r>
            <a:r>
              <a:rPr lang="ja-JP" altLang="en-US" sz="2400" b="1" dirty="0"/>
              <a:t> </a:t>
            </a:r>
            <a:r>
              <a:rPr lang="en-US" altLang="ja-JP" sz="2400" b="1" dirty="0"/>
              <a:t>to</a:t>
            </a:r>
            <a:r>
              <a:rPr lang="ja-JP" altLang="en-US" sz="2400" b="1" dirty="0"/>
              <a:t> </a:t>
            </a:r>
            <a:r>
              <a:rPr lang="en-US" altLang="ja-JP" sz="2400" b="1" dirty="0"/>
              <a:t>delivery</a:t>
            </a:r>
            <a:endParaRPr lang="ja-JP" altLang="en-US" sz="2400" b="1" dirty="0"/>
          </a:p>
        </p:txBody>
      </p:sp>
      <p:sp>
        <p:nvSpPr>
          <p:cNvPr id="6" name="コンテンツ プレースホルダー 2">
            <a:extLst>
              <a:ext uri="{FF2B5EF4-FFF2-40B4-BE49-F238E27FC236}">
                <a16:creationId xmlns="" xmlns:a16="http://schemas.microsoft.com/office/drawing/2014/main" id="{4C223758-710D-468F-AE6C-3ADB32FEA0A3}"/>
              </a:ext>
            </a:extLst>
          </p:cNvPr>
          <p:cNvSpPr txBox="1">
            <a:spLocks/>
          </p:cNvSpPr>
          <p:nvPr/>
        </p:nvSpPr>
        <p:spPr>
          <a:xfrm>
            <a:off x="652132" y="5486051"/>
            <a:ext cx="10887735" cy="10402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just">
              <a:lnSpc>
                <a:spcPct val="110000"/>
              </a:lnSpc>
              <a:buFont typeface="Arial" panose="020B0604020202020204" pitchFamily="34" charset="0"/>
              <a:buNone/>
            </a:pPr>
            <a:r>
              <a:rPr lang="en-US" altLang="ja-JP" sz="2000" kern="100" dirty="0">
                <a:latin typeface="Calibri" panose="020F0502020204030204" pitchFamily="34" charset="0"/>
                <a:ea typeface="ＭＳ 明朝" panose="02020609040205080304" pitchFamily="17" charset="-128"/>
                <a:cs typeface="Times New Roman" panose="02020603050405020304" pitchFamily="18" charset="0"/>
              </a:rPr>
              <a:t>The persistent reactive group comprised fetuses with a normal range of FHR during the entire course. </a:t>
            </a:r>
            <a:endParaRPr lang="ja-JP" altLang="en-US" sz="2000" dirty="0"/>
          </a:p>
        </p:txBody>
      </p:sp>
    </p:spTree>
    <p:extLst>
      <p:ext uri="{BB962C8B-B14F-4D97-AF65-F5344CB8AC3E}">
        <p14:creationId xmlns:p14="http://schemas.microsoft.com/office/powerpoint/2010/main" val="147930151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1055</TotalTime>
  <Words>198</Words>
  <Application>Microsoft Office PowerPoint</Application>
  <PresentationFormat>ワイド画面</PresentationFormat>
  <Paragraphs>17</Paragraphs>
  <Slides>5</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ＭＳ 明朝</vt:lpstr>
      <vt:lpstr>游ゴシック</vt:lpstr>
      <vt:lpstr>游ゴシック Light</vt:lpstr>
      <vt:lpstr>Arial</vt:lpstr>
      <vt:lpstr>Calibri</vt:lpstr>
      <vt:lpstr>Times New Roman</vt:lpstr>
      <vt:lpstr>Office テーマ</vt:lpstr>
      <vt:lpstr>(1) Persistent non-reassuring</vt:lpstr>
      <vt:lpstr>(2) Persistent bradycardia</vt:lpstr>
      <vt:lpstr>(3) Hon pattern</vt:lpstr>
      <vt:lpstr>(4) Reactive-prolonged deceleration (PD)</vt:lpstr>
      <vt:lpstr>(5) Persistent reassuring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Persistent reassuring(on admission)</dc:title>
  <dc:creator>e-jojima</dc:creator>
  <cp:lastModifiedBy>長谷川 潤一</cp:lastModifiedBy>
  <cp:revision>28</cp:revision>
  <dcterms:created xsi:type="dcterms:W3CDTF">2017-03-15T02:42:42Z</dcterms:created>
  <dcterms:modified xsi:type="dcterms:W3CDTF">2019-11-08T04:25:30Z</dcterms:modified>
</cp:coreProperties>
</file>