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81" d="100"/>
          <a:sy n="81" d="100"/>
        </p:scale>
        <p:origin x="75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47D650-123D-497E-825A-9D53101C17F0}" type="datetimeFigureOut">
              <a:rPr lang="en-IN" smtClean="0"/>
              <a:t>04-10-2024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FC38D0-58F3-4E3E-AEC6-534C986D4B1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940846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6FC38D0-58F3-4E3E-AEC6-534C986D4B11}" type="slidenum">
              <a:rPr lang="en-IN" smtClean="0"/>
              <a:t>1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069310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6EA5B3-BF88-0588-F13C-402E1EBD377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AF84B33-18C5-21E9-97EF-BD33E255BE5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EE2A58-653B-488F-2A8D-AF80DEC1A8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2A502-26E3-46B6-B8DC-758B37E4E0C4}" type="datetimeFigureOut">
              <a:rPr lang="en-IN" smtClean="0"/>
              <a:t>04-10-2024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6B7DC8-D73D-35FC-9225-77722889DA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46D483-1E7C-882D-D494-B816C9ED78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829DE-1D3A-43E6-8C96-02DCE3E3065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3545776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DF9699-85C7-6456-7D64-D42FB35453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8362914-AAA4-0A5A-EBBF-679F75A19E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79B3BB-6FD6-DA0D-B0DB-06DF301968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2A502-26E3-46B6-B8DC-758B37E4E0C4}" type="datetimeFigureOut">
              <a:rPr lang="en-IN" smtClean="0"/>
              <a:t>04-10-2024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CAB18C-201C-E659-7392-C5232734E6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23C171-3F93-7AE1-A403-F08BDFD237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829DE-1D3A-43E6-8C96-02DCE3E3065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758163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AEBECBC-8965-5754-FD09-1EEE95D7564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6B02B67-11EA-28ED-900E-F22224A9782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F26BB3-A658-9133-EF80-684A673913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2A502-26E3-46B6-B8DC-758B37E4E0C4}" type="datetimeFigureOut">
              <a:rPr lang="en-IN" smtClean="0"/>
              <a:t>04-10-2024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743CDE-0FAE-35FA-FE35-BD326F2122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B9E521-8DA7-C0B1-D1D6-91FEB79B9E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829DE-1D3A-43E6-8C96-02DCE3E3065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679891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849A30-730F-84E8-FE56-A7CFF24215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16A81C-B14E-19FE-6EDF-C04D5D7442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D0A7EF-C586-D4FB-1160-346CF6CC5C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2A502-26E3-46B6-B8DC-758B37E4E0C4}" type="datetimeFigureOut">
              <a:rPr lang="en-IN" smtClean="0"/>
              <a:t>04-10-2024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56CE0C-76A2-873A-9EB0-A9ECF3E9A9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52CCAB-5E46-5921-95F2-BF951A17C8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829DE-1D3A-43E6-8C96-02DCE3E3065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174413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58AE0B-F09C-0F61-3781-FB445E3996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954847-F62E-6DA5-1C4F-F7AE668035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D0CCB4-4EFF-EAB4-C0E8-EDCA4682F4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2A502-26E3-46B6-B8DC-758B37E4E0C4}" type="datetimeFigureOut">
              <a:rPr lang="en-IN" smtClean="0"/>
              <a:t>04-10-2024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A643F7-BF35-DB1B-A083-0B41A9524E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FD2542-59D8-370D-C953-9D8108C312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829DE-1D3A-43E6-8C96-02DCE3E3065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344345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1A916A-3BA0-C2B3-D38D-9A1DBF514E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B13677-6065-01E5-B16B-86BE2439429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A372561-A520-3332-B2F2-8544A9779F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5DAF61A-433D-A89F-B0E7-2FDCDCA63B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2A502-26E3-46B6-B8DC-758B37E4E0C4}" type="datetimeFigureOut">
              <a:rPr lang="en-IN" smtClean="0"/>
              <a:t>04-10-2024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34A27BF-508A-5F8F-E0BB-B3D47ACA43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FD33F34-C5FC-F9CD-FF6E-AF3CF8C400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829DE-1D3A-43E6-8C96-02DCE3E3065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992988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02E1A7-8683-CD3D-ED2F-05A75AA261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403AF08-83D7-6C48-F2D3-EED80EB395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8FC101C-A7BC-A65B-D284-4A9E2E00B9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384D31A-96FB-E5D4-83E9-55A88856E8B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CA3DCEB-3E0A-384D-88A2-76C70910890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2A9449C-97A3-BD5B-0DFF-1A1330A3B1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2A502-26E3-46B6-B8DC-758B37E4E0C4}" type="datetimeFigureOut">
              <a:rPr lang="en-IN" smtClean="0"/>
              <a:t>04-10-2024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ABB1C22-C97B-9C37-46DD-DB61B8A223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A4E0342-3B79-83ED-BA28-7D76E3D60F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829DE-1D3A-43E6-8C96-02DCE3E3065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800588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0562F1-F57C-8F11-93A5-A8747322E2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73A9A11-B250-A147-13AC-264BDC8106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2A502-26E3-46B6-B8DC-758B37E4E0C4}" type="datetimeFigureOut">
              <a:rPr lang="en-IN" smtClean="0"/>
              <a:t>04-10-2024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54806E6-1DF6-B30A-2900-A6DAF496AA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6D81B7B-AD49-02FA-9215-004DDE43F4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829DE-1D3A-43E6-8C96-02DCE3E3065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947101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D5FEFEC-573C-8033-A686-9AC47B1C8D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2A502-26E3-46B6-B8DC-758B37E4E0C4}" type="datetimeFigureOut">
              <a:rPr lang="en-IN" smtClean="0"/>
              <a:t>04-10-2024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34DA683-B6C4-E2EB-8A6F-88E368354C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019D7B6-37BB-297D-D5FE-C49907D6CB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829DE-1D3A-43E6-8C96-02DCE3E3065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697112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F9DE61-E0A9-7A69-415D-44A7F8C6FA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E00E33-B305-D83E-C7A1-AE3295092F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E023A80-5DD1-D3F8-959A-E06B99ADA9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C3B3398-50F6-9EAC-FD85-C5C5F03E00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2A502-26E3-46B6-B8DC-758B37E4E0C4}" type="datetimeFigureOut">
              <a:rPr lang="en-IN" smtClean="0"/>
              <a:t>04-10-2024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298F78C-BBAF-7195-D2C5-8E0D7043AB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6F3741-3825-1BB3-10A2-8F76C3774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829DE-1D3A-43E6-8C96-02DCE3E3065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826895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0CFDB5-2675-60B2-6F70-2A6327D934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7C4DDE9-C67B-D679-5953-301406173DA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94F97DE-7E3C-135E-1BD6-82444F44C37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57115FD-4C13-C73C-4335-0842A28959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2A502-26E3-46B6-B8DC-758B37E4E0C4}" type="datetimeFigureOut">
              <a:rPr lang="en-IN" smtClean="0"/>
              <a:t>04-10-2024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34C50DF-CD4C-BFA5-17D1-45111A18F1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372738D-8D3A-99EE-2563-04D43B4675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829DE-1D3A-43E6-8C96-02DCE3E3065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07277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46C729B-D729-9F48-B560-F2E41C0DE6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2BD02DC-0235-BD55-647E-BCA8CC2104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882F82-4958-B184-4031-0D65D7DAD5A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D2A502-26E3-46B6-B8DC-758B37E4E0C4}" type="datetimeFigureOut">
              <a:rPr lang="en-IN" smtClean="0"/>
              <a:t>04-10-2024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E5B1A8-F21A-04CB-7440-CB13E9B0CBC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C92CBA-A7E5-1830-A0D2-B25A0E41C9C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829DE-1D3A-43E6-8C96-02DCE3E3065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627343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3D7F7337-ED98-1A86-62DB-88A96C7D3FB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1751899"/>
              </p:ext>
            </p:extLst>
          </p:nvPr>
        </p:nvGraphicFramePr>
        <p:xfrm>
          <a:off x="0" y="282804"/>
          <a:ext cx="12192002" cy="6268825"/>
        </p:xfrm>
        <a:graphic>
          <a:graphicData uri="http://schemas.openxmlformats.org/drawingml/2006/table">
            <a:tbl>
              <a:tblPr>
                <a:tableStyleId>{8799B23B-EC83-4686-B30A-512413B5E67A}</a:tableStyleId>
              </a:tblPr>
              <a:tblGrid>
                <a:gridCol w="790562">
                  <a:extLst>
                    <a:ext uri="{9D8B030D-6E8A-4147-A177-3AD203B41FA5}">
                      <a16:colId xmlns:a16="http://schemas.microsoft.com/office/drawing/2014/main" val="1730665180"/>
                    </a:ext>
                  </a:extLst>
                </a:gridCol>
                <a:gridCol w="570072">
                  <a:extLst>
                    <a:ext uri="{9D8B030D-6E8A-4147-A177-3AD203B41FA5}">
                      <a16:colId xmlns:a16="http://schemas.microsoft.com/office/drawing/2014/main" val="2823931816"/>
                    </a:ext>
                  </a:extLst>
                </a:gridCol>
                <a:gridCol w="570072">
                  <a:extLst>
                    <a:ext uri="{9D8B030D-6E8A-4147-A177-3AD203B41FA5}">
                      <a16:colId xmlns:a16="http://schemas.microsoft.com/office/drawing/2014/main" val="4154975426"/>
                    </a:ext>
                  </a:extLst>
                </a:gridCol>
                <a:gridCol w="570072">
                  <a:extLst>
                    <a:ext uri="{9D8B030D-6E8A-4147-A177-3AD203B41FA5}">
                      <a16:colId xmlns:a16="http://schemas.microsoft.com/office/drawing/2014/main" val="1196207989"/>
                    </a:ext>
                  </a:extLst>
                </a:gridCol>
                <a:gridCol w="570072">
                  <a:extLst>
                    <a:ext uri="{9D8B030D-6E8A-4147-A177-3AD203B41FA5}">
                      <a16:colId xmlns:a16="http://schemas.microsoft.com/office/drawing/2014/main" val="957663309"/>
                    </a:ext>
                  </a:extLst>
                </a:gridCol>
                <a:gridCol w="570072">
                  <a:extLst>
                    <a:ext uri="{9D8B030D-6E8A-4147-A177-3AD203B41FA5}">
                      <a16:colId xmlns:a16="http://schemas.microsoft.com/office/drawing/2014/main" val="1589721644"/>
                    </a:ext>
                  </a:extLst>
                </a:gridCol>
                <a:gridCol w="570072">
                  <a:extLst>
                    <a:ext uri="{9D8B030D-6E8A-4147-A177-3AD203B41FA5}">
                      <a16:colId xmlns:a16="http://schemas.microsoft.com/office/drawing/2014/main" val="2421675023"/>
                    </a:ext>
                  </a:extLst>
                </a:gridCol>
                <a:gridCol w="570072">
                  <a:extLst>
                    <a:ext uri="{9D8B030D-6E8A-4147-A177-3AD203B41FA5}">
                      <a16:colId xmlns:a16="http://schemas.microsoft.com/office/drawing/2014/main" val="3366843"/>
                    </a:ext>
                  </a:extLst>
                </a:gridCol>
                <a:gridCol w="570072">
                  <a:extLst>
                    <a:ext uri="{9D8B030D-6E8A-4147-A177-3AD203B41FA5}">
                      <a16:colId xmlns:a16="http://schemas.microsoft.com/office/drawing/2014/main" val="3627091889"/>
                    </a:ext>
                  </a:extLst>
                </a:gridCol>
                <a:gridCol w="570072">
                  <a:extLst>
                    <a:ext uri="{9D8B030D-6E8A-4147-A177-3AD203B41FA5}">
                      <a16:colId xmlns:a16="http://schemas.microsoft.com/office/drawing/2014/main" val="1485226642"/>
                    </a:ext>
                  </a:extLst>
                </a:gridCol>
                <a:gridCol w="570072">
                  <a:extLst>
                    <a:ext uri="{9D8B030D-6E8A-4147-A177-3AD203B41FA5}">
                      <a16:colId xmlns:a16="http://schemas.microsoft.com/office/drawing/2014/main" val="640620055"/>
                    </a:ext>
                  </a:extLst>
                </a:gridCol>
                <a:gridCol w="570072">
                  <a:extLst>
                    <a:ext uri="{9D8B030D-6E8A-4147-A177-3AD203B41FA5}">
                      <a16:colId xmlns:a16="http://schemas.microsoft.com/office/drawing/2014/main" val="1044290016"/>
                    </a:ext>
                  </a:extLst>
                </a:gridCol>
                <a:gridCol w="570072">
                  <a:extLst>
                    <a:ext uri="{9D8B030D-6E8A-4147-A177-3AD203B41FA5}">
                      <a16:colId xmlns:a16="http://schemas.microsoft.com/office/drawing/2014/main" val="2284752724"/>
                    </a:ext>
                  </a:extLst>
                </a:gridCol>
                <a:gridCol w="570072">
                  <a:extLst>
                    <a:ext uri="{9D8B030D-6E8A-4147-A177-3AD203B41FA5}">
                      <a16:colId xmlns:a16="http://schemas.microsoft.com/office/drawing/2014/main" val="1859218078"/>
                    </a:ext>
                  </a:extLst>
                </a:gridCol>
                <a:gridCol w="570072">
                  <a:extLst>
                    <a:ext uri="{9D8B030D-6E8A-4147-A177-3AD203B41FA5}">
                      <a16:colId xmlns:a16="http://schemas.microsoft.com/office/drawing/2014/main" val="1811218918"/>
                    </a:ext>
                  </a:extLst>
                </a:gridCol>
                <a:gridCol w="570072">
                  <a:extLst>
                    <a:ext uri="{9D8B030D-6E8A-4147-A177-3AD203B41FA5}">
                      <a16:colId xmlns:a16="http://schemas.microsoft.com/office/drawing/2014/main" val="403262755"/>
                    </a:ext>
                  </a:extLst>
                </a:gridCol>
                <a:gridCol w="570072">
                  <a:extLst>
                    <a:ext uri="{9D8B030D-6E8A-4147-A177-3AD203B41FA5}">
                      <a16:colId xmlns:a16="http://schemas.microsoft.com/office/drawing/2014/main" val="1714020651"/>
                    </a:ext>
                  </a:extLst>
                </a:gridCol>
                <a:gridCol w="570072">
                  <a:extLst>
                    <a:ext uri="{9D8B030D-6E8A-4147-A177-3AD203B41FA5}">
                      <a16:colId xmlns:a16="http://schemas.microsoft.com/office/drawing/2014/main" val="3457393637"/>
                    </a:ext>
                  </a:extLst>
                </a:gridCol>
                <a:gridCol w="570072">
                  <a:extLst>
                    <a:ext uri="{9D8B030D-6E8A-4147-A177-3AD203B41FA5}">
                      <a16:colId xmlns:a16="http://schemas.microsoft.com/office/drawing/2014/main" val="3454171468"/>
                    </a:ext>
                  </a:extLst>
                </a:gridCol>
                <a:gridCol w="570072">
                  <a:extLst>
                    <a:ext uri="{9D8B030D-6E8A-4147-A177-3AD203B41FA5}">
                      <a16:colId xmlns:a16="http://schemas.microsoft.com/office/drawing/2014/main" val="1565687162"/>
                    </a:ext>
                  </a:extLst>
                </a:gridCol>
                <a:gridCol w="570072">
                  <a:extLst>
                    <a:ext uri="{9D8B030D-6E8A-4147-A177-3AD203B41FA5}">
                      <a16:colId xmlns:a16="http://schemas.microsoft.com/office/drawing/2014/main" val="1095285371"/>
                    </a:ext>
                  </a:extLst>
                </a:gridCol>
              </a:tblGrid>
              <a:tr h="231156"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Year</a:t>
                      </a:r>
                      <a:endParaRPr lang="en-I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>
                    <a:lnR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Malaria Cases</a:t>
                      </a:r>
                      <a:endParaRPr lang="en-I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>
                    <a:lnL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P. falciparum</a:t>
                      </a:r>
                      <a:endParaRPr lang="en-I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P. vivax</a:t>
                      </a:r>
                      <a:endParaRPr lang="en-I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Mixed Infections</a:t>
                      </a:r>
                      <a:endParaRPr lang="en-I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ABER</a:t>
                      </a:r>
                      <a:endParaRPr lang="en-I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SPR</a:t>
                      </a:r>
                      <a:endParaRPr lang="en-I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SFR</a:t>
                      </a:r>
                      <a:endParaRPr lang="en-I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SVR</a:t>
                      </a:r>
                      <a:endParaRPr lang="en-I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API</a:t>
                      </a:r>
                      <a:endParaRPr lang="en-I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AFI</a:t>
                      </a:r>
                      <a:endParaRPr lang="en-I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97597"/>
                  </a:ext>
                </a:extLst>
              </a:tr>
              <a:tr h="489925"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North Goa</a:t>
                      </a:r>
                      <a:endParaRPr lang="en-I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>
                    <a:lnL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South Goa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North Goa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South Goa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North Goa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South Goa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North Goa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South Goa</a:t>
                      </a:r>
                      <a:endParaRPr lang="en-I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North Goa</a:t>
                      </a:r>
                      <a:endParaRPr lang="en-I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South Goa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North Goa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South Goa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North Goa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South Goa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North Goa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South Goa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North Goa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South Goa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North Goa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South Goa</a:t>
                      </a:r>
                      <a:endParaRPr lang="en-I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extLst>
                  <a:ext uri="{0D108BD9-81ED-4DB2-BD59-A6C34878D82A}">
                    <a16:rowId xmlns:a16="http://schemas.microsoft.com/office/drawing/2014/main" val="1206153689"/>
                  </a:ext>
                </a:extLst>
              </a:tr>
              <a:tr h="231156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2000</a:t>
                      </a:r>
                      <a:endParaRPr lang="en-I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6276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2888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1844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656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4360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2206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72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27.69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19.25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3.41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2.97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1.00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0.67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2.37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2.27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9.44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5.72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2.77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1.30</a:t>
                      </a:r>
                      <a:endParaRPr lang="en-I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extLst>
                  <a:ext uri="{0D108BD9-81ED-4DB2-BD59-A6C34878D82A}">
                    <a16:rowId xmlns:a16="http://schemas.microsoft.com/office/drawing/2014/main" val="2511667343"/>
                  </a:ext>
                </a:extLst>
              </a:tr>
              <a:tr h="231156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2001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7384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4947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2264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1046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5120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3901</a:t>
                      </a:r>
                      <a:endParaRPr lang="en-I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</a:t>
                      </a:r>
                      <a:endParaRPr lang="en-I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21.81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18.98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4.46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4.42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1.37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0.94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3.09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3.49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9.73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8.40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2.98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1.78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extLst>
                  <a:ext uri="{0D108BD9-81ED-4DB2-BD59-A6C34878D82A}">
                    <a16:rowId xmlns:a16="http://schemas.microsoft.com/office/drawing/2014/main" val="797265163"/>
                  </a:ext>
                </a:extLst>
              </a:tr>
              <a:tr h="231156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2002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11756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5062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2821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527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8935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4535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21.23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19.08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7.30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4.50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1.75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0.47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5.55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4.04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15.50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8.59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3.72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0.89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extLst>
                  <a:ext uri="{0D108BD9-81ED-4DB2-BD59-A6C34878D82A}">
                    <a16:rowId xmlns:a16="http://schemas.microsoft.com/office/drawing/2014/main" val="1511925120"/>
                  </a:ext>
                </a:extLst>
              </a:tr>
              <a:tr h="231156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2003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8780</a:t>
                      </a:r>
                      <a:endParaRPr lang="en-I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2590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1263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240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7428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2304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89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46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22.35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18.52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5.18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2.37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0.74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0.22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4.38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2.11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11.57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4.40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1.66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0.41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extLst>
                  <a:ext uri="{0D108BD9-81ED-4DB2-BD59-A6C34878D82A}">
                    <a16:rowId xmlns:a16="http://schemas.microsoft.com/office/drawing/2014/main" val="1094382855"/>
                  </a:ext>
                </a:extLst>
              </a:tr>
              <a:tr h="231156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2004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6611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1228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1298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89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5255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1113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58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</a:t>
                      </a:r>
                      <a:endParaRPr lang="en-I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19.37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15.64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4.50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1.33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0.88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0.10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3.58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1.21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8.72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2.08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1.71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0.15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extLst>
                  <a:ext uri="{0D108BD9-81ED-4DB2-BD59-A6C34878D82A}">
                    <a16:rowId xmlns:a16="http://schemas.microsoft.com/office/drawing/2014/main" val="4141589847"/>
                  </a:ext>
                </a:extLst>
              </a:tr>
              <a:tr h="231156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2005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2478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1269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290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140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2162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1117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21.99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16.52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1.49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1.30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0.17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0.14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1.30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1.15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3.27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2.15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0.38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0.24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extLst>
                  <a:ext uri="{0D108BD9-81ED-4DB2-BD59-A6C34878D82A}">
                    <a16:rowId xmlns:a16="http://schemas.microsoft.com/office/drawing/2014/main" val="1902290813"/>
                  </a:ext>
                </a:extLst>
              </a:tr>
              <a:tr h="231156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2006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3966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1044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977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219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2989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825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22.70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17.96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2.30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0.99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0.57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0.21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1.74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0.78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5.23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1.77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1.29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0.37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extLst>
                  <a:ext uri="{0D108BD9-81ED-4DB2-BD59-A6C34878D82A}">
                    <a16:rowId xmlns:a16="http://schemas.microsoft.com/office/drawing/2014/main" val="2983287165"/>
                  </a:ext>
                </a:extLst>
              </a:tr>
              <a:tr h="231156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2007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7199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2556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2381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666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4818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1890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30.30</a:t>
                      </a:r>
                      <a:endParaRPr lang="en-I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21.34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3.13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2.03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1.04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0.53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2.10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1.50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9.49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4.34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3.14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1.13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extLst>
                  <a:ext uri="{0D108BD9-81ED-4DB2-BD59-A6C34878D82A}">
                    <a16:rowId xmlns:a16="http://schemas.microsoft.com/office/drawing/2014/main" val="3829997716"/>
                  </a:ext>
                </a:extLst>
              </a:tr>
              <a:tr h="231156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2008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7100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2722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2134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593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4966</a:t>
                      </a:r>
                      <a:endParaRPr lang="en-I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2129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32.04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26.19</a:t>
                      </a:r>
                      <a:endParaRPr lang="en-I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2.92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1.76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0.88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0.38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2.04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1.38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9.36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4.62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2.81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1.01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extLst>
                  <a:ext uri="{0D108BD9-81ED-4DB2-BD59-A6C34878D82A}">
                    <a16:rowId xmlns:a16="http://schemas.microsoft.com/office/drawing/2014/main" val="579508365"/>
                  </a:ext>
                </a:extLst>
              </a:tr>
              <a:tr h="231156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2009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3867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1189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875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171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2984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1016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33.98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27.05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1.50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0.75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0.34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0.11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1.16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0.64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5.10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2.02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1.15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0.29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extLst>
                  <a:ext uri="{0D108BD9-81ED-4DB2-BD59-A6C34878D82A}">
                    <a16:rowId xmlns:a16="http://schemas.microsoft.com/office/drawing/2014/main" val="509139910"/>
                  </a:ext>
                </a:extLst>
              </a:tr>
              <a:tr h="231156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2010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1395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973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186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86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1207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886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37.22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30.14</a:t>
                      </a:r>
                      <a:endParaRPr lang="en-I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0.49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0.55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0.07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0.05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0.43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0.50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1.84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1.65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0.25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0.15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extLst>
                  <a:ext uri="{0D108BD9-81ED-4DB2-BD59-A6C34878D82A}">
                    <a16:rowId xmlns:a16="http://schemas.microsoft.com/office/drawing/2014/main" val="2651359929"/>
                  </a:ext>
                </a:extLst>
              </a:tr>
              <a:tr h="231156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2011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586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601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37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95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548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504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31.37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25.31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0.23</a:t>
                      </a:r>
                      <a:endParaRPr lang="en-I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0.37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0.01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0.06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0.21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0.31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0.72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0.94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0.05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0.15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extLst>
                  <a:ext uri="{0D108BD9-81ED-4DB2-BD59-A6C34878D82A}">
                    <a16:rowId xmlns:a16="http://schemas.microsoft.com/office/drawing/2014/main" val="2346381492"/>
                  </a:ext>
                </a:extLst>
              </a:tr>
              <a:tr h="231156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2012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826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888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58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107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766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778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34.25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25.79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0.29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0.54</a:t>
                      </a:r>
                      <a:endParaRPr lang="en-I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0.02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0.06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0.27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0.47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1.01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1.39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0.07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0.17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extLst>
                  <a:ext uri="{0D108BD9-81ED-4DB2-BD59-A6C34878D82A}">
                    <a16:rowId xmlns:a16="http://schemas.microsoft.com/office/drawing/2014/main" val="3844427001"/>
                  </a:ext>
                </a:extLst>
              </a:tr>
              <a:tr h="231156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2013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881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649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66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812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587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33.68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25.74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0.32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0.39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0.02</a:t>
                      </a:r>
                      <a:endParaRPr lang="en-I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0.04</a:t>
                      </a:r>
                      <a:endParaRPr lang="en-I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0.29</a:t>
                      </a:r>
                      <a:endParaRPr lang="en-I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0.36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1.08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1.01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0.08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0.09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extLst>
                  <a:ext uri="{0D108BD9-81ED-4DB2-BD59-A6C34878D82A}">
                    <a16:rowId xmlns:a16="http://schemas.microsoft.com/office/drawing/2014/main" val="925038246"/>
                  </a:ext>
                </a:extLst>
              </a:tr>
              <a:tr h="231156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2014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458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366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438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344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33.96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24.04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0.16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0.24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0.01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0.01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0.16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0.22</a:t>
                      </a:r>
                      <a:endParaRPr lang="en-I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0.56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0.57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0.02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0.03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extLst>
                  <a:ext uri="{0D108BD9-81ED-4DB2-BD59-A6C34878D82A}">
                    <a16:rowId xmlns:a16="http://schemas.microsoft.com/office/drawing/2014/main" val="1880651659"/>
                  </a:ext>
                </a:extLst>
              </a:tr>
              <a:tr h="231156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2015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379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272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334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242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33.93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23.41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0.14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0.18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0.02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0.02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0.12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0.16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0.46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0.42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0.06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0.05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extLst>
                  <a:ext uri="{0D108BD9-81ED-4DB2-BD59-A6C34878D82A}">
                    <a16:rowId xmlns:a16="http://schemas.microsoft.com/office/drawing/2014/main" val="2901238441"/>
                  </a:ext>
                </a:extLst>
              </a:tr>
              <a:tr h="231156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2016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554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188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102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452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160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32.71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23.14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0.21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0.13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0.04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0.02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0.17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0.11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0.68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0.29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0.12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0.04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extLst>
                  <a:ext uri="{0D108BD9-81ED-4DB2-BD59-A6C34878D82A}">
                    <a16:rowId xmlns:a16="http://schemas.microsoft.com/office/drawing/2014/main" val="2854211680"/>
                  </a:ext>
                </a:extLst>
              </a:tr>
              <a:tr h="231156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2017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417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236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38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37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379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199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28.64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22.28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0.18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0.17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0.02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0.03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0.16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0.14</a:t>
                      </a:r>
                      <a:endParaRPr lang="en-I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0.51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0.37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0.05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0.06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extLst>
                  <a:ext uri="{0D108BD9-81ED-4DB2-BD59-A6C34878D82A}">
                    <a16:rowId xmlns:a16="http://schemas.microsoft.com/office/drawing/2014/main" val="2470320866"/>
                  </a:ext>
                </a:extLst>
              </a:tr>
              <a:tr h="231156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2018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215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162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189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138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26.80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21.42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0.10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0.12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0.01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0.02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0.09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0.10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0.26</a:t>
                      </a:r>
                      <a:endParaRPr lang="en-I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0.25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0.03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0.04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extLst>
                  <a:ext uri="{0D108BD9-81ED-4DB2-BD59-A6C34878D82A}">
                    <a16:rowId xmlns:a16="http://schemas.microsoft.com/office/drawing/2014/main" val="3888312391"/>
                  </a:ext>
                </a:extLst>
              </a:tr>
              <a:tr h="231156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2019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212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67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42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169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55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26.17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20.33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0.10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0.05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0.02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0.01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0.08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0.04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0.25</a:t>
                      </a:r>
                      <a:endParaRPr lang="en-I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0.10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0.05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0.02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extLst>
                  <a:ext uri="{0D108BD9-81ED-4DB2-BD59-A6C34878D82A}">
                    <a16:rowId xmlns:a16="http://schemas.microsoft.com/office/drawing/2014/main" val="188876489"/>
                  </a:ext>
                </a:extLst>
              </a:tr>
              <a:tr h="231156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2020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80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57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12.98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9.20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0.08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0.04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0.02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0.02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0.05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0.02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0.10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0.03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0.03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0.01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extLst>
                  <a:ext uri="{0D108BD9-81ED-4DB2-BD59-A6C34878D82A}">
                    <a16:rowId xmlns:a16="http://schemas.microsoft.com/office/drawing/2014/main" val="1096065065"/>
                  </a:ext>
                </a:extLst>
              </a:tr>
              <a:tr h="231156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2021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38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12.86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8.63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0.06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0.03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0.03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0.02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0.03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0.02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0.08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0.03</a:t>
                      </a:r>
                      <a:endParaRPr lang="en-I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0.04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0.01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extLst>
                  <a:ext uri="{0D108BD9-81ED-4DB2-BD59-A6C34878D82A}">
                    <a16:rowId xmlns:a16="http://schemas.microsoft.com/office/drawing/2014/main" val="2125408193"/>
                  </a:ext>
                </a:extLst>
              </a:tr>
              <a:tr h="231156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2022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17.88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12.83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0.00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0.00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0.00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0.00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0.00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0.00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0.00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0.00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0.00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0.00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extLst>
                  <a:ext uri="{0D108BD9-81ED-4DB2-BD59-A6C34878D82A}">
                    <a16:rowId xmlns:a16="http://schemas.microsoft.com/office/drawing/2014/main" val="2580619349"/>
                  </a:ext>
                </a:extLst>
              </a:tr>
              <a:tr h="231156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2023</a:t>
                      </a:r>
                      <a:endParaRPr lang="en-I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I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I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22.89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16.79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0.00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0.00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0.00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0.00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0.00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0.00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0.00</a:t>
                      </a:r>
                      <a:endParaRPr lang="en-IN" sz="12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0.00</a:t>
                      </a:r>
                      <a:endParaRPr lang="en-I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0.00</a:t>
                      </a:r>
                      <a:endParaRPr lang="en-I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400"/>
                        </a:spcAft>
                      </a:pPr>
                      <a:r>
                        <a:rPr lang="en-IN" sz="12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0.00</a:t>
                      </a:r>
                      <a:endParaRPr lang="en-IN" sz="12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08" marR="21808" marT="0" marB="0" anchor="ctr"/>
                </a:tc>
                <a:extLst>
                  <a:ext uri="{0D108BD9-81ED-4DB2-BD59-A6C34878D82A}">
                    <a16:rowId xmlns:a16="http://schemas.microsoft.com/office/drawing/2014/main" val="2184522212"/>
                  </a:ext>
                </a:extLst>
              </a:tr>
            </a:tbl>
          </a:graphicData>
        </a:graphic>
      </p:graphicFrame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E6ACEFF7-9D6B-5C77-EDE2-963237F9B00E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10515600" cy="3737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ts val="1200"/>
              </a:spcBef>
              <a:spcAft>
                <a:spcPts val="1400"/>
              </a:spcAft>
            </a:pPr>
            <a:r>
              <a:rPr lang="en-GB" sz="1200" b="1" dirty="0"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Table 1</a:t>
            </a:r>
            <a:r>
              <a:rPr lang="en-GB" sz="1200" dirty="0"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: Distribution of Annual malaria cases in Goa from 2000 to 2023. </a:t>
            </a:r>
            <a:endParaRPr lang="en-IN" sz="1200" dirty="0">
              <a:latin typeface="Times New Roman" panose="02020603050405020304" pitchFamily="18" charset="0"/>
              <a:ea typeface="Calibri" panose="020F0502020204030204" pitchFamily="34" charset="0"/>
              <a:cs typeface="Mangal" panose="02040503050203030202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0ABDD10-5446-A0A0-6A08-27FD9200B1E3}"/>
              </a:ext>
            </a:extLst>
          </p:cNvPr>
          <p:cNvSpPr txBox="1"/>
          <p:nvPr/>
        </p:nvSpPr>
        <p:spPr>
          <a:xfrm>
            <a:off x="0" y="6551629"/>
            <a:ext cx="11962615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200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ABER- Annual Blood Examination Rate; SPR – Slide Positivity Rate; SFR- Slide </a:t>
            </a:r>
            <a:r>
              <a:rPr lang="en-GB" sz="1200" i="1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falciparum</a:t>
            </a:r>
            <a:r>
              <a:rPr lang="en-GB" sz="1200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 Rate; SVR- Slide </a:t>
            </a:r>
            <a:r>
              <a:rPr lang="en-GB" sz="1200" i="1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vivax</a:t>
            </a:r>
            <a:r>
              <a:rPr lang="en-GB" sz="1200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 Rate, API- Annual Parasite Index; AFI – Annual </a:t>
            </a:r>
            <a:r>
              <a:rPr lang="en-GB" sz="1200" i="1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falciparum</a:t>
            </a:r>
            <a:r>
              <a:rPr lang="en-GB" sz="1200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 Index.</a:t>
            </a:r>
            <a:endParaRPr lang="en-IN" sz="1200" dirty="0"/>
          </a:p>
        </p:txBody>
      </p:sp>
    </p:spTree>
    <p:extLst>
      <p:ext uri="{BB962C8B-B14F-4D97-AF65-F5344CB8AC3E}">
        <p14:creationId xmlns:p14="http://schemas.microsoft.com/office/powerpoint/2010/main" val="22641725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610</Words>
  <Application>Microsoft Office PowerPoint</Application>
  <PresentationFormat>Widescreen</PresentationFormat>
  <Paragraphs>538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 N</dc:creator>
  <cp:lastModifiedBy>P N</cp:lastModifiedBy>
  <cp:revision>2</cp:revision>
  <dcterms:created xsi:type="dcterms:W3CDTF">2024-10-04T16:28:06Z</dcterms:created>
  <dcterms:modified xsi:type="dcterms:W3CDTF">2024-10-04T16:32:46Z</dcterms:modified>
</cp:coreProperties>
</file>