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tif" ContentType="image/tiff"/>
  <Default Extension="tiff" ContentType="image/tiff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5"/>
  </p:notesMasterIdLst>
  <p:sldIdLst>
    <p:sldId id="283" r:id="rId5"/>
    <p:sldId id="284" r:id="rId6"/>
    <p:sldId id="286" r:id="rId7"/>
    <p:sldId id="287" r:id="rId8"/>
    <p:sldId id="293" r:id="rId9"/>
    <p:sldId id="295" r:id="rId10"/>
    <p:sldId id="294" r:id="rId11"/>
    <p:sldId id="291" r:id="rId12"/>
    <p:sldId id="288" r:id="rId13"/>
    <p:sldId id="289" r:id="rId14"/>
  </p:sldIdLst>
  <p:sldSz cx="6858000" cy="9906000" type="A4"/>
  <p:notesSz cx="6797675" cy="9928225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6F676"/>
    <a:srgbClr val="CF0CD4"/>
    <a:srgbClr val="CE02D3"/>
    <a:srgbClr val="E6EBF5"/>
    <a:srgbClr val="B8B8B8"/>
    <a:srgbClr val="FF7F0E"/>
    <a:srgbClr val="FEDE7A"/>
    <a:srgbClr val="DC5754"/>
    <a:srgbClr val="EE8E28"/>
    <a:srgbClr val="6317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FD0DED9-6F6C-47A8-AC74-E1DFF0FDE066}" v="248" dt="2024-04-17T15:44:53.94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6395" autoAdjust="0"/>
  </p:normalViewPr>
  <p:slideViewPr>
    <p:cSldViewPr>
      <p:cViewPr>
        <p:scale>
          <a:sx n="71" d="100"/>
          <a:sy n="71" d="100"/>
        </p:scale>
        <p:origin x="3264" y="372"/>
      </p:cViewPr>
      <p:guideLst>
        <p:guide orient="horz" pos="3120"/>
        <p:guide pos="216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3" y="0"/>
            <a:ext cx="2945659" cy="496412"/>
          </a:xfrm>
          <a:prstGeom prst="rect">
            <a:avLst/>
          </a:prstGeom>
        </p:spPr>
        <p:txBody>
          <a:bodyPr vert="horz" lIns="95562" tIns="47781" rIns="95562" bIns="47781" rtlCol="0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6" y="0"/>
            <a:ext cx="2945659" cy="496412"/>
          </a:xfrm>
          <a:prstGeom prst="rect">
            <a:avLst/>
          </a:prstGeom>
        </p:spPr>
        <p:txBody>
          <a:bodyPr vert="horz" lIns="95562" tIns="47781" rIns="95562" bIns="47781" rtlCol="0"/>
          <a:lstStyle>
            <a:lvl1pPr algn="r">
              <a:defRPr sz="1300"/>
            </a:lvl1pPr>
          </a:lstStyle>
          <a:p>
            <a:fld id="{33F80700-6686-427A-8E8F-1E36C49A961D}" type="datetimeFigureOut">
              <a:rPr lang="fr-FR" smtClean="0"/>
              <a:t>03/10/2024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2111375" y="746125"/>
            <a:ext cx="2574925" cy="3721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562" tIns="47781" rIns="95562" bIns="47781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768" y="4715908"/>
            <a:ext cx="5438140" cy="4467701"/>
          </a:xfrm>
          <a:prstGeom prst="rect">
            <a:avLst/>
          </a:prstGeom>
        </p:spPr>
        <p:txBody>
          <a:bodyPr vert="horz" lIns="95562" tIns="47781" rIns="95562" bIns="47781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3" y="9430092"/>
            <a:ext cx="2945659" cy="496412"/>
          </a:xfrm>
          <a:prstGeom prst="rect">
            <a:avLst/>
          </a:prstGeom>
        </p:spPr>
        <p:txBody>
          <a:bodyPr vert="horz" lIns="95562" tIns="47781" rIns="95562" bIns="47781" rtlCol="0" anchor="b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6" y="9430092"/>
            <a:ext cx="2945659" cy="496412"/>
          </a:xfrm>
          <a:prstGeom prst="rect">
            <a:avLst/>
          </a:prstGeom>
        </p:spPr>
        <p:txBody>
          <a:bodyPr vert="horz" lIns="95562" tIns="47781" rIns="95562" bIns="47781" rtlCol="0" anchor="b"/>
          <a:lstStyle>
            <a:lvl1pPr algn="r">
              <a:defRPr sz="1300"/>
            </a:lvl1pPr>
          </a:lstStyle>
          <a:p>
            <a:fld id="{0EA114AE-6461-4054-AE81-3B42449F29F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511302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Control 1 :PCI</a:t>
            </a:r>
          </a:p>
          <a:p>
            <a:r>
              <a:rPr lang="fr-FR" dirty="0"/>
              <a:t>Control 2: iCas9</a:t>
            </a:r>
          </a:p>
          <a:p>
            <a:r>
              <a:rPr lang="fr-FR" dirty="0"/>
              <a:t>Control 3: i90</a:t>
            </a:r>
          </a:p>
          <a:p>
            <a:r>
              <a:rPr lang="fr-FR" dirty="0"/>
              <a:t>GSDP1:576</a:t>
            </a:r>
          </a:p>
          <a:p>
            <a:r>
              <a:rPr lang="fr-FR" dirty="0"/>
              <a:t>GSDP2:3390</a:t>
            </a:r>
          </a:p>
          <a:p>
            <a:r>
              <a:rPr lang="fr-FR" dirty="0"/>
              <a:t>GSDP3:0303</a:t>
            </a:r>
          </a:p>
          <a:p>
            <a:r>
              <a:rPr lang="fr-FR" dirty="0"/>
              <a:t>GSDP4:2523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A114AE-6461-4054-AE81-3B42449F29F2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579601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Control 1 :PCI</a:t>
            </a:r>
          </a:p>
          <a:p>
            <a:r>
              <a:rPr lang="fr-FR" dirty="0"/>
              <a:t>Control 2: iCas9</a:t>
            </a:r>
          </a:p>
          <a:p>
            <a:r>
              <a:rPr lang="fr-FR" dirty="0"/>
              <a:t>Control 3: i90</a:t>
            </a:r>
          </a:p>
          <a:p>
            <a:r>
              <a:rPr lang="fr-FR" dirty="0"/>
              <a:t>GSDP1:576</a:t>
            </a:r>
          </a:p>
          <a:p>
            <a:r>
              <a:rPr lang="fr-FR" dirty="0"/>
              <a:t>GSDP2:3390</a:t>
            </a:r>
          </a:p>
          <a:p>
            <a:r>
              <a:rPr lang="fr-FR" dirty="0"/>
              <a:t>GSDP3:0303</a:t>
            </a:r>
          </a:p>
          <a:p>
            <a:r>
              <a:rPr lang="fr-FR" dirty="0"/>
              <a:t>GSDP4:2523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A114AE-6461-4054-AE81-3B42449F29F2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577315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Control 1 :PCI</a:t>
            </a:r>
          </a:p>
          <a:p>
            <a:r>
              <a:rPr lang="fr-FR" dirty="0"/>
              <a:t>Control 2: iCas9</a:t>
            </a:r>
          </a:p>
          <a:p>
            <a:r>
              <a:rPr lang="fr-FR" dirty="0"/>
              <a:t>Control 3: i90</a:t>
            </a:r>
          </a:p>
          <a:p>
            <a:r>
              <a:rPr lang="fr-FR" dirty="0"/>
              <a:t>GSDP1:576</a:t>
            </a:r>
          </a:p>
          <a:p>
            <a:r>
              <a:rPr lang="fr-FR" dirty="0"/>
              <a:t>GSDP2:3390</a:t>
            </a:r>
          </a:p>
          <a:p>
            <a:r>
              <a:rPr lang="fr-FR" dirty="0"/>
              <a:t>GSDP3:0303</a:t>
            </a:r>
          </a:p>
          <a:p>
            <a:r>
              <a:rPr lang="fr-FR" dirty="0"/>
              <a:t>GSDP4:2523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A114AE-6461-4054-AE81-3B42449F29F2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244334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A114AE-6461-4054-AE81-3B42449F29F2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713375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A114AE-6461-4054-AE81-3B42449F29F2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0410161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A114AE-6461-4054-AE81-3B42449F29F2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4936441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A114AE-6461-4054-AE81-3B42449F29F2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1890239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Control 1 :PCI</a:t>
            </a:r>
          </a:p>
          <a:p>
            <a:r>
              <a:rPr lang="fr-FR" dirty="0"/>
              <a:t>Control 2: iCas9</a:t>
            </a:r>
          </a:p>
          <a:p>
            <a:r>
              <a:rPr lang="fr-FR" dirty="0"/>
              <a:t>Control 3: i90</a:t>
            </a:r>
          </a:p>
          <a:p>
            <a:r>
              <a:rPr lang="fr-FR" dirty="0"/>
              <a:t>GSDP1:576</a:t>
            </a:r>
          </a:p>
          <a:p>
            <a:r>
              <a:rPr lang="fr-FR" dirty="0"/>
              <a:t>GSDP2:3390</a:t>
            </a:r>
          </a:p>
          <a:p>
            <a:r>
              <a:rPr lang="fr-FR" dirty="0"/>
              <a:t>GSDP3:0303</a:t>
            </a:r>
          </a:p>
          <a:p>
            <a:r>
              <a:rPr lang="fr-FR" dirty="0"/>
              <a:t>GSDP4:2523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A114AE-6461-4054-AE81-3B42449F29F2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4321236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Control 1 :PCI</a:t>
            </a:r>
          </a:p>
          <a:p>
            <a:r>
              <a:rPr lang="fr-FR" dirty="0"/>
              <a:t>Control 2: iCas9</a:t>
            </a:r>
          </a:p>
          <a:p>
            <a:r>
              <a:rPr lang="fr-FR" dirty="0"/>
              <a:t>Control 3: i90</a:t>
            </a:r>
          </a:p>
          <a:p>
            <a:r>
              <a:rPr lang="fr-FR" dirty="0"/>
              <a:t>GSDP1:576</a:t>
            </a:r>
          </a:p>
          <a:p>
            <a:r>
              <a:rPr lang="fr-FR" dirty="0"/>
              <a:t>GSDP2:3390</a:t>
            </a:r>
          </a:p>
          <a:p>
            <a:r>
              <a:rPr lang="fr-FR" dirty="0"/>
              <a:t>GSDP3:0303</a:t>
            </a:r>
          </a:p>
          <a:p>
            <a:r>
              <a:rPr lang="fr-FR" dirty="0"/>
              <a:t>GSDP4:2523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A114AE-6461-4054-AE81-3B42449F29F2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252400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514350" y="3077283"/>
            <a:ext cx="5829300" cy="2123369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54155-8E96-4EF9-BBE1-5FB9BF6F3643}" type="datetimeFigureOut">
              <a:rPr lang="fr-FR" smtClean="0"/>
              <a:t>03/10/2024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23308-C910-420C-BB89-EAFB231EF5B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03329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54155-8E96-4EF9-BBE1-5FB9BF6F3643}" type="datetimeFigureOut">
              <a:rPr lang="fr-FR" smtClean="0"/>
              <a:t>03/10/2024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23308-C910-420C-BB89-EAFB231EF5B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580571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41735" y="6365522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541735" y="4198587"/>
            <a:ext cx="5829300" cy="216693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54155-8E96-4EF9-BBE1-5FB9BF6F3643}" type="datetimeFigureOut">
              <a:rPr lang="fr-FR" smtClean="0"/>
              <a:t>03/10/2024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23308-C910-420C-BB89-EAFB231EF5B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599007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57176" y="3081867"/>
            <a:ext cx="2257425" cy="871590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628901" y="3081867"/>
            <a:ext cx="2257425" cy="871590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54155-8E96-4EF9-BBE1-5FB9BF6F3643}" type="datetimeFigureOut">
              <a:rPr lang="fr-FR" smtClean="0"/>
              <a:t>03/10/2024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23308-C910-420C-BB89-EAFB231EF5B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369575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</p:spPr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3483770" y="2217385"/>
            <a:ext cx="303133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3483770" y="3141486"/>
            <a:ext cx="303133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54155-8E96-4EF9-BBE1-5FB9BF6F3643}" type="datetimeFigureOut">
              <a:rPr lang="fr-FR" smtClean="0"/>
              <a:t>03/10/2024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23308-C910-420C-BB89-EAFB231EF5B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173236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54155-8E96-4EF9-BBE1-5FB9BF6F3643}" type="datetimeFigureOut">
              <a:rPr lang="fr-FR" smtClean="0"/>
              <a:t>03/10/2024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23308-C910-420C-BB89-EAFB231EF5B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440339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54155-8E96-4EF9-BBE1-5FB9BF6F3643}" type="datetimeFigureOut">
              <a:rPr lang="fr-FR" smtClean="0"/>
              <a:t>03/10/2024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23308-C910-420C-BB89-EAFB231EF5B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08730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42901" y="394406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681288" y="394406"/>
            <a:ext cx="3833813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342901" y="2072923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54155-8E96-4EF9-BBE1-5FB9BF6F3643}" type="datetimeFigureOut">
              <a:rPr lang="fr-FR" smtClean="0"/>
              <a:t>03/10/2024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23308-C910-420C-BB89-EAFB231EF5B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310341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44216" y="6934201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344216" y="7752823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54155-8E96-4EF9-BBE1-5FB9BF6F3643}" type="datetimeFigureOut">
              <a:rPr lang="fr-FR" smtClean="0"/>
              <a:t>03/10/2024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23308-C910-420C-BB89-EAFB231EF5B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361032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54155-8E96-4EF9-BBE1-5FB9BF6F3643}" type="datetimeFigureOut">
              <a:rPr lang="fr-FR" smtClean="0"/>
              <a:t>03/10/2024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23308-C910-420C-BB89-EAFB231EF5B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699531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3729037" y="529697"/>
            <a:ext cx="1157288" cy="11268075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257176" y="529697"/>
            <a:ext cx="3357563" cy="11268075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54155-8E96-4EF9-BBE1-5FB9BF6F3643}" type="datetimeFigureOut">
              <a:rPr lang="fr-FR" smtClean="0"/>
              <a:t>03/10/2024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23308-C910-420C-BB89-EAFB231EF5B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894573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42900" y="2311402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342900" y="9181396"/>
            <a:ext cx="16002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454155-8E96-4EF9-BBE1-5FB9BF6F3643}" type="datetimeFigureOut">
              <a:rPr lang="fr-FR" smtClean="0"/>
              <a:t>03/10/2024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2343150" y="9181396"/>
            <a:ext cx="21717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4914900" y="9181396"/>
            <a:ext cx="16002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323308-C910-420C-BB89-EAFB231EF5B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776105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tiff"/><Relationship Id="rId3" Type="http://schemas.openxmlformats.org/officeDocument/2006/relationships/image" Target="../media/image1.tif"/><Relationship Id="rId7" Type="http://schemas.openxmlformats.org/officeDocument/2006/relationships/image" Target="../media/image5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tiff"/><Relationship Id="rId11" Type="http://schemas.openxmlformats.org/officeDocument/2006/relationships/image" Target="../media/image9.tiff"/><Relationship Id="rId5" Type="http://schemas.openxmlformats.org/officeDocument/2006/relationships/image" Target="../media/image3.tif"/><Relationship Id="rId10" Type="http://schemas.openxmlformats.org/officeDocument/2006/relationships/image" Target="../media/image8.tiff"/><Relationship Id="rId4" Type="http://schemas.openxmlformats.org/officeDocument/2006/relationships/image" Target="../media/image2.tif"/><Relationship Id="rId9" Type="http://schemas.openxmlformats.org/officeDocument/2006/relationships/image" Target="../media/image7.tiff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13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2.png"/><Relationship Id="rId12" Type="http://schemas.microsoft.com/office/2007/relationships/hdphoto" Target="../media/hdphoto5.wdp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11" Type="http://schemas.openxmlformats.org/officeDocument/2006/relationships/image" Target="../media/image14.png"/><Relationship Id="rId5" Type="http://schemas.openxmlformats.org/officeDocument/2006/relationships/image" Target="../media/image11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13.png"/><Relationship Id="rId14" Type="http://schemas.microsoft.com/office/2007/relationships/hdphoto" Target="../media/hdphoto6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t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ti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t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tif"/><Relationship Id="rId4" Type="http://schemas.openxmlformats.org/officeDocument/2006/relationships/image" Target="../media/image25.tif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Image 47" descr="Une image contenant capture d’écran, obscurité, conception&#10;&#10;Description générée automatiquement">
            <a:extLst>
              <a:ext uri="{FF2B5EF4-FFF2-40B4-BE49-F238E27FC236}">
                <a16:creationId xmlns:a16="http://schemas.microsoft.com/office/drawing/2014/main" id="{CBE97ADD-C9F1-1712-2ED2-C9F7DA4F434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771" t="59188" b="5400"/>
          <a:stretch/>
        </p:blipFill>
        <p:spPr>
          <a:xfrm>
            <a:off x="660730" y="3823189"/>
            <a:ext cx="2989221" cy="1488449"/>
          </a:xfrm>
          <a:prstGeom prst="rect">
            <a:avLst/>
          </a:prstGeom>
        </p:spPr>
      </p:pic>
      <p:pic>
        <p:nvPicPr>
          <p:cNvPr id="43" name="Image 42" descr="Une image contenant capture d’écran, obscurité, conception&#10;&#10;Description générée automatiquement">
            <a:extLst>
              <a:ext uri="{FF2B5EF4-FFF2-40B4-BE49-F238E27FC236}">
                <a16:creationId xmlns:a16="http://schemas.microsoft.com/office/drawing/2014/main" id="{133F585E-FEF6-FA68-8C38-8DD915D1A22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9155" t="59459" r="1557" b="6531"/>
          <a:stretch/>
        </p:blipFill>
        <p:spPr>
          <a:xfrm>
            <a:off x="669161" y="2428573"/>
            <a:ext cx="2925604" cy="1429507"/>
          </a:xfrm>
          <a:prstGeom prst="rect">
            <a:avLst/>
          </a:prstGeom>
        </p:spPr>
      </p:pic>
      <p:pic>
        <p:nvPicPr>
          <p:cNvPr id="41" name="Image 40" descr="Une image contenant capture d’écran, conception&#10;&#10;Description générée automatiquement">
            <a:extLst>
              <a:ext uri="{FF2B5EF4-FFF2-40B4-BE49-F238E27FC236}">
                <a16:creationId xmlns:a16="http://schemas.microsoft.com/office/drawing/2014/main" id="{1B183C03-AA3C-EBFF-A77B-F70460CFB69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8771" t="43947"/>
          <a:stretch/>
        </p:blipFill>
        <p:spPr>
          <a:xfrm>
            <a:off x="657534" y="998813"/>
            <a:ext cx="2989221" cy="1715317"/>
          </a:xfrm>
          <a:prstGeom prst="rect">
            <a:avLst/>
          </a:prstGeom>
        </p:spPr>
      </p:pic>
      <p:sp>
        <p:nvSpPr>
          <p:cNvPr id="69" name="ZoneTexte 68">
            <a:extLst>
              <a:ext uri="{FF2B5EF4-FFF2-40B4-BE49-F238E27FC236}">
                <a16:creationId xmlns:a16="http://schemas.microsoft.com/office/drawing/2014/main" id="{0F51B8F4-D285-CB74-6BC6-BF8C02D411AC}"/>
              </a:ext>
            </a:extLst>
          </p:cNvPr>
          <p:cNvSpPr txBox="1"/>
          <p:nvPr/>
        </p:nvSpPr>
        <p:spPr>
          <a:xfrm>
            <a:off x="3276746" y="664458"/>
            <a:ext cx="3289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cs typeface="Arial" panose="020B0604020202020204" pitchFamily="34" charset="0"/>
              </a:rPr>
              <a:t>B</a:t>
            </a:r>
          </a:p>
        </p:txBody>
      </p:sp>
      <p:sp>
        <p:nvSpPr>
          <p:cNvPr id="71" name="ZoneTexte 70">
            <a:extLst>
              <a:ext uri="{FF2B5EF4-FFF2-40B4-BE49-F238E27FC236}">
                <a16:creationId xmlns:a16="http://schemas.microsoft.com/office/drawing/2014/main" id="{B9135F87-C90B-5C46-665E-6BA005BEDC2C}"/>
              </a:ext>
            </a:extLst>
          </p:cNvPr>
          <p:cNvSpPr txBox="1"/>
          <p:nvPr/>
        </p:nvSpPr>
        <p:spPr>
          <a:xfrm>
            <a:off x="311949" y="5313040"/>
            <a:ext cx="618007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sz="1200" b="1" dirty="0">
                <a:cs typeface="Arial" panose="020B0604020202020204" pitchFamily="34" charset="0"/>
              </a:rPr>
              <a:t>Supplemental Figure S1. Skeletal myogenic differentiation of </a:t>
            </a:r>
            <a:r>
              <a:rPr lang="en-GB" sz="1200" b="1" dirty="0" smtClean="0">
                <a:cs typeface="Arial" panose="020B0604020202020204" pitchFamily="34" charset="0"/>
              </a:rPr>
              <a:t>GSDIII</a:t>
            </a:r>
            <a:r>
              <a:rPr lang="en-GB" sz="1200" b="1" baseline="30000" dirty="0" smtClean="0">
                <a:cs typeface="Arial" panose="020B0604020202020204" pitchFamily="34" charset="0"/>
              </a:rPr>
              <a:t>Patient2</a:t>
            </a:r>
            <a:r>
              <a:rPr lang="en-GB" sz="1200" b="1" dirty="0">
                <a:cs typeface="Arial" panose="020B0604020202020204" pitchFamily="34" charset="0"/>
              </a:rPr>
              <a:t>, GSDIII</a:t>
            </a:r>
            <a:r>
              <a:rPr lang="en-GB" sz="1200" b="1" baseline="30000" dirty="0">
                <a:cs typeface="Arial" panose="020B0604020202020204" pitchFamily="34" charset="0"/>
              </a:rPr>
              <a:t>Patient3</a:t>
            </a:r>
            <a:r>
              <a:rPr lang="en-GB" sz="1200" b="1" dirty="0">
                <a:cs typeface="Arial" panose="020B0604020202020204" pitchFamily="34" charset="0"/>
              </a:rPr>
              <a:t> and </a:t>
            </a:r>
            <a:r>
              <a:rPr lang="en-GB" sz="1200" b="1" dirty="0" smtClean="0">
                <a:cs typeface="Arial" panose="020B0604020202020204" pitchFamily="34" charset="0"/>
              </a:rPr>
              <a:t>GSDIII</a:t>
            </a:r>
            <a:r>
              <a:rPr lang="en-GB" sz="1200" b="1" baseline="30000" dirty="0" smtClean="0">
                <a:cs typeface="Arial" panose="020B0604020202020204" pitchFamily="34" charset="0"/>
              </a:rPr>
              <a:t>Patient4 </a:t>
            </a:r>
            <a:r>
              <a:rPr lang="en-GB" sz="1200" b="1" dirty="0" err="1">
                <a:cs typeface="Arial" panose="020B0604020202020204" pitchFamily="34" charset="0"/>
              </a:rPr>
              <a:t>skMt</a:t>
            </a:r>
            <a:r>
              <a:rPr lang="en-GB" sz="1200" dirty="0">
                <a:cs typeface="Arial" panose="020B0604020202020204" pitchFamily="34" charset="0"/>
              </a:rPr>
              <a:t>. (</a:t>
            </a:r>
            <a:r>
              <a:rPr lang="en-GB" sz="1200" b="1" dirty="0">
                <a:cs typeface="Arial" panose="020B0604020202020204" pitchFamily="34" charset="0"/>
              </a:rPr>
              <a:t>A</a:t>
            </a:r>
            <a:r>
              <a:rPr lang="en-GB" sz="1200" dirty="0">
                <a:cs typeface="Arial" panose="020B0604020202020204" pitchFamily="34" charset="0"/>
              </a:rPr>
              <a:t>) mRNA levels of pluripotency markers (</a:t>
            </a:r>
            <a:r>
              <a:rPr lang="en-GB" sz="1200" i="1" dirty="0">
                <a:cs typeface="Arial" panose="020B0604020202020204" pitchFamily="34" charset="0"/>
              </a:rPr>
              <a:t>OCT4, NANOG</a:t>
            </a:r>
            <a:r>
              <a:rPr lang="en-GB" sz="1200" dirty="0">
                <a:cs typeface="Arial" panose="020B0604020202020204" pitchFamily="34" charset="0"/>
              </a:rPr>
              <a:t>) and myogenic markers (</a:t>
            </a:r>
            <a:r>
              <a:rPr lang="en-GB" sz="1200" i="1" dirty="0">
                <a:cs typeface="Arial" panose="020B0604020202020204" pitchFamily="34" charset="0"/>
              </a:rPr>
              <a:t>DESMIN, MYOD, MYOG, DP427M</a:t>
            </a:r>
            <a:r>
              <a:rPr lang="en-GB" sz="1200" dirty="0">
                <a:cs typeface="Arial" panose="020B0604020202020204" pitchFamily="34" charset="0"/>
              </a:rPr>
              <a:t>) measured by qPCR in triplicate at day 0 </a:t>
            </a:r>
            <a:r>
              <a:rPr lang="en-GB" sz="1200" dirty="0" smtClean="0">
                <a:cs typeface="Arial" panose="020B0604020202020204" pitchFamily="34" charset="0"/>
              </a:rPr>
              <a:t>(</a:t>
            </a:r>
            <a:r>
              <a:rPr lang="en-GB" sz="1200" dirty="0" err="1" smtClean="0">
                <a:cs typeface="Arial" panose="020B0604020202020204" pitchFamily="34" charset="0"/>
              </a:rPr>
              <a:t>hiPSCs</a:t>
            </a:r>
            <a:r>
              <a:rPr lang="en-GB" sz="1200" dirty="0" smtClean="0">
                <a:cs typeface="Arial" panose="020B0604020202020204" pitchFamily="34" charset="0"/>
              </a:rPr>
              <a:t>), </a:t>
            </a:r>
            <a:r>
              <a:rPr lang="en-GB" sz="1200" dirty="0">
                <a:cs typeface="Arial" panose="020B0604020202020204" pitchFamily="34" charset="0"/>
              </a:rPr>
              <a:t>day 10 (myogenic precursor), day 17 (</a:t>
            </a:r>
            <a:r>
              <a:rPr lang="en-GB" sz="1200" dirty="0" err="1">
                <a:cs typeface="Arial" panose="020B0604020202020204" pitchFamily="34" charset="0"/>
              </a:rPr>
              <a:t>skMb</a:t>
            </a:r>
            <a:r>
              <a:rPr lang="en-GB" sz="1200" dirty="0">
                <a:cs typeface="Arial" panose="020B0604020202020204" pitchFamily="34" charset="0"/>
              </a:rPr>
              <a:t>) and day 25 (</a:t>
            </a:r>
            <a:r>
              <a:rPr lang="en-GB" sz="1200" dirty="0" err="1">
                <a:cs typeface="Arial" panose="020B0604020202020204" pitchFamily="34" charset="0"/>
              </a:rPr>
              <a:t>skMt</a:t>
            </a:r>
            <a:r>
              <a:rPr lang="en-GB" sz="1200" dirty="0">
                <a:cs typeface="Arial" panose="020B0604020202020204" pitchFamily="34" charset="0"/>
              </a:rPr>
              <a:t>) of differentiation of </a:t>
            </a:r>
            <a:r>
              <a:rPr lang="en-GB" sz="1200" dirty="0" smtClean="0">
                <a:cs typeface="Arial" panose="020B0604020202020204" pitchFamily="34" charset="0"/>
              </a:rPr>
              <a:t>GSDIII</a:t>
            </a:r>
            <a:r>
              <a:rPr lang="en-GB" sz="1200" baseline="30000" dirty="0" smtClean="0">
                <a:cs typeface="Arial" panose="020B0604020202020204" pitchFamily="34" charset="0"/>
              </a:rPr>
              <a:t>Patient2</a:t>
            </a:r>
            <a:r>
              <a:rPr lang="en-GB" sz="1200" dirty="0">
                <a:cs typeface="Arial" panose="020B0604020202020204" pitchFamily="34" charset="0"/>
              </a:rPr>
              <a:t>, </a:t>
            </a:r>
            <a:r>
              <a:rPr lang="en-GB" sz="1200" dirty="0" smtClean="0">
                <a:cs typeface="Arial" panose="020B0604020202020204" pitchFamily="34" charset="0"/>
              </a:rPr>
              <a:t>GSDIII</a:t>
            </a:r>
            <a:r>
              <a:rPr lang="en-GB" sz="1200" baseline="30000" dirty="0" smtClean="0">
                <a:cs typeface="Arial" panose="020B0604020202020204" pitchFamily="34" charset="0"/>
              </a:rPr>
              <a:t>Patient3</a:t>
            </a:r>
            <a:r>
              <a:rPr lang="en-GB" sz="1200" dirty="0" smtClean="0">
                <a:cs typeface="Arial" panose="020B0604020202020204" pitchFamily="34" charset="0"/>
              </a:rPr>
              <a:t> </a:t>
            </a:r>
            <a:r>
              <a:rPr lang="en-GB" sz="1200" dirty="0">
                <a:cs typeface="Arial" panose="020B0604020202020204" pitchFamily="34" charset="0"/>
              </a:rPr>
              <a:t>and </a:t>
            </a:r>
            <a:r>
              <a:rPr lang="en-GB" sz="1200" dirty="0" smtClean="0">
                <a:cs typeface="Arial" panose="020B0604020202020204" pitchFamily="34" charset="0"/>
              </a:rPr>
              <a:t>GSDIII</a:t>
            </a:r>
            <a:r>
              <a:rPr lang="en-GB" sz="1200" baseline="30000" dirty="0" smtClean="0">
                <a:cs typeface="Arial" panose="020B0604020202020204" pitchFamily="34" charset="0"/>
              </a:rPr>
              <a:t>Patient4 </a:t>
            </a:r>
            <a:r>
              <a:rPr lang="en-GB" sz="1200" dirty="0">
                <a:cs typeface="Arial" panose="020B0604020202020204" pitchFamily="34" charset="0"/>
              </a:rPr>
              <a:t>cell lines. mRNA levels are normalised to </a:t>
            </a:r>
            <a:r>
              <a:rPr lang="en-GB" sz="1200" dirty="0" err="1" smtClean="0">
                <a:cs typeface="Arial" panose="020B0604020202020204" pitchFamily="34" charset="0"/>
              </a:rPr>
              <a:t>hiPSCs</a:t>
            </a:r>
            <a:r>
              <a:rPr lang="en-GB" sz="1200" dirty="0" smtClean="0">
                <a:cs typeface="Arial" panose="020B0604020202020204" pitchFamily="34" charset="0"/>
              </a:rPr>
              <a:t> </a:t>
            </a:r>
            <a:r>
              <a:rPr lang="en-GB" sz="1200" dirty="0">
                <a:cs typeface="Arial" panose="020B0604020202020204" pitchFamily="34" charset="0"/>
              </a:rPr>
              <a:t>at day 0. Immortalised myotubes are used as a control of the gene expression profile of terminated differentiation. (</a:t>
            </a:r>
            <a:r>
              <a:rPr lang="en-GB" sz="1200" b="1" dirty="0">
                <a:cs typeface="Arial" panose="020B0604020202020204" pitchFamily="34" charset="0"/>
              </a:rPr>
              <a:t>B</a:t>
            </a:r>
            <a:r>
              <a:rPr lang="en-GB" sz="1200" dirty="0">
                <a:cs typeface="Arial" panose="020B0604020202020204" pitchFamily="34" charset="0"/>
              </a:rPr>
              <a:t>) TITIN (green), DESMIN (green) and MYOG (red) staining by immunofluorescence in </a:t>
            </a:r>
            <a:r>
              <a:rPr lang="en-GB" sz="1200" dirty="0" smtClean="0">
                <a:cs typeface="Arial" panose="020B0604020202020204" pitchFamily="34" charset="0"/>
              </a:rPr>
              <a:t>GSDIII</a:t>
            </a:r>
            <a:r>
              <a:rPr lang="en-GB" sz="1200" baseline="30000" dirty="0" smtClean="0">
                <a:cs typeface="Arial" panose="020B0604020202020204" pitchFamily="34" charset="0"/>
              </a:rPr>
              <a:t>Patient2</a:t>
            </a:r>
            <a:r>
              <a:rPr lang="en-GB" sz="1200" dirty="0">
                <a:cs typeface="Arial" panose="020B0604020202020204" pitchFamily="34" charset="0"/>
              </a:rPr>
              <a:t>, </a:t>
            </a:r>
            <a:r>
              <a:rPr lang="en-GB" sz="1200" dirty="0" smtClean="0">
                <a:cs typeface="Arial" panose="020B0604020202020204" pitchFamily="34" charset="0"/>
              </a:rPr>
              <a:t>GSDIII</a:t>
            </a:r>
            <a:r>
              <a:rPr lang="en-GB" sz="1200" baseline="30000" dirty="0" smtClean="0">
                <a:cs typeface="Arial" panose="020B0604020202020204" pitchFamily="34" charset="0"/>
              </a:rPr>
              <a:t>Patient3</a:t>
            </a:r>
            <a:r>
              <a:rPr lang="en-GB" sz="1200" dirty="0" smtClean="0">
                <a:cs typeface="Arial" panose="020B0604020202020204" pitchFamily="34" charset="0"/>
              </a:rPr>
              <a:t> </a:t>
            </a:r>
            <a:r>
              <a:rPr lang="en-GB" sz="1200" dirty="0">
                <a:cs typeface="Arial" panose="020B0604020202020204" pitchFamily="34" charset="0"/>
              </a:rPr>
              <a:t>and </a:t>
            </a:r>
            <a:r>
              <a:rPr lang="en-GB" sz="1200" dirty="0" smtClean="0">
                <a:cs typeface="Arial" panose="020B0604020202020204" pitchFamily="34" charset="0"/>
              </a:rPr>
              <a:t>GSDIII</a:t>
            </a:r>
            <a:r>
              <a:rPr lang="en-GB" sz="1200" baseline="30000" dirty="0" smtClean="0">
                <a:cs typeface="Arial" panose="020B0604020202020204" pitchFamily="34" charset="0"/>
              </a:rPr>
              <a:t>Patient4  </a:t>
            </a:r>
            <a:r>
              <a:rPr lang="en-GB" sz="1200" dirty="0" err="1">
                <a:cs typeface="Arial" panose="020B0604020202020204" pitchFamily="34" charset="0"/>
              </a:rPr>
              <a:t>skMt</a:t>
            </a:r>
            <a:r>
              <a:rPr lang="en-GB" sz="1200" dirty="0">
                <a:cs typeface="Arial" panose="020B0604020202020204" pitchFamily="34" charset="0"/>
              </a:rPr>
              <a:t>. Nuclei are labelled by Hoechst staining (blue). Scale bar = 50 µm. </a:t>
            </a:r>
          </a:p>
        </p:txBody>
      </p:sp>
      <p:grpSp>
        <p:nvGrpSpPr>
          <p:cNvPr id="108" name="Groupe 107">
            <a:extLst>
              <a:ext uri="{FF2B5EF4-FFF2-40B4-BE49-F238E27FC236}">
                <a16:creationId xmlns:a16="http://schemas.microsoft.com/office/drawing/2014/main" id="{CA660392-C5ED-BCE4-7F9D-6C8CD438A9F3}"/>
              </a:ext>
            </a:extLst>
          </p:cNvPr>
          <p:cNvGrpSpPr/>
          <p:nvPr/>
        </p:nvGrpSpPr>
        <p:grpSpPr>
          <a:xfrm>
            <a:off x="980728" y="1007268"/>
            <a:ext cx="547011" cy="631661"/>
            <a:chOff x="7101408" y="1505702"/>
            <a:chExt cx="547011" cy="631661"/>
          </a:xfrm>
        </p:grpSpPr>
        <p:sp>
          <p:nvSpPr>
            <p:cNvPr id="45" name="ZoneTexte 44">
              <a:extLst>
                <a:ext uri="{FF2B5EF4-FFF2-40B4-BE49-F238E27FC236}">
                  <a16:creationId xmlns:a16="http://schemas.microsoft.com/office/drawing/2014/main" id="{E4C8B7FC-63FC-4626-B0E5-943269455922}"/>
                </a:ext>
              </a:extLst>
            </p:cNvPr>
            <p:cNvSpPr txBox="1"/>
            <p:nvPr/>
          </p:nvSpPr>
          <p:spPr>
            <a:xfrm>
              <a:off x="7106283" y="1505702"/>
              <a:ext cx="40588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800" i="1" dirty="0">
                  <a:cs typeface="Arial" panose="020B0604020202020204" pitchFamily="34" charset="0"/>
                </a:rPr>
                <a:t>OCT4</a:t>
              </a:r>
            </a:p>
          </p:txBody>
        </p:sp>
        <p:sp>
          <p:nvSpPr>
            <p:cNvPr id="49" name="ZoneTexte 48">
              <a:extLst>
                <a:ext uri="{FF2B5EF4-FFF2-40B4-BE49-F238E27FC236}">
                  <a16:creationId xmlns:a16="http://schemas.microsoft.com/office/drawing/2014/main" id="{BB4CF040-C402-1071-02EA-EC0B7B1760F5}"/>
                </a:ext>
              </a:extLst>
            </p:cNvPr>
            <p:cNvSpPr txBox="1"/>
            <p:nvPr/>
          </p:nvSpPr>
          <p:spPr>
            <a:xfrm>
              <a:off x="7106283" y="1588946"/>
              <a:ext cx="50687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800" i="1" dirty="0">
                  <a:cs typeface="Arial" panose="020B0604020202020204" pitchFamily="34" charset="0"/>
                </a:rPr>
                <a:t>NANOG</a:t>
              </a:r>
            </a:p>
          </p:txBody>
        </p:sp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5527CE3D-387C-1CAE-3DF9-EE1B59B80D9D}"/>
                </a:ext>
              </a:extLst>
            </p:cNvPr>
            <p:cNvSpPr txBox="1"/>
            <p:nvPr/>
          </p:nvSpPr>
          <p:spPr>
            <a:xfrm>
              <a:off x="7106283" y="1672189"/>
              <a:ext cx="52290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800" i="1" dirty="0">
                  <a:cs typeface="Arial" panose="020B0604020202020204" pitchFamily="34" charset="0"/>
                </a:rPr>
                <a:t>DESMIN</a:t>
              </a:r>
            </a:p>
          </p:txBody>
        </p:sp>
        <p:sp>
          <p:nvSpPr>
            <p:cNvPr id="75" name="ZoneTexte 74">
              <a:extLst>
                <a:ext uri="{FF2B5EF4-FFF2-40B4-BE49-F238E27FC236}">
                  <a16:creationId xmlns:a16="http://schemas.microsoft.com/office/drawing/2014/main" id="{4EB41E1A-7E04-1841-A99F-A2F513C4A4EE}"/>
                </a:ext>
              </a:extLst>
            </p:cNvPr>
            <p:cNvSpPr txBox="1"/>
            <p:nvPr/>
          </p:nvSpPr>
          <p:spPr>
            <a:xfrm>
              <a:off x="7106283" y="1755432"/>
              <a:ext cx="452368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800" i="1" dirty="0">
                  <a:cs typeface="Arial" panose="020B0604020202020204" pitchFamily="34" charset="0"/>
                </a:rPr>
                <a:t>MYOD</a:t>
              </a:r>
            </a:p>
          </p:txBody>
        </p:sp>
        <p:sp>
          <p:nvSpPr>
            <p:cNvPr id="76" name="ZoneTexte 75">
              <a:extLst>
                <a:ext uri="{FF2B5EF4-FFF2-40B4-BE49-F238E27FC236}">
                  <a16:creationId xmlns:a16="http://schemas.microsoft.com/office/drawing/2014/main" id="{8A72B2A3-3BDB-F757-F9C3-9297EAB999F8}"/>
                </a:ext>
              </a:extLst>
            </p:cNvPr>
            <p:cNvSpPr txBox="1"/>
            <p:nvPr/>
          </p:nvSpPr>
          <p:spPr>
            <a:xfrm>
              <a:off x="7106283" y="1838676"/>
              <a:ext cx="45397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800" i="1" dirty="0">
                  <a:cs typeface="Arial" panose="020B0604020202020204" pitchFamily="34" charset="0"/>
                </a:rPr>
                <a:t>MYOG</a:t>
              </a:r>
            </a:p>
          </p:txBody>
        </p:sp>
        <p:sp>
          <p:nvSpPr>
            <p:cNvPr id="77" name="ZoneTexte 76">
              <a:extLst>
                <a:ext uri="{FF2B5EF4-FFF2-40B4-BE49-F238E27FC236}">
                  <a16:creationId xmlns:a16="http://schemas.microsoft.com/office/drawing/2014/main" id="{358929BC-0734-D9BD-88CA-5C10EA92C51B}"/>
                </a:ext>
              </a:extLst>
            </p:cNvPr>
            <p:cNvSpPr txBox="1"/>
            <p:nvPr/>
          </p:nvSpPr>
          <p:spPr>
            <a:xfrm>
              <a:off x="7106283" y="1921919"/>
              <a:ext cx="542136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800" i="1" dirty="0">
                  <a:cs typeface="Arial" panose="020B0604020202020204" pitchFamily="34" charset="0"/>
                </a:rPr>
                <a:t>DP427M</a:t>
              </a:r>
            </a:p>
          </p:txBody>
        </p:sp>
        <p:sp>
          <p:nvSpPr>
            <p:cNvPr id="78" name="Rectangle 77">
              <a:extLst>
                <a:ext uri="{FF2B5EF4-FFF2-40B4-BE49-F238E27FC236}">
                  <a16:creationId xmlns:a16="http://schemas.microsoft.com/office/drawing/2014/main" id="{E7384690-2205-A8E0-6A0A-2D906A62756C}"/>
                </a:ext>
              </a:extLst>
            </p:cNvPr>
            <p:cNvSpPr/>
            <p:nvPr/>
          </p:nvSpPr>
          <p:spPr>
            <a:xfrm>
              <a:off x="7101408" y="1603078"/>
              <a:ext cx="65317" cy="47514"/>
            </a:xfrm>
            <a:prstGeom prst="rect">
              <a:avLst/>
            </a:prstGeom>
            <a:solidFill>
              <a:srgbClr val="B7DFF2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800">
                <a:cs typeface="Arial" panose="020B0604020202020204" pitchFamily="34" charset="0"/>
              </a:endParaRPr>
            </a:p>
          </p:txBody>
        </p:sp>
        <p:sp>
          <p:nvSpPr>
            <p:cNvPr id="79" name="Rectangle 78">
              <a:extLst>
                <a:ext uri="{FF2B5EF4-FFF2-40B4-BE49-F238E27FC236}">
                  <a16:creationId xmlns:a16="http://schemas.microsoft.com/office/drawing/2014/main" id="{EAD65D10-D76D-E8BD-C2AD-9CC87A0EEA45}"/>
                </a:ext>
              </a:extLst>
            </p:cNvPr>
            <p:cNvSpPr/>
            <p:nvPr/>
          </p:nvSpPr>
          <p:spPr>
            <a:xfrm>
              <a:off x="7101409" y="1685784"/>
              <a:ext cx="65317" cy="47514"/>
            </a:xfrm>
            <a:prstGeom prst="rect">
              <a:avLst/>
            </a:prstGeom>
            <a:solidFill>
              <a:srgbClr val="647CDF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800">
                <a:cs typeface="Arial" panose="020B0604020202020204" pitchFamily="34" charset="0"/>
              </a:endParaRPr>
            </a:p>
          </p:txBody>
        </p:sp>
        <p:sp>
          <p:nvSpPr>
            <p:cNvPr id="80" name="Rectangle 79">
              <a:extLst>
                <a:ext uri="{FF2B5EF4-FFF2-40B4-BE49-F238E27FC236}">
                  <a16:creationId xmlns:a16="http://schemas.microsoft.com/office/drawing/2014/main" id="{11CC69AA-1A76-1CB4-408F-AE5A0A9D8595}"/>
                </a:ext>
              </a:extLst>
            </p:cNvPr>
            <p:cNvSpPr/>
            <p:nvPr/>
          </p:nvSpPr>
          <p:spPr>
            <a:xfrm>
              <a:off x="7101408" y="1768490"/>
              <a:ext cx="65317" cy="47514"/>
            </a:xfrm>
            <a:prstGeom prst="rect">
              <a:avLst/>
            </a:prstGeom>
            <a:solidFill>
              <a:srgbClr val="95EAB5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800">
                <a:cs typeface="Arial" panose="020B0604020202020204" pitchFamily="34" charset="0"/>
              </a:endParaRPr>
            </a:p>
          </p:txBody>
        </p:sp>
        <p:sp>
          <p:nvSpPr>
            <p:cNvPr id="81" name="Rectangle 80">
              <a:extLst>
                <a:ext uri="{FF2B5EF4-FFF2-40B4-BE49-F238E27FC236}">
                  <a16:creationId xmlns:a16="http://schemas.microsoft.com/office/drawing/2014/main" id="{F9CB60B1-B437-787D-4B4D-F30B638CE644}"/>
                </a:ext>
              </a:extLst>
            </p:cNvPr>
            <p:cNvSpPr/>
            <p:nvPr/>
          </p:nvSpPr>
          <p:spPr>
            <a:xfrm>
              <a:off x="7101408" y="1851197"/>
              <a:ext cx="65317" cy="47514"/>
            </a:xfrm>
            <a:prstGeom prst="rect">
              <a:avLst/>
            </a:prstGeom>
            <a:solidFill>
              <a:srgbClr val="ABF28C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800">
                <a:cs typeface="Arial" panose="020B0604020202020204" pitchFamily="34" charset="0"/>
              </a:endParaRPr>
            </a:p>
          </p:txBody>
        </p:sp>
        <p:sp>
          <p:nvSpPr>
            <p:cNvPr id="82" name="Rectangle 81">
              <a:extLst>
                <a:ext uri="{FF2B5EF4-FFF2-40B4-BE49-F238E27FC236}">
                  <a16:creationId xmlns:a16="http://schemas.microsoft.com/office/drawing/2014/main" id="{C8056C41-E1D7-84EC-BC2D-244E6600E87C}"/>
                </a:ext>
              </a:extLst>
            </p:cNvPr>
            <p:cNvSpPr/>
            <p:nvPr/>
          </p:nvSpPr>
          <p:spPr>
            <a:xfrm>
              <a:off x="7101409" y="1933903"/>
              <a:ext cx="65317" cy="47514"/>
            </a:xfrm>
            <a:prstGeom prst="rect">
              <a:avLst/>
            </a:prstGeom>
            <a:solidFill>
              <a:srgbClr val="78B973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800">
                <a:cs typeface="Arial" panose="020B0604020202020204" pitchFamily="34" charset="0"/>
              </a:endParaRPr>
            </a:p>
          </p:txBody>
        </p:sp>
        <p:sp>
          <p:nvSpPr>
            <p:cNvPr id="83" name="Rectangle 82">
              <a:extLst>
                <a:ext uri="{FF2B5EF4-FFF2-40B4-BE49-F238E27FC236}">
                  <a16:creationId xmlns:a16="http://schemas.microsoft.com/office/drawing/2014/main" id="{BCDF18E8-281D-CB18-375D-DF8DC8FFBAF1}"/>
                </a:ext>
              </a:extLst>
            </p:cNvPr>
            <p:cNvSpPr/>
            <p:nvPr/>
          </p:nvSpPr>
          <p:spPr>
            <a:xfrm>
              <a:off x="7101408" y="2016609"/>
              <a:ext cx="65317" cy="47514"/>
            </a:xfrm>
            <a:prstGeom prst="rect">
              <a:avLst/>
            </a:prstGeom>
            <a:solidFill>
              <a:srgbClr val="78853A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800">
                <a:cs typeface="Arial" panose="020B0604020202020204" pitchFamily="34" charset="0"/>
              </a:endParaRPr>
            </a:p>
          </p:txBody>
        </p:sp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4201FA19-CDA4-E38C-4FA7-C4AE97D7E30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8805" y="3873134"/>
            <a:ext cx="1334697" cy="1334697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D5B7488-F641-0F4A-3F80-C84AE7FDB49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8805" y="2463543"/>
            <a:ext cx="1334697" cy="1334697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7BC569C-916B-1F9C-FA5C-6C1C8FDD2959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2359" y="1051071"/>
            <a:ext cx="1334697" cy="1334697"/>
          </a:xfrm>
          <a:prstGeom prst="rect">
            <a:avLst/>
          </a:prstGeom>
        </p:spPr>
      </p:pic>
      <p:sp>
        <p:nvSpPr>
          <p:cNvPr id="190" name="ZoneTexte 189">
            <a:extLst>
              <a:ext uri="{FF2B5EF4-FFF2-40B4-BE49-F238E27FC236}">
                <a16:creationId xmlns:a16="http://schemas.microsoft.com/office/drawing/2014/main" id="{75CBA5AF-B8B0-EF68-9F71-82E5C5D38EB9}"/>
              </a:ext>
            </a:extLst>
          </p:cNvPr>
          <p:cNvSpPr txBox="1"/>
          <p:nvPr/>
        </p:nvSpPr>
        <p:spPr>
          <a:xfrm rot="16200000">
            <a:off x="3158356" y="3048560"/>
            <a:ext cx="79380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000" dirty="0">
                <a:cs typeface="Arial" panose="020B0604020202020204" pitchFamily="34" charset="0"/>
              </a:rPr>
              <a:t>GSDIII</a:t>
            </a:r>
            <a:r>
              <a:rPr lang="fr-FR" sz="1000" baseline="30000" dirty="0">
                <a:cs typeface="Arial" panose="020B0604020202020204" pitchFamily="34" charset="0"/>
              </a:rPr>
              <a:t>Patient3</a:t>
            </a:r>
          </a:p>
        </p:txBody>
      </p:sp>
      <p:sp>
        <p:nvSpPr>
          <p:cNvPr id="191" name="ZoneTexte 190">
            <a:extLst>
              <a:ext uri="{FF2B5EF4-FFF2-40B4-BE49-F238E27FC236}">
                <a16:creationId xmlns:a16="http://schemas.microsoft.com/office/drawing/2014/main" id="{4FD65F5C-3B38-C362-FE17-8886F6EE7EE1}"/>
              </a:ext>
            </a:extLst>
          </p:cNvPr>
          <p:cNvSpPr txBox="1"/>
          <p:nvPr/>
        </p:nvSpPr>
        <p:spPr>
          <a:xfrm rot="16200000">
            <a:off x="3158355" y="4372649"/>
            <a:ext cx="79380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000" dirty="0">
                <a:cs typeface="Arial" panose="020B0604020202020204" pitchFamily="34" charset="0"/>
              </a:rPr>
              <a:t>GSDIII</a:t>
            </a:r>
            <a:r>
              <a:rPr lang="fr-FR" sz="1000" baseline="30000" dirty="0">
                <a:cs typeface="Arial" panose="020B0604020202020204" pitchFamily="34" charset="0"/>
              </a:rPr>
              <a:t>Patient4</a:t>
            </a:r>
          </a:p>
        </p:txBody>
      </p:sp>
      <p:sp>
        <p:nvSpPr>
          <p:cNvPr id="192" name="ZoneTexte 191">
            <a:extLst>
              <a:ext uri="{FF2B5EF4-FFF2-40B4-BE49-F238E27FC236}">
                <a16:creationId xmlns:a16="http://schemas.microsoft.com/office/drawing/2014/main" id="{CA1973DF-956B-2DD1-1709-B246094F51CE}"/>
              </a:ext>
            </a:extLst>
          </p:cNvPr>
          <p:cNvSpPr txBox="1"/>
          <p:nvPr/>
        </p:nvSpPr>
        <p:spPr>
          <a:xfrm>
            <a:off x="4977391" y="801830"/>
            <a:ext cx="149752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000" b="1" dirty="0">
                <a:solidFill>
                  <a:srgbClr val="00B050"/>
                </a:solidFill>
                <a:cs typeface="Arial" panose="020B0604020202020204" pitchFamily="34" charset="0"/>
              </a:rPr>
              <a:t>DESMIN</a:t>
            </a:r>
            <a:r>
              <a:rPr lang="fr-FR" sz="1000" dirty="0">
                <a:cs typeface="Arial" panose="020B0604020202020204" pitchFamily="34" charset="0"/>
              </a:rPr>
              <a:t>/</a:t>
            </a:r>
            <a:r>
              <a:rPr lang="fr-FR" sz="1000" b="1" dirty="0">
                <a:solidFill>
                  <a:srgbClr val="FF0000"/>
                </a:solidFill>
                <a:cs typeface="Arial" panose="020B0604020202020204" pitchFamily="34" charset="0"/>
              </a:rPr>
              <a:t>MYOG</a:t>
            </a:r>
            <a:r>
              <a:rPr lang="fr-FR" sz="1000" dirty="0">
                <a:cs typeface="Arial" panose="020B0604020202020204" pitchFamily="34" charset="0"/>
              </a:rPr>
              <a:t>/</a:t>
            </a:r>
            <a:r>
              <a:rPr lang="fr-FR" sz="1000" b="1" dirty="0">
                <a:solidFill>
                  <a:srgbClr val="0038D6"/>
                </a:solidFill>
                <a:cs typeface="Arial" panose="020B0604020202020204" pitchFamily="34" charset="0"/>
              </a:rPr>
              <a:t>Hoechst</a:t>
            </a:r>
            <a:endParaRPr lang="fr-FR" sz="1000" b="1" dirty="0">
              <a:cs typeface="Arial" panose="020B0604020202020204" pitchFamily="34" charset="0"/>
            </a:endParaRPr>
          </a:p>
        </p:txBody>
      </p:sp>
      <p:pic>
        <p:nvPicPr>
          <p:cNvPr id="193" name="Image 192">
            <a:extLst>
              <a:ext uri="{FF2B5EF4-FFF2-40B4-BE49-F238E27FC236}">
                <a16:creationId xmlns:a16="http://schemas.microsoft.com/office/drawing/2014/main" id="{5071CB6D-3441-B7CB-2BA9-97031DDBDE9A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2497" y="2463543"/>
            <a:ext cx="1334697" cy="1334697"/>
          </a:xfrm>
          <a:prstGeom prst="rect">
            <a:avLst/>
          </a:prstGeom>
        </p:spPr>
      </p:pic>
      <p:pic>
        <p:nvPicPr>
          <p:cNvPr id="194" name="Image 193">
            <a:extLst>
              <a:ext uri="{FF2B5EF4-FFF2-40B4-BE49-F238E27FC236}">
                <a16:creationId xmlns:a16="http://schemas.microsoft.com/office/drawing/2014/main" id="{5EC793DD-888D-B817-FE29-DA06E41654BC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2497" y="3866880"/>
            <a:ext cx="1334697" cy="1334697"/>
          </a:xfrm>
          <a:prstGeom prst="rect">
            <a:avLst/>
          </a:prstGeom>
        </p:spPr>
      </p:pic>
      <p:pic>
        <p:nvPicPr>
          <p:cNvPr id="195" name="Image 194">
            <a:extLst>
              <a:ext uri="{FF2B5EF4-FFF2-40B4-BE49-F238E27FC236}">
                <a16:creationId xmlns:a16="http://schemas.microsoft.com/office/drawing/2014/main" id="{78D23D20-332C-EA53-6ABD-F02008E924BA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2686" y="1053241"/>
            <a:ext cx="1334697" cy="1334697"/>
          </a:xfrm>
          <a:prstGeom prst="rect">
            <a:avLst/>
          </a:prstGeom>
        </p:spPr>
      </p:pic>
      <p:sp>
        <p:nvSpPr>
          <p:cNvPr id="196" name="ZoneTexte 195">
            <a:extLst>
              <a:ext uri="{FF2B5EF4-FFF2-40B4-BE49-F238E27FC236}">
                <a16:creationId xmlns:a16="http://schemas.microsoft.com/office/drawing/2014/main" id="{B3460E2C-D44B-A8D8-3E5B-BDEB745DFA5E}"/>
              </a:ext>
            </a:extLst>
          </p:cNvPr>
          <p:cNvSpPr txBox="1"/>
          <p:nvPr/>
        </p:nvSpPr>
        <p:spPr>
          <a:xfrm>
            <a:off x="3879576" y="801912"/>
            <a:ext cx="94609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000" b="1" dirty="0">
                <a:solidFill>
                  <a:srgbClr val="00B050"/>
                </a:solidFill>
                <a:cs typeface="Arial" panose="020B0604020202020204" pitchFamily="34" charset="0"/>
              </a:rPr>
              <a:t>TITIN</a:t>
            </a:r>
            <a:r>
              <a:rPr lang="fr-FR" sz="1000" dirty="0">
                <a:cs typeface="Arial" panose="020B0604020202020204" pitchFamily="34" charset="0"/>
              </a:rPr>
              <a:t>/</a:t>
            </a:r>
            <a:r>
              <a:rPr lang="fr-FR" sz="1000" b="1" dirty="0">
                <a:solidFill>
                  <a:srgbClr val="0038D6"/>
                </a:solidFill>
                <a:cs typeface="Arial" panose="020B0604020202020204" pitchFamily="34" charset="0"/>
              </a:rPr>
              <a:t>Hoechst</a:t>
            </a:r>
          </a:p>
        </p:txBody>
      </p:sp>
      <p:sp>
        <p:nvSpPr>
          <p:cNvPr id="225" name="Rectangle 224">
            <a:extLst>
              <a:ext uri="{FF2B5EF4-FFF2-40B4-BE49-F238E27FC236}">
                <a16:creationId xmlns:a16="http://schemas.microsoft.com/office/drawing/2014/main" id="{01441702-045E-39A2-A4E7-D6A7893288C8}"/>
              </a:ext>
            </a:extLst>
          </p:cNvPr>
          <p:cNvSpPr/>
          <p:nvPr/>
        </p:nvSpPr>
        <p:spPr>
          <a:xfrm>
            <a:off x="6027356" y="2276271"/>
            <a:ext cx="296969" cy="372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cs typeface="Arial" panose="020B0604020202020204" pitchFamily="34" charset="0"/>
            </a:endParaRPr>
          </a:p>
        </p:txBody>
      </p:sp>
      <p:sp>
        <p:nvSpPr>
          <p:cNvPr id="226" name="ZoneTexte 225">
            <a:extLst>
              <a:ext uri="{FF2B5EF4-FFF2-40B4-BE49-F238E27FC236}">
                <a16:creationId xmlns:a16="http://schemas.microsoft.com/office/drawing/2014/main" id="{92FB7485-E85E-3263-7BED-C9EBEF024F8D}"/>
              </a:ext>
            </a:extLst>
          </p:cNvPr>
          <p:cNvSpPr txBox="1"/>
          <p:nvPr/>
        </p:nvSpPr>
        <p:spPr>
          <a:xfrm>
            <a:off x="5878715" y="4868150"/>
            <a:ext cx="543460" cy="2389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900" dirty="0">
                <a:solidFill>
                  <a:schemeClr val="bg1"/>
                </a:solidFill>
                <a:cs typeface="Arial" panose="020B0604020202020204" pitchFamily="34" charset="0"/>
              </a:rPr>
              <a:t>50 µm</a:t>
            </a:r>
            <a:endParaRPr lang="fr-FR" sz="500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227" name="Rectangle 226">
            <a:extLst>
              <a:ext uri="{FF2B5EF4-FFF2-40B4-BE49-F238E27FC236}">
                <a16:creationId xmlns:a16="http://schemas.microsoft.com/office/drawing/2014/main" id="{1C549CDC-38A4-BA27-36D7-8AA7A0451A0D}"/>
              </a:ext>
            </a:extLst>
          </p:cNvPr>
          <p:cNvSpPr/>
          <p:nvPr/>
        </p:nvSpPr>
        <p:spPr>
          <a:xfrm>
            <a:off x="6039754" y="5077627"/>
            <a:ext cx="296969" cy="372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cs typeface="Arial" panose="020B0604020202020204" pitchFamily="34" charset="0"/>
            </a:endParaRPr>
          </a:p>
        </p:txBody>
      </p:sp>
      <p:sp>
        <p:nvSpPr>
          <p:cNvPr id="228" name="Rectangle 227">
            <a:extLst>
              <a:ext uri="{FF2B5EF4-FFF2-40B4-BE49-F238E27FC236}">
                <a16:creationId xmlns:a16="http://schemas.microsoft.com/office/drawing/2014/main" id="{370F7606-B42A-69CF-518A-183715AC9D55}"/>
              </a:ext>
            </a:extLst>
          </p:cNvPr>
          <p:cNvSpPr/>
          <p:nvPr/>
        </p:nvSpPr>
        <p:spPr>
          <a:xfrm>
            <a:off x="6033870" y="3684619"/>
            <a:ext cx="296969" cy="372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cs typeface="Arial" panose="020B0604020202020204" pitchFamily="34" charset="0"/>
            </a:endParaRPr>
          </a:p>
        </p:txBody>
      </p:sp>
      <p:sp>
        <p:nvSpPr>
          <p:cNvPr id="229" name="Rectangle 228">
            <a:extLst>
              <a:ext uri="{FF2B5EF4-FFF2-40B4-BE49-F238E27FC236}">
                <a16:creationId xmlns:a16="http://schemas.microsoft.com/office/drawing/2014/main" id="{CE9FEF06-0815-E314-FCFF-E29F7D4F3589}"/>
              </a:ext>
            </a:extLst>
          </p:cNvPr>
          <p:cNvSpPr/>
          <p:nvPr/>
        </p:nvSpPr>
        <p:spPr>
          <a:xfrm>
            <a:off x="4630622" y="3684619"/>
            <a:ext cx="296969" cy="372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cs typeface="Arial" panose="020B0604020202020204" pitchFamily="34" charset="0"/>
            </a:endParaRPr>
          </a:p>
        </p:txBody>
      </p:sp>
      <p:sp>
        <p:nvSpPr>
          <p:cNvPr id="230" name="Rectangle 229">
            <a:extLst>
              <a:ext uri="{FF2B5EF4-FFF2-40B4-BE49-F238E27FC236}">
                <a16:creationId xmlns:a16="http://schemas.microsoft.com/office/drawing/2014/main" id="{10EC23F8-FEF0-BD0D-A4A8-D7FACF2AE7AE}"/>
              </a:ext>
            </a:extLst>
          </p:cNvPr>
          <p:cNvSpPr/>
          <p:nvPr/>
        </p:nvSpPr>
        <p:spPr>
          <a:xfrm>
            <a:off x="4638290" y="2284282"/>
            <a:ext cx="296969" cy="372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cs typeface="Arial" panose="020B0604020202020204" pitchFamily="34" charset="0"/>
            </a:endParaRPr>
          </a:p>
        </p:txBody>
      </p:sp>
      <p:sp>
        <p:nvSpPr>
          <p:cNvPr id="231" name="Rectangle 230">
            <a:extLst>
              <a:ext uri="{FF2B5EF4-FFF2-40B4-BE49-F238E27FC236}">
                <a16:creationId xmlns:a16="http://schemas.microsoft.com/office/drawing/2014/main" id="{772AF59D-5D38-A074-3D49-98D44AE6B1E7}"/>
              </a:ext>
            </a:extLst>
          </p:cNvPr>
          <p:cNvSpPr/>
          <p:nvPr/>
        </p:nvSpPr>
        <p:spPr>
          <a:xfrm>
            <a:off x="4646520" y="5077626"/>
            <a:ext cx="296969" cy="372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cs typeface="Arial" panose="020B0604020202020204" pitchFamily="34" charset="0"/>
            </a:endParaRP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4227B6F7-B24A-E75B-00C9-DAFD05E3ED52}"/>
              </a:ext>
            </a:extLst>
          </p:cNvPr>
          <p:cNvSpPr txBox="1"/>
          <p:nvPr/>
        </p:nvSpPr>
        <p:spPr>
          <a:xfrm>
            <a:off x="1819488" y="992560"/>
            <a:ext cx="79380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000" dirty="0">
                <a:cs typeface="Arial" panose="020B0604020202020204" pitchFamily="34" charset="0"/>
              </a:rPr>
              <a:t>GSDIII</a:t>
            </a:r>
            <a:r>
              <a:rPr lang="fr-FR" sz="1000" baseline="30000" dirty="0">
                <a:cs typeface="Arial" panose="020B0604020202020204" pitchFamily="34" charset="0"/>
              </a:rPr>
              <a:t>Patient2</a:t>
            </a: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0242505B-0D98-AE01-EAE9-C6F34A175E5E}"/>
              </a:ext>
            </a:extLst>
          </p:cNvPr>
          <p:cNvSpPr txBox="1"/>
          <p:nvPr/>
        </p:nvSpPr>
        <p:spPr>
          <a:xfrm>
            <a:off x="1819488" y="2394454"/>
            <a:ext cx="79380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000" dirty="0">
                <a:cs typeface="Arial" panose="020B0604020202020204" pitchFamily="34" charset="0"/>
              </a:rPr>
              <a:t>GSDIII</a:t>
            </a:r>
            <a:r>
              <a:rPr lang="fr-FR" sz="1000" baseline="30000" dirty="0">
                <a:cs typeface="Arial" panose="020B0604020202020204" pitchFamily="34" charset="0"/>
              </a:rPr>
              <a:t>Patient3</a:t>
            </a: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B303C425-954A-D95E-96F7-BA47103E356C}"/>
              </a:ext>
            </a:extLst>
          </p:cNvPr>
          <p:cNvSpPr txBox="1"/>
          <p:nvPr/>
        </p:nvSpPr>
        <p:spPr>
          <a:xfrm>
            <a:off x="1819488" y="3814038"/>
            <a:ext cx="79380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000" dirty="0">
                <a:cs typeface="Arial" panose="020B0604020202020204" pitchFamily="34" charset="0"/>
              </a:rPr>
              <a:t>GSDIII</a:t>
            </a:r>
            <a:r>
              <a:rPr lang="fr-FR" sz="1000" baseline="30000" dirty="0">
                <a:cs typeface="Arial" panose="020B0604020202020204" pitchFamily="34" charset="0"/>
              </a:rPr>
              <a:t>Patient4</a:t>
            </a:r>
          </a:p>
        </p:txBody>
      </p:sp>
      <p:sp>
        <p:nvSpPr>
          <p:cNvPr id="104" name="ZoneTexte 103">
            <a:extLst>
              <a:ext uri="{FF2B5EF4-FFF2-40B4-BE49-F238E27FC236}">
                <a16:creationId xmlns:a16="http://schemas.microsoft.com/office/drawing/2014/main" id="{27F11678-3471-507A-F2C7-5BDA36D1D718}"/>
              </a:ext>
            </a:extLst>
          </p:cNvPr>
          <p:cNvSpPr txBox="1"/>
          <p:nvPr/>
        </p:nvSpPr>
        <p:spPr>
          <a:xfrm rot="16200000">
            <a:off x="-45521" y="1384232"/>
            <a:ext cx="1114408" cy="3994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998" dirty="0">
                <a:cs typeface="Arial" panose="020B0604020202020204" pitchFamily="34" charset="0"/>
              </a:rPr>
              <a:t>Gene expression</a:t>
            </a:r>
          </a:p>
          <a:p>
            <a:pPr algn="ctr"/>
            <a:r>
              <a:rPr lang="fr-FR" sz="998" dirty="0">
                <a:cs typeface="Arial" panose="020B0604020202020204" pitchFamily="34" charset="0"/>
              </a:rPr>
              <a:t> relative to </a:t>
            </a:r>
            <a:r>
              <a:rPr lang="fr-FR" sz="998" dirty="0" err="1" smtClean="0">
                <a:cs typeface="Arial" panose="020B0604020202020204" pitchFamily="34" charset="0"/>
              </a:rPr>
              <a:t>hiPSCs</a:t>
            </a:r>
            <a:endParaRPr lang="fr-FR" sz="998" dirty="0">
              <a:cs typeface="Arial" panose="020B0604020202020204" pitchFamily="34" charset="0"/>
            </a:endParaRPr>
          </a:p>
        </p:txBody>
      </p:sp>
      <p:sp>
        <p:nvSpPr>
          <p:cNvPr id="105" name="ZoneTexte 104">
            <a:extLst>
              <a:ext uri="{FF2B5EF4-FFF2-40B4-BE49-F238E27FC236}">
                <a16:creationId xmlns:a16="http://schemas.microsoft.com/office/drawing/2014/main" id="{27EC3AD4-BD15-6387-EA6A-E2C908FBAB79}"/>
              </a:ext>
            </a:extLst>
          </p:cNvPr>
          <p:cNvSpPr txBox="1"/>
          <p:nvPr/>
        </p:nvSpPr>
        <p:spPr>
          <a:xfrm rot="16200000">
            <a:off x="-42404" y="2840126"/>
            <a:ext cx="1114408" cy="3994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998" dirty="0">
                <a:cs typeface="Arial" panose="020B0604020202020204" pitchFamily="34" charset="0"/>
              </a:rPr>
              <a:t>Gene expression</a:t>
            </a:r>
          </a:p>
          <a:p>
            <a:pPr algn="ctr"/>
            <a:r>
              <a:rPr lang="fr-FR" sz="998" dirty="0">
                <a:cs typeface="Arial" panose="020B0604020202020204" pitchFamily="34" charset="0"/>
              </a:rPr>
              <a:t> relative to </a:t>
            </a:r>
            <a:r>
              <a:rPr lang="fr-FR" sz="998" dirty="0" err="1" smtClean="0">
                <a:cs typeface="Arial" panose="020B0604020202020204" pitchFamily="34" charset="0"/>
              </a:rPr>
              <a:t>hiPSCs</a:t>
            </a:r>
            <a:endParaRPr lang="fr-FR" sz="998" dirty="0">
              <a:cs typeface="Arial" panose="020B0604020202020204" pitchFamily="34" charset="0"/>
            </a:endParaRPr>
          </a:p>
        </p:txBody>
      </p:sp>
      <p:sp>
        <p:nvSpPr>
          <p:cNvPr id="106" name="ZoneTexte 105">
            <a:extLst>
              <a:ext uri="{FF2B5EF4-FFF2-40B4-BE49-F238E27FC236}">
                <a16:creationId xmlns:a16="http://schemas.microsoft.com/office/drawing/2014/main" id="{4B4B88EC-077F-4A82-D0CB-E49582D01764}"/>
              </a:ext>
            </a:extLst>
          </p:cNvPr>
          <p:cNvSpPr txBox="1"/>
          <p:nvPr/>
        </p:nvSpPr>
        <p:spPr>
          <a:xfrm rot="16200000">
            <a:off x="-36908" y="4219828"/>
            <a:ext cx="1114408" cy="3994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998" dirty="0">
                <a:cs typeface="Arial" panose="020B0604020202020204" pitchFamily="34" charset="0"/>
              </a:rPr>
              <a:t>Gene expression</a:t>
            </a:r>
          </a:p>
          <a:p>
            <a:pPr algn="ctr"/>
            <a:r>
              <a:rPr lang="fr-FR" sz="998" dirty="0">
                <a:cs typeface="Arial" panose="020B0604020202020204" pitchFamily="34" charset="0"/>
              </a:rPr>
              <a:t> relative to </a:t>
            </a:r>
            <a:r>
              <a:rPr lang="fr-FR" sz="998" dirty="0" err="1" smtClean="0">
                <a:cs typeface="Arial" panose="020B0604020202020204" pitchFamily="34" charset="0"/>
              </a:rPr>
              <a:t>hiPSCs</a:t>
            </a:r>
            <a:endParaRPr lang="fr-FR" sz="998" dirty="0">
              <a:cs typeface="Arial" panose="020B0604020202020204" pitchFamily="34" charset="0"/>
            </a:endParaRPr>
          </a:p>
        </p:txBody>
      </p:sp>
      <p:sp>
        <p:nvSpPr>
          <p:cNvPr id="107" name="ZoneTexte 106">
            <a:extLst>
              <a:ext uri="{FF2B5EF4-FFF2-40B4-BE49-F238E27FC236}">
                <a16:creationId xmlns:a16="http://schemas.microsoft.com/office/drawing/2014/main" id="{B8A063E7-1703-26C8-FCF5-DB36C3D33C25}"/>
              </a:ext>
            </a:extLst>
          </p:cNvPr>
          <p:cNvSpPr txBox="1"/>
          <p:nvPr/>
        </p:nvSpPr>
        <p:spPr>
          <a:xfrm rot="16200000">
            <a:off x="3158355" y="1525743"/>
            <a:ext cx="79380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000" dirty="0">
                <a:cs typeface="Arial" panose="020B0604020202020204" pitchFamily="34" charset="0"/>
              </a:rPr>
              <a:t>GSDIII</a:t>
            </a:r>
            <a:r>
              <a:rPr lang="fr-FR" sz="1000" baseline="30000" dirty="0">
                <a:cs typeface="Arial" panose="020B0604020202020204" pitchFamily="34" charset="0"/>
              </a:rPr>
              <a:t>Patient2</a:t>
            </a:r>
          </a:p>
        </p:txBody>
      </p:sp>
      <p:grpSp>
        <p:nvGrpSpPr>
          <p:cNvPr id="109" name="Groupe 108">
            <a:extLst>
              <a:ext uri="{FF2B5EF4-FFF2-40B4-BE49-F238E27FC236}">
                <a16:creationId xmlns:a16="http://schemas.microsoft.com/office/drawing/2014/main" id="{F016FB12-C0DF-C0F7-AE0F-544075E4612C}"/>
              </a:ext>
            </a:extLst>
          </p:cNvPr>
          <p:cNvGrpSpPr/>
          <p:nvPr/>
        </p:nvGrpSpPr>
        <p:grpSpPr>
          <a:xfrm>
            <a:off x="988954" y="2432637"/>
            <a:ext cx="547011" cy="631661"/>
            <a:chOff x="7101408" y="1505702"/>
            <a:chExt cx="547011" cy="631661"/>
          </a:xfrm>
        </p:grpSpPr>
        <p:sp>
          <p:nvSpPr>
            <p:cNvPr id="131" name="ZoneTexte 130">
              <a:extLst>
                <a:ext uri="{FF2B5EF4-FFF2-40B4-BE49-F238E27FC236}">
                  <a16:creationId xmlns:a16="http://schemas.microsoft.com/office/drawing/2014/main" id="{83B2B579-B124-D9DB-33AB-B700FB28168A}"/>
                </a:ext>
              </a:extLst>
            </p:cNvPr>
            <p:cNvSpPr txBox="1"/>
            <p:nvPr/>
          </p:nvSpPr>
          <p:spPr>
            <a:xfrm>
              <a:off x="7106283" y="1505702"/>
              <a:ext cx="40588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800" i="1" dirty="0">
                  <a:cs typeface="Arial" panose="020B0604020202020204" pitchFamily="34" charset="0"/>
                </a:rPr>
                <a:t>OCT4</a:t>
              </a:r>
            </a:p>
          </p:txBody>
        </p:sp>
        <p:sp>
          <p:nvSpPr>
            <p:cNvPr id="133" name="ZoneTexte 132">
              <a:extLst>
                <a:ext uri="{FF2B5EF4-FFF2-40B4-BE49-F238E27FC236}">
                  <a16:creationId xmlns:a16="http://schemas.microsoft.com/office/drawing/2014/main" id="{BA131132-461D-BB68-BEA8-6A66C54A4E81}"/>
                </a:ext>
              </a:extLst>
            </p:cNvPr>
            <p:cNvSpPr txBox="1"/>
            <p:nvPr/>
          </p:nvSpPr>
          <p:spPr>
            <a:xfrm>
              <a:off x="7106283" y="1588946"/>
              <a:ext cx="50687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800" i="1" dirty="0">
                  <a:cs typeface="Arial" panose="020B0604020202020204" pitchFamily="34" charset="0"/>
                </a:rPr>
                <a:t>NANOG</a:t>
              </a:r>
            </a:p>
          </p:txBody>
        </p:sp>
        <p:sp>
          <p:nvSpPr>
            <p:cNvPr id="151" name="ZoneTexte 150">
              <a:extLst>
                <a:ext uri="{FF2B5EF4-FFF2-40B4-BE49-F238E27FC236}">
                  <a16:creationId xmlns:a16="http://schemas.microsoft.com/office/drawing/2014/main" id="{53DA76B2-C12A-2468-B777-EEDA114E72A6}"/>
                </a:ext>
              </a:extLst>
            </p:cNvPr>
            <p:cNvSpPr txBox="1"/>
            <p:nvPr/>
          </p:nvSpPr>
          <p:spPr>
            <a:xfrm>
              <a:off x="7106283" y="1672189"/>
              <a:ext cx="52290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800" i="1" dirty="0">
                  <a:cs typeface="Arial" panose="020B0604020202020204" pitchFamily="34" charset="0"/>
                </a:rPr>
                <a:t>DESMIN</a:t>
              </a:r>
            </a:p>
          </p:txBody>
        </p:sp>
        <p:sp>
          <p:nvSpPr>
            <p:cNvPr id="180" name="ZoneTexte 179">
              <a:extLst>
                <a:ext uri="{FF2B5EF4-FFF2-40B4-BE49-F238E27FC236}">
                  <a16:creationId xmlns:a16="http://schemas.microsoft.com/office/drawing/2014/main" id="{602A3309-84DD-E0CD-389C-26646F60320F}"/>
                </a:ext>
              </a:extLst>
            </p:cNvPr>
            <p:cNvSpPr txBox="1"/>
            <p:nvPr/>
          </p:nvSpPr>
          <p:spPr>
            <a:xfrm>
              <a:off x="7106283" y="1755432"/>
              <a:ext cx="452368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800" i="1" dirty="0">
                  <a:cs typeface="Arial" panose="020B0604020202020204" pitchFamily="34" charset="0"/>
                </a:rPr>
                <a:t>MYOD</a:t>
              </a:r>
            </a:p>
          </p:txBody>
        </p:sp>
        <p:sp>
          <p:nvSpPr>
            <p:cNvPr id="181" name="ZoneTexte 180">
              <a:extLst>
                <a:ext uri="{FF2B5EF4-FFF2-40B4-BE49-F238E27FC236}">
                  <a16:creationId xmlns:a16="http://schemas.microsoft.com/office/drawing/2014/main" id="{8FB108C1-D11C-AAD0-2DC6-4237C87EDA6D}"/>
                </a:ext>
              </a:extLst>
            </p:cNvPr>
            <p:cNvSpPr txBox="1"/>
            <p:nvPr/>
          </p:nvSpPr>
          <p:spPr>
            <a:xfrm>
              <a:off x="7106283" y="1838676"/>
              <a:ext cx="45397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800" i="1" dirty="0">
                  <a:cs typeface="Arial" panose="020B0604020202020204" pitchFamily="34" charset="0"/>
                </a:rPr>
                <a:t>MYOG</a:t>
              </a:r>
            </a:p>
          </p:txBody>
        </p:sp>
        <p:sp>
          <p:nvSpPr>
            <p:cNvPr id="182" name="ZoneTexte 181">
              <a:extLst>
                <a:ext uri="{FF2B5EF4-FFF2-40B4-BE49-F238E27FC236}">
                  <a16:creationId xmlns:a16="http://schemas.microsoft.com/office/drawing/2014/main" id="{50A65D0B-5515-6FA6-B2FA-407BF56B0C66}"/>
                </a:ext>
              </a:extLst>
            </p:cNvPr>
            <p:cNvSpPr txBox="1"/>
            <p:nvPr/>
          </p:nvSpPr>
          <p:spPr>
            <a:xfrm>
              <a:off x="7106283" y="1921919"/>
              <a:ext cx="542136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800" i="1" dirty="0">
                  <a:cs typeface="Arial" panose="020B0604020202020204" pitchFamily="34" charset="0"/>
                </a:rPr>
                <a:t>DP427M</a:t>
              </a:r>
            </a:p>
          </p:txBody>
        </p:sp>
        <p:sp>
          <p:nvSpPr>
            <p:cNvPr id="183" name="Rectangle 182">
              <a:extLst>
                <a:ext uri="{FF2B5EF4-FFF2-40B4-BE49-F238E27FC236}">
                  <a16:creationId xmlns:a16="http://schemas.microsoft.com/office/drawing/2014/main" id="{853E5ADC-1A3B-4FAA-AAB0-FD072C8053BE}"/>
                </a:ext>
              </a:extLst>
            </p:cNvPr>
            <p:cNvSpPr/>
            <p:nvPr/>
          </p:nvSpPr>
          <p:spPr>
            <a:xfrm>
              <a:off x="7101408" y="1603078"/>
              <a:ext cx="65317" cy="47514"/>
            </a:xfrm>
            <a:prstGeom prst="rect">
              <a:avLst/>
            </a:prstGeom>
            <a:solidFill>
              <a:srgbClr val="B7DFF2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800">
                <a:cs typeface="Arial" panose="020B0604020202020204" pitchFamily="34" charset="0"/>
              </a:endParaRPr>
            </a:p>
          </p:txBody>
        </p:sp>
        <p:sp>
          <p:nvSpPr>
            <p:cNvPr id="184" name="Rectangle 183">
              <a:extLst>
                <a:ext uri="{FF2B5EF4-FFF2-40B4-BE49-F238E27FC236}">
                  <a16:creationId xmlns:a16="http://schemas.microsoft.com/office/drawing/2014/main" id="{DCDAB5BD-0E06-7958-3657-92FEF66D362A}"/>
                </a:ext>
              </a:extLst>
            </p:cNvPr>
            <p:cNvSpPr/>
            <p:nvPr/>
          </p:nvSpPr>
          <p:spPr>
            <a:xfrm>
              <a:off x="7101409" y="1685784"/>
              <a:ext cx="65317" cy="47514"/>
            </a:xfrm>
            <a:prstGeom prst="rect">
              <a:avLst/>
            </a:prstGeom>
            <a:solidFill>
              <a:srgbClr val="647CDF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800">
                <a:cs typeface="Arial" panose="020B0604020202020204" pitchFamily="34" charset="0"/>
              </a:endParaRPr>
            </a:p>
          </p:txBody>
        </p:sp>
        <p:sp>
          <p:nvSpPr>
            <p:cNvPr id="185" name="Rectangle 184">
              <a:extLst>
                <a:ext uri="{FF2B5EF4-FFF2-40B4-BE49-F238E27FC236}">
                  <a16:creationId xmlns:a16="http://schemas.microsoft.com/office/drawing/2014/main" id="{3B946A7D-C385-972E-0010-4805BF3200F2}"/>
                </a:ext>
              </a:extLst>
            </p:cNvPr>
            <p:cNvSpPr/>
            <p:nvPr/>
          </p:nvSpPr>
          <p:spPr>
            <a:xfrm>
              <a:off x="7101408" y="1768490"/>
              <a:ext cx="65317" cy="47514"/>
            </a:xfrm>
            <a:prstGeom prst="rect">
              <a:avLst/>
            </a:prstGeom>
            <a:solidFill>
              <a:srgbClr val="95EAB5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800">
                <a:cs typeface="Arial" panose="020B0604020202020204" pitchFamily="34" charset="0"/>
              </a:endParaRPr>
            </a:p>
          </p:txBody>
        </p:sp>
        <p:sp>
          <p:nvSpPr>
            <p:cNvPr id="197" name="Rectangle 196">
              <a:extLst>
                <a:ext uri="{FF2B5EF4-FFF2-40B4-BE49-F238E27FC236}">
                  <a16:creationId xmlns:a16="http://schemas.microsoft.com/office/drawing/2014/main" id="{75103774-FB28-8FD9-911E-DD689927337B}"/>
                </a:ext>
              </a:extLst>
            </p:cNvPr>
            <p:cNvSpPr/>
            <p:nvPr/>
          </p:nvSpPr>
          <p:spPr>
            <a:xfrm>
              <a:off x="7101408" y="1851197"/>
              <a:ext cx="65317" cy="47514"/>
            </a:xfrm>
            <a:prstGeom prst="rect">
              <a:avLst/>
            </a:prstGeom>
            <a:solidFill>
              <a:srgbClr val="ABF28C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800">
                <a:cs typeface="Arial" panose="020B0604020202020204" pitchFamily="34" charset="0"/>
              </a:endParaRPr>
            </a:p>
          </p:txBody>
        </p:sp>
        <p:sp>
          <p:nvSpPr>
            <p:cNvPr id="198" name="Rectangle 197">
              <a:extLst>
                <a:ext uri="{FF2B5EF4-FFF2-40B4-BE49-F238E27FC236}">
                  <a16:creationId xmlns:a16="http://schemas.microsoft.com/office/drawing/2014/main" id="{C156B8CD-6910-B634-5557-2EC27F344718}"/>
                </a:ext>
              </a:extLst>
            </p:cNvPr>
            <p:cNvSpPr/>
            <p:nvPr/>
          </p:nvSpPr>
          <p:spPr>
            <a:xfrm>
              <a:off x="7101409" y="1933903"/>
              <a:ext cx="65317" cy="47514"/>
            </a:xfrm>
            <a:prstGeom prst="rect">
              <a:avLst/>
            </a:prstGeom>
            <a:solidFill>
              <a:srgbClr val="78B973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800">
                <a:cs typeface="Arial" panose="020B0604020202020204" pitchFamily="34" charset="0"/>
              </a:endParaRPr>
            </a:p>
          </p:txBody>
        </p:sp>
        <p:sp>
          <p:nvSpPr>
            <p:cNvPr id="199" name="Rectangle 198">
              <a:extLst>
                <a:ext uri="{FF2B5EF4-FFF2-40B4-BE49-F238E27FC236}">
                  <a16:creationId xmlns:a16="http://schemas.microsoft.com/office/drawing/2014/main" id="{3F9769F8-5452-3908-379D-FA8E1F4BE3BC}"/>
                </a:ext>
              </a:extLst>
            </p:cNvPr>
            <p:cNvSpPr/>
            <p:nvPr/>
          </p:nvSpPr>
          <p:spPr>
            <a:xfrm>
              <a:off x="7101408" y="2016609"/>
              <a:ext cx="65317" cy="47514"/>
            </a:xfrm>
            <a:prstGeom prst="rect">
              <a:avLst/>
            </a:prstGeom>
            <a:solidFill>
              <a:srgbClr val="78853A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800">
                <a:cs typeface="Arial" panose="020B0604020202020204" pitchFamily="34" charset="0"/>
              </a:endParaRPr>
            </a:p>
          </p:txBody>
        </p:sp>
      </p:grpSp>
      <p:grpSp>
        <p:nvGrpSpPr>
          <p:cNvPr id="200" name="Groupe 199">
            <a:extLst>
              <a:ext uri="{FF2B5EF4-FFF2-40B4-BE49-F238E27FC236}">
                <a16:creationId xmlns:a16="http://schemas.microsoft.com/office/drawing/2014/main" id="{3D35DEFA-6367-7E22-3B3E-63C7447FFA2C}"/>
              </a:ext>
            </a:extLst>
          </p:cNvPr>
          <p:cNvGrpSpPr/>
          <p:nvPr/>
        </p:nvGrpSpPr>
        <p:grpSpPr>
          <a:xfrm>
            <a:off x="989181" y="3827813"/>
            <a:ext cx="547011" cy="631661"/>
            <a:chOff x="7101408" y="1505702"/>
            <a:chExt cx="547011" cy="631661"/>
          </a:xfrm>
        </p:grpSpPr>
        <p:sp>
          <p:nvSpPr>
            <p:cNvPr id="201" name="ZoneTexte 200">
              <a:extLst>
                <a:ext uri="{FF2B5EF4-FFF2-40B4-BE49-F238E27FC236}">
                  <a16:creationId xmlns:a16="http://schemas.microsoft.com/office/drawing/2014/main" id="{918B7271-D02D-9267-0DD9-5E0353A5DEFF}"/>
                </a:ext>
              </a:extLst>
            </p:cNvPr>
            <p:cNvSpPr txBox="1"/>
            <p:nvPr/>
          </p:nvSpPr>
          <p:spPr>
            <a:xfrm>
              <a:off x="7106283" y="1505702"/>
              <a:ext cx="40588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800" i="1" dirty="0">
                  <a:cs typeface="Arial" panose="020B0604020202020204" pitchFamily="34" charset="0"/>
                </a:rPr>
                <a:t>OCT4</a:t>
              </a:r>
            </a:p>
          </p:txBody>
        </p:sp>
        <p:sp>
          <p:nvSpPr>
            <p:cNvPr id="202" name="ZoneTexte 201">
              <a:extLst>
                <a:ext uri="{FF2B5EF4-FFF2-40B4-BE49-F238E27FC236}">
                  <a16:creationId xmlns:a16="http://schemas.microsoft.com/office/drawing/2014/main" id="{C3903ECA-3838-22AA-2676-EC18418264D0}"/>
                </a:ext>
              </a:extLst>
            </p:cNvPr>
            <p:cNvSpPr txBox="1"/>
            <p:nvPr/>
          </p:nvSpPr>
          <p:spPr>
            <a:xfrm>
              <a:off x="7106283" y="1588946"/>
              <a:ext cx="50687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800" i="1" dirty="0">
                  <a:cs typeface="Arial" panose="020B0604020202020204" pitchFamily="34" charset="0"/>
                </a:rPr>
                <a:t>NANOG</a:t>
              </a:r>
            </a:p>
          </p:txBody>
        </p:sp>
        <p:sp>
          <p:nvSpPr>
            <p:cNvPr id="203" name="ZoneTexte 202">
              <a:extLst>
                <a:ext uri="{FF2B5EF4-FFF2-40B4-BE49-F238E27FC236}">
                  <a16:creationId xmlns:a16="http://schemas.microsoft.com/office/drawing/2014/main" id="{FDC1F5CF-CF08-A0CB-3F0A-E7B864D52617}"/>
                </a:ext>
              </a:extLst>
            </p:cNvPr>
            <p:cNvSpPr txBox="1"/>
            <p:nvPr/>
          </p:nvSpPr>
          <p:spPr>
            <a:xfrm>
              <a:off x="7106283" y="1672189"/>
              <a:ext cx="52290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800" i="1" dirty="0">
                  <a:cs typeface="Arial" panose="020B0604020202020204" pitchFamily="34" charset="0"/>
                </a:rPr>
                <a:t>DESMIN</a:t>
              </a:r>
            </a:p>
          </p:txBody>
        </p:sp>
        <p:sp>
          <p:nvSpPr>
            <p:cNvPr id="204" name="ZoneTexte 203">
              <a:extLst>
                <a:ext uri="{FF2B5EF4-FFF2-40B4-BE49-F238E27FC236}">
                  <a16:creationId xmlns:a16="http://schemas.microsoft.com/office/drawing/2014/main" id="{C43FA78B-15F0-525D-45BD-EFDA739FFE41}"/>
                </a:ext>
              </a:extLst>
            </p:cNvPr>
            <p:cNvSpPr txBox="1"/>
            <p:nvPr/>
          </p:nvSpPr>
          <p:spPr>
            <a:xfrm>
              <a:off x="7106283" y="1755432"/>
              <a:ext cx="452368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800" i="1" dirty="0">
                  <a:cs typeface="Arial" panose="020B0604020202020204" pitchFamily="34" charset="0"/>
                </a:rPr>
                <a:t>MYOD</a:t>
              </a:r>
            </a:p>
          </p:txBody>
        </p:sp>
        <p:sp>
          <p:nvSpPr>
            <p:cNvPr id="205" name="ZoneTexte 204">
              <a:extLst>
                <a:ext uri="{FF2B5EF4-FFF2-40B4-BE49-F238E27FC236}">
                  <a16:creationId xmlns:a16="http://schemas.microsoft.com/office/drawing/2014/main" id="{43F822D4-4317-F51B-895E-0A396BF34652}"/>
                </a:ext>
              </a:extLst>
            </p:cNvPr>
            <p:cNvSpPr txBox="1"/>
            <p:nvPr/>
          </p:nvSpPr>
          <p:spPr>
            <a:xfrm>
              <a:off x="7106283" y="1838676"/>
              <a:ext cx="45397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800" i="1" dirty="0">
                  <a:cs typeface="Arial" panose="020B0604020202020204" pitchFamily="34" charset="0"/>
                </a:rPr>
                <a:t>MYOG</a:t>
              </a:r>
            </a:p>
          </p:txBody>
        </p:sp>
        <p:sp>
          <p:nvSpPr>
            <p:cNvPr id="206" name="ZoneTexte 205">
              <a:extLst>
                <a:ext uri="{FF2B5EF4-FFF2-40B4-BE49-F238E27FC236}">
                  <a16:creationId xmlns:a16="http://schemas.microsoft.com/office/drawing/2014/main" id="{E7A96F74-C85C-DF05-8B53-5B8CAFAB0F34}"/>
                </a:ext>
              </a:extLst>
            </p:cNvPr>
            <p:cNvSpPr txBox="1"/>
            <p:nvPr/>
          </p:nvSpPr>
          <p:spPr>
            <a:xfrm>
              <a:off x="7106283" y="1921919"/>
              <a:ext cx="542136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800" i="1" dirty="0">
                  <a:cs typeface="Arial" panose="020B0604020202020204" pitchFamily="34" charset="0"/>
                </a:rPr>
                <a:t>DP427M</a:t>
              </a:r>
            </a:p>
          </p:txBody>
        </p:sp>
        <p:sp>
          <p:nvSpPr>
            <p:cNvPr id="207" name="Rectangle 206">
              <a:extLst>
                <a:ext uri="{FF2B5EF4-FFF2-40B4-BE49-F238E27FC236}">
                  <a16:creationId xmlns:a16="http://schemas.microsoft.com/office/drawing/2014/main" id="{1500CE21-B4DB-F4F0-F13B-3293BFC5E8C6}"/>
                </a:ext>
              </a:extLst>
            </p:cNvPr>
            <p:cNvSpPr/>
            <p:nvPr/>
          </p:nvSpPr>
          <p:spPr>
            <a:xfrm>
              <a:off x="7101408" y="1603078"/>
              <a:ext cx="65317" cy="47514"/>
            </a:xfrm>
            <a:prstGeom prst="rect">
              <a:avLst/>
            </a:prstGeom>
            <a:solidFill>
              <a:srgbClr val="B7DFF2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800">
                <a:cs typeface="Arial" panose="020B0604020202020204" pitchFamily="34" charset="0"/>
              </a:endParaRPr>
            </a:p>
          </p:txBody>
        </p:sp>
        <p:sp>
          <p:nvSpPr>
            <p:cNvPr id="208" name="Rectangle 207">
              <a:extLst>
                <a:ext uri="{FF2B5EF4-FFF2-40B4-BE49-F238E27FC236}">
                  <a16:creationId xmlns:a16="http://schemas.microsoft.com/office/drawing/2014/main" id="{495F96E0-5BD9-67E7-26BD-23D04D7A3CC8}"/>
                </a:ext>
              </a:extLst>
            </p:cNvPr>
            <p:cNvSpPr/>
            <p:nvPr/>
          </p:nvSpPr>
          <p:spPr>
            <a:xfrm>
              <a:off x="7101409" y="1685784"/>
              <a:ext cx="65317" cy="47514"/>
            </a:xfrm>
            <a:prstGeom prst="rect">
              <a:avLst/>
            </a:prstGeom>
            <a:solidFill>
              <a:srgbClr val="647CDF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800">
                <a:cs typeface="Arial" panose="020B0604020202020204" pitchFamily="34" charset="0"/>
              </a:endParaRPr>
            </a:p>
          </p:txBody>
        </p:sp>
        <p:sp>
          <p:nvSpPr>
            <p:cNvPr id="209" name="Rectangle 208">
              <a:extLst>
                <a:ext uri="{FF2B5EF4-FFF2-40B4-BE49-F238E27FC236}">
                  <a16:creationId xmlns:a16="http://schemas.microsoft.com/office/drawing/2014/main" id="{A958ABEC-9226-B867-18A4-B65759747296}"/>
                </a:ext>
              </a:extLst>
            </p:cNvPr>
            <p:cNvSpPr/>
            <p:nvPr/>
          </p:nvSpPr>
          <p:spPr>
            <a:xfrm>
              <a:off x="7101408" y="1768490"/>
              <a:ext cx="65317" cy="47514"/>
            </a:xfrm>
            <a:prstGeom prst="rect">
              <a:avLst/>
            </a:prstGeom>
            <a:solidFill>
              <a:srgbClr val="95EAB5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800">
                <a:cs typeface="Arial" panose="020B0604020202020204" pitchFamily="34" charset="0"/>
              </a:endParaRPr>
            </a:p>
          </p:txBody>
        </p:sp>
        <p:sp>
          <p:nvSpPr>
            <p:cNvPr id="210" name="Rectangle 209">
              <a:extLst>
                <a:ext uri="{FF2B5EF4-FFF2-40B4-BE49-F238E27FC236}">
                  <a16:creationId xmlns:a16="http://schemas.microsoft.com/office/drawing/2014/main" id="{1E6CBAA2-826D-0CB7-301C-FEF4017C7691}"/>
                </a:ext>
              </a:extLst>
            </p:cNvPr>
            <p:cNvSpPr/>
            <p:nvPr/>
          </p:nvSpPr>
          <p:spPr>
            <a:xfrm>
              <a:off x="7101408" y="1851197"/>
              <a:ext cx="65317" cy="47514"/>
            </a:xfrm>
            <a:prstGeom prst="rect">
              <a:avLst/>
            </a:prstGeom>
            <a:solidFill>
              <a:srgbClr val="ABF28C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800">
                <a:cs typeface="Arial" panose="020B0604020202020204" pitchFamily="34" charset="0"/>
              </a:endParaRPr>
            </a:p>
          </p:txBody>
        </p:sp>
        <p:sp>
          <p:nvSpPr>
            <p:cNvPr id="211" name="Rectangle 210">
              <a:extLst>
                <a:ext uri="{FF2B5EF4-FFF2-40B4-BE49-F238E27FC236}">
                  <a16:creationId xmlns:a16="http://schemas.microsoft.com/office/drawing/2014/main" id="{9DF80DE2-EE14-FC50-C98F-4863CFD88D39}"/>
                </a:ext>
              </a:extLst>
            </p:cNvPr>
            <p:cNvSpPr/>
            <p:nvPr/>
          </p:nvSpPr>
          <p:spPr>
            <a:xfrm>
              <a:off x="7101409" y="1933903"/>
              <a:ext cx="65317" cy="47514"/>
            </a:xfrm>
            <a:prstGeom prst="rect">
              <a:avLst/>
            </a:prstGeom>
            <a:solidFill>
              <a:srgbClr val="78B973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800">
                <a:cs typeface="Arial" panose="020B0604020202020204" pitchFamily="34" charset="0"/>
              </a:endParaRPr>
            </a:p>
          </p:txBody>
        </p:sp>
        <p:sp>
          <p:nvSpPr>
            <p:cNvPr id="212" name="Rectangle 211">
              <a:extLst>
                <a:ext uri="{FF2B5EF4-FFF2-40B4-BE49-F238E27FC236}">
                  <a16:creationId xmlns:a16="http://schemas.microsoft.com/office/drawing/2014/main" id="{A5A868A4-D0B3-918C-5851-150A63DDB4E2}"/>
                </a:ext>
              </a:extLst>
            </p:cNvPr>
            <p:cNvSpPr/>
            <p:nvPr/>
          </p:nvSpPr>
          <p:spPr>
            <a:xfrm>
              <a:off x="7101408" y="2016609"/>
              <a:ext cx="65317" cy="47514"/>
            </a:xfrm>
            <a:prstGeom prst="rect">
              <a:avLst/>
            </a:prstGeom>
            <a:solidFill>
              <a:srgbClr val="78853A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800">
                <a:cs typeface="Arial" panose="020B0604020202020204" pitchFamily="34" charset="0"/>
              </a:endParaRPr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B3FE752D-90BC-2E91-5F6B-1E0B4C82398F}"/>
              </a:ext>
            </a:extLst>
          </p:cNvPr>
          <p:cNvSpPr txBox="1"/>
          <p:nvPr/>
        </p:nvSpPr>
        <p:spPr>
          <a:xfrm>
            <a:off x="314732" y="107381"/>
            <a:ext cx="59893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1">
                <a:cs typeface="Arial" panose="020B0604020202020204" pitchFamily="34" charset="0"/>
              </a:rPr>
              <a:t>Supplemental Figure S1</a:t>
            </a:r>
            <a:endParaRPr lang="en-GB">
              <a:cs typeface="Arial" panose="020B0604020202020204" pitchFamily="34" charset="0"/>
            </a:endParaRPr>
          </a:p>
        </p:txBody>
      </p:sp>
      <p:sp>
        <p:nvSpPr>
          <p:cNvPr id="73" name="ZoneTexte 72">
            <a:extLst>
              <a:ext uri="{FF2B5EF4-FFF2-40B4-BE49-F238E27FC236}">
                <a16:creationId xmlns:a16="http://schemas.microsoft.com/office/drawing/2014/main" id="{F45F0106-1D6E-2287-37FF-946B14EB909C}"/>
              </a:ext>
            </a:extLst>
          </p:cNvPr>
          <p:cNvSpPr txBox="1"/>
          <p:nvPr/>
        </p:nvSpPr>
        <p:spPr>
          <a:xfrm>
            <a:off x="280530" y="669134"/>
            <a:ext cx="34015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/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41724123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ZoneTexte 70">
            <a:extLst>
              <a:ext uri="{FF2B5EF4-FFF2-40B4-BE49-F238E27FC236}">
                <a16:creationId xmlns:a16="http://schemas.microsoft.com/office/drawing/2014/main" id="{B9135F87-C90B-5C46-665E-6BA005BEDC2C}"/>
              </a:ext>
            </a:extLst>
          </p:cNvPr>
          <p:cNvSpPr txBox="1"/>
          <p:nvPr/>
        </p:nvSpPr>
        <p:spPr>
          <a:xfrm>
            <a:off x="318095" y="3944888"/>
            <a:ext cx="6169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1200" b="1" dirty="0" err="1"/>
              <a:t>Supplemental</a:t>
            </a:r>
            <a:r>
              <a:rPr lang="fr-FR" sz="1200" b="1" dirty="0"/>
              <a:t> Figure S2</a:t>
            </a:r>
            <a:r>
              <a:rPr lang="fr-FR" sz="1200" b="1" dirty="0" smtClean="0"/>
              <a:t>. </a:t>
            </a:r>
            <a:r>
              <a:rPr lang="en-GB" sz="1200" b="1" dirty="0" smtClean="0">
                <a:cs typeface="Arial" panose="020B0604020202020204" pitchFamily="34" charset="0"/>
              </a:rPr>
              <a:t>Glycogen consumption along starvation time in GSDIII</a:t>
            </a:r>
            <a:r>
              <a:rPr lang="en-GB" sz="1200" b="1" baseline="30000" dirty="0" smtClean="0">
                <a:cs typeface="Arial" panose="020B0604020202020204" pitchFamily="34" charset="0"/>
              </a:rPr>
              <a:t>Patient1</a:t>
            </a:r>
            <a:r>
              <a:rPr lang="en-GB" sz="1200" b="1" dirty="0" smtClean="0">
                <a:cs typeface="Arial" panose="020B0604020202020204" pitchFamily="34" charset="0"/>
              </a:rPr>
              <a:t> and CRTL1 </a:t>
            </a:r>
            <a:r>
              <a:rPr lang="en-GB" sz="1200" b="1" dirty="0" err="1" smtClean="0">
                <a:cs typeface="Arial" panose="020B0604020202020204" pitchFamily="34" charset="0"/>
              </a:rPr>
              <a:t>skMt</a:t>
            </a:r>
            <a:r>
              <a:rPr lang="en-GB" sz="1200" b="1" dirty="0" smtClean="0">
                <a:cs typeface="Arial" panose="020B0604020202020204" pitchFamily="34" charset="0"/>
              </a:rPr>
              <a:t>. </a:t>
            </a:r>
            <a:r>
              <a:rPr lang="en-GB" sz="1200" dirty="0" smtClean="0">
                <a:cs typeface="Arial" panose="020B0604020202020204" pitchFamily="34" charset="0"/>
              </a:rPr>
              <a:t>Periodic acid </a:t>
            </a:r>
            <a:r>
              <a:rPr lang="en-GB" sz="1200" dirty="0" err="1" smtClean="0">
                <a:cs typeface="Arial" panose="020B0604020202020204" pitchFamily="34" charset="0"/>
              </a:rPr>
              <a:t>Sciff</a:t>
            </a:r>
            <a:r>
              <a:rPr lang="en-GB" sz="1200" dirty="0" smtClean="0">
                <a:cs typeface="Arial" panose="020B0604020202020204" pitchFamily="34" charset="0"/>
              </a:rPr>
              <a:t> staining performed at day 0 (D0), day 2,5 (D2,5) and day 5 (D5) of starvation time in </a:t>
            </a:r>
            <a:r>
              <a:rPr lang="en-GB" sz="1200" dirty="0">
                <a:cs typeface="Arial" panose="020B0604020202020204" pitchFamily="34" charset="0"/>
              </a:rPr>
              <a:t>GSDIII</a:t>
            </a:r>
            <a:r>
              <a:rPr lang="en-GB" sz="1200" baseline="30000" dirty="0">
                <a:cs typeface="Arial" panose="020B0604020202020204" pitchFamily="34" charset="0"/>
              </a:rPr>
              <a:t>Patient1</a:t>
            </a:r>
            <a:r>
              <a:rPr lang="en-GB" sz="1200" dirty="0">
                <a:cs typeface="Arial" panose="020B0604020202020204" pitchFamily="34" charset="0"/>
              </a:rPr>
              <a:t> and CRTL1 </a:t>
            </a:r>
            <a:r>
              <a:rPr lang="en-GB" sz="1200" dirty="0" err="1">
                <a:cs typeface="Arial" panose="020B0604020202020204" pitchFamily="34" charset="0"/>
              </a:rPr>
              <a:t>skMt</a:t>
            </a:r>
            <a:r>
              <a:rPr lang="en-GB" sz="1200" dirty="0" smtClean="0">
                <a:cs typeface="Arial" panose="020B0604020202020204" pitchFamily="34" charset="0"/>
              </a:rPr>
              <a:t>. </a:t>
            </a:r>
            <a:r>
              <a:rPr lang="en-GB" sz="1200" dirty="0">
                <a:cs typeface="Arial" panose="020B0604020202020204" pitchFamily="34" charset="0"/>
              </a:rPr>
              <a:t>Scale bar = </a:t>
            </a:r>
            <a:r>
              <a:rPr lang="en-GB" sz="1200" dirty="0" smtClean="0">
                <a:cs typeface="Arial" panose="020B0604020202020204" pitchFamily="34" charset="0"/>
              </a:rPr>
              <a:t>100 </a:t>
            </a:r>
            <a:r>
              <a:rPr lang="en-GB" sz="1200" dirty="0">
                <a:cs typeface="Arial" panose="020B0604020202020204" pitchFamily="34" charset="0"/>
              </a:rPr>
              <a:t>µm. </a:t>
            </a:r>
            <a:endParaRPr lang="fr-FR" sz="1200" dirty="0">
              <a:solidFill>
                <a:srgbClr val="FF0000"/>
              </a:solidFill>
            </a:endParaRPr>
          </a:p>
        </p:txBody>
      </p:sp>
      <p:sp>
        <p:nvSpPr>
          <p:cNvPr id="57" name="ZoneTexte 56"/>
          <p:cNvSpPr txBox="1"/>
          <p:nvPr/>
        </p:nvSpPr>
        <p:spPr>
          <a:xfrm rot="16200000">
            <a:off x="127072" y="1513965"/>
            <a:ext cx="93946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/>
              <a:t>CTRL1</a:t>
            </a:r>
            <a:endParaRPr lang="fr-FR" sz="1200" dirty="0"/>
          </a:p>
        </p:txBody>
      </p:sp>
      <p:sp>
        <p:nvSpPr>
          <p:cNvPr id="59" name="ZoneTexte 58"/>
          <p:cNvSpPr txBox="1"/>
          <p:nvPr/>
        </p:nvSpPr>
        <p:spPr>
          <a:xfrm>
            <a:off x="3078241" y="714472"/>
            <a:ext cx="93946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dirty="0"/>
              <a:t>D</a:t>
            </a:r>
            <a:r>
              <a:rPr lang="fr-FR" sz="1200" dirty="0" smtClean="0"/>
              <a:t>2,5</a:t>
            </a:r>
            <a:endParaRPr lang="fr-FR" sz="1200" dirty="0"/>
          </a:p>
        </p:txBody>
      </p:sp>
      <p:sp>
        <p:nvSpPr>
          <p:cNvPr id="62" name="ZoneTexte 61"/>
          <p:cNvSpPr txBox="1"/>
          <p:nvPr/>
        </p:nvSpPr>
        <p:spPr>
          <a:xfrm rot="16200000">
            <a:off x="11126" y="2977794"/>
            <a:ext cx="11559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/>
              <a:t>GSDIII</a:t>
            </a:r>
            <a:r>
              <a:rPr lang="fr-FR" sz="1200" baseline="30000" dirty="0" smtClean="0"/>
              <a:t>Patient1</a:t>
            </a:r>
            <a:endParaRPr lang="fr-FR" sz="1200" baseline="30000" dirty="0"/>
          </a:p>
        </p:txBody>
      </p:sp>
      <p:sp>
        <p:nvSpPr>
          <p:cNvPr id="121" name="ZoneTexte 120"/>
          <p:cNvSpPr txBox="1"/>
          <p:nvPr/>
        </p:nvSpPr>
        <p:spPr>
          <a:xfrm>
            <a:off x="1209669" y="731020"/>
            <a:ext cx="93946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dirty="0"/>
              <a:t>D</a:t>
            </a:r>
            <a:r>
              <a:rPr lang="fr-FR" sz="1200" dirty="0" smtClean="0"/>
              <a:t>0</a:t>
            </a:r>
            <a:endParaRPr lang="fr-FR" sz="1200" dirty="0"/>
          </a:p>
        </p:txBody>
      </p:sp>
      <p:sp>
        <p:nvSpPr>
          <p:cNvPr id="122" name="ZoneTexte 121"/>
          <p:cNvSpPr txBox="1"/>
          <p:nvPr/>
        </p:nvSpPr>
        <p:spPr>
          <a:xfrm>
            <a:off x="4984610" y="714472"/>
            <a:ext cx="93946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dirty="0"/>
              <a:t>D</a:t>
            </a:r>
            <a:r>
              <a:rPr lang="fr-FR" sz="1200" dirty="0" smtClean="0"/>
              <a:t>5</a:t>
            </a:r>
            <a:endParaRPr lang="fr-FR" sz="1200" dirty="0"/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B3FE752D-90BC-2E91-5F6B-1E0B4C82398F}"/>
              </a:ext>
            </a:extLst>
          </p:cNvPr>
          <p:cNvSpPr txBox="1"/>
          <p:nvPr/>
        </p:nvSpPr>
        <p:spPr>
          <a:xfrm>
            <a:off x="314732" y="107381"/>
            <a:ext cx="59893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dirty="0" err="1">
                <a:cs typeface="Arial" panose="020B0604020202020204" pitchFamily="34" charset="0"/>
              </a:rPr>
              <a:t>Supplemental</a:t>
            </a:r>
            <a:r>
              <a:rPr lang="fr-FR" b="1" dirty="0">
                <a:cs typeface="Arial" panose="020B0604020202020204" pitchFamily="34" charset="0"/>
              </a:rPr>
              <a:t> Figure S2</a:t>
            </a:r>
            <a:endParaRPr lang="fr-FR" dirty="0">
              <a:cs typeface="Arial" panose="020B0604020202020204" pitchFamily="34" charset="0"/>
            </a:endParaRPr>
          </a:p>
        </p:txBody>
      </p:sp>
      <p:grpSp>
        <p:nvGrpSpPr>
          <p:cNvPr id="5" name="Groupe 4"/>
          <p:cNvGrpSpPr/>
          <p:nvPr/>
        </p:nvGrpSpPr>
        <p:grpSpPr>
          <a:xfrm>
            <a:off x="735304" y="991471"/>
            <a:ext cx="5628448" cy="2806454"/>
            <a:chOff x="-982250" y="3067652"/>
            <a:chExt cx="5898809" cy="2941261"/>
          </a:xfrm>
        </p:grpSpPr>
        <p:pic>
          <p:nvPicPr>
            <p:cNvPr id="23" name="Image 22"/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982250" y="3067652"/>
              <a:ext cx="1920000" cy="1440000"/>
            </a:xfrm>
            <a:prstGeom prst="rect">
              <a:avLst/>
            </a:prstGeom>
          </p:spPr>
        </p:pic>
        <p:pic>
          <p:nvPicPr>
            <p:cNvPr id="24" name="Image 23"/>
            <p:cNvPicPr>
              <a:picLocks noChangeAspect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brigh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09235" y="3067652"/>
              <a:ext cx="1920000" cy="1440000"/>
            </a:xfrm>
            <a:prstGeom prst="rect">
              <a:avLst/>
            </a:prstGeom>
          </p:spPr>
        </p:pic>
        <p:pic>
          <p:nvPicPr>
            <p:cNvPr id="25" name="Image 24"/>
            <p:cNvPicPr>
              <a:picLocks noChangeAspect="1"/>
            </p:cNvPicPr>
            <p:nvPr/>
          </p:nvPicPr>
          <p:blipFill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rightnessContrast brigh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96559" y="3067652"/>
              <a:ext cx="1920000" cy="1440000"/>
            </a:xfrm>
            <a:prstGeom prst="rect">
              <a:avLst/>
            </a:prstGeom>
          </p:spPr>
        </p:pic>
        <p:pic>
          <p:nvPicPr>
            <p:cNvPr id="26" name="Image 25"/>
            <p:cNvPicPr>
              <a:picLocks noChangeAspect="1"/>
            </p:cNvPicPr>
            <p:nvPr/>
          </p:nvPicPr>
          <p:blipFill>
            <a:blip r:embed="rId9" cstate="print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rightnessContrast brigh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982250" y="4568913"/>
              <a:ext cx="1920000" cy="1440000"/>
            </a:xfrm>
            <a:prstGeom prst="rect">
              <a:avLst/>
            </a:prstGeom>
          </p:spPr>
        </p:pic>
        <p:pic>
          <p:nvPicPr>
            <p:cNvPr id="27" name="Image 26"/>
            <p:cNvPicPr>
              <a:picLocks noChangeAspect="1"/>
            </p:cNvPicPr>
            <p:nvPr/>
          </p:nvPicPr>
          <p:blipFill>
            <a:blip r:embed="rId11" cstate="print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brightnessContrast brigh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09235" y="4568913"/>
              <a:ext cx="1920000" cy="1440000"/>
            </a:xfrm>
            <a:prstGeom prst="rect">
              <a:avLst/>
            </a:prstGeom>
          </p:spPr>
        </p:pic>
        <p:pic>
          <p:nvPicPr>
            <p:cNvPr id="28" name="Image 27"/>
            <p:cNvPicPr>
              <a:picLocks noChangeAspect="1"/>
            </p:cNvPicPr>
            <p:nvPr/>
          </p:nvPicPr>
          <p:blipFill>
            <a:blip r:embed="rId13" cstate="print">
              <a:extLst>
                <a:ext uri="{BEBA8EAE-BF5A-486C-A8C5-ECC9F3942E4B}">
                  <a14:imgProps xmlns:a14="http://schemas.microsoft.com/office/drawing/2010/main">
                    <a14:imgLayer r:embed="rId14">
                      <a14:imgEffect>
                        <a14:brightnessContrast brigh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96559" y="4568913"/>
              <a:ext cx="1920000" cy="1440000"/>
            </a:xfrm>
            <a:prstGeom prst="rect">
              <a:avLst/>
            </a:prstGeom>
          </p:spPr>
        </p:pic>
      </p:grpSp>
      <p:sp>
        <p:nvSpPr>
          <p:cNvPr id="18" name="Rectangle 17">
            <a:extLst>
              <a:ext uri="{FF2B5EF4-FFF2-40B4-BE49-F238E27FC236}">
                <a16:creationId xmlns:a16="http://schemas.microsoft.com/office/drawing/2014/main" id="{D6940CBE-109E-7CC6-3056-509D50C6C422}"/>
              </a:ext>
            </a:extLst>
          </p:cNvPr>
          <p:cNvSpPr/>
          <p:nvPr/>
        </p:nvSpPr>
        <p:spPr>
          <a:xfrm>
            <a:off x="2060848" y="2241096"/>
            <a:ext cx="408567" cy="46602"/>
          </a:xfrm>
          <a:prstGeom prst="rect">
            <a:avLst/>
          </a:prstGeom>
          <a:solidFill>
            <a:schemeClr val="tx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00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6940CBE-109E-7CC6-3056-509D50C6C422}"/>
              </a:ext>
            </a:extLst>
          </p:cNvPr>
          <p:cNvSpPr/>
          <p:nvPr/>
        </p:nvSpPr>
        <p:spPr>
          <a:xfrm>
            <a:off x="5860175" y="3656856"/>
            <a:ext cx="408567" cy="46602"/>
          </a:xfrm>
          <a:prstGeom prst="rect">
            <a:avLst/>
          </a:prstGeom>
          <a:solidFill>
            <a:schemeClr val="tx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000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D6940CBE-109E-7CC6-3056-509D50C6C422}"/>
              </a:ext>
            </a:extLst>
          </p:cNvPr>
          <p:cNvSpPr/>
          <p:nvPr/>
        </p:nvSpPr>
        <p:spPr>
          <a:xfrm>
            <a:off x="3986376" y="2234085"/>
            <a:ext cx="408567" cy="46602"/>
          </a:xfrm>
          <a:prstGeom prst="rect">
            <a:avLst/>
          </a:prstGeom>
          <a:solidFill>
            <a:schemeClr val="tx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000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D6940CBE-109E-7CC6-3056-509D50C6C422}"/>
              </a:ext>
            </a:extLst>
          </p:cNvPr>
          <p:cNvSpPr/>
          <p:nvPr/>
        </p:nvSpPr>
        <p:spPr>
          <a:xfrm>
            <a:off x="5856973" y="2241096"/>
            <a:ext cx="408567" cy="46602"/>
          </a:xfrm>
          <a:prstGeom prst="rect">
            <a:avLst/>
          </a:prstGeom>
          <a:solidFill>
            <a:schemeClr val="tx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000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D6940CBE-109E-7CC6-3056-509D50C6C422}"/>
              </a:ext>
            </a:extLst>
          </p:cNvPr>
          <p:cNvSpPr/>
          <p:nvPr/>
        </p:nvSpPr>
        <p:spPr>
          <a:xfrm>
            <a:off x="2084752" y="3656856"/>
            <a:ext cx="408567" cy="46602"/>
          </a:xfrm>
          <a:prstGeom prst="rect">
            <a:avLst/>
          </a:prstGeom>
          <a:solidFill>
            <a:schemeClr val="tx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000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D6940CBE-109E-7CC6-3056-509D50C6C422}"/>
              </a:ext>
            </a:extLst>
          </p:cNvPr>
          <p:cNvSpPr/>
          <p:nvPr/>
        </p:nvSpPr>
        <p:spPr>
          <a:xfrm>
            <a:off x="3983326" y="3656856"/>
            <a:ext cx="408567" cy="46602"/>
          </a:xfrm>
          <a:prstGeom prst="rect">
            <a:avLst/>
          </a:prstGeom>
          <a:solidFill>
            <a:schemeClr val="tx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000"/>
          </a:p>
        </p:txBody>
      </p:sp>
      <p:sp>
        <p:nvSpPr>
          <p:cNvPr id="41" name="ZoneTexte 40">
            <a:extLst>
              <a:ext uri="{FF2B5EF4-FFF2-40B4-BE49-F238E27FC236}">
                <a16:creationId xmlns:a16="http://schemas.microsoft.com/office/drawing/2014/main" id="{8E39138A-077D-C5D5-3369-52BD5220E7CB}"/>
              </a:ext>
            </a:extLst>
          </p:cNvPr>
          <p:cNvSpPr txBox="1"/>
          <p:nvPr/>
        </p:nvSpPr>
        <p:spPr>
          <a:xfrm>
            <a:off x="5706578" y="3445935"/>
            <a:ext cx="70935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900" dirty="0"/>
              <a:t>100 </a:t>
            </a:r>
            <a:r>
              <a:rPr lang="el-GR" sz="900" dirty="0"/>
              <a:t>μ</a:t>
            </a:r>
            <a:r>
              <a:rPr lang="fr-FR" sz="900" dirty="0"/>
              <a:t>m</a:t>
            </a:r>
            <a:endParaRPr lang="fr-FR" sz="900" baseline="30000" dirty="0"/>
          </a:p>
        </p:txBody>
      </p:sp>
    </p:spTree>
    <p:extLst>
      <p:ext uri="{BB962C8B-B14F-4D97-AF65-F5344CB8AC3E}">
        <p14:creationId xmlns:p14="http://schemas.microsoft.com/office/powerpoint/2010/main" val="17303239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age 2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97"/>
          <a:stretch/>
        </p:blipFill>
        <p:spPr>
          <a:xfrm>
            <a:off x="620688" y="796389"/>
            <a:ext cx="3054656" cy="2191512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15"/>
          <a:stretch/>
        </p:blipFill>
        <p:spPr>
          <a:xfrm>
            <a:off x="3775295" y="787829"/>
            <a:ext cx="3019374" cy="2191512"/>
          </a:xfrm>
          <a:prstGeom prst="rect">
            <a:avLst/>
          </a:prstGeom>
        </p:spPr>
      </p:pic>
      <p:sp>
        <p:nvSpPr>
          <p:cNvPr id="68" name="ZoneTexte 67">
            <a:extLst>
              <a:ext uri="{FF2B5EF4-FFF2-40B4-BE49-F238E27FC236}">
                <a16:creationId xmlns:a16="http://schemas.microsoft.com/office/drawing/2014/main" id="{61A63134-B0F2-958F-1DD8-05C9295E7F20}"/>
              </a:ext>
            </a:extLst>
          </p:cNvPr>
          <p:cNvSpPr txBox="1"/>
          <p:nvPr/>
        </p:nvSpPr>
        <p:spPr>
          <a:xfrm>
            <a:off x="3368016" y="624711"/>
            <a:ext cx="3289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/>
              <a:t>B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45F0106-1D6E-2287-37FF-946B14EB909C}"/>
              </a:ext>
            </a:extLst>
          </p:cNvPr>
          <p:cNvSpPr txBox="1"/>
          <p:nvPr/>
        </p:nvSpPr>
        <p:spPr>
          <a:xfrm>
            <a:off x="280530" y="669134"/>
            <a:ext cx="34015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/>
              <a:t>A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EAA9945D-346E-A78D-CB5D-0A26B9BD46CA}"/>
              </a:ext>
            </a:extLst>
          </p:cNvPr>
          <p:cNvSpPr txBox="1"/>
          <p:nvPr/>
        </p:nvSpPr>
        <p:spPr>
          <a:xfrm>
            <a:off x="314732" y="107381"/>
            <a:ext cx="59893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800" b="1" dirty="0" err="1"/>
              <a:t>Supplemental</a:t>
            </a:r>
            <a:r>
              <a:rPr lang="fr-FR" sz="1800" b="1" dirty="0"/>
              <a:t> Figure </a:t>
            </a:r>
            <a:r>
              <a:rPr lang="fr-FR" sz="1800" b="1" dirty="0" smtClean="0"/>
              <a:t>S3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55" name="ZoneTexte 54">
            <a:extLst>
              <a:ext uri="{FF2B5EF4-FFF2-40B4-BE49-F238E27FC236}">
                <a16:creationId xmlns:a16="http://schemas.microsoft.com/office/drawing/2014/main" id="{F48A9401-BA7E-6DB6-E536-1866404AE90B}"/>
              </a:ext>
            </a:extLst>
          </p:cNvPr>
          <p:cNvSpPr txBox="1"/>
          <p:nvPr/>
        </p:nvSpPr>
        <p:spPr>
          <a:xfrm rot="16200000">
            <a:off x="-363879" y="1683530"/>
            <a:ext cx="17791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00" dirty="0"/>
              <a:t>Gene expression relative to the </a:t>
            </a:r>
            <a:r>
              <a:rPr lang="fr-FR" sz="1000" dirty="0" err="1"/>
              <a:t>mean</a:t>
            </a:r>
            <a:r>
              <a:rPr lang="fr-FR" sz="1000" dirty="0"/>
              <a:t> of </a:t>
            </a:r>
            <a:r>
              <a:rPr lang="fr-FR" sz="1000" dirty="0" err="1"/>
              <a:t>CTRLs</a:t>
            </a:r>
            <a:endParaRPr lang="fr-FR" sz="1000" dirty="0"/>
          </a:p>
        </p:txBody>
      </p:sp>
      <p:sp>
        <p:nvSpPr>
          <p:cNvPr id="56" name="ZoneTexte 55">
            <a:extLst>
              <a:ext uri="{FF2B5EF4-FFF2-40B4-BE49-F238E27FC236}">
                <a16:creationId xmlns:a16="http://schemas.microsoft.com/office/drawing/2014/main" id="{F48A9401-BA7E-6DB6-E536-1866404AE90B}"/>
              </a:ext>
            </a:extLst>
          </p:cNvPr>
          <p:cNvSpPr txBox="1"/>
          <p:nvPr/>
        </p:nvSpPr>
        <p:spPr>
          <a:xfrm rot="16200000">
            <a:off x="2746965" y="1669838"/>
            <a:ext cx="17791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00" dirty="0"/>
              <a:t>Gene expression relative to the </a:t>
            </a:r>
            <a:r>
              <a:rPr lang="fr-FR" sz="1000" dirty="0" err="1"/>
              <a:t>mean</a:t>
            </a:r>
            <a:r>
              <a:rPr lang="fr-FR" sz="1000" dirty="0"/>
              <a:t> of </a:t>
            </a:r>
            <a:r>
              <a:rPr lang="fr-FR" sz="1000" dirty="0" err="1"/>
              <a:t>CTRLs</a:t>
            </a:r>
            <a:endParaRPr lang="fr-FR" sz="1000" dirty="0"/>
          </a:p>
        </p:txBody>
      </p:sp>
      <p:grpSp>
        <p:nvGrpSpPr>
          <p:cNvPr id="13" name="Groupe 12"/>
          <p:cNvGrpSpPr/>
          <p:nvPr/>
        </p:nvGrpSpPr>
        <p:grpSpPr>
          <a:xfrm>
            <a:off x="1266774" y="744760"/>
            <a:ext cx="1207218" cy="225389"/>
            <a:chOff x="3405819" y="515481"/>
            <a:chExt cx="1207218" cy="225389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13FD9BCA-2F38-4F04-CDA7-1997E0FF3365}"/>
                </a:ext>
              </a:extLst>
            </p:cNvPr>
            <p:cNvSpPr/>
            <p:nvPr/>
          </p:nvSpPr>
          <p:spPr>
            <a:xfrm>
              <a:off x="3405819" y="590611"/>
              <a:ext cx="203699" cy="83129"/>
            </a:xfrm>
            <a:prstGeom prst="rect">
              <a:avLst/>
            </a:prstGeom>
            <a:solidFill>
              <a:srgbClr val="008100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000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B6B12193-062C-BF77-F8FC-78066C152494}"/>
                </a:ext>
              </a:extLst>
            </p:cNvPr>
            <p:cNvSpPr/>
            <p:nvPr/>
          </p:nvSpPr>
          <p:spPr>
            <a:xfrm>
              <a:off x="3609518" y="515481"/>
              <a:ext cx="1003519" cy="22538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fr-FR" sz="1000" dirty="0" err="1">
                  <a:solidFill>
                    <a:schemeClr val="tx1"/>
                  </a:solidFill>
                </a:rPr>
                <a:t>CTRLs</a:t>
              </a:r>
              <a:endParaRPr lang="fr-FR" sz="10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6" name="Groupe 15"/>
          <p:cNvGrpSpPr/>
          <p:nvPr/>
        </p:nvGrpSpPr>
        <p:grpSpPr>
          <a:xfrm>
            <a:off x="2170865" y="744760"/>
            <a:ext cx="1207218" cy="225389"/>
            <a:chOff x="3405819" y="697912"/>
            <a:chExt cx="1207218" cy="225389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9BDF1CC9-ECD1-B44E-D5D1-C48C72AF6FEF}"/>
                </a:ext>
              </a:extLst>
            </p:cNvPr>
            <p:cNvSpPr/>
            <p:nvPr/>
          </p:nvSpPr>
          <p:spPr>
            <a:xfrm>
              <a:off x="3405819" y="772592"/>
              <a:ext cx="203699" cy="83129"/>
            </a:xfrm>
            <a:prstGeom prst="rect">
              <a:avLst/>
            </a:prstGeom>
            <a:solidFill>
              <a:srgbClr val="D86BBA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000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79A8534A-789B-7F3B-0EEE-647DA9A5B35E}"/>
                </a:ext>
              </a:extLst>
            </p:cNvPr>
            <p:cNvSpPr/>
            <p:nvPr/>
          </p:nvSpPr>
          <p:spPr>
            <a:xfrm>
              <a:off x="3609518" y="697912"/>
              <a:ext cx="1003519" cy="22538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fr-FR" sz="1000" dirty="0" err="1">
                  <a:solidFill>
                    <a:schemeClr val="tx1"/>
                  </a:solidFill>
                </a:rPr>
                <a:t>GSDIII</a:t>
              </a:r>
              <a:r>
                <a:rPr lang="fr-FR" sz="1000" baseline="30000" dirty="0" err="1">
                  <a:solidFill>
                    <a:schemeClr val="tx1"/>
                  </a:solidFill>
                </a:rPr>
                <a:t>Patients</a:t>
              </a:r>
              <a:endParaRPr lang="fr-FR" sz="10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9" name="Groupe 18"/>
          <p:cNvGrpSpPr/>
          <p:nvPr/>
        </p:nvGrpSpPr>
        <p:grpSpPr>
          <a:xfrm>
            <a:off x="4382920" y="744760"/>
            <a:ext cx="1207218" cy="225389"/>
            <a:chOff x="3405819" y="515481"/>
            <a:chExt cx="1207218" cy="225389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13FD9BCA-2F38-4F04-CDA7-1997E0FF3365}"/>
                </a:ext>
              </a:extLst>
            </p:cNvPr>
            <p:cNvSpPr/>
            <p:nvPr/>
          </p:nvSpPr>
          <p:spPr>
            <a:xfrm>
              <a:off x="3405819" y="590611"/>
              <a:ext cx="203699" cy="83129"/>
            </a:xfrm>
            <a:prstGeom prst="rect">
              <a:avLst/>
            </a:prstGeom>
            <a:solidFill>
              <a:srgbClr val="008100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000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B6B12193-062C-BF77-F8FC-78066C152494}"/>
                </a:ext>
              </a:extLst>
            </p:cNvPr>
            <p:cNvSpPr/>
            <p:nvPr/>
          </p:nvSpPr>
          <p:spPr>
            <a:xfrm>
              <a:off x="3609518" y="515481"/>
              <a:ext cx="1003519" cy="22538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fr-FR" sz="1000" dirty="0" err="1">
                  <a:solidFill>
                    <a:schemeClr val="tx1"/>
                  </a:solidFill>
                </a:rPr>
                <a:t>CTRLs</a:t>
              </a:r>
              <a:endParaRPr lang="fr-FR" sz="10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2" name="Groupe 21"/>
          <p:cNvGrpSpPr/>
          <p:nvPr/>
        </p:nvGrpSpPr>
        <p:grpSpPr>
          <a:xfrm>
            <a:off x="5287011" y="744760"/>
            <a:ext cx="1207218" cy="225389"/>
            <a:chOff x="3405819" y="697912"/>
            <a:chExt cx="1207218" cy="225389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9BDF1CC9-ECD1-B44E-D5D1-C48C72AF6FEF}"/>
                </a:ext>
              </a:extLst>
            </p:cNvPr>
            <p:cNvSpPr/>
            <p:nvPr/>
          </p:nvSpPr>
          <p:spPr>
            <a:xfrm>
              <a:off x="3405819" y="772592"/>
              <a:ext cx="203699" cy="83129"/>
            </a:xfrm>
            <a:prstGeom prst="rect">
              <a:avLst/>
            </a:prstGeom>
            <a:solidFill>
              <a:srgbClr val="D86BBA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000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79A8534A-789B-7F3B-0EEE-647DA9A5B35E}"/>
                </a:ext>
              </a:extLst>
            </p:cNvPr>
            <p:cNvSpPr/>
            <p:nvPr/>
          </p:nvSpPr>
          <p:spPr>
            <a:xfrm>
              <a:off x="3609518" y="697912"/>
              <a:ext cx="1003519" cy="22538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fr-FR" sz="1000" dirty="0" err="1">
                  <a:solidFill>
                    <a:schemeClr val="tx1"/>
                  </a:solidFill>
                </a:rPr>
                <a:t>GSDIII</a:t>
              </a:r>
              <a:r>
                <a:rPr lang="fr-FR" sz="1000" baseline="30000" dirty="0" err="1">
                  <a:solidFill>
                    <a:schemeClr val="tx1"/>
                  </a:solidFill>
                </a:rPr>
                <a:t>Patients</a:t>
              </a:r>
              <a:endParaRPr lang="fr-FR" sz="1000" dirty="0">
                <a:solidFill>
                  <a:schemeClr val="tx1"/>
                </a:solidFill>
              </a:endParaRPr>
            </a:p>
          </p:txBody>
        </p:sp>
      </p:grpSp>
      <p:sp>
        <p:nvSpPr>
          <p:cNvPr id="25" name="ZoneTexte 24">
            <a:extLst>
              <a:ext uri="{FF2B5EF4-FFF2-40B4-BE49-F238E27FC236}">
                <a16:creationId xmlns:a16="http://schemas.microsoft.com/office/drawing/2014/main" id="{B9135F87-C90B-5C46-665E-6BA005BEDC2C}"/>
              </a:ext>
            </a:extLst>
          </p:cNvPr>
          <p:cNvSpPr txBox="1"/>
          <p:nvPr/>
        </p:nvSpPr>
        <p:spPr>
          <a:xfrm>
            <a:off x="318095" y="2919933"/>
            <a:ext cx="61690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sz="1200" b="1" dirty="0"/>
              <a:t>Supplemental Figure S3. Validation of the most dysregulated genes in bulk RNAseq analysis of </a:t>
            </a:r>
            <a:r>
              <a:rPr lang="en-GB" sz="1200" b="1" dirty="0" err="1" smtClean="0"/>
              <a:t>GSDIII</a:t>
            </a:r>
            <a:r>
              <a:rPr lang="en-GB" sz="1200" b="1" baseline="30000" dirty="0" err="1" smtClean="0"/>
              <a:t>Patient</a:t>
            </a:r>
            <a:r>
              <a:rPr lang="en-GB" sz="1200" b="1" baseline="30000" dirty="0" smtClean="0"/>
              <a:t> </a:t>
            </a:r>
            <a:r>
              <a:rPr lang="en-GB" sz="1200" b="1" dirty="0"/>
              <a:t>vs </a:t>
            </a:r>
            <a:r>
              <a:rPr lang="en-GB" sz="1200" b="1" dirty="0" smtClean="0"/>
              <a:t>CTRL </a:t>
            </a:r>
            <a:r>
              <a:rPr lang="en-GB" sz="1200" b="1" dirty="0"/>
              <a:t>starved </a:t>
            </a:r>
            <a:r>
              <a:rPr lang="en-GB" sz="1200" b="1" dirty="0" err="1"/>
              <a:t>skMt</a:t>
            </a:r>
            <a:r>
              <a:rPr lang="en-GB" sz="1200" b="1" dirty="0"/>
              <a:t>. </a:t>
            </a:r>
            <a:r>
              <a:rPr lang="en-GB" sz="1200" dirty="0"/>
              <a:t>(</a:t>
            </a:r>
            <a:r>
              <a:rPr lang="en-GB" sz="1200" b="1" dirty="0"/>
              <a:t>A</a:t>
            </a:r>
            <a:r>
              <a:rPr lang="en-GB" sz="1200" dirty="0"/>
              <a:t>) Gene expression of the 4 </a:t>
            </a:r>
            <a:r>
              <a:rPr lang="en-GB" sz="1200" dirty="0" smtClean="0"/>
              <a:t>most </a:t>
            </a:r>
            <a:r>
              <a:rPr lang="en-GB" sz="1200" dirty="0"/>
              <a:t>up-regulated genes by qPCR. (</a:t>
            </a:r>
            <a:r>
              <a:rPr lang="en-GB" sz="1200" b="1" dirty="0"/>
              <a:t>B</a:t>
            </a:r>
            <a:r>
              <a:rPr lang="en-GB" sz="1200" dirty="0"/>
              <a:t>) Gene expression of the 4 </a:t>
            </a:r>
            <a:r>
              <a:rPr lang="en-GB" sz="1200" dirty="0" smtClean="0"/>
              <a:t>most </a:t>
            </a:r>
            <a:r>
              <a:rPr lang="en-GB" sz="1200" dirty="0"/>
              <a:t>down-regulated genes by qPCR. (</a:t>
            </a:r>
            <a:r>
              <a:rPr lang="en-GB" sz="1200" b="1" dirty="0"/>
              <a:t>A,B</a:t>
            </a:r>
            <a:r>
              <a:rPr lang="en-GB" sz="1200" dirty="0"/>
              <a:t>) Data are normalised to the mean of CTRLs and are represented as mean ± standard deviation. Statistical analyses were performed using multiple </a:t>
            </a:r>
            <a:r>
              <a:rPr lang="en-GB" sz="1200" dirty="0" smtClean="0"/>
              <a:t>unpaired t-test.</a:t>
            </a:r>
            <a:r>
              <a:rPr lang="en-GB" sz="1200" i="1" dirty="0" smtClean="0"/>
              <a:t> </a:t>
            </a:r>
            <a:r>
              <a:rPr lang="en-GB" sz="1200" dirty="0"/>
              <a:t>p &lt; 0,0001 : ****, p &lt; 0,001 : ***, p &lt; 0,01 : **, p &lt; 0,05 : *. n</a:t>
            </a:r>
            <a:r>
              <a:rPr lang="en-GB" sz="1200" dirty="0" smtClean="0"/>
              <a:t>=3 </a:t>
            </a:r>
            <a:r>
              <a:rPr lang="en-GB" sz="1200" dirty="0"/>
              <a:t>in </a:t>
            </a:r>
            <a:r>
              <a:rPr lang="en-GB" sz="1200" dirty="0" smtClean="0"/>
              <a:t>CTRLs </a:t>
            </a:r>
            <a:r>
              <a:rPr lang="en-GB" sz="1200" dirty="0"/>
              <a:t>(3 distinct cell </a:t>
            </a:r>
            <a:r>
              <a:rPr lang="en-GB" sz="1200" dirty="0" smtClean="0"/>
              <a:t>lines) and n=4 </a:t>
            </a:r>
            <a:r>
              <a:rPr lang="en-GB" sz="1200" dirty="0"/>
              <a:t>in </a:t>
            </a:r>
            <a:r>
              <a:rPr lang="en-GB" sz="1200" dirty="0" err="1"/>
              <a:t>GSDIII</a:t>
            </a:r>
            <a:r>
              <a:rPr lang="en-GB" sz="1200" baseline="30000" dirty="0" err="1"/>
              <a:t>Patients</a:t>
            </a:r>
            <a:r>
              <a:rPr lang="en-GB" sz="1200" baseline="30000" dirty="0"/>
              <a:t> </a:t>
            </a:r>
            <a:r>
              <a:rPr lang="en-GB" sz="1200" dirty="0"/>
              <a:t>(4 distinct cell </a:t>
            </a:r>
            <a:r>
              <a:rPr lang="en-GB" sz="1200" dirty="0" smtClean="0"/>
              <a:t>lines).</a:t>
            </a:r>
            <a:endParaRPr lang="en-GB" sz="1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37770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50" t="21416" r="650" b="15524"/>
          <a:stretch/>
        </p:blipFill>
        <p:spPr>
          <a:xfrm>
            <a:off x="3658969" y="5339559"/>
            <a:ext cx="2770675" cy="1715093"/>
          </a:xfrm>
          <a:prstGeom prst="rect">
            <a:avLst/>
          </a:prstGeom>
        </p:spPr>
      </p:pic>
      <p:pic>
        <p:nvPicPr>
          <p:cNvPr id="13" name="Image 12" descr="Une image contenant texte, diagramme, capture d’écran, Tracé&#10;&#10;Description générée automatiquement">
            <a:extLst>
              <a:ext uri="{FF2B5EF4-FFF2-40B4-BE49-F238E27FC236}">
                <a16:creationId xmlns:a16="http://schemas.microsoft.com/office/drawing/2014/main" id="{9BF06F7A-9B17-4F0C-F9A2-C0E892A337D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9517" t="21093" r="1419" b="15584"/>
          <a:stretch/>
        </p:blipFill>
        <p:spPr>
          <a:xfrm>
            <a:off x="3652076" y="2660751"/>
            <a:ext cx="2735270" cy="1716185"/>
          </a:xfrm>
          <a:prstGeom prst="rect">
            <a:avLst/>
          </a:prstGeom>
        </p:spPr>
      </p:pic>
      <p:sp>
        <p:nvSpPr>
          <p:cNvPr id="68" name="ZoneTexte 67">
            <a:extLst>
              <a:ext uri="{FF2B5EF4-FFF2-40B4-BE49-F238E27FC236}">
                <a16:creationId xmlns:a16="http://schemas.microsoft.com/office/drawing/2014/main" id="{61A63134-B0F2-958F-1DD8-05C9295E7F20}"/>
              </a:ext>
            </a:extLst>
          </p:cNvPr>
          <p:cNvSpPr txBox="1"/>
          <p:nvPr/>
        </p:nvSpPr>
        <p:spPr>
          <a:xfrm>
            <a:off x="1196752" y="603150"/>
            <a:ext cx="34015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/>
              <a:t>A</a:t>
            </a:r>
          </a:p>
        </p:txBody>
      </p:sp>
      <p:sp>
        <p:nvSpPr>
          <p:cNvPr id="69" name="ZoneTexte 68">
            <a:extLst>
              <a:ext uri="{FF2B5EF4-FFF2-40B4-BE49-F238E27FC236}">
                <a16:creationId xmlns:a16="http://schemas.microsoft.com/office/drawing/2014/main" id="{0F51B8F4-D285-CB74-6BC6-BF8C02D411AC}"/>
              </a:ext>
            </a:extLst>
          </p:cNvPr>
          <p:cNvSpPr txBox="1"/>
          <p:nvPr/>
        </p:nvSpPr>
        <p:spPr>
          <a:xfrm>
            <a:off x="269465" y="1959658"/>
            <a:ext cx="3289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/>
              <a:t>B</a:t>
            </a:r>
          </a:p>
        </p:txBody>
      </p:sp>
      <p:sp>
        <p:nvSpPr>
          <p:cNvPr id="70" name="ZoneTexte 69">
            <a:extLst>
              <a:ext uri="{FF2B5EF4-FFF2-40B4-BE49-F238E27FC236}">
                <a16:creationId xmlns:a16="http://schemas.microsoft.com/office/drawing/2014/main" id="{91C598A4-F73C-48A6-4D94-0B034AB8A087}"/>
              </a:ext>
            </a:extLst>
          </p:cNvPr>
          <p:cNvSpPr txBox="1"/>
          <p:nvPr/>
        </p:nvSpPr>
        <p:spPr>
          <a:xfrm>
            <a:off x="260648" y="4675536"/>
            <a:ext cx="3209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 smtClean="0"/>
              <a:t>C</a:t>
            </a:r>
            <a:endParaRPr lang="fr-FR" sz="2000" b="1" dirty="0"/>
          </a:p>
        </p:txBody>
      </p:sp>
      <p:sp>
        <p:nvSpPr>
          <p:cNvPr id="71" name="ZoneTexte 70">
            <a:extLst>
              <a:ext uri="{FF2B5EF4-FFF2-40B4-BE49-F238E27FC236}">
                <a16:creationId xmlns:a16="http://schemas.microsoft.com/office/drawing/2014/main" id="{B9135F87-C90B-5C46-665E-6BA005BEDC2C}"/>
              </a:ext>
            </a:extLst>
          </p:cNvPr>
          <p:cNvSpPr txBox="1"/>
          <p:nvPr/>
        </p:nvSpPr>
        <p:spPr>
          <a:xfrm>
            <a:off x="282602" y="7473280"/>
            <a:ext cx="610797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sz="1200" b="1" dirty="0"/>
              <a:t>Supplemental Figure S4. Bulk RNAseq analysis of </a:t>
            </a:r>
            <a:r>
              <a:rPr lang="en-GB" sz="1200" b="1" i="1" dirty="0" err="1"/>
              <a:t>Agl</a:t>
            </a:r>
            <a:r>
              <a:rPr lang="en-GB" sz="1200" b="1" i="1" baseline="30000" dirty="0"/>
              <a:t>-/- </a:t>
            </a:r>
            <a:r>
              <a:rPr lang="en-GB" sz="1200" b="1" dirty="0"/>
              <a:t>vs </a:t>
            </a:r>
            <a:r>
              <a:rPr lang="en-GB" sz="1200" b="1" i="1" dirty="0" err="1"/>
              <a:t>Agl</a:t>
            </a:r>
            <a:r>
              <a:rPr lang="en-GB" sz="1200" b="1" i="1" baseline="30000" dirty="0"/>
              <a:t>+/+ </a:t>
            </a:r>
            <a:r>
              <a:rPr lang="en-GB" sz="1200" b="1" dirty="0"/>
              <a:t>and </a:t>
            </a:r>
            <a:r>
              <a:rPr lang="en-GB" sz="1200" b="1" i="1" dirty="0" err="1"/>
              <a:t>Agl</a:t>
            </a:r>
            <a:r>
              <a:rPr lang="en-GB" sz="1200" b="1" i="1" baseline="30000" dirty="0"/>
              <a:t>-/- </a:t>
            </a:r>
            <a:r>
              <a:rPr lang="en-GB" sz="1200" b="1" dirty="0"/>
              <a:t>treated vs </a:t>
            </a:r>
            <a:r>
              <a:rPr lang="en-GB" sz="1200" b="1" i="1" dirty="0" err="1"/>
              <a:t>Agl</a:t>
            </a:r>
            <a:r>
              <a:rPr lang="en-GB" sz="1200" b="1" i="1" baseline="30000" dirty="0"/>
              <a:t>-/- </a:t>
            </a:r>
            <a:r>
              <a:rPr lang="en-GB" sz="1200" b="1" dirty="0"/>
              <a:t> mouse triceps biopsies. </a:t>
            </a:r>
            <a:r>
              <a:rPr lang="en-GB" sz="1200" dirty="0"/>
              <a:t>(</a:t>
            </a:r>
            <a:r>
              <a:rPr lang="en-GB" sz="1200" b="1" dirty="0"/>
              <a:t>A</a:t>
            </a:r>
            <a:r>
              <a:rPr lang="en-GB" sz="1200" dirty="0"/>
              <a:t>) Principal Component Analysis (PCA) representing the variability of the 3 conditions. n=3 </a:t>
            </a:r>
            <a:r>
              <a:rPr lang="en-GB" sz="1200" i="1" dirty="0" err="1"/>
              <a:t>Agl</a:t>
            </a:r>
            <a:r>
              <a:rPr lang="en-GB" sz="1200" i="1" baseline="30000" dirty="0"/>
              <a:t>+/+ </a:t>
            </a:r>
            <a:r>
              <a:rPr lang="en-GB" sz="1200" i="1" dirty="0"/>
              <a:t>mice, </a:t>
            </a:r>
            <a:r>
              <a:rPr lang="en-GB" sz="1200" dirty="0"/>
              <a:t>n=4 </a:t>
            </a:r>
            <a:r>
              <a:rPr lang="en-GB" sz="1200" i="1" dirty="0" err="1"/>
              <a:t>Agl</a:t>
            </a:r>
            <a:r>
              <a:rPr lang="en-GB" sz="1200" i="1" baseline="30000" dirty="0"/>
              <a:t>-/- </a:t>
            </a:r>
            <a:r>
              <a:rPr lang="en-GB" sz="1200" i="1" dirty="0"/>
              <a:t>mice, </a:t>
            </a:r>
            <a:r>
              <a:rPr lang="en-GB" sz="1200" dirty="0"/>
              <a:t>n=4 </a:t>
            </a:r>
            <a:r>
              <a:rPr lang="en-GB" sz="1200" i="1" dirty="0" err="1"/>
              <a:t>Agl</a:t>
            </a:r>
            <a:r>
              <a:rPr lang="en-GB" sz="1200" i="1" baseline="30000" dirty="0"/>
              <a:t>-/- </a:t>
            </a:r>
            <a:r>
              <a:rPr lang="en-GB" sz="1200" dirty="0"/>
              <a:t>treated mice. (</a:t>
            </a:r>
            <a:r>
              <a:rPr lang="en-GB" sz="1200" b="1" dirty="0" smtClean="0"/>
              <a:t>B,C</a:t>
            </a:r>
            <a:r>
              <a:rPr lang="en-GB" sz="1200" dirty="0" smtClean="0"/>
              <a:t>) </a:t>
            </a:r>
            <a:r>
              <a:rPr lang="en-GB" sz="1200" dirty="0"/>
              <a:t>Heatmap representation of HCA showing clustering of detailed conditions based on DEGs of </a:t>
            </a:r>
            <a:r>
              <a:rPr lang="en-GB" sz="1200" i="1" dirty="0" err="1"/>
              <a:t>Agl</a:t>
            </a:r>
            <a:r>
              <a:rPr lang="en-GB" sz="1200" i="1" baseline="30000" dirty="0"/>
              <a:t>-/- </a:t>
            </a:r>
            <a:r>
              <a:rPr lang="en-GB" sz="1200" dirty="0"/>
              <a:t>vs </a:t>
            </a:r>
            <a:r>
              <a:rPr lang="en-GB" sz="1200" i="1" dirty="0" err="1"/>
              <a:t>Agl</a:t>
            </a:r>
            <a:r>
              <a:rPr lang="en-GB" sz="1200" i="1" baseline="30000" dirty="0"/>
              <a:t>+/+ </a:t>
            </a:r>
            <a:r>
              <a:rPr lang="en-GB" sz="1200" dirty="0"/>
              <a:t>and </a:t>
            </a:r>
            <a:r>
              <a:rPr lang="en-GB" sz="1200" i="1" dirty="0" err="1"/>
              <a:t>Agl</a:t>
            </a:r>
            <a:r>
              <a:rPr lang="en-GB" sz="1200" i="1" baseline="30000" dirty="0"/>
              <a:t>-/- </a:t>
            </a:r>
            <a:r>
              <a:rPr lang="en-GB" sz="1200" dirty="0"/>
              <a:t>treated vs </a:t>
            </a:r>
            <a:r>
              <a:rPr lang="en-GB" sz="1200" i="1" dirty="0" err="1"/>
              <a:t>Agl</a:t>
            </a:r>
            <a:r>
              <a:rPr lang="en-GB" sz="1200" i="1" baseline="30000" dirty="0"/>
              <a:t>-/- </a:t>
            </a:r>
            <a:r>
              <a:rPr lang="en-GB" sz="1200" dirty="0"/>
              <a:t> respectively. </a:t>
            </a:r>
            <a:r>
              <a:rPr lang="en-GB" sz="1200" dirty="0" smtClean="0"/>
              <a:t>(</a:t>
            </a:r>
            <a:r>
              <a:rPr lang="en-GB" sz="1200" b="1" dirty="0"/>
              <a:t>D</a:t>
            </a:r>
            <a:r>
              <a:rPr lang="en-GB" sz="1200" b="1" dirty="0" smtClean="0"/>
              <a:t>,E</a:t>
            </a:r>
            <a:r>
              <a:rPr lang="en-GB" sz="1200" dirty="0"/>
              <a:t>) Volcano plot representation of down (blue, yellow) and up (orange) DEGs of </a:t>
            </a:r>
            <a:r>
              <a:rPr lang="en-GB" sz="1200" i="1" dirty="0" err="1"/>
              <a:t>Agl</a:t>
            </a:r>
            <a:r>
              <a:rPr lang="en-GB" sz="1200" i="1" baseline="30000" dirty="0"/>
              <a:t>-/- </a:t>
            </a:r>
            <a:r>
              <a:rPr lang="en-GB" sz="1200" dirty="0"/>
              <a:t>vs </a:t>
            </a:r>
            <a:r>
              <a:rPr lang="en-GB" sz="1200" i="1" dirty="0" err="1"/>
              <a:t>Agl</a:t>
            </a:r>
            <a:r>
              <a:rPr lang="en-GB" sz="1200" i="1" baseline="30000" dirty="0"/>
              <a:t>+/+ </a:t>
            </a:r>
            <a:r>
              <a:rPr lang="en-GB" sz="1200" dirty="0"/>
              <a:t>and </a:t>
            </a:r>
            <a:r>
              <a:rPr lang="en-GB" sz="1200" i="1" dirty="0" err="1"/>
              <a:t>Agl</a:t>
            </a:r>
            <a:r>
              <a:rPr lang="en-GB" sz="1200" i="1" baseline="30000" dirty="0"/>
              <a:t>-/- </a:t>
            </a:r>
            <a:r>
              <a:rPr lang="en-GB" sz="1200" dirty="0"/>
              <a:t>treated</a:t>
            </a:r>
            <a:r>
              <a:rPr lang="en-GB" sz="1200" i="1" dirty="0"/>
              <a:t> vs </a:t>
            </a:r>
            <a:r>
              <a:rPr lang="en-GB" sz="1200" i="1" dirty="0" err="1"/>
              <a:t>Agl</a:t>
            </a:r>
            <a:r>
              <a:rPr lang="en-GB" sz="1200" i="1" baseline="30000" dirty="0"/>
              <a:t>-/- </a:t>
            </a:r>
            <a:r>
              <a:rPr lang="en-GB" sz="1200" dirty="0"/>
              <a:t>respectively</a:t>
            </a:r>
            <a:r>
              <a:rPr lang="en-GB" sz="1200" dirty="0" smtClean="0"/>
              <a:t>. The number of DEGs corresponding to mouse gene list or human corresponding gene list are mentioned for both comparisons. Corrected </a:t>
            </a:r>
            <a:r>
              <a:rPr lang="en-GB" sz="1200" dirty="0"/>
              <a:t>p-value &lt; 0,05. |fold change| &gt; 2.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0708E2B0-1DCD-BF55-3E75-DF5F40F4490D}"/>
              </a:ext>
            </a:extLst>
          </p:cNvPr>
          <p:cNvSpPr txBox="1"/>
          <p:nvPr/>
        </p:nvSpPr>
        <p:spPr>
          <a:xfrm>
            <a:off x="3252094" y="4659989"/>
            <a:ext cx="3097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/>
              <a:t>E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187CD63D-154E-F428-56AC-440AEBBCC1FF}"/>
              </a:ext>
            </a:extLst>
          </p:cNvPr>
          <p:cNvSpPr txBox="1"/>
          <p:nvPr/>
        </p:nvSpPr>
        <p:spPr>
          <a:xfrm>
            <a:off x="818437" y="3905118"/>
            <a:ext cx="147508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100" b="1" i="1" dirty="0" err="1"/>
              <a:t>Agl</a:t>
            </a:r>
            <a:r>
              <a:rPr lang="fr-FR" sz="1100" b="1" i="1" baseline="30000" dirty="0"/>
              <a:t>-/-</a:t>
            </a:r>
            <a:r>
              <a:rPr lang="fr-FR" sz="1100" b="1" i="1" dirty="0"/>
              <a:t> </a:t>
            </a:r>
            <a:r>
              <a:rPr lang="fr-FR" sz="1100" b="1" dirty="0" err="1"/>
              <a:t>treated</a:t>
            </a:r>
            <a:r>
              <a:rPr lang="fr-FR" sz="1100" b="1" dirty="0"/>
              <a:t> </a:t>
            </a:r>
            <a:r>
              <a:rPr lang="fr-FR" sz="1100" b="1" baseline="30000" dirty="0"/>
              <a:t> </a:t>
            </a:r>
            <a:r>
              <a:rPr lang="fr-FR" sz="1100" b="1" dirty="0"/>
              <a:t>vs  </a:t>
            </a:r>
            <a:r>
              <a:rPr lang="fr-FR" sz="1100" b="1" i="1" dirty="0" err="1"/>
              <a:t>Agl</a:t>
            </a:r>
            <a:r>
              <a:rPr lang="fr-FR" sz="1100" b="1" i="1" baseline="30000" dirty="0"/>
              <a:t>-/-</a:t>
            </a: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1F75B9EF-9806-0F3E-2ED8-C87A7BDC78A5}"/>
              </a:ext>
            </a:extLst>
          </p:cNvPr>
          <p:cNvGrpSpPr/>
          <p:nvPr/>
        </p:nvGrpSpPr>
        <p:grpSpPr>
          <a:xfrm>
            <a:off x="4586959" y="1121258"/>
            <a:ext cx="723395" cy="246221"/>
            <a:chOff x="2698156" y="1270155"/>
            <a:chExt cx="723395" cy="246221"/>
          </a:xfrm>
        </p:grpSpPr>
        <p:sp>
          <p:nvSpPr>
            <p:cNvPr id="28" name="ZoneTexte 27">
              <a:extLst>
                <a:ext uri="{FF2B5EF4-FFF2-40B4-BE49-F238E27FC236}">
                  <a16:creationId xmlns:a16="http://schemas.microsoft.com/office/drawing/2014/main" id="{359A05D0-5943-F487-D682-7E08BDFC5E37}"/>
                </a:ext>
              </a:extLst>
            </p:cNvPr>
            <p:cNvSpPr txBox="1"/>
            <p:nvPr/>
          </p:nvSpPr>
          <p:spPr>
            <a:xfrm>
              <a:off x="2764333" y="1270155"/>
              <a:ext cx="657218" cy="246221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fr-FR" sz="1000" i="1" dirty="0" err="1">
                  <a:latin typeface="Calibri" panose="020F0502020204030204"/>
                  <a:sym typeface="Wingdings" panose="05000000000000000000" pitchFamily="2" charset="2"/>
                </a:rPr>
                <a:t>Agl</a:t>
              </a:r>
              <a:r>
                <a:rPr lang="fr-FR" sz="1000" i="1" baseline="30000" dirty="0">
                  <a:latin typeface="Calibri" panose="020F0502020204030204"/>
                  <a:sym typeface="Wingdings" panose="05000000000000000000" pitchFamily="2" charset="2"/>
                </a:rPr>
                <a:t>-/-</a:t>
              </a:r>
            </a:p>
          </p:txBody>
        </p:sp>
        <p:sp>
          <p:nvSpPr>
            <p:cNvPr id="29" name="Ellipse 28">
              <a:extLst>
                <a:ext uri="{FF2B5EF4-FFF2-40B4-BE49-F238E27FC236}">
                  <a16:creationId xmlns:a16="http://schemas.microsoft.com/office/drawing/2014/main" id="{05B4C31E-148E-F2EB-319F-A6731F780FBA}"/>
                </a:ext>
              </a:extLst>
            </p:cNvPr>
            <p:cNvSpPr/>
            <p:nvPr/>
          </p:nvSpPr>
          <p:spPr>
            <a:xfrm>
              <a:off x="2698156" y="1359387"/>
              <a:ext cx="90000" cy="90000"/>
            </a:xfrm>
            <a:prstGeom prst="ellipse">
              <a:avLst/>
            </a:prstGeom>
            <a:solidFill>
              <a:srgbClr val="FF702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000" dirty="0"/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9C0202F1-CC9E-1DC7-F8E6-3C30D9632E1E}"/>
              </a:ext>
            </a:extLst>
          </p:cNvPr>
          <p:cNvGrpSpPr/>
          <p:nvPr/>
        </p:nvGrpSpPr>
        <p:grpSpPr>
          <a:xfrm>
            <a:off x="4586959" y="924011"/>
            <a:ext cx="723395" cy="246221"/>
            <a:chOff x="2698156" y="1090142"/>
            <a:chExt cx="723395" cy="246221"/>
          </a:xfrm>
        </p:grpSpPr>
        <p:sp>
          <p:nvSpPr>
            <p:cNvPr id="31" name="ZoneTexte 30">
              <a:extLst>
                <a:ext uri="{FF2B5EF4-FFF2-40B4-BE49-F238E27FC236}">
                  <a16:creationId xmlns:a16="http://schemas.microsoft.com/office/drawing/2014/main" id="{9B80C4E6-A293-19B8-0F3F-1A7F167DB1E0}"/>
                </a:ext>
              </a:extLst>
            </p:cNvPr>
            <p:cNvSpPr txBox="1"/>
            <p:nvPr/>
          </p:nvSpPr>
          <p:spPr>
            <a:xfrm>
              <a:off x="2764333" y="1090142"/>
              <a:ext cx="657218" cy="246221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fr-FR" sz="1000" i="1" dirty="0" err="1">
                  <a:latin typeface="Calibri" panose="020F0502020204030204"/>
                  <a:sym typeface="Wingdings" panose="05000000000000000000" pitchFamily="2" charset="2"/>
                </a:rPr>
                <a:t>Agl</a:t>
              </a:r>
              <a:r>
                <a:rPr lang="fr-FR" sz="1000" i="1" baseline="30000" dirty="0">
                  <a:latin typeface="Calibri" panose="020F0502020204030204"/>
                  <a:sym typeface="Wingdings" panose="05000000000000000000" pitchFamily="2" charset="2"/>
                </a:rPr>
                <a:t>+/+</a:t>
              </a:r>
            </a:p>
          </p:txBody>
        </p:sp>
        <p:sp>
          <p:nvSpPr>
            <p:cNvPr id="32" name="Ellipse 31">
              <a:extLst>
                <a:ext uri="{FF2B5EF4-FFF2-40B4-BE49-F238E27FC236}">
                  <a16:creationId xmlns:a16="http://schemas.microsoft.com/office/drawing/2014/main" id="{60E5DFF8-893D-7CAC-5731-42A0E7618F65}"/>
                </a:ext>
              </a:extLst>
            </p:cNvPr>
            <p:cNvSpPr/>
            <p:nvPr/>
          </p:nvSpPr>
          <p:spPr>
            <a:xfrm>
              <a:off x="2698156" y="1182201"/>
              <a:ext cx="90000" cy="90000"/>
            </a:xfrm>
            <a:prstGeom prst="ellipse">
              <a:avLst/>
            </a:prstGeom>
            <a:solidFill>
              <a:srgbClr val="94BAD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000"/>
            </a:p>
          </p:txBody>
        </p:sp>
      </p:grp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CBAAA21C-811A-91D4-5EC7-30862C631123}"/>
              </a:ext>
            </a:extLst>
          </p:cNvPr>
          <p:cNvGrpSpPr/>
          <p:nvPr/>
        </p:nvGrpSpPr>
        <p:grpSpPr>
          <a:xfrm>
            <a:off x="4586959" y="1318505"/>
            <a:ext cx="992127" cy="246221"/>
            <a:chOff x="2698156" y="1450168"/>
            <a:chExt cx="992127" cy="246221"/>
          </a:xfrm>
        </p:grpSpPr>
        <p:sp>
          <p:nvSpPr>
            <p:cNvPr id="34" name="ZoneTexte 33">
              <a:extLst>
                <a:ext uri="{FF2B5EF4-FFF2-40B4-BE49-F238E27FC236}">
                  <a16:creationId xmlns:a16="http://schemas.microsoft.com/office/drawing/2014/main" id="{33A2ED68-6C0D-6836-7B6F-BABBDE42A2CE}"/>
                </a:ext>
              </a:extLst>
            </p:cNvPr>
            <p:cNvSpPr txBox="1"/>
            <p:nvPr/>
          </p:nvSpPr>
          <p:spPr>
            <a:xfrm>
              <a:off x="2764332" y="1450168"/>
              <a:ext cx="925951" cy="246221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fr-FR" sz="1000" i="1" dirty="0" err="1">
                  <a:latin typeface="Calibri" panose="020F0502020204030204"/>
                  <a:sym typeface="Wingdings" panose="05000000000000000000" pitchFamily="2" charset="2"/>
                </a:rPr>
                <a:t>Agl</a:t>
              </a:r>
              <a:r>
                <a:rPr lang="fr-FR" sz="1000" i="1" baseline="30000" dirty="0">
                  <a:latin typeface="Calibri" panose="020F0502020204030204"/>
                  <a:sym typeface="Wingdings" panose="05000000000000000000" pitchFamily="2" charset="2"/>
                </a:rPr>
                <a:t>-/-</a:t>
              </a:r>
              <a:r>
                <a:rPr lang="fr-FR" sz="1000" i="1" dirty="0">
                  <a:latin typeface="Calibri" panose="020F0502020204030204"/>
                  <a:sym typeface="Wingdings" panose="05000000000000000000" pitchFamily="2" charset="2"/>
                </a:rPr>
                <a:t> </a:t>
              </a:r>
              <a:r>
                <a:rPr lang="fr-FR" sz="1000" dirty="0" err="1">
                  <a:latin typeface="Calibri" panose="020F0502020204030204"/>
                  <a:sym typeface="Wingdings" panose="05000000000000000000" pitchFamily="2" charset="2"/>
                </a:rPr>
                <a:t>treated</a:t>
              </a:r>
              <a:endParaRPr lang="fr-FR" sz="1000" baseline="30000" dirty="0">
                <a:latin typeface="Calibri" panose="020F0502020204030204"/>
                <a:sym typeface="Wingdings" panose="05000000000000000000" pitchFamily="2" charset="2"/>
              </a:endParaRPr>
            </a:p>
          </p:txBody>
        </p:sp>
        <p:sp>
          <p:nvSpPr>
            <p:cNvPr id="35" name="Ellipse 34">
              <a:extLst>
                <a:ext uri="{FF2B5EF4-FFF2-40B4-BE49-F238E27FC236}">
                  <a16:creationId xmlns:a16="http://schemas.microsoft.com/office/drawing/2014/main" id="{43299ECB-CAFD-DD09-D4AE-6B6F2F759430}"/>
                </a:ext>
              </a:extLst>
            </p:cNvPr>
            <p:cNvSpPr/>
            <p:nvPr/>
          </p:nvSpPr>
          <p:spPr>
            <a:xfrm>
              <a:off x="2698156" y="1536573"/>
              <a:ext cx="90000" cy="90000"/>
            </a:xfrm>
            <a:prstGeom prst="ellipse">
              <a:avLst/>
            </a:prstGeom>
            <a:solidFill>
              <a:srgbClr val="FFF0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000"/>
            </a:p>
          </p:txBody>
        </p:sp>
      </p:grpSp>
      <p:grpSp>
        <p:nvGrpSpPr>
          <p:cNvPr id="54" name="Groupe 53">
            <a:extLst>
              <a:ext uri="{FF2B5EF4-FFF2-40B4-BE49-F238E27FC236}">
                <a16:creationId xmlns:a16="http://schemas.microsoft.com/office/drawing/2014/main" id="{65B819E8-F9A5-84AD-A099-CA4CA1FB5B85}"/>
              </a:ext>
            </a:extLst>
          </p:cNvPr>
          <p:cNvGrpSpPr/>
          <p:nvPr/>
        </p:nvGrpSpPr>
        <p:grpSpPr>
          <a:xfrm>
            <a:off x="521691" y="4953000"/>
            <a:ext cx="3411357" cy="2157117"/>
            <a:chOff x="768121" y="4692739"/>
            <a:chExt cx="3874069" cy="2808311"/>
          </a:xfrm>
        </p:grpSpPr>
        <p:pic>
          <p:nvPicPr>
            <p:cNvPr id="8" name="Image 7" descr="Une image contenant texte, capture d’écran, diagramme, Parallèle&#10;&#10;Description générée automatiquement">
              <a:extLst>
                <a:ext uri="{FF2B5EF4-FFF2-40B4-BE49-F238E27FC236}">
                  <a16:creationId xmlns:a16="http://schemas.microsoft.com/office/drawing/2014/main" id="{1CA6364C-6512-72D9-78E5-731E5CBD147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r="19809"/>
            <a:stretch/>
          </p:blipFill>
          <p:spPr>
            <a:xfrm>
              <a:off x="768121" y="4692739"/>
              <a:ext cx="2710231" cy="2808311"/>
            </a:xfrm>
            <a:prstGeom prst="rect">
              <a:avLst/>
            </a:prstGeom>
          </p:spPr>
        </p:pic>
        <p:grpSp>
          <p:nvGrpSpPr>
            <p:cNvPr id="37" name="Groupe 36">
              <a:extLst>
                <a:ext uri="{FF2B5EF4-FFF2-40B4-BE49-F238E27FC236}">
                  <a16:creationId xmlns:a16="http://schemas.microsoft.com/office/drawing/2014/main" id="{58DE5413-6AA9-1ACB-199A-C724A6222D73}"/>
                </a:ext>
              </a:extLst>
            </p:cNvPr>
            <p:cNvGrpSpPr/>
            <p:nvPr/>
          </p:nvGrpSpPr>
          <p:grpSpPr>
            <a:xfrm>
              <a:off x="3488588" y="4966605"/>
              <a:ext cx="1153602" cy="2485621"/>
              <a:chOff x="6235525" y="3393956"/>
              <a:chExt cx="606262" cy="2181256"/>
            </a:xfrm>
            <a:noFill/>
          </p:grpSpPr>
          <p:sp>
            <p:nvSpPr>
              <p:cNvPr id="41" name="ZoneTexte 40">
                <a:extLst>
                  <a:ext uri="{FF2B5EF4-FFF2-40B4-BE49-F238E27FC236}">
                    <a16:creationId xmlns:a16="http://schemas.microsoft.com/office/drawing/2014/main" id="{68285E8C-F39D-2A90-A930-BE219586ACA6}"/>
                  </a:ext>
                </a:extLst>
              </p:cNvPr>
              <p:cNvSpPr txBox="1"/>
              <p:nvPr/>
            </p:nvSpPr>
            <p:spPr>
              <a:xfrm>
                <a:off x="6235525" y="3788941"/>
                <a:ext cx="605420" cy="369205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r>
                  <a:rPr lang="fr-FR" sz="900" i="1" dirty="0" err="1">
                    <a:sym typeface="Wingdings" panose="05000000000000000000" pitchFamily="2" charset="2"/>
                  </a:rPr>
                  <a:t>Agl</a:t>
                </a:r>
                <a:r>
                  <a:rPr lang="fr-FR" sz="900" baseline="30000" dirty="0">
                    <a:sym typeface="Wingdings" panose="05000000000000000000" pitchFamily="2" charset="2"/>
                  </a:rPr>
                  <a:t>-/-</a:t>
                </a:r>
              </a:p>
              <a:p>
                <a:endParaRPr lang="fr-FR" sz="900" baseline="30000" dirty="0">
                  <a:latin typeface="Calibri" panose="020F0502020204030204"/>
                  <a:sym typeface="Wingdings" panose="05000000000000000000" pitchFamily="2" charset="2"/>
                </a:endParaRPr>
              </a:p>
            </p:txBody>
          </p:sp>
          <p:sp>
            <p:nvSpPr>
              <p:cNvPr id="46" name="ZoneTexte 45">
                <a:extLst>
                  <a:ext uri="{FF2B5EF4-FFF2-40B4-BE49-F238E27FC236}">
                    <a16:creationId xmlns:a16="http://schemas.microsoft.com/office/drawing/2014/main" id="{E8C64716-3F99-27C8-7D27-9527D38260FD}"/>
                  </a:ext>
                </a:extLst>
              </p:cNvPr>
              <p:cNvSpPr txBox="1"/>
              <p:nvPr/>
            </p:nvSpPr>
            <p:spPr>
              <a:xfrm>
                <a:off x="6236367" y="4788343"/>
                <a:ext cx="605420" cy="421949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r>
                  <a:rPr lang="fr-FR" sz="900" i="1" dirty="0" err="1">
                    <a:latin typeface="Calibri" panose="020F0502020204030204"/>
                    <a:sym typeface="Wingdings" panose="05000000000000000000" pitchFamily="2" charset="2"/>
                  </a:rPr>
                  <a:t>Agl</a:t>
                </a:r>
                <a:r>
                  <a:rPr lang="fr-FR" sz="900" i="1" baseline="30000" dirty="0">
                    <a:latin typeface="Calibri" panose="020F0502020204030204"/>
                    <a:sym typeface="Wingdings" panose="05000000000000000000" pitchFamily="2" charset="2"/>
                  </a:rPr>
                  <a:t>-</a:t>
                </a:r>
                <a:r>
                  <a:rPr lang="fr-FR" sz="900" baseline="30000" dirty="0">
                    <a:latin typeface="Calibri" panose="020F0502020204030204"/>
                    <a:sym typeface="Wingdings" panose="05000000000000000000" pitchFamily="2" charset="2"/>
                  </a:rPr>
                  <a:t>/- </a:t>
                </a:r>
              </a:p>
              <a:p>
                <a:r>
                  <a:rPr lang="fr-FR" sz="900" dirty="0" err="1">
                    <a:latin typeface="Calibri" panose="020F0502020204030204"/>
                    <a:sym typeface="Wingdings" panose="05000000000000000000" pitchFamily="2" charset="2"/>
                  </a:rPr>
                  <a:t>treated</a:t>
                </a:r>
                <a:endParaRPr lang="fr-FR" sz="900" dirty="0">
                  <a:latin typeface="Calibri" panose="020F0502020204030204"/>
                  <a:sym typeface="Wingdings" panose="05000000000000000000" pitchFamily="2" charset="2"/>
                </a:endParaRPr>
              </a:p>
            </p:txBody>
          </p:sp>
          <p:cxnSp>
            <p:nvCxnSpPr>
              <p:cNvPr id="47" name="Connecteur droit 46">
                <a:extLst>
                  <a:ext uri="{FF2B5EF4-FFF2-40B4-BE49-F238E27FC236}">
                    <a16:creationId xmlns:a16="http://schemas.microsoft.com/office/drawing/2014/main" id="{FD5DF7ED-166F-B7D3-589D-E8566F55171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235525" y="3393956"/>
                <a:ext cx="0" cy="1069348"/>
              </a:xfrm>
              <a:prstGeom prst="line">
                <a:avLst/>
              </a:prstGeom>
              <a:grpFill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1" name="Connecteur droit 50">
                <a:extLst>
                  <a:ext uri="{FF2B5EF4-FFF2-40B4-BE49-F238E27FC236}">
                    <a16:creationId xmlns:a16="http://schemas.microsoft.com/office/drawing/2014/main" id="{5816CE7F-98B9-2391-A7AC-5E117D8DDAD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235525" y="4505864"/>
                <a:ext cx="0" cy="1069348"/>
              </a:xfrm>
              <a:prstGeom prst="line">
                <a:avLst/>
              </a:prstGeom>
              <a:grpFill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64" name="Groupe 63">
            <a:extLst>
              <a:ext uri="{FF2B5EF4-FFF2-40B4-BE49-F238E27FC236}">
                <a16:creationId xmlns:a16="http://schemas.microsoft.com/office/drawing/2014/main" id="{D8B3B728-A4FB-65AD-2067-5F4169F6FCA8}"/>
              </a:ext>
            </a:extLst>
          </p:cNvPr>
          <p:cNvGrpSpPr/>
          <p:nvPr/>
        </p:nvGrpSpPr>
        <p:grpSpPr>
          <a:xfrm>
            <a:off x="869205" y="7119026"/>
            <a:ext cx="1623691" cy="371571"/>
            <a:chOff x="-107857" y="7526157"/>
            <a:chExt cx="1623691" cy="371571"/>
          </a:xfrm>
        </p:grpSpPr>
        <p:pic>
          <p:nvPicPr>
            <p:cNvPr id="55" name="Image 54" descr="Une image contenant texte, capture d’écran, diagramme, Rectangle&#10;&#10;Description générée automatiquement">
              <a:extLst>
                <a:ext uri="{FF2B5EF4-FFF2-40B4-BE49-F238E27FC236}">
                  <a16:creationId xmlns:a16="http://schemas.microsoft.com/office/drawing/2014/main" id="{4523BFB5-5FD8-4A97-2933-626675D6675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92533" t="45082" r="3817" b="35505"/>
            <a:stretch/>
          </p:blipFill>
          <p:spPr>
            <a:xfrm rot="5400000">
              <a:off x="875016" y="7131027"/>
              <a:ext cx="131349" cy="1001758"/>
            </a:xfrm>
            <a:prstGeom prst="rect">
              <a:avLst/>
            </a:prstGeom>
          </p:spPr>
        </p:pic>
        <p:grpSp>
          <p:nvGrpSpPr>
            <p:cNvPr id="56" name="Groupe 55">
              <a:extLst>
                <a:ext uri="{FF2B5EF4-FFF2-40B4-BE49-F238E27FC236}">
                  <a16:creationId xmlns:a16="http://schemas.microsoft.com/office/drawing/2014/main" id="{3A531854-10E5-323E-99BF-03F685CF09BF}"/>
                </a:ext>
              </a:extLst>
            </p:cNvPr>
            <p:cNvGrpSpPr/>
            <p:nvPr/>
          </p:nvGrpSpPr>
          <p:grpSpPr>
            <a:xfrm>
              <a:off x="442820" y="7666896"/>
              <a:ext cx="1073014" cy="230832"/>
              <a:chOff x="4281074" y="3047349"/>
              <a:chExt cx="1073014" cy="230832"/>
            </a:xfrm>
            <a:noFill/>
          </p:grpSpPr>
          <p:sp>
            <p:nvSpPr>
              <p:cNvPr id="58" name="ZoneTexte 57">
                <a:extLst>
                  <a:ext uri="{FF2B5EF4-FFF2-40B4-BE49-F238E27FC236}">
                    <a16:creationId xmlns:a16="http://schemas.microsoft.com/office/drawing/2014/main" id="{47F131EF-04F6-1A77-034B-DDA7D907074E}"/>
                  </a:ext>
                </a:extLst>
              </p:cNvPr>
              <p:cNvSpPr txBox="1"/>
              <p:nvPr/>
            </p:nvSpPr>
            <p:spPr>
              <a:xfrm>
                <a:off x="4281074" y="3047349"/>
                <a:ext cx="288000" cy="230832"/>
              </a:xfrm>
              <a:prstGeom prst="rect">
                <a:avLst/>
              </a:prstGeom>
              <a:grpFill/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fr-FR" sz="900" dirty="0">
                    <a:latin typeface="Calibri" panose="020F0502020204030204"/>
                    <a:sym typeface="Wingdings" panose="05000000000000000000" pitchFamily="2" charset="2"/>
                  </a:rPr>
                  <a:t>-2</a:t>
                </a:r>
                <a:endParaRPr lang="fr-FR" sz="900" baseline="30000" dirty="0">
                  <a:latin typeface="Calibri" panose="020F0502020204030204"/>
                  <a:sym typeface="Wingdings" panose="05000000000000000000" pitchFamily="2" charset="2"/>
                </a:endParaRPr>
              </a:p>
            </p:txBody>
          </p:sp>
          <p:sp>
            <p:nvSpPr>
              <p:cNvPr id="59" name="ZoneTexte 58">
                <a:extLst>
                  <a:ext uri="{FF2B5EF4-FFF2-40B4-BE49-F238E27FC236}">
                    <a16:creationId xmlns:a16="http://schemas.microsoft.com/office/drawing/2014/main" id="{C8578028-09CB-C8C9-A672-A02332E40F7A}"/>
                  </a:ext>
                </a:extLst>
              </p:cNvPr>
              <p:cNvSpPr txBox="1"/>
              <p:nvPr/>
            </p:nvSpPr>
            <p:spPr>
              <a:xfrm>
                <a:off x="4477327" y="3047349"/>
                <a:ext cx="288000" cy="230832"/>
              </a:xfrm>
              <a:prstGeom prst="rect">
                <a:avLst/>
              </a:prstGeom>
              <a:grpFill/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fr-FR" sz="900" dirty="0">
                    <a:latin typeface="Calibri" panose="020F0502020204030204"/>
                    <a:sym typeface="Wingdings" panose="05000000000000000000" pitchFamily="2" charset="2"/>
                  </a:rPr>
                  <a:t>-1</a:t>
                </a:r>
                <a:endParaRPr lang="fr-FR" sz="900" baseline="30000" dirty="0">
                  <a:latin typeface="Calibri" panose="020F0502020204030204"/>
                  <a:sym typeface="Wingdings" panose="05000000000000000000" pitchFamily="2" charset="2"/>
                </a:endParaRPr>
              </a:p>
            </p:txBody>
          </p:sp>
          <p:sp>
            <p:nvSpPr>
              <p:cNvPr id="60" name="ZoneTexte 59">
                <a:extLst>
                  <a:ext uri="{FF2B5EF4-FFF2-40B4-BE49-F238E27FC236}">
                    <a16:creationId xmlns:a16="http://schemas.microsoft.com/office/drawing/2014/main" id="{59AED3C9-25FF-F21E-25AC-3770C29C5B9C}"/>
                  </a:ext>
                </a:extLst>
              </p:cNvPr>
              <p:cNvSpPr txBox="1"/>
              <p:nvPr/>
            </p:nvSpPr>
            <p:spPr>
              <a:xfrm>
                <a:off x="4673580" y="3047349"/>
                <a:ext cx="288000" cy="230832"/>
              </a:xfrm>
              <a:prstGeom prst="rect">
                <a:avLst/>
              </a:prstGeom>
              <a:grpFill/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fr-FR" sz="900" dirty="0">
                    <a:latin typeface="Calibri" panose="020F0502020204030204"/>
                    <a:sym typeface="Wingdings" panose="05000000000000000000" pitchFamily="2" charset="2"/>
                  </a:rPr>
                  <a:t>0</a:t>
                </a:r>
              </a:p>
            </p:txBody>
          </p:sp>
          <p:sp>
            <p:nvSpPr>
              <p:cNvPr id="61" name="ZoneTexte 60">
                <a:extLst>
                  <a:ext uri="{FF2B5EF4-FFF2-40B4-BE49-F238E27FC236}">
                    <a16:creationId xmlns:a16="http://schemas.microsoft.com/office/drawing/2014/main" id="{4F14B354-D7D0-F4B9-CF7D-1CFB00F6DE71}"/>
                  </a:ext>
                </a:extLst>
              </p:cNvPr>
              <p:cNvSpPr txBox="1"/>
              <p:nvPr/>
            </p:nvSpPr>
            <p:spPr>
              <a:xfrm>
                <a:off x="4869833" y="3047349"/>
                <a:ext cx="288000" cy="230832"/>
              </a:xfrm>
              <a:prstGeom prst="rect">
                <a:avLst/>
              </a:prstGeom>
              <a:grpFill/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fr-FR" sz="900" dirty="0">
                    <a:latin typeface="Calibri" panose="020F0502020204030204"/>
                    <a:sym typeface="Wingdings" panose="05000000000000000000" pitchFamily="2" charset="2"/>
                  </a:rPr>
                  <a:t>1</a:t>
                </a:r>
              </a:p>
            </p:txBody>
          </p:sp>
          <p:sp>
            <p:nvSpPr>
              <p:cNvPr id="62" name="ZoneTexte 61">
                <a:extLst>
                  <a:ext uri="{FF2B5EF4-FFF2-40B4-BE49-F238E27FC236}">
                    <a16:creationId xmlns:a16="http://schemas.microsoft.com/office/drawing/2014/main" id="{C3E3C187-E725-B745-5047-2553FA9B269D}"/>
                  </a:ext>
                </a:extLst>
              </p:cNvPr>
              <p:cNvSpPr txBox="1"/>
              <p:nvPr/>
            </p:nvSpPr>
            <p:spPr>
              <a:xfrm>
                <a:off x="5066088" y="3047349"/>
                <a:ext cx="288000" cy="230832"/>
              </a:xfrm>
              <a:prstGeom prst="rect">
                <a:avLst/>
              </a:prstGeom>
              <a:grpFill/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fr-FR" sz="900" dirty="0">
                    <a:latin typeface="Calibri" panose="020F0502020204030204"/>
                    <a:sym typeface="Wingdings" panose="05000000000000000000" pitchFamily="2" charset="2"/>
                  </a:rPr>
                  <a:t>2</a:t>
                </a:r>
              </a:p>
            </p:txBody>
          </p:sp>
        </p:grpSp>
        <p:sp>
          <p:nvSpPr>
            <p:cNvPr id="63" name="ZoneTexte 62">
              <a:extLst>
                <a:ext uri="{FF2B5EF4-FFF2-40B4-BE49-F238E27FC236}">
                  <a16:creationId xmlns:a16="http://schemas.microsoft.com/office/drawing/2014/main" id="{C5261352-1846-D5D7-1908-4912B374D965}"/>
                </a:ext>
              </a:extLst>
            </p:cNvPr>
            <p:cNvSpPr txBox="1"/>
            <p:nvPr/>
          </p:nvSpPr>
          <p:spPr>
            <a:xfrm>
              <a:off x="-107857" y="7526157"/>
              <a:ext cx="635193" cy="2308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/>
              <a:r>
                <a:rPr lang="fr-FR" sz="900" dirty="0">
                  <a:latin typeface="Calibri" panose="020F0502020204030204"/>
                  <a:sym typeface="Wingdings" panose="05000000000000000000" pitchFamily="2" charset="2"/>
                </a:rPr>
                <a:t>Z score:</a:t>
              </a:r>
              <a:endParaRPr lang="fr-FR" sz="900" baseline="30000" dirty="0">
                <a:latin typeface="Calibri" panose="020F0502020204030204"/>
                <a:sym typeface="Wingdings" panose="05000000000000000000" pitchFamily="2" charset="2"/>
              </a:endParaRPr>
            </a:p>
          </p:txBody>
        </p:sp>
      </p:grpSp>
      <p:grpSp>
        <p:nvGrpSpPr>
          <p:cNvPr id="85" name="Groupe 84">
            <a:extLst>
              <a:ext uri="{FF2B5EF4-FFF2-40B4-BE49-F238E27FC236}">
                <a16:creationId xmlns:a16="http://schemas.microsoft.com/office/drawing/2014/main" id="{A4A4B1D1-1F00-6D8C-F5E7-490F1FA55B1E}"/>
              </a:ext>
            </a:extLst>
          </p:cNvPr>
          <p:cNvGrpSpPr/>
          <p:nvPr/>
        </p:nvGrpSpPr>
        <p:grpSpPr>
          <a:xfrm>
            <a:off x="3307052" y="5471875"/>
            <a:ext cx="3174655" cy="1929396"/>
            <a:chOff x="2873563" y="5559846"/>
            <a:chExt cx="3653913" cy="2135879"/>
          </a:xfrm>
        </p:grpSpPr>
        <p:sp>
          <p:nvSpPr>
            <p:cNvPr id="80" name="ZoneTexte 79">
              <a:extLst>
                <a:ext uri="{FF2B5EF4-FFF2-40B4-BE49-F238E27FC236}">
                  <a16:creationId xmlns:a16="http://schemas.microsoft.com/office/drawing/2014/main" id="{C59512F4-F31E-BDA1-4B82-9393570A3058}"/>
                </a:ext>
              </a:extLst>
            </p:cNvPr>
            <p:cNvSpPr txBox="1"/>
            <p:nvPr/>
          </p:nvSpPr>
          <p:spPr>
            <a:xfrm rot="16200000">
              <a:off x="2688806" y="6367270"/>
              <a:ext cx="635193" cy="26567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/>
              <a:r>
                <a:rPr lang="fr-FR" sz="900" dirty="0">
                  <a:latin typeface="Calibri" panose="020F0502020204030204"/>
                  <a:sym typeface="Wingdings" panose="05000000000000000000" pitchFamily="2" charset="2"/>
                </a:rPr>
                <a:t>-Log</a:t>
              </a:r>
              <a:r>
                <a:rPr lang="fr-FR" sz="900" baseline="-25000" dirty="0">
                  <a:latin typeface="Calibri" panose="020F0502020204030204"/>
                  <a:sym typeface="Wingdings" panose="05000000000000000000" pitchFamily="2" charset="2"/>
                </a:rPr>
                <a:t>10</a:t>
              </a:r>
              <a:r>
                <a:rPr lang="fr-FR" sz="900" dirty="0">
                  <a:latin typeface="Calibri" panose="020F0502020204030204"/>
                  <a:sym typeface="Wingdings" panose="05000000000000000000" pitchFamily="2" charset="2"/>
                </a:rPr>
                <a:t>P</a:t>
              </a:r>
            </a:p>
          </p:txBody>
        </p:sp>
        <p:sp>
          <p:nvSpPr>
            <p:cNvPr id="67" name="ZoneTexte 66">
              <a:extLst>
                <a:ext uri="{FF2B5EF4-FFF2-40B4-BE49-F238E27FC236}">
                  <a16:creationId xmlns:a16="http://schemas.microsoft.com/office/drawing/2014/main" id="{DB113CA2-B8EE-8039-B1B9-924F1B97C302}"/>
                </a:ext>
              </a:extLst>
            </p:cNvPr>
            <p:cNvSpPr txBox="1"/>
            <p:nvPr/>
          </p:nvSpPr>
          <p:spPr>
            <a:xfrm>
              <a:off x="3771143" y="7316608"/>
              <a:ext cx="288757" cy="21401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fr-FR" sz="900" dirty="0">
                  <a:latin typeface="Calibri" panose="020F0502020204030204"/>
                  <a:sym typeface="Wingdings" panose="05000000000000000000" pitchFamily="2" charset="2"/>
                </a:rPr>
                <a:t>4</a:t>
              </a:r>
              <a:endParaRPr lang="fr-FR" sz="900" baseline="30000" dirty="0">
                <a:latin typeface="Calibri" panose="020F0502020204030204"/>
                <a:sym typeface="Wingdings" panose="05000000000000000000" pitchFamily="2" charset="2"/>
              </a:endParaRPr>
            </a:p>
          </p:txBody>
        </p:sp>
        <p:sp>
          <p:nvSpPr>
            <p:cNvPr id="72" name="ZoneTexte 71">
              <a:extLst>
                <a:ext uri="{FF2B5EF4-FFF2-40B4-BE49-F238E27FC236}">
                  <a16:creationId xmlns:a16="http://schemas.microsoft.com/office/drawing/2014/main" id="{2000E390-4B7E-FDA7-3708-489CB073FCC4}"/>
                </a:ext>
              </a:extLst>
            </p:cNvPr>
            <p:cNvSpPr txBox="1"/>
            <p:nvPr/>
          </p:nvSpPr>
          <p:spPr>
            <a:xfrm>
              <a:off x="4382736" y="7316608"/>
              <a:ext cx="288757" cy="21401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fr-FR" sz="900" dirty="0">
                  <a:latin typeface="Calibri" panose="020F0502020204030204"/>
                  <a:sym typeface="Wingdings" panose="05000000000000000000" pitchFamily="2" charset="2"/>
                </a:rPr>
                <a:t>2</a:t>
              </a:r>
              <a:endParaRPr lang="fr-FR" sz="900" baseline="30000" dirty="0">
                <a:latin typeface="Calibri" panose="020F0502020204030204"/>
                <a:sym typeface="Wingdings" panose="05000000000000000000" pitchFamily="2" charset="2"/>
              </a:endParaRPr>
            </a:p>
          </p:txBody>
        </p:sp>
        <p:sp>
          <p:nvSpPr>
            <p:cNvPr id="73" name="ZoneTexte 72">
              <a:extLst>
                <a:ext uri="{FF2B5EF4-FFF2-40B4-BE49-F238E27FC236}">
                  <a16:creationId xmlns:a16="http://schemas.microsoft.com/office/drawing/2014/main" id="{5CD91AE5-C8CE-B684-CE7E-7B5286997F7A}"/>
                </a:ext>
              </a:extLst>
            </p:cNvPr>
            <p:cNvSpPr txBox="1"/>
            <p:nvPr/>
          </p:nvSpPr>
          <p:spPr>
            <a:xfrm>
              <a:off x="5639728" y="7316608"/>
              <a:ext cx="288757" cy="21401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fr-FR" sz="900" dirty="0">
                  <a:latin typeface="Calibri" panose="020F0502020204030204"/>
                  <a:sym typeface="Wingdings" panose="05000000000000000000" pitchFamily="2" charset="2"/>
                </a:rPr>
                <a:t>2</a:t>
              </a:r>
            </a:p>
          </p:txBody>
        </p:sp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D70ADA3B-742F-F4EF-8E37-4698396717FD}"/>
                </a:ext>
              </a:extLst>
            </p:cNvPr>
            <p:cNvSpPr txBox="1"/>
            <p:nvPr/>
          </p:nvSpPr>
          <p:spPr>
            <a:xfrm>
              <a:off x="5014323" y="7316608"/>
              <a:ext cx="288757" cy="21401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fr-FR" sz="900" dirty="0">
                  <a:latin typeface="Calibri" panose="020F0502020204030204"/>
                  <a:sym typeface="Wingdings" panose="05000000000000000000" pitchFamily="2" charset="2"/>
                </a:rPr>
                <a:t>0</a:t>
              </a:r>
            </a:p>
          </p:txBody>
        </p:sp>
        <p:sp>
          <p:nvSpPr>
            <p:cNvPr id="75" name="ZoneTexte 74">
              <a:extLst>
                <a:ext uri="{FF2B5EF4-FFF2-40B4-BE49-F238E27FC236}">
                  <a16:creationId xmlns:a16="http://schemas.microsoft.com/office/drawing/2014/main" id="{AE0C3F9A-40D6-6AB0-CBAE-21126A8301CB}"/>
                </a:ext>
              </a:extLst>
            </p:cNvPr>
            <p:cNvSpPr txBox="1"/>
            <p:nvPr/>
          </p:nvSpPr>
          <p:spPr>
            <a:xfrm>
              <a:off x="6238719" y="7316608"/>
              <a:ext cx="288757" cy="21401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fr-FR" sz="900" dirty="0">
                  <a:latin typeface="Calibri" panose="020F0502020204030204"/>
                  <a:sym typeface="Wingdings" panose="05000000000000000000" pitchFamily="2" charset="2"/>
                </a:rPr>
                <a:t>4</a:t>
              </a:r>
            </a:p>
          </p:txBody>
        </p:sp>
        <p:sp>
          <p:nvSpPr>
            <p:cNvPr id="76" name="ZoneTexte 75">
              <a:extLst>
                <a:ext uri="{FF2B5EF4-FFF2-40B4-BE49-F238E27FC236}">
                  <a16:creationId xmlns:a16="http://schemas.microsoft.com/office/drawing/2014/main" id="{B3CF9A9A-67A4-94EB-2AE1-453D8B1E803C}"/>
                </a:ext>
              </a:extLst>
            </p:cNvPr>
            <p:cNvSpPr txBox="1"/>
            <p:nvPr/>
          </p:nvSpPr>
          <p:spPr>
            <a:xfrm>
              <a:off x="2975370" y="7128978"/>
              <a:ext cx="372774" cy="21401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fr-FR" sz="900" dirty="0">
                  <a:latin typeface="Calibri" panose="020F0502020204030204"/>
                  <a:sym typeface="Wingdings" panose="05000000000000000000" pitchFamily="2" charset="2"/>
                </a:rPr>
                <a:t>0</a:t>
              </a:r>
            </a:p>
          </p:txBody>
        </p:sp>
        <p:sp>
          <p:nvSpPr>
            <p:cNvPr id="77" name="ZoneTexte 76">
              <a:extLst>
                <a:ext uri="{FF2B5EF4-FFF2-40B4-BE49-F238E27FC236}">
                  <a16:creationId xmlns:a16="http://schemas.microsoft.com/office/drawing/2014/main" id="{A77F9A24-08E2-A616-D650-7FC436EA81F0}"/>
                </a:ext>
              </a:extLst>
            </p:cNvPr>
            <p:cNvSpPr txBox="1"/>
            <p:nvPr/>
          </p:nvSpPr>
          <p:spPr>
            <a:xfrm>
              <a:off x="2975370" y="6600069"/>
              <a:ext cx="372774" cy="21401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fr-FR" sz="900" dirty="0">
                  <a:latin typeface="Calibri" panose="020F0502020204030204"/>
                  <a:sym typeface="Wingdings" panose="05000000000000000000" pitchFamily="2" charset="2"/>
                </a:rPr>
                <a:t>5</a:t>
              </a:r>
            </a:p>
          </p:txBody>
        </p:sp>
        <p:sp>
          <p:nvSpPr>
            <p:cNvPr id="78" name="ZoneTexte 77">
              <a:extLst>
                <a:ext uri="{FF2B5EF4-FFF2-40B4-BE49-F238E27FC236}">
                  <a16:creationId xmlns:a16="http://schemas.microsoft.com/office/drawing/2014/main" id="{153D19D4-6513-3AA6-B97E-A76FBF399536}"/>
                </a:ext>
              </a:extLst>
            </p:cNvPr>
            <p:cNvSpPr txBox="1"/>
            <p:nvPr/>
          </p:nvSpPr>
          <p:spPr>
            <a:xfrm>
              <a:off x="2975369" y="6080191"/>
              <a:ext cx="382334" cy="21401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fr-FR" sz="900" dirty="0">
                  <a:latin typeface="Calibri" panose="020F0502020204030204"/>
                  <a:sym typeface="Wingdings" panose="05000000000000000000" pitchFamily="2" charset="2"/>
                </a:rPr>
                <a:t>15</a:t>
              </a:r>
            </a:p>
          </p:txBody>
        </p:sp>
        <p:sp>
          <p:nvSpPr>
            <p:cNvPr id="79" name="ZoneTexte 78">
              <a:extLst>
                <a:ext uri="{FF2B5EF4-FFF2-40B4-BE49-F238E27FC236}">
                  <a16:creationId xmlns:a16="http://schemas.microsoft.com/office/drawing/2014/main" id="{57EE682B-87CD-3168-B4FB-890736586DEF}"/>
                </a:ext>
              </a:extLst>
            </p:cNvPr>
            <p:cNvSpPr txBox="1"/>
            <p:nvPr/>
          </p:nvSpPr>
          <p:spPr>
            <a:xfrm>
              <a:off x="2961601" y="5559846"/>
              <a:ext cx="396102" cy="21401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fr-FR" sz="900" dirty="0">
                  <a:latin typeface="Calibri" panose="020F0502020204030204"/>
                  <a:sym typeface="Wingdings" panose="05000000000000000000" pitchFamily="2" charset="2"/>
                </a:rPr>
                <a:t>20</a:t>
              </a:r>
            </a:p>
          </p:txBody>
        </p:sp>
        <p:sp>
          <p:nvSpPr>
            <p:cNvPr id="81" name="ZoneTexte 80">
              <a:extLst>
                <a:ext uri="{FF2B5EF4-FFF2-40B4-BE49-F238E27FC236}">
                  <a16:creationId xmlns:a16="http://schemas.microsoft.com/office/drawing/2014/main" id="{761EFCDA-4E99-5959-C1BB-FDDDE224BD1A}"/>
                </a:ext>
              </a:extLst>
            </p:cNvPr>
            <p:cNvSpPr txBox="1"/>
            <p:nvPr/>
          </p:nvSpPr>
          <p:spPr>
            <a:xfrm>
              <a:off x="4174221" y="7481706"/>
              <a:ext cx="1362827" cy="21401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/>
              <a:r>
                <a:rPr lang="fr-FR" sz="900" dirty="0">
                  <a:latin typeface="Calibri" panose="020F0502020204030204"/>
                  <a:sym typeface="Wingdings" panose="05000000000000000000" pitchFamily="2" charset="2"/>
                </a:rPr>
                <a:t>Log</a:t>
              </a:r>
              <a:r>
                <a:rPr lang="fr-FR" sz="900" baseline="-25000" dirty="0">
                  <a:latin typeface="Calibri" panose="020F0502020204030204"/>
                  <a:sym typeface="Wingdings" panose="05000000000000000000" pitchFamily="2" charset="2"/>
                </a:rPr>
                <a:t>2 </a:t>
              </a:r>
              <a:r>
                <a:rPr lang="fr-FR" sz="900" dirty="0" err="1">
                  <a:latin typeface="Calibri" panose="020F0502020204030204"/>
                  <a:sym typeface="Wingdings" panose="05000000000000000000" pitchFamily="2" charset="2"/>
                </a:rPr>
                <a:t>fold</a:t>
              </a:r>
              <a:r>
                <a:rPr lang="fr-FR" sz="900" dirty="0">
                  <a:latin typeface="Calibri" panose="020F0502020204030204"/>
                  <a:sym typeface="Wingdings" panose="05000000000000000000" pitchFamily="2" charset="2"/>
                </a:rPr>
                <a:t> change </a:t>
              </a:r>
            </a:p>
          </p:txBody>
        </p:sp>
      </p:grpSp>
      <p:grpSp>
        <p:nvGrpSpPr>
          <p:cNvPr id="88" name="Groupe 87">
            <a:extLst>
              <a:ext uri="{FF2B5EF4-FFF2-40B4-BE49-F238E27FC236}">
                <a16:creationId xmlns:a16="http://schemas.microsoft.com/office/drawing/2014/main" id="{8F44A0DA-E292-3734-9720-0B8CDCDF11A4}"/>
              </a:ext>
            </a:extLst>
          </p:cNvPr>
          <p:cNvGrpSpPr/>
          <p:nvPr/>
        </p:nvGrpSpPr>
        <p:grpSpPr>
          <a:xfrm>
            <a:off x="3304622" y="3034530"/>
            <a:ext cx="3211560" cy="1672630"/>
            <a:chOff x="2873563" y="5856143"/>
            <a:chExt cx="3696389" cy="1828956"/>
          </a:xfrm>
        </p:grpSpPr>
        <p:sp>
          <p:nvSpPr>
            <p:cNvPr id="89" name="ZoneTexte 88">
              <a:extLst>
                <a:ext uri="{FF2B5EF4-FFF2-40B4-BE49-F238E27FC236}">
                  <a16:creationId xmlns:a16="http://schemas.microsoft.com/office/drawing/2014/main" id="{CD2D2B28-6A5C-16E4-D124-131DCFF0CBE6}"/>
                </a:ext>
              </a:extLst>
            </p:cNvPr>
            <p:cNvSpPr txBox="1"/>
            <p:nvPr/>
          </p:nvSpPr>
          <p:spPr>
            <a:xfrm rot="16200000">
              <a:off x="2688806" y="6367270"/>
              <a:ext cx="635193" cy="26567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/>
              <a:r>
                <a:rPr lang="fr-FR" sz="900" dirty="0">
                  <a:latin typeface="Calibri" panose="020F0502020204030204"/>
                  <a:sym typeface="Wingdings" panose="05000000000000000000" pitchFamily="2" charset="2"/>
                </a:rPr>
                <a:t>-Log</a:t>
              </a:r>
              <a:r>
                <a:rPr lang="fr-FR" sz="900" baseline="-25000" dirty="0">
                  <a:latin typeface="Calibri" panose="020F0502020204030204"/>
                  <a:sym typeface="Wingdings" panose="05000000000000000000" pitchFamily="2" charset="2"/>
                </a:rPr>
                <a:t>10</a:t>
              </a:r>
              <a:r>
                <a:rPr lang="fr-FR" sz="900" dirty="0">
                  <a:latin typeface="Calibri" panose="020F0502020204030204"/>
                  <a:sym typeface="Wingdings" panose="05000000000000000000" pitchFamily="2" charset="2"/>
                </a:rPr>
                <a:t>P</a:t>
              </a:r>
            </a:p>
          </p:txBody>
        </p:sp>
        <p:sp>
          <p:nvSpPr>
            <p:cNvPr id="91" name="ZoneTexte 90">
              <a:extLst>
                <a:ext uri="{FF2B5EF4-FFF2-40B4-BE49-F238E27FC236}">
                  <a16:creationId xmlns:a16="http://schemas.microsoft.com/office/drawing/2014/main" id="{664DFAB2-4CDA-27CA-159A-461CFFC2917E}"/>
                </a:ext>
              </a:extLst>
            </p:cNvPr>
            <p:cNvSpPr txBox="1"/>
            <p:nvPr/>
          </p:nvSpPr>
          <p:spPr>
            <a:xfrm>
              <a:off x="3266051" y="7297088"/>
              <a:ext cx="382334" cy="21401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fr-FR" sz="900" dirty="0">
                  <a:latin typeface="Calibri" panose="020F0502020204030204"/>
                  <a:sym typeface="Wingdings" panose="05000000000000000000" pitchFamily="2" charset="2"/>
                </a:rPr>
                <a:t>-10</a:t>
              </a:r>
            </a:p>
          </p:txBody>
        </p:sp>
        <p:sp>
          <p:nvSpPr>
            <p:cNvPr id="92" name="ZoneTexte 91">
              <a:extLst>
                <a:ext uri="{FF2B5EF4-FFF2-40B4-BE49-F238E27FC236}">
                  <a16:creationId xmlns:a16="http://schemas.microsoft.com/office/drawing/2014/main" id="{F846FAE3-F812-A91E-411B-B5AB9A6BA4B4}"/>
                </a:ext>
              </a:extLst>
            </p:cNvPr>
            <p:cNvSpPr txBox="1"/>
            <p:nvPr/>
          </p:nvSpPr>
          <p:spPr>
            <a:xfrm>
              <a:off x="4003206" y="7297088"/>
              <a:ext cx="355360" cy="21401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fr-FR" sz="900" dirty="0">
                  <a:latin typeface="Calibri" panose="020F0502020204030204"/>
                  <a:sym typeface="Wingdings" panose="05000000000000000000" pitchFamily="2" charset="2"/>
                </a:rPr>
                <a:t>-5</a:t>
              </a:r>
            </a:p>
          </p:txBody>
        </p:sp>
        <p:sp>
          <p:nvSpPr>
            <p:cNvPr id="93" name="ZoneTexte 92">
              <a:extLst>
                <a:ext uri="{FF2B5EF4-FFF2-40B4-BE49-F238E27FC236}">
                  <a16:creationId xmlns:a16="http://schemas.microsoft.com/office/drawing/2014/main" id="{C74AC08A-2FD8-C35B-251E-1732BE4174B0}"/>
                </a:ext>
              </a:extLst>
            </p:cNvPr>
            <p:cNvSpPr txBox="1"/>
            <p:nvPr/>
          </p:nvSpPr>
          <p:spPr>
            <a:xfrm>
              <a:off x="5523151" y="7297088"/>
              <a:ext cx="288757" cy="21401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fr-FR" sz="900" dirty="0">
                  <a:latin typeface="Calibri" panose="020F0502020204030204"/>
                  <a:sym typeface="Wingdings" panose="05000000000000000000" pitchFamily="2" charset="2"/>
                </a:rPr>
                <a:t>5</a:t>
              </a:r>
            </a:p>
          </p:txBody>
        </p:sp>
        <p:sp>
          <p:nvSpPr>
            <p:cNvPr id="94" name="ZoneTexte 93">
              <a:extLst>
                <a:ext uri="{FF2B5EF4-FFF2-40B4-BE49-F238E27FC236}">
                  <a16:creationId xmlns:a16="http://schemas.microsoft.com/office/drawing/2014/main" id="{47D89DD8-7104-244D-435C-4145E254C9F4}"/>
                </a:ext>
              </a:extLst>
            </p:cNvPr>
            <p:cNvSpPr txBox="1"/>
            <p:nvPr/>
          </p:nvSpPr>
          <p:spPr>
            <a:xfrm>
              <a:off x="4789334" y="7297088"/>
              <a:ext cx="288757" cy="21401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fr-FR" sz="900" dirty="0">
                  <a:latin typeface="Calibri" panose="020F0502020204030204"/>
                  <a:sym typeface="Wingdings" panose="05000000000000000000" pitchFamily="2" charset="2"/>
                </a:rPr>
                <a:t>0</a:t>
              </a:r>
            </a:p>
          </p:txBody>
        </p:sp>
        <p:sp>
          <p:nvSpPr>
            <p:cNvPr id="95" name="ZoneTexte 94">
              <a:extLst>
                <a:ext uri="{FF2B5EF4-FFF2-40B4-BE49-F238E27FC236}">
                  <a16:creationId xmlns:a16="http://schemas.microsoft.com/office/drawing/2014/main" id="{ADBE00EC-FEC4-C03B-F512-6CE924C9B849}"/>
                </a:ext>
              </a:extLst>
            </p:cNvPr>
            <p:cNvSpPr txBox="1"/>
            <p:nvPr/>
          </p:nvSpPr>
          <p:spPr>
            <a:xfrm>
              <a:off x="6195766" y="7297088"/>
              <a:ext cx="374186" cy="21401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fr-FR" sz="900" dirty="0">
                  <a:latin typeface="Calibri" panose="020F0502020204030204"/>
                  <a:sym typeface="Wingdings" panose="05000000000000000000" pitchFamily="2" charset="2"/>
                </a:rPr>
                <a:t>10</a:t>
              </a:r>
            </a:p>
          </p:txBody>
        </p:sp>
        <p:sp>
          <p:nvSpPr>
            <p:cNvPr id="96" name="ZoneTexte 95">
              <a:extLst>
                <a:ext uri="{FF2B5EF4-FFF2-40B4-BE49-F238E27FC236}">
                  <a16:creationId xmlns:a16="http://schemas.microsoft.com/office/drawing/2014/main" id="{BA302418-E8F9-CC3F-4236-B3C8C569E5F2}"/>
                </a:ext>
              </a:extLst>
            </p:cNvPr>
            <p:cNvSpPr txBox="1"/>
            <p:nvPr/>
          </p:nvSpPr>
          <p:spPr>
            <a:xfrm>
              <a:off x="3007790" y="7133375"/>
              <a:ext cx="372774" cy="21401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fr-FR" sz="900" dirty="0">
                  <a:latin typeface="Calibri" panose="020F0502020204030204"/>
                  <a:sym typeface="Wingdings" panose="05000000000000000000" pitchFamily="2" charset="2"/>
                </a:rPr>
                <a:t>0</a:t>
              </a:r>
            </a:p>
          </p:txBody>
        </p:sp>
        <p:sp>
          <p:nvSpPr>
            <p:cNvPr id="97" name="ZoneTexte 96">
              <a:extLst>
                <a:ext uri="{FF2B5EF4-FFF2-40B4-BE49-F238E27FC236}">
                  <a16:creationId xmlns:a16="http://schemas.microsoft.com/office/drawing/2014/main" id="{C3817231-0015-1A4A-CEC8-ADF0D78311A3}"/>
                </a:ext>
              </a:extLst>
            </p:cNvPr>
            <p:cNvSpPr txBox="1"/>
            <p:nvPr/>
          </p:nvSpPr>
          <p:spPr>
            <a:xfrm>
              <a:off x="3007790" y="6479472"/>
              <a:ext cx="372774" cy="21401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fr-FR" sz="900" dirty="0">
                  <a:latin typeface="Calibri" panose="020F0502020204030204"/>
                  <a:sym typeface="Wingdings" panose="05000000000000000000" pitchFamily="2" charset="2"/>
                </a:rPr>
                <a:t>20</a:t>
              </a:r>
            </a:p>
          </p:txBody>
        </p:sp>
        <p:sp>
          <p:nvSpPr>
            <p:cNvPr id="98" name="ZoneTexte 97">
              <a:extLst>
                <a:ext uri="{FF2B5EF4-FFF2-40B4-BE49-F238E27FC236}">
                  <a16:creationId xmlns:a16="http://schemas.microsoft.com/office/drawing/2014/main" id="{4F3FED81-CF15-D293-CACE-511A5046BCD5}"/>
                </a:ext>
              </a:extLst>
            </p:cNvPr>
            <p:cNvSpPr txBox="1"/>
            <p:nvPr/>
          </p:nvSpPr>
          <p:spPr>
            <a:xfrm>
              <a:off x="2998230" y="5856143"/>
              <a:ext cx="382334" cy="21401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fr-FR" sz="900" dirty="0">
                  <a:latin typeface="Calibri" panose="020F0502020204030204"/>
                  <a:sym typeface="Wingdings" panose="05000000000000000000" pitchFamily="2" charset="2"/>
                </a:rPr>
                <a:t>40</a:t>
              </a:r>
            </a:p>
          </p:txBody>
        </p:sp>
        <p:sp>
          <p:nvSpPr>
            <p:cNvPr id="100" name="ZoneTexte 99">
              <a:extLst>
                <a:ext uri="{FF2B5EF4-FFF2-40B4-BE49-F238E27FC236}">
                  <a16:creationId xmlns:a16="http://schemas.microsoft.com/office/drawing/2014/main" id="{57AA25F7-D323-3487-56DC-AEB0CDC61BB7}"/>
                </a:ext>
              </a:extLst>
            </p:cNvPr>
            <p:cNvSpPr txBox="1"/>
            <p:nvPr/>
          </p:nvSpPr>
          <p:spPr>
            <a:xfrm>
              <a:off x="4172580" y="7471080"/>
              <a:ext cx="1362827" cy="21401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/>
              <a:r>
                <a:rPr lang="fr-FR" sz="900" dirty="0">
                  <a:latin typeface="Calibri" panose="020F0502020204030204"/>
                  <a:sym typeface="Wingdings" panose="05000000000000000000" pitchFamily="2" charset="2"/>
                </a:rPr>
                <a:t>Log</a:t>
              </a:r>
              <a:r>
                <a:rPr lang="fr-FR" sz="900" baseline="-25000" dirty="0">
                  <a:latin typeface="Calibri" panose="020F0502020204030204"/>
                  <a:sym typeface="Wingdings" panose="05000000000000000000" pitchFamily="2" charset="2"/>
                </a:rPr>
                <a:t>2 </a:t>
              </a:r>
              <a:r>
                <a:rPr lang="fr-FR" sz="900" dirty="0" err="1">
                  <a:latin typeface="Calibri" panose="020F0502020204030204"/>
                  <a:sym typeface="Wingdings" panose="05000000000000000000" pitchFamily="2" charset="2"/>
                </a:rPr>
                <a:t>fold</a:t>
              </a:r>
              <a:r>
                <a:rPr lang="fr-FR" sz="900" dirty="0">
                  <a:latin typeface="Calibri" panose="020F0502020204030204"/>
                  <a:sym typeface="Wingdings" panose="05000000000000000000" pitchFamily="2" charset="2"/>
                </a:rPr>
                <a:t> change </a:t>
              </a:r>
            </a:p>
          </p:txBody>
        </p:sp>
      </p:grpSp>
      <p:grpSp>
        <p:nvGrpSpPr>
          <p:cNvPr id="132" name="Groupe 131">
            <a:extLst>
              <a:ext uri="{FF2B5EF4-FFF2-40B4-BE49-F238E27FC236}">
                <a16:creationId xmlns:a16="http://schemas.microsoft.com/office/drawing/2014/main" id="{3371FE92-70B6-DF8C-B874-103A8F646733}"/>
              </a:ext>
            </a:extLst>
          </p:cNvPr>
          <p:cNvGrpSpPr/>
          <p:nvPr/>
        </p:nvGrpSpPr>
        <p:grpSpPr>
          <a:xfrm>
            <a:off x="492813" y="2240329"/>
            <a:ext cx="2936185" cy="2193001"/>
            <a:chOff x="361423" y="2864768"/>
            <a:chExt cx="2907632" cy="2193001"/>
          </a:xfrm>
        </p:grpSpPr>
        <p:pic>
          <p:nvPicPr>
            <p:cNvPr id="104" name="Image 103" descr="Une image contenant texte, capture d’écran, Rectangle, Parallèle&#10;&#10;Description générée automatiquement">
              <a:extLst>
                <a:ext uri="{FF2B5EF4-FFF2-40B4-BE49-F238E27FC236}">
                  <a16:creationId xmlns:a16="http://schemas.microsoft.com/office/drawing/2014/main" id="{405EC3A5-003D-8487-2943-0A756BCF78D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/>
            <a:srcRect r="18436"/>
            <a:stretch/>
          </p:blipFill>
          <p:spPr>
            <a:xfrm>
              <a:off x="361423" y="2864768"/>
              <a:ext cx="2372632" cy="2193001"/>
            </a:xfrm>
            <a:prstGeom prst="rect">
              <a:avLst/>
            </a:prstGeom>
          </p:spPr>
        </p:pic>
        <p:grpSp>
          <p:nvGrpSpPr>
            <p:cNvPr id="117" name="Groupe 116">
              <a:extLst>
                <a:ext uri="{FF2B5EF4-FFF2-40B4-BE49-F238E27FC236}">
                  <a16:creationId xmlns:a16="http://schemas.microsoft.com/office/drawing/2014/main" id="{976DC4AF-282E-E18D-6F22-53257545D367}"/>
                </a:ext>
              </a:extLst>
            </p:cNvPr>
            <p:cNvGrpSpPr/>
            <p:nvPr/>
          </p:nvGrpSpPr>
          <p:grpSpPr>
            <a:xfrm>
              <a:off x="2730635" y="3057529"/>
              <a:ext cx="538420" cy="1943756"/>
              <a:chOff x="6226662" y="3393956"/>
              <a:chExt cx="282960" cy="1878121"/>
            </a:xfrm>
            <a:noFill/>
          </p:grpSpPr>
          <p:sp>
            <p:nvSpPr>
              <p:cNvPr id="119" name="ZoneTexte 118">
                <a:extLst>
                  <a:ext uri="{FF2B5EF4-FFF2-40B4-BE49-F238E27FC236}">
                    <a16:creationId xmlns:a16="http://schemas.microsoft.com/office/drawing/2014/main" id="{0AAEF06F-C39A-DA4E-525C-CE0290616D31}"/>
                  </a:ext>
                </a:extLst>
              </p:cNvPr>
              <p:cNvSpPr txBox="1"/>
              <p:nvPr/>
            </p:nvSpPr>
            <p:spPr>
              <a:xfrm>
                <a:off x="6226662" y="3811057"/>
                <a:ext cx="265531" cy="223037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r>
                  <a:rPr lang="fr-FR" sz="900" i="1" dirty="0" err="1">
                    <a:latin typeface="Calibri" panose="020F0502020204030204"/>
                    <a:sym typeface="Wingdings" panose="05000000000000000000" pitchFamily="2" charset="2"/>
                  </a:rPr>
                  <a:t>Agl</a:t>
                </a:r>
                <a:r>
                  <a:rPr lang="fr-FR" sz="900" baseline="30000" dirty="0">
                    <a:latin typeface="Calibri" panose="020F0502020204030204"/>
                    <a:sym typeface="Wingdings" panose="05000000000000000000" pitchFamily="2" charset="2"/>
                  </a:rPr>
                  <a:t>-/-</a:t>
                </a:r>
              </a:p>
            </p:txBody>
          </p:sp>
          <p:sp>
            <p:nvSpPr>
              <p:cNvPr id="124" name="ZoneTexte 123">
                <a:extLst>
                  <a:ext uri="{FF2B5EF4-FFF2-40B4-BE49-F238E27FC236}">
                    <a16:creationId xmlns:a16="http://schemas.microsoft.com/office/drawing/2014/main" id="{05020DE4-D3C7-6098-672A-6CA083E42F0D}"/>
                  </a:ext>
                </a:extLst>
              </p:cNvPr>
              <p:cNvSpPr txBox="1"/>
              <p:nvPr/>
            </p:nvSpPr>
            <p:spPr>
              <a:xfrm>
                <a:off x="6236368" y="4715552"/>
                <a:ext cx="273254" cy="223037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r>
                  <a:rPr lang="fr-FR" sz="900" i="1" dirty="0" err="1">
                    <a:latin typeface="Calibri" panose="020F0502020204030204"/>
                    <a:sym typeface="Wingdings" panose="05000000000000000000" pitchFamily="2" charset="2"/>
                  </a:rPr>
                  <a:t>Agl</a:t>
                </a:r>
                <a:r>
                  <a:rPr lang="fr-FR" sz="900" i="1" baseline="30000" dirty="0">
                    <a:latin typeface="Calibri" panose="020F0502020204030204"/>
                    <a:sym typeface="Wingdings" panose="05000000000000000000" pitchFamily="2" charset="2"/>
                  </a:rPr>
                  <a:t>+</a:t>
                </a:r>
                <a:r>
                  <a:rPr lang="fr-FR" sz="900" baseline="30000" dirty="0">
                    <a:latin typeface="Calibri" panose="020F0502020204030204"/>
                    <a:sym typeface="Wingdings" panose="05000000000000000000" pitchFamily="2" charset="2"/>
                  </a:rPr>
                  <a:t>/+</a:t>
                </a:r>
              </a:p>
            </p:txBody>
          </p:sp>
          <p:cxnSp>
            <p:nvCxnSpPr>
              <p:cNvPr id="125" name="Connecteur droit 124">
                <a:extLst>
                  <a:ext uri="{FF2B5EF4-FFF2-40B4-BE49-F238E27FC236}">
                    <a16:creationId xmlns:a16="http://schemas.microsoft.com/office/drawing/2014/main" id="{506ED578-424D-F072-694E-5EF1283451A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235525" y="3393956"/>
                <a:ext cx="0" cy="1078316"/>
              </a:xfrm>
              <a:prstGeom prst="line">
                <a:avLst/>
              </a:prstGeom>
              <a:grpFill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29" name="Connecteur droit 128">
                <a:extLst>
                  <a:ext uri="{FF2B5EF4-FFF2-40B4-BE49-F238E27FC236}">
                    <a16:creationId xmlns:a16="http://schemas.microsoft.com/office/drawing/2014/main" id="{57D28655-9F4A-D364-E9FF-4CF0E35828D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235525" y="4506821"/>
                <a:ext cx="841" cy="765256"/>
              </a:xfrm>
              <a:prstGeom prst="line">
                <a:avLst/>
              </a:prstGeom>
              <a:grpFill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34" name="Groupe 133">
            <a:extLst>
              <a:ext uri="{FF2B5EF4-FFF2-40B4-BE49-F238E27FC236}">
                <a16:creationId xmlns:a16="http://schemas.microsoft.com/office/drawing/2014/main" id="{F794B72D-FAB8-1428-B8E4-6DFD58D97122}"/>
              </a:ext>
            </a:extLst>
          </p:cNvPr>
          <p:cNvGrpSpPr/>
          <p:nvPr/>
        </p:nvGrpSpPr>
        <p:grpSpPr>
          <a:xfrm>
            <a:off x="3685497" y="2144688"/>
            <a:ext cx="1080000" cy="230832"/>
            <a:chOff x="722477" y="3444967"/>
            <a:chExt cx="1080000" cy="230832"/>
          </a:xfrm>
        </p:grpSpPr>
        <p:sp>
          <p:nvSpPr>
            <p:cNvPr id="135" name="ZoneTexte 134">
              <a:extLst>
                <a:ext uri="{FF2B5EF4-FFF2-40B4-BE49-F238E27FC236}">
                  <a16:creationId xmlns:a16="http://schemas.microsoft.com/office/drawing/2014/main" id="{033EA5F4-3E62-CE79-AAA9-CDFFA689FEA3}"/>
                </a:ext>
              </a:extLst>
            </p:cNvPr>
            <p:cNvSpPr txBox="1"/>
            <p:nvPr/>
          </p:nvSpPr>
          <p:spPr>
            <a:xfrm>
              <a:off x="722477" y="3444967"/>
              <a:ext cx="1080000" cy="2308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fr-FR" sz="900" dirty="0">
                  <a:latin typeface="Calibri" panose="020F0502020204030204"/>
                  <a:sym typeface="Wingdings" panose="05000000000000000000" pitchFamily="2" charset="2"/>
                </a:rPr>
                <a:t>Down-</a:t>
              </a:r>
              <a:r>
                <a:rPr lang="fr-FR" sz="900" dirty="0" err="1">
                  <a:latin typeface="Calibri" panose="020F0502020204030204"/>
                  <a:sym typeface="Wingdings" panose="05000000000000000000" pitchFamily="2" charset="2"/>
                </a:rPr>
                <a:t>regulated</a:t>
              </a:r>
              <a:endParaRPr lang="fr-FR" sz="900" dirty="0">
                <a:latin typeface="Calibri" panose="020F0502020204030204"/>
                <a:sym typeface="Wingdings" panose="05000000000000000000" pitchFamily="2" charset="2"/>
              </a:endParaRPr>
            </a:p>
          </p:txBody>
        </p:sp>
        <p:sp>
          <p:nvSpPr>
            <p:cNvPr id="136" name="Ellipse 135">
              <a:extLst>
                <a:ext uri="{FF2B5EF4-FFF2-40B4-BE49-F238E27FC236}">
                  <a16:creationId xmlns:a16="http://schemas.microsoft.com/office/drawing/2014/main" id="{F1219BC4-4FDE-BE21-7C22-3C738BAA97E8}"/>
                </a:ext>
              </a:extLst>
            </p:cNvPr>
            <p:cNvSpPr/>
            <p:nvPr/>
          </p:nvSpPr>
          <p:spPr>
            <a:xfrm>
              <a:off x="773103" y="3517922"/>
              <a:ext cx="75600" cy="75600"/>
            </a:xfrm>
            <a:prstGeom prst="ellipse">
              <a:avLst/>
            </a:prstGeom>
            <a:solidFill>
              <a:srgbClr val="94BADB"/>
            </a:solidFill>
            <a:ln w="9525">
              <a:solidFill>
                <a:srgbClr val="72A4C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900"/>
            </a:p>
          </p:txBody>
        </p:sp>
      </p:grpSp>
      <p:grpSp>
        <p:nvGrpSpPr>
          <p:cNvPr id="137" name="Groupe 136">
            <a:extLst>
              <a:ext uri="{FF2B5EF4-FFF2-40B4-BE49-F238E27FC236}">
                <a16:creationId xmlns:a16="http://schemas.microsoft.com/office/drawing/2014/main" id="{EF656FB0-C16C-591E-3562-821DDD70650C}"/>
              </a:ext>
            </a:extLst>
          </p:cNvPr>
          <p:cNvGrpSpPr/>
          <p:nvPr/>
        </p:nvGrpSpPr>
        <p:grpSpPr>
          <a:xfrm>
            <a:off x="4621601" y="2144688"/>
            <a:ext cx="1080000" cy="230832"/>
            <a:chOff x="1841575" y="3444967"/>
            <a:chExt cx="1080000" cy="230832"/>
          </a:xfrm>
        </p:grpSpPr>
        <p:sp>
          <p:nvSpPr>
            <p:cNvPr id="138" name="ZoneTexte 137">
              <a:extLst>
                <a:ext uri="{FF2B5EF4-FFF2-40B4-BE49-F238E27FC236}">
                  <a16:creationId xmlns:a16="http://schemas.microsoft.com/office/drawing/2014/main" id="{423C252C-345C-BA70-6DFD-424DC11AF2A8}"/>
                </a:ext>
              </a:extLst>
            </p:cNvPr>
            <p:cNvSpPr txBox="1"/>
            <p:nvPr/>
          </p:nvSpPr>
          <p:spPr>
            <a:xfrm>
              <a:off x="1841575" y="3444967"/>
              <a:ext cx="1080000" cy="2308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fr-FR" sz="900" dirty="0">
                  <a:latin typeface="Calibri" panose="020F0502020204030204"/>
                  <a:sym typeface="Wingdings" panose="05000000000000000000" pitchFamily="2" charset="2"/>
                </a:rPr>
                <a:t>Non </a:t>
              </a:r>
              <a:r>
                <a:rPr lang="fr-FR" sz="900" dirty="0" err="1">
                  <a:latin typeface="Calibri" panose="020F0502020204030204"/>
                  <a:sym typeface="Wingdings" panose="05000000000000000000" pitchFamily="2" charset="2"/>
                </a:rPr>
                <a:t>significant</a:t>
              </a:r>
              <a:endParaRPr lang="fr-FR" sz="900" dirty="0">
                <a:latin typeface="Calibri" panose="020F0502020204030204"/>
                <a:sym typeface="Wingdings" panose="05000000000000000000" pitchFamily="2" charset="2"/>
              </a:endParaRPr>
            </a:p>
          </p:txBody>
        </p:sp>
        <p:sp>
          <p:nvSpPr>
            <p:cNvPr id="139" name="Ellipse 138">
              <a:extLst>
                <a:ext uri="{FF2B5EF4-FFF2-40B4-BE49-F238E27FC236}">
                  <a16:creationId xmlns:a16="http://schemas.microsoft.com/office/drawing/2014/main" id="{8940A4F8-F160-19AB-5CAB-D827959ACBBB}"/>
                </a:ext>
              </a:extLst>
            </p:cNvPr>
            <p:cNvSpPr/>
            <p:nvPr/>
          </p:nvSpPr>
          <p:spPr>
            <a:xfrm>
              <a:off x="1909871" y="3517922"/>
              <a:ext cx="75600" cy="75600"/>
            </a:xfrm>
            <a:prstGeom prst="ellipse">
              <a:avLst/>
            </a:prstGeom>
            <a:solidFill>
              <a:srgbClr val="D1D1D1"/>
            </a:solidFill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900"/>
            </a:p>
          </p:txBody>
        </p:sp>
      </p:grpSp>
      <p:grpSp>
        <p:nvGrpSpPr>
          <p:cNvPr id="140" name="Groupe 139">
            <a:extLst>
              <a:ext uri="{FF2B5EF4-FFF2-40B4-BE49-F238E27FC236}">
                <a16:creationId xmlns:a16="http://schemas.microsoft.com/office/drawing/2014/main" id="{97DF6F89-D382-3859-31DD-0211C52CE606}"/>
              </a:ext>
            </a:extLst>
          </p:cNvPr>
          <p:cNvGrpSpPr/>
          <p:nvPr/>
        </p:nvGrpSpPr>
        <p:grpSpPr>
          <a:xfrm>
            <a:off x="5463862" y="2146392"/>
            <a:ext cx="1080000" cy="230832"/>
            <a:chOff x="3015392" y="3446671"/>
            <a:chExt cx="1080000" cy="230832"/>
          </a:xfrm>
        </p:grpSpPr>
        <p:sp>
          <p:nvSpPr>
            <p:cNvPr id="141" name="ZoneTexte 140">
              <a:extLst>
                <a:ext uri="{FF2B5EF4-FFF2-40B4-BE49-F238E27FC236}">
                  <a16:creationId xmlns:a16="http://schemas.microsoft.com/office/drawing/2014/main" id="{FD820E04-6CCE-68AB-BC2E-9694995A81D9}"/>
                </a:ext>
              </a:extLst>
            </p:cNvPr>
            <p:cNvSpPr txBox="1"/>
            <p:nvPr/>
          </p:nvSpPr>
          <p:spPr>
            <a:xfrm>
              <a:off x="3015392" y="3446671"/>
              <a:ext cx="1080000" cy="2308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fr-FR" sz="900" dirty="0">
                  <a:latin typeface="Calibri" panose="020F0502020204030204"/>
                  <a:sym typeface="Wingdings" panose="05000000000000000000" pitchFamily="2" charset="2"/>
                </a:rPr>
                <a:t>Up-</a:t>
              </a:r>
              <a:r>
                <a:rPr lang="fr-FR" sz="900" dirty="0" err="1">
                  <a:latin typeface="Calibri" panose="020F0502020204030204"/>
                  <a:sym typeface="Wingdings" panose="05000000000000000000" pitchFamily="2" charset="2"/>
                </a:rPr>
                <a:t>regulated</a:t>
              </a:r>
              <a:endParaRPr lang="fr-FR" sz="900" dirty="0">
                <a:latin typeface="Calibri" panose="020F0502020204030204"/>
                <a:sym typeface="Wingdings" panose="05000000000000000000" pitchFamily="2" charset="2"/>
              </a:endParaRPr>
            </a:p>
          </p:txBody>
        </p:sp>
        <p:sp>
          <p:nvSpPr>
            <p:cNvPr id="142" name="Ellipse 141">
              <a:extLst>
                <a:ext uri="{FF2B5EF4-FFF2-40B4-BE49-F238E27FC236}">
                  <a16:creationId xmlns:a16="http://schemas.microsoft.com/office/drawing/2014/main" id="{3B2815A0-E656-E1BA-0C04-D43AA900E136}"/>
                </a:ext>
              </a:extLst>
            </p:cNvPr>
            <p:cNvSpPr/>
            <p:nvPr/>
          </p:nvSpPr>
          <p:spPr>
            <a:xfrm>
              <a:off x="3105403" y="3517922"/>
              <a:ext cx="75600" cy="75600"/>
            </a:xfrm>
            <a:prstGeom prst="ellipse">
              <a:avLst/>
            </a:prstGeom>
            <a:solidFill>
              <a:srgbClr val="FF9A69"/>
            </a:solidFill>
            <a:ln w="9525">
              <a:solidFill>
                <a:srgbClr val="FF814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900"/>
            </a:p>
          </p:txBody>
        </p:sp>
      </p:grpSp>
      <p:grpSp>
        <p:nvGrpSpPr>
          <p:cNvPr id="143" name="Groupe 142">
            <a:extLst>
              <a:ext uri="{FF2B5EF4-FFF2-40B4-BE49-F238E27FC236}">
                <a16:creationId xmlns:a16="http://schemas.microsoft.com/office/drawing/2014/main" id="{E71F760C-EEC5-ED8D-4A5B-36D832024A23}"/>
              </a:ext>
            </a:extLst>
          </p:cNvPr>
          <p:cNvGrpSpPr/>
          <p:nvPr/>
        </p:nvGrpSpPr>
        <p:grpSpPr>
          <a:xfrm>
            <a:off x="3694295" y="4880992"/>
            <a:ext cx="1080000" cy="230832"/>
            <a:chOff x="722477" y="3444967"/>
            <a:chExt cx="1080000" cy="230832"/>
          </a:xfrm>
        </p:grpSpPr>
        <p:sp>
          <p:nvSpPr>
            <p:cNvPr id="144" name="ZoneTexte 143">
              <a:extLst>
                <a:ext uri="{FF2B5EF4-FFF2-40B4-BE49-F238E27FC236}">
                  <a16:creationId xmlns:a16="http://schemas.microsoft.com/office/drawing/2014/main" id="{F72EC094-3016-6644-CAB8-222B93BAF93F}"/>
                </a:ext>
              </a:extLst>
            </p:cNvPr>
            <p:cNvSpPr txBox="1"/>
            <p:nvPr/>
          </p:nvSpPr>
          <p:spPr>
            <a:xfrm>
              <a:off x="722477" y="3444967"/>
              <a:ext cx="1080000" cy="2308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fr-FR" sz="900" dirty="0">
                  <a:latin typeface="Calibri" panose="020F0502020204030204"/>
                  <a:sym typeface="Wingdings" panose="05000000000000000000" pitchFamily="2" charset="2"/>
                </a:rPr>
                <a:t>Down-</a:t>
              </a:r>
              <a:r>
                <a:rPr lang="fr-FR" sz="900" dirty="0" err="1">
                  <a:latin typeface="Calibri" panose="020F0502020204030204"/>
                  <a:sym typeface="Wingdings" panose="05000000000000000000" pitchFamily="2" charset="2"/>
                </a:rPr>
                <a:t>regulated</a:t>
              </a:r>
              <a:endParaRPr lang="fr-FR" sz="900" dirty="0">
                <a:latin typeface="Calibri" panose="020F0502020204030204"/>
                <a:sym typeface="Wingdings" panose="05000000000000000000" pitchFamily="2" charset="2"/>
              </a:endParaRPr>
            </a:p>
          </p:txBody>
        </p:sp>
        <p:sp>
          <p:nvSpPr>
            <p:cNvPr id="145" name="Ellipse 144">
              <a:extLst>
                <a:ext uri="{FF2B5EF4-FFF2-40B4-BE49-F238E27FC236}">
                  <a16:creationId xmlns:a16="http://schemas.microsoft.com/office/drawing/2014/main" id="{E8DD8BDD-86CB-1B7C-BFBB-EF4FA42DA098}"/>
                </a:ext>
              </a:extLst>
            </p:cNvPr>
            <p:cNvSpPr/>
            <p:nvPr/>
          </p:nvSpPr>
          <p:spPr>
            <a:xfrm>
              <a:off x="773103" y="3517922"/>
              <a:ext cx="75600" cy="75600"/>
            </a:xfrm>
            <a:prstGeom prst="ellipse">
              <a:avLst/>
            </a:prstGeom>
            <a:solidFill>
              <a:srgbClr val="FFF39E"/>
            </a:solidFill>
            <a:ln w="9525">
              <a:solidFill>
                <a:srgbClr val="FFEC6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900"/>
            </a:p>
          </p:txBody>
        </p:sp>
      </p:grpSp>
      <p:grpSp>
        <p:nvGrpSpPr>
          <p:cNvPr id="146" name="Groupe 145">
            <a:extLst>
              <a:ext uri="{FF2B5EF4-FFF2-40B4-BE49-F238E27FC236}">
                <a16:creationId xmlns:a16="http://schemas.microsoft.com/office/drawing/2014/main" id="{E5BBA82A-53DB-021D-2755-56CBF7D5BE1C}"/>
              </a:ext>
            </a:extLst>
          </p:cNvPr>
          <p:cNvGrpSpPr/>
          <p:nvPr/>
        </p:nvGrpSpPr>
        <p:grpSpPr>
          <a:xfrm>
            <a:off x="4630399" y="4880992"/>
            <a:ext cx="1080000" cy="230832"/>
            <a:chOff x="1841575" y="3444967"/>
            <a:chExt cx="1080000" cy="230832"/>
          </a:xfrm>
        </p:grpSpPr>
        <p:sp>
          <p:nvSpPr>
            <p:cNvPr id="147" name="ZoneTexte 146">
              <a:extLst>
                <a:ext uri="{FF2B5EF4-FFF2-40B4-BE49-F238E27FC236}">
                  <a16:creationId xmlns:a16="http://schemas.microsoft.com/office/drawing/2014/main" id="{1DEE2910-9D11-127F-FB8A-C375356BEE4C}"/>
                </a:ext>
              </a:extLst>
            </p:cNvPr>
            <p:cNvSpPr txBox="1"/>
            <p:nvPr/>
          </p:nvSpPr>
          <p:spPr>
            <a:xfrm>
              <a:off x="1841575" y="3444967"/>
              <a:ext cx="1080000" cy="2308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fr-FR" sz="900" dirty="0">
                  <a:latin typeface="Calibri" panose="020F0502020204030204"/>
                  <a:sym typeface="Wingdings" panose="05000000000000000000" pitchFamily="2" charset="2"/>
                </a:rPr>
                <a:t>Non </a:t>
              </a:r>
              <a:r>
                <a:rPr lang="fr-FR" sz="900" dirty="0" err="1">
                  <a:latin typeface="Calibri" panose="020F0502020204030204"/>
                  <a:sym typeface="Wingdings" panose="05000000000000000000" pitchFamily="2" charset="2"/>
                </a:rPr>
                <a:t>significant</a:t>
              </a:r>
              <a:endParaRPr lang="fr-FR" sz="900" dirty="0">
                <a:latin typeface="Calibri" panose="020F0502020204030204"/>
                <a:sym typeface="Wingdings" panose="05000000000000000000" pitchFamily="2" charset="2"/>
              </a:endParaRPr>
            </a:p>
          </p:txBody>
        </p:sp>
        <p:sp>
          <p:nvSpPr>
            <p:cNvPr id="148" name="Ellipse 147">
              <a:extLst>
                <a:ext uri="{FF2B5EF4-FFF2-40B4-BE49-F238E27FC236}">
                  <a16:creationId xmlns:a16="http://schemas.microsoft.com/office/drawing/2014/main" id="{FBB587F1-0289-B7DB-7536-EF169D118469}"/>
                </a:ext>
              </a:extLst>
            </p:cNvPr>
            <p:cNvSpPr/>
            <p:nvPr/>
          </p:nvSpPr>
          <p:spPr>
            <a:xfrm>
              <a:off x="1909871" y="3517922"/>
              <a:ext cx="75600" cy="75600"/>
            </a:xfrm>
            <a:prstGeom prst="ellipse">
              <a:avLst/>
            </a:prstGeom>
            <a:solidFill>
              <a:srgbClr val="D1D1D1"/>
            </a:solidFill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900"/>
            </a:p>
          </p:txBody>
        </p:sp>
      </p:grpSp>
      <p:grpSp>
        <p:nvGrpSpPr>
          <p:cNvPr id="149" name="Groupe 148">
            <a:extLst>
              <a:ext uri="{FF2B5EF4-FFF2-40B4-BE49-F238E27FC236}">
                <a16:creationId xmlns:a16="http://schemas.microsoft.com/office/drawing/2014/main" id="{D7E14D18-974E-BE81-29F6-26CC0D9175D3}"/>
              </a:ext>
            </a:extLst>
          </p:cNvPr>
          <p:cNvGrpSpPr/>
          <p:nvPr/>
        </p:nvGrpSpPr>
        <p:grpSpPr>
          <a:xfrm>
            <a:off x="5472660" y="4882696"/>
            <a:ext cx="1080000" cy="230832"/>
            <a:chOff x="3015392" y="3446671"/>
            <a:chExt cx="1080000" cy="230832"/>
          </a:xfrm>
        </p:grpSpPr>
        <p:sp>
          <p:nvSpPr>
            <p:cNvPr id="150" name="ZoneTexte 149">
              <a:extLst>
                <a:ext uri="{FF2B5EF4-FFF2-40B4-BE49-F238E27FC236}">
                  <a16:creationId xmlns:a16="http://schemas.microsoft.com/office/drawing/2014/main" id="{02D2E5C3-DF19-770B-9A91-3B7924D54975}"/>
                </a:ext>
              </a:extLst>
            </p:cNvPr>
            <p:cNvSpPr txBox="1"/>
            <p:nvPr/>
          </p:nvSpPr>
          <p:spPr>
            <a:xfrm>
              <a:off x="3015392" y="3446671"/>
              <a:ext cx="1080000" cy="2308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fr-FR" sz="900" dirty="0">
                  <a:latin typeface="Calibri" panose="020F0502020204030204"/>
                  <a:sym typeface="Wingdings" panose="05000000000000000000" pitchFamily="2" charset="2"/>
                </a:rPr>
                <a:t>Up-</a:t>
              </a:r>
              <a:r>
                <a:rPr lang="fr-FR" sz="900" dirty="0" err="1">
                  <a:latin typeface="Calibri" panose="020F0502020204030204"/>
                  <a:sym typeface="Wingdings" panose="05000000000000000000" pitchFamily="2" charset="2"/>
                </a:rPr>
                <a:t>regulated</a:t>
              </a:r>
              <a:endParaRPr lang="fr-FR" sz="900" dirty="0">
                <a:latin typeface="Calibri" panose="020F0502020204030204"/>
                <a:sym typeface="Wingdings" panose="05000000000000000000" pitchFamily="2" charset="2"/>
              </a:endParaRPr>
            </a:p>
          </p:txBody>
        </p:sp>
        <p:sp>
          <p:nvSpPr>
            <p:cNvPr id="151" name="Ellipse 150">
              <a:extLst>
                <a:ext uri="{FF2B5EF4-FFF2-40B4-BE49-F238E27FC236}">
                  <a16:creationId xmlns:a16="http://schemas.microsoft.com/office/drawing/2014/main" id="{EA132F68-0DDD-64F6-01B3-8C0C4A3BCCD4}"/>
                </a:ext>
              </a:extLst>
            </p:cNvPr>
            <p:cNvSpPr/>
            <p:nvPr/>
          </p:nvSpPr>
          <p:spPr>
            <a:xfrm>
              <a:off x="3105403" y="3517922"/>
              <a:ext cx="75600" cy="75600"/>
            </a:xfrm>
            <a:prstGeom prst="ellipse">
              <a:avLst/>
            </a:prstGeom>
            <a:solidFill>
              <a:srgbClr val="FF9A69"/>
            </a:solidFill>
            <a:ln w="9525">
              <a:solidFill>
                <a:srgbClr val="FF814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900"/>
            </a:p>
          </p:txBody>
        </p:sp>
      </p:grpSp>
      <p:grpSp>
        <p:nvGrpSpPr>
          <p:cNvPr id="224" name="Groupe 223">
            <a:extLst>
              <a:ext uri="{FF2B5EF4-FFF2-40B4-BE49-F238E27FC236}">
                <a16:creationId xmlns:a16="http://schemas.microsoft.com/office/drawing/2014/main" id="{ABF80969-A293-D470-ACBB-B86C46D1D470}"/>
              </a:ext>
            </a:extLst>
          </p:cNvPr>
          <p:cNvGrpSpPr/>
          <p:nvPr/>
        </p:nvGrpSpPr>
        <p:grpSpPr>
          <a:xfrm>
            <a:off x="869205" y="4436616"/>
            <a:ext cx="1623691" cy="371571"/>
            <a:chOff x="592537" y="4436616"/>
            <a:chExt cx="1623691" cy="371571"/>
          </a:xfrm>
        </p:grpSpPr>
        <p:grpSp>
          <p:nvGrpSpPr>
            <p:cNvPr id="189" name="Groupe 188">
              <a:extLst>
                <a:ext uri="{FF2B5EF4-FFF2-40B4-BE49-F238E27FC236}">
                  <a16:creationId xmlns:a16="http://schemas.microsoft.com/office/drawing/2014/main" id="{A9D148B3-CA71-1512-63BA-E4B99F2D25A0}"/>
                </a:ext>
              </a:extLst>
            </p:cNvPr>
            <p:cNvGrpSpPr/>
            <p:nvPr/>
          </p:nvGrpSpPr>
          <p:grpSpPr>
            <a:xfrm>
              <a:off x="592537" y="4436616"/>
              <a:ext cx="1623691" cy="371571"/>
              <a:chOff x="-107857" y="7526157"/>
              <a:chExt cx="1623691" cy="371571"/>
            </a:xfrm>
          </p:grpSpPr>
          <p:grpSp>
            <p:nvGrpSpPr>
              <p:cNvPr id="191" name="Groupe 190">
                <a:extLst>
                  <a:ext uri="{FF2B5EF4-FFF2-40B4-BE49-F238E27FC236}">
                    <a16:creationId xmlns:a16="http://schemas.microsoft.com/office/drawing/2014/main" id="{485032C5-6A31-EDFF-CE90-D30CA3FAB5F0}"/>
                  </a:ext>
                </a:extLst>
              </p:cNvPr>
              <p:cNvGrpSpPr/>
              <p:nvPr/>
            </p:nvGrpSpPr>
            <p:grpSpPr>
              <a:xfrm>
                <a:off x="442820" y="7666896"/>
                <a:ext cx="1073014" cy="230832"/>
                <a:chOff x="4281074" y="3047349"/>
                <a:chExt cx="1073014" cy="230832"/>
              </a:xfrm>
              <a:noFill/>
            </p:grpSpPr>
            <p:sp>
              <p:nvSpPr>
                <p:cNvPr id="193" name="ZoneTexte 192">
                  <a:extLst>
                    <a:ext uri="{FF2B5EF4-FFF2-40B4-BE49-F238E27FC236}">
                      <a16:creationId xmlns:a16="http://schemas.microsoft.com/office/drawing/2014/main" id="{B9622760-B9DA-2EA6-4421-E655C524718A}"/>
                    </a:ext>
                  </a:extLst>
                </p:cNvPr>
                <p:cNvSpPr txBox="1"/>
                <p:nvPr/>
              </p:nvSpPr>
              <p:spPr>
                <a:xfrm>
                  <a:off x="4281074" y="3047349"/>
                  <a:ext cx="288000" cy="230832"/>
                </a:xfrm>
                <a:prstGeom prst="rect">
                  <a:avLst/>
                </a:prstGeom>
                <a:grpFill/>
              </p:spPr>
              <p:txBody>
                <a:bodyPr wrap="square" rtlCol="0" anchor="ctr">
                  <a:spAutoFit/>
                </a:bodyPr>
                <a:lstStyle/>
                <a:p>
                  <a:pPr algn="ctr"/>
                  <a:r>
                    <a:rPr lang="fr-FR" sz="900" dirty="0">
                      <a:latin typeface="Calibri" panose="020F0502020204030204"/>
                      <a:sym typeface="Wingdings" panose="05000000000000000000" pitchFamily="2" charset="2"/>
                    </a:rPr>
                    <a:t>-2</a:t>
                  </a:r>
                  <a:endParaRPr lang="fr-FR" sz="900" baseline="30000" dirty="0">
                    <a:latin typeface="Calibri" panose="020F0502020204030204"/>
                    <a:sym typeface="Wingdings" panose="05000000000000000000" pitchFamily="2" charset="2"/>
                  </a:endParaRPr>
                </a:p>
              </p:txBody>
            </p:sp>
            <p:sp>
              <p:nvSpPr>
                <p:cNvPr id="194" name="ZoneTexte 193">
                  <a:extLst>
                    <a:ext uri="{FF2B5EF4-FFF2-40B4-BE49-F238E27FC236}">
                      <a16:creationId xmlns:a16="http://schemas.microsoft.com/office/drawing/2014/main" id="{7AFBCC32-FE91-C930-5052-DB0D22E21D1A}"/>
                    </a:ext>
                  </a:extLst>
                </p:cNvPr>
                <p:cNvSpPr txBox="1"/>
                <p:nvPr/>
              </p:nvSpPr>
              <p:spPr>
                <a:xfrm>
                  <a:off x="4477327" y="3047349"/>
                  <a:ext cx="288000" cy="230832"/>
                </a:xfrm>
                <a:prstGeom prst="rect">
                  <a:avLst/>
                </a:prstGeom>
                <a:grpFill/>
              </p:spPr>
              <p:txBody>
                <a:bodyPr wrap="square" rtlCol="0" anchor="ctr">
                  <a:spAutoFit/>
                </a:bodyPr>
                <a:lstStyle/>
                <a:p>
                  <a:pPr algn="ctr"/>
                  <a:r>
                    <a:rPr lang="fr-FR" sz="900" dirty="0">
                      <a:latin typeface="Calibri" panose="020F0502020204030204"/>
                      <a:sym typeface="Wingdings" panose="05000000000000000000" pitchFamily="2" charset="2"/>
                    </a:rPr>
                    <a:t>-1</a:t>
                  </a:r>
                  <a:endParaRPr lang="fr-FR" sz="900" baseline="30000" dirty="0">
                    <a:latin typeface="Calibri" panose="020F0502020204030204"/>
                    <a:sym typeface="Wingdings" panose="05000000000000000000" pitchFamily="2" charset="2"/>
                  </a:endParaRPr>
                </a:p>
              </p:txBody>
            </p:sp>
            <p:sp>
              <p:nvSpPr>
                <p:cNvPr id="195" name="ZoneTexte 194">
                  <a:extLst>
                    <a:ext uri="{FF2B5EF4-FFF2-40B4-BE49-F238E27FC236}">
                      <a16:creationId xmlns:a16="http://schemas.microsoft.com/office/drawing/2014/main" id="{5E767958-F6C6-7C62-2BEA-6B574A89FE29}"/>
                    </a:ext>
                  </a:extLst>
                </p:cNvPr>
                <p:cNvSpPr txBox="1"/>
                <p:nvPr/>
              </p:nvSpPr>
              <p:spPr>
                <a:xfrm>
                  <a:off x="4673580" y="3047349"/>
                  <a:ext cx="288000" cy="230832"/>
                </a:xfrm>
                <a:prstGeom prst="rect">
                  <a:avLst/>
                </a:prstGeom>
                <a:grpFill/>
              </p:spPr>
              <p:txBody>
                <a:bodyPr wrap="square" rtlCol="0" anchor="ctr">
                  <a:spAutoFit/>
                </a:bodyPr>
                <a:lstStyle/>
                <a:p>
                  <a:pPr algn="ctr"/>
                  <a:r>
                    <a:rPr lang="fr-FR" sz="900" dirty="0">
                      <a:latin typeface="Calibri" panose="020F0502020204030204"/>
                      <a:sym typeface="Wingdings" panose="05000000000000000000" pitchFamily="2" charset="2"/>
                    </a:rPr>
                    <a:t>0</a:t>
                  </a:r>
                </a:p>
              </p:txBody>
            </p:sp>
            <p:sp>
              <p:nvSpPr>
                <p:cNvPr id="196" name="ZoneTexte 195">
                  <a:extLst>
                    <a:ext uri="{FF2B5EF4-FFF2-40B4-BE49-F238E27FC236}">
                      <a16:creationId xmlns:a16="http://schemas.microsoft.com/office/drawing/2014/main" id="{FF16D724-EAE9-7F9B-01C6-239EA9AE7992}"/>
                    </a:ext>
                  </a:extLst>
                </p:cNvPr>
                <p:cNvSpPr txBox="1"/>
                <p:nvPr/>
              </p:nvSpPr>
              <p:spPr>
                <a:xfrm>
                  <a:off x="4869833" y="3047349"/>
                  <a:ext cx="288000" cy="230832"/>
                </a:xfrm>
                <a:prstGeom prst="rect">
                  <a:avLst/>
                </a:prstGeom>
                <a:grpFill/>
              </p:spPr>
              <p:txBody>
                <a:bodyPr wrap="square" rtlCol="0" anchor="ctr">
                  <a:spAutoFit/>
                </a:bodyPr>
                <a:lstStyle/>
                <a:p>
                  <a:pPr algn="ctr"/>
                  <a:r>
                    <a:rPr lang="fr-FR" sz="900" dirty="0">
                      <a:latin typeface="Calibri" panose="020F0502020204030204"/>
                      <a:sym typeface="Wingdings" panose="05000000000000000000" pitchFamily="2" charset="2"/>
                    </a:rPr>
                    <a:t>1</a:t>
                  </a:r>
                </a:p>
              </p:txBody>
            </p:sp>
            <p:sp>
              <p:nvSpPr>
                <p:cNvPr id="197" name="ZoneTexte 196">
                  <a:extLst>
                    <a:ext uri="{FF2B5EF4-FFF2-40B4-BE49-F238E27FC236}">
                      <a16:creationId xmlns:a16="http://schemas.microsoft.com/office/drawing/2014/main" id="{5C9772D0-E9EB-75AF-5AB3-5324F4794A99}"/>
                    </a:ext>
                  </a:extLst>
                </p:cNvPr>
                <p:cNvSpPr txBox="1"/>
                <p:nvPr/>
              </p:nvSpPr>
              <p:spPr>
                <a:xfrm>
                  <a:off x="5066088" y="3047349"/>
                  <a:ext cx="288000" cy="230832"/>
                </a:xfrm>
                <a:prstGeom prst="rect">
                  <a:avLst/>
                </a:prstGeom>
                <a:grpFill/>
              </p:spPr>
              <p:txBody>
                <a:bodyPr wrap="square" rtlCol="0" anchor="ctr">
                  <a:spAutoFit/>
                </a:bodyPr>
                <a:lstStyle/>
                <a:p>
                  <a:pPr algn="ctr"/>
                  <a:r>
                    <a:rPr lang="fr-FR" sz="900" dirty="0">
                      <a:latin typeface="Calibri" panose="020F0502020204030204"/>
                      <a:sym typeface="Wingdings" panose="05000000000000000000" pitchFamily="2" charset="2"/>
                    </a:rPr>
                    <a:t>2</a:t>
                  </a:r>
                </a:p>
              </p:txBody>
            </p:sp>
          </p:grpSp>
          <p:sp>
            <p:nvSpPr>
              <p:cNvPr id="192" name="ZoneTexte 191">
                <a:extLst>
                  <a:ext uri="{FF2B5EF4-FFF2-40B4-BE49-F238E27FC236}">
                    <a16:creationId xmlns:a16="http://schemas.microsoft.com/office/drawing/2014/main" id="{737E641C-6949-787A-EFB8-92CC05F1F41E}"/>
                  </a:ext>
                </a:extLst>
              </p:cNvPr>
              <p:cNvSpPr txBox="1"/>
              <p:nvPr/>
            </p:nvSpPr>
            <p:spPr>
              <a:xfrm>
                <a:off x="-107857" y="7526157"/>
                <a:ext cx="635193" cy="230832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algn="r"/>
                <a:r>
                  <a:rPr lang="fr-FR" sz="900" dirty="0">
                    <a:latin typeface="Calibri" panose="020F0502020204030204"/>
                    <a:sym typeface="Wingdings" panose="05000000000000000000" pitchFamily="2" charset="2"/>
                  </a:rPr>
                  <a:t>Z score:</a:t>
                </a:r>
                <a:endParaRPr lang="fr-FR" sz="900" baseline="30000" dirty="0">
                  <a:latin typeface="Calibri" panose="020F0502020204030204"/>
                  <a:sym typeface="Wingdings" panose="05000000000000000000" pitchFamily="2" charset="2"/>
                </a:endParaRPr>
              </a:p>
            </p:txBody>
          </p:sp>
        </p:grpSp>
        <p:pic>
          <p:nvPicPr>
            <p:cNvPr id="216" name="Image 215" descr="Une image contenant texte, capture d’écran, Rectangle, Parallèle&#10;&#10;Description générée automatiquement">
              <a:extLst>
                <a:ext uri="{FF2B5EF4-FFF2-40B4-BE49-F238E27FC236}">
                  <a16:creationId xmlns:a16="http://schemas.microsoft.com/office/drawing/2014/main" id="{8EF4D406-7AF6-BD91-26AB-49D3D47FE11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/>
            <a:srcRect l="92492" t="44713" r="4091" b="36683"/>
            <a:stretch/>
          </p:blipFill>
          <p:spPr>
            <a:xfrm rot="5400000">
              <a:off x="1614093" y="4082724"/>
              <a:ext cx="130199" cy="931555"/>
            </a:xfrm>
            <a:prstGeom prst="rect">
              <a:avLst/>
            </a:prstGeom>
          </p:spPr>
        </p:pic>
      </p:grpSp>
      <p:sp>
        <p:nvSpPr>
          <p:cNvPr id="220" name="ZoneTexte 219">
            <a:extLst>
              <a:ext uri="{FF2B5EF4-FFF2-40B4-BE49-F238E27FC236}">
                <a16:creationId xmlns:a16="http://schemas.microsoft.com/office/drawing/2014/main" id="{52D175F7-EE85-C500-2CF2-672E971A9E38}"/>
              </a:ext>
            </a:extLst>
          </p:cNvPr>
          <p:cNvSpPr txBox="1"/>
          <p:nvPr/>
        </p:nvSpPr>
        <p:spPr>
          <a:xfrm>
            <a:off x="3252094" y="1960602"/>
            <a:ext cx="34657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/>
              <a:t>D</a:t>
            </a:r>
          </a:p>
        </p:txBody>
      </p:sp>
      <p:grpSp>
        <p:nvGrpSpPr>
          <p:cNvPr id="173" name="Groupe 172">
            <a:extLst>
              <a:ext uri="{FF2B5EF4-FFF2-40B4-BE49-F238E27FC236}">
                <a16:creationId xmlns:a16="http://schemas.microsoft.com/office/drawing/2014/main" id="{24854BC8-B3B0-7DE5-FA9D-9246B5679B22}"/>
              </a:ext>
            </a:extLst>
          </p:cNvPr>
          <p:cNvGrpSpPr/>
          <p:nvPr/>
        </p:nvGrpSpPr>
        <p:grpSpPr>
          <a:xfrm>
            <a:off x="1473800" y="632520"/>
            <a:ext cx="3087362" cy="1546827"/>
            <a:chOff x="1473800" y="662003"/>
            <a:chExt cx="3087362" cy="1546827"/>
          </a:xfrm>
        </p:grpSpPr>
        <p:pic>
          <p:nvPicPr>
            <p:cNvPr id="11" name="Image 10" descr="Une image contenant capture d’écran, texte&#10;&#10;Description générée automatiquement">
              <a:extLst>
                <a:ext uri="{FF2B5EF4-FFF2-40B4-BE49-F238E27FC236}">
                  <a16:creationId xmlns:a16="http://schemas.microsoft.com/office/drawing/2014/main" id="{8F176743-2BEE-B25D-D7B6-532E1DFABC8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/>
            <a:srcRect l="5560" t="25146" r="16297" b="27947"/>
            <a:stretch/>
          </p:blipFill>
          <p:spPr>
            <a:xfrm>
              <a:off x="1473800" y="662003"/>
              <a:ext cx="3024336" cy="1373720"/>
            </a:xfrm>
            <a:prstGeom prst="rect">
              <a:avLst/>
            </a:prstGeom>
          </p:spPr>
        </p:pic>
        <p:sp>
          <p:nvSpPr>
            <p:cNvPr id="172" name="Rectangle 171">
              <a:extLst>
                <a:ext uri="{FF2B5EF4-FFF2-40B4-BE49-F238E27FC236}">
                  <a16:creationId xmlns:a16="http://schemas.microsoft.com/office/drawing/2014/main" id="{DA271BB1-7646-8A86-AE6D-D10B5C968E1A}"/>
                </a:ext>
              </a:extLst>
            </p:cNvPr>
            <p:cNvSpPr/>
            <p:nvPr/>
          </p:nvSpPr>
          <p:spPr>
            <a:xfrm rot="15821521">
              <a:off x="3324357" y="824423"/>
              <a:ext cx="236745" cy="221287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63" name="Rectangle 162">
              <a:extLst>
                <a:ext uri="{FF2B5EF4-FFF2-40B4-BE49-F238E27FC236}">
                  <a16:creationId xmlns:a16="http://schemas.microsoft.com/office/drawing/2014/main" id="{782064D5-FC39-214F-3DF5-537E8FF8D370}"/>
                </a:ext>
              </a:extLst>
            </p:cNvPr>
            <p:cNvSpPr/>
            <p:nvPr/>
          </p:nvSpPr>
          <p:spPr>
            <a:xfrm rot="19260002">
              <a:off x="1676139" y="1483114"/>
              <a:ext cx="278302" cy="64696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53" name="Rectangle 152">
              <a:extLst>
                <a:ext uri="{FF2B5EF4-FFF2-40B4-BE49-F238E27FC236}">
                  <a16:creationId xmlns:a16="http://schemas.microsoft.com/office/drawing/2014/main" id="{6BD135D8-8209-3850-A44A-D7197FB7B5B5}"/>
                </a:ext>
              </a:extLst>
            </p:cNvPr>
            <p:cNvSpPr/>
            <p:nvPr/>
          </p:nvSpPr>
          <p:spPr>
            <a:xfrm rot="21334017">
              <a:off x="1503046" y="752050"/>
              <a:ext cx="281350" cy="76758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09" name="ZoneTexte 108">
              <a:extLst>
                <a:ext uri="{FF2B5EF4-FFF2-40B4-BE49-F238E27FC236}">
                  <a16:creationId xmlns:a16="http://schemas.microsoft.com/office/drawing/2014/main" id="{E7370473-0C34-CF4B-FD47-E48AAD05E260}"/>
                </a:ext>
              </a:extLst>
            </p:cNvPr>
            <p:cNvSpPr txBox="1"/>
            <p:nvPr/>
          </p:nvSpPr>
          <p:spPr>
            <a:xfrm>
              <a:off x="1575863" y="753037"/>
              <a:ext cx="281350" cy="1091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700" dirty="0">
                  <a:solidFill>
                    <a:schemeClr val="bg1">
                      <a:lumMod val="50000"/>
                    </a:schemeClr>
                  </a:solidFill>
                </a:rPr>
                <a:t>6</a:t>
              </a:r>
            </a:p>
          </p:txBody>
        </p:sp>
        <p:sp>
          <p:nvSpPr>
            <p:cNvPr id="110" name="ZoneTexte 109">
              <a:extLst>
                <a:ext uri="{FF2B5EF4-FFF2-40B4-BE49-F238E27FC236}">
                  <a16:creationId xmlns:a16="http://schemas.microsoft.com/office/drawing/2014/main" id="{E800A548-1737-719F-F23A-64E0B12A8EB2}"/>
                </a:ext>
              </a:extLst>
            </p:cNvPr>
            <p:cNvSpPr txBox="1"/>
            <p:nvPr/>
          </p:nvSpPr>
          <p:spPr>
            <a:xfrm>
              <a:off x="1583234" y="860357"/>
              <a:ext cx="281350" cy="1091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700" dirty="0">
                  <a:solidFill>
                    <a:schemeClr val="bg1">
                      <a:lumMod val="50000"/>
                    </a:schemeClr>
                  </a:solidFill>
                </a:rPr>
                <a:t>4</a:t>
              </a:r>
            </a:p>
          </p:txBody>
        </p:sp>
        <p:sp>
          <p:nvSpPr>
            <p:cNvPr id="111" name="ZoneTexte 110">
              <a:extLst>
                <a:ext uri="{FF2B5EF4-FFF2-40B4-BE49-F238E27FC236}">
                  <a16:creationId xmlns:a16="http://schemas.microsoft.com/office/drawing/2014/main" id="{E720776C-DEE2-D98A-4803-90C53804A5B4}"/>
                </a:ext>
              </a:extLst>
            </p:cNvPr>
            <p:cNvSpPr txBox="1"/>
            <p:nvPr/>
          </p:nvSpPr>
          <p:spPr>
            <a:xfrm>
              <a:off x="1590280" y="962925"/>
              <a:ext cx="281350" cy="1091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700" dirty="0">
                  <a:solidFill>
                    <a:schemeClr val="bg1">
                      <a:lumMod val="50000"/>
                    </a:schemeClr>
                  </a:solidFill>
                </a:rPr>
                <a:t>2</a:t>
              </a:r>
            </a:p>
          </p:txBody>
        </p:sp>
        <p:sp>
          <p:nvSpPr>
            <p:cNvPr id="112" name="ZoneTexte 111">
              <a:extLst>
                <a:ext uri="{FF2B5EF4-FFF2-40B4-BE49-F238E27FC236}">
                  <a16:creationId xmlns:a16="http://schemas.microsoft.com/office/drawing/2014/main" id="{1693ABD8-144F-AD51-1CE1-2C636CB0227B}"/>
                </a:ext>
              </a:extLst>
            </p:cNvPr>
            <p:cNvSpPr txBox="1"/>
            <p:nvPr/>
          </p:nvSpPr>
          <p:spPr>
            <a:xfrm>
              <a:off x="1596769" y="1057394"/>
              <a:ext cx="281350" cy="1091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700" dirty="0">
                  <a:solidFill>
                    <a:schemeClr val="bg1">
                      <a:lumMod val="50000"/>
                    </a:schemeClr>
                  </a:solidFill>
                </a:rPr>
                <a:t>0</a:t>
              </a:r>
            </a:p>
          </p:txBody>
        </p:sp>
        <p:sp>
          <p:nvSpPr>
            <p:cNvPr id="113" name="ZoneTexte 112">
              <a:extLst>
                <a:ext uri="{FF2B5EF4-FFF2-40B4-BE49-F238E27FC236}">
                  <a16:creationId xmlns:a16="http://schemas.microsoft.com/office/drawing/2014/main" id="{49903E02-B4FB-F4B5-9F7F-7A640A45FFD2}"/>
                </a:ext>
              </a:extLst>
            </p:cNvPr>
            <p:cNvSpPr txBox="1"/>
            <p:nvPr/>
          </p:nvSpPr>
          <p:spPr>
            <a:xfrm>
              <a:off x="1603376" y="1153595"/>
              <a:ext cx="281350" cy="1091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700" dirty="0">
                  <a:solidFill>
                    <a:schemeClr val="bg1">
                      <a:lumMod val="50000"/>
                    </a:schemeClr>
                  </a:solidFill>
                </a:rPr>
                <a:t>-2</a:t>
              </a:r>
            </a:p>
          </p:txBody>
        </p:sp>
        <p:sp>
          <p:nvSpPr>
            <p:cNvPr id="114" name="ZoneTexte 113">
              <a:extLst>
                <a:ext uri="{FF2B5EF4-FFF2-40B4-BE49-F238E27FC236}">
                  <a16:creationId xmlns:a16="http://schemas.microsoft.com/office/drawing/2014/main" id="{0D9DBCC2-92B3-4B29-E6A6-6D25E14B8629}"/>
                </a:ext>
              </a:extLst>
            </p:cNvPr>
            <p:cNvSpPr txBox="1"/>
            <p:nvPr/>
          </p:nvSpPr>
          <p:spPr>
            <a:xfrm>
              <a:off x="1595147" y="1248065"/>
              <a:ext cx="310786" cy="1091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700" dirty="0">
                  <a:solidFill>
                    <a:schemeClr val="bg1">
                      <a:lumMod val="50000"/>
                    </a:schemeClr>
                  </a:solidFill>
                </a:rPr>
                <a:t>-4</a:t>
              </a:r>
            </a:p>
          </p:txBody>
        </p:sp>
        <p:sp>
          <p:nvSpPr>
            <p:cNvPr id="115" name="ZoneTexte 114">
              <a:extLst>
                <a:ext uri="{FF2B5EF4-FFF2-40B4-BE49-F238E27FC236}">
                  <a16:creationId xmlns:a16="http://schemas.microsoft.com/office/drawing/2014/main" id="{1707CE07-3BAF-C8A0-5495-62BB32456DC9}"/>
                </a:ext>
              </a:extLst>
            </p:cNvPr>
            <p:cNvSpPr txBox="1"/>
            <p:nvPr/>
          </p:nvSpPr>
          <p:spPr>
            <a:xfrm>
              <a:off x="1601422" y="1339425"/>
              <a:ext cx="310786" cy="1091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700" dirty="0">
                  <a:solidFill>
                    <a:schemeClr val="bg1">
                      <a:lumMod val="50000"/>
                    </a:schemeClr>
                  </a:solidFill>
                </a:rPr>
                <a:t>-6</a:t>
              </a:r>
            </a:p>
          </p:txBody>
        </p:sp>
        <p:sp>
          <p:nvSpPr>
            <p:cNvPr id="116" name="ZoneTexte 115">
              <a:extLst>
                <a:ext uri="{FF2B5EF4-FFF2-40B4-BE49-F238E27FC236}">
                  <a16:creationId xmlns:a16="http://schemas.microsoft.com/office/drawing/2014/main" id="{E7D1B532-7B72-8058-B46A-643DB87D666F}"/>
                </a:ext>
              </a:extLst>
            </p:cNvPr>
            <p:cNvSpPr txBox="1"/>
            <p:nvPr/>
          </p:nvSpPr>
          <p:spPr>
            <a:xfrm rot="5190916">
              <a:off x="1200875" y="1047040"/>
              <a:ext cx="853518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700" dirty="0">
                  <a:solidFill>
                    <a:schemeClr val="bg1">
                      <a:lumMod val="50000"/>
                    </a:schemeClr>
                  </a:solidFill>
                </a:rPr>
                <a:t>PC3 (8,84%)</a:t>
              </a:r>
            </a:p>
          </p:txBody>
        </p:sp>
        <p:sp>
          <p:nvSpPr>
            <p:cNvPr id="154" name="ZoneTexte 153">
              <a:extLst>
                <a:ext uri="{FF2B5EF4-FFF2-40B4-BE49-F238E27FC236}">
                  <a16:creationId xmlns:a16="http://schemas.microsoft.com/office/drawing/2014/main" id="{52B6C44D-EAFE-1124-F9D3-0C58B9DA0A6E}"/>
                </a:ext>
              </a:extLst>
            </p:cNvPr>
            <p:cNvSpPr txBox="1"/>
            <p:nvPr/>
          </p:nvSpPr>
          <p:spPr>
            <a:xfrm>
              <a:off x="1911273" y="1825996"/>
              <a:ext cx="281350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700" dirty="0">
                  <a:solidFill>
                    <a:schemeClr val="bg1">
                      <a:lumMod val="50000"/>
                    </a:schemeClr>
                  </a:solidFill>
                </a:rPr>
                <a:t>20</a:t>
              </a:r>
            </a:p>
          </p:txBody>
        </p:sp>
        <p:sp>
          <p:nvSpPr>
            <p:cNvPr id="155" name="ZoneTexte 154">
              <a:extLst>
                <a:ext uri="{FF2B5EF4-FFF2-40B4-BE49-F238E27FC236}">
                  <a16:creationId xmlns:a16="http://schemas.microsoft.com/office/drawing/2014/main" id="{5474D564-C4E9-14E8-9745-99B44BBAAF18}"/>
                </a:ext>
              </a:extLst>
            </p:cNvPr>
            <p:cNvSpPr txBox="1"/>
            <p:nvPr/>
          </p:nvSpPr>
          <p:spPr>
            <a:xfrm>
              <a:off x="1586748" y="1444030"/>
              <a:ext cx="310786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700" dirty="0">
                  <a:solidFill>
                    <a:schemeClr val="bg1">
                      <a:lumMod val="50000"/>
                    </a:schemeClr>
                  </a:solidFill>
                </a:rPr>
                <a:t>-10</a:t>
              </a:r>
            </a:p>
          </p:txBody>
        </p:sp>
        <p:sp>
          <p:nvSpPr>
            <p:cNvPr id="156" name="ZoneTexte 155">
              <a:extLst>
                <a:ext uri="{FF2B5EF4-FFF2-40B4-BE49-F238E27FC236}">
                  <a16:creationId xmlns:a16="http://schemas.microsoft.com/office/drawing/2014/main" id="{89896412-BFF6-E904-D502-BB3BA29365B7}"/>
                </a:ext>
              </a:extLst>
            </p:cNvPr>
            <p:cNvSpPr txBox="1"/>
            <p:nvPr/>
          </p:nvSpPr>
          <p:spPr>
            <a:xfrm>
              <a:off x="1652622" y="1512363"/>
              <a:ext cx="281350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700" dirty="0">
                  <a:solidFill>
                    <a:schemeClr val="bg1">
                      <a:lumMod val="50000"/>
                    </a:schemeClr>
                  </a:solidFill>
                </a:rPr>
                <a:t>-5</a:t>
              </a:r>
            </a:p>
          </p:txBody>
        </p:sp>
        <p:sp>
          <p:nvSpPr>
            <p:cNvPr id="157" name="ZoneTexte 156">
              <a:extLst>
                <a:ext uri="{FF2B5EF4-FFF2-40B4-BE49-F238E27FC236}">
                  <a16:creationId xmlns:a16="http://schemas.microsoft.com/office/drawing/2014/main" id="{C3D888B9-4D04-EE54-D875-17F7CD3DC695}"/>
                </a:ext>
              </a:extLst>
            </p:cNvPr>
            <p:cNvSpPr txBox="1"/>
            <p:nvPr/>
          </p:nvSpPr>
          <p:spPr>
            <a:xfrm>
              <a:off x="1687317" y="1558494"/>
              <a:ext cx="281350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700" dirty="0">
                  <a:solidFill>
                    <a:schemeClr val="bg1">
                      <a:lumMod val="50000"/>
                    </a:schemeClr>
                  </a:solidFill>
                </a:rPr>
                <a:t>0</a:t>
              </a:r>
            </a:p>
          </p:txBody>
        </p:sp>
        <p:sp>
          <p:nvSpPr>
            <p:cNvPr id="158" name="ZoneTexte 157">
              <a:extLst>
                <a:ext uri="{FF2B5EF4-FFF2-40B4-BE49-F238E27FC236}">
                  <a16:creationId xmlns:a16="http://schemas.microsoft.com/office/drawing/2014/main" id="{778D0562-8AAC-E4AF-0B85-3EB7D7D90254}"/>
                </a:ext>
              </a:extLst>
            </p:cNvPr>
            <p:cNvSpPr txBox="1"/>
            <p:nvPr/>
          </p:nvSpPr>
          <p:spPr>
            <a:xfrm>
              <a:off x="1730981" y="1600477"/>
              <a:ext cx="281350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700" dirty="0">
                  <a:solidFill>
                    <a:schemeClr val="bg1">
                      <a:lumMod val="50000"/>
                    </a:schemeClr>
                  </a:solidFill>
                </a:rPr>
                <a:t>5</a:t>
              </a:r>
            </a:p>
          </p:txBody>
        </p:sp>
        <p:sp>
          <p:nvSpPr>
            <p:cNvPr id="159" name="ZoneTexte 158">
              <a:extLst>
                <a:ext uri="{FF2B5EF4-FFF2-40B4-BE49-F238E27FC236}">
                  <a16:creationId xmlns:a16="http://schemas.microsoft.com/office/drawing/2014/main" id="{3F0B8948-F43E-E2DD-B8E6-11B926A86979}"/>
                </a:ext>
              </a:extLst>
            </p:cNvPr>
            <p:cNvSpPr txBox="1"/>
            <p:nvPr/>
          </p:nvSpPr>
          <p:spPr>
            <a:xfrm>
              <a:off x="1760135" y="1658521"/>
              <a:ext cx="310786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700" dirty="0">
                  <a:solidFill>
                    <a:schemeClr val="bg1">
                      <a:lumMod val="50000"/>
                    </a:schemeClr>
                  </a:solidFill>
                </a:rPr>
                <a:t>10</a:t>
              </a:r>
            </a:p>
          </p:txBody>
        </p:sp>
        <p:sp>
          <p:nvSpPr>
            <p:cNvPr id="160" name="ZoneTexte 159">
              <a:extLst>
                <a:ext uri="{FF2B5EF4-FFF2-40B4-BE49-F238E27FC236}">
                  <a16:creationId xmlns:a16="http://schemas.microsoft.com/office/drawing/2014/main" id="{52893E1F-1C1A-215A-7341-FDBDAFCB982F}"/>
                </a:ext>
              </a:extLst>
            </p:cNvPr>
            <p:cNvSpPr txBox="1"/>
            <p:nvPr/>
          </p:nvSpPr>
          <p:spPr>
            <a:xfrm>
              <a:off x="1820986" y="1732043"/>
              <a:ext cx="310786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700" dirty="0">
                  <a:solidFill>
                    <a:schemeClr val="bg1">
                      <a:lumMod val="50000"/>
                    </a:schemeClr>
                  </a:solidFill>
                </a:rPr>
                <a:t>15</a:t>
              </a:r>
            </a:p>
          </p:txBody>
        </p:sp>
        <p:sp>
          <p:nvSpPr>
            <p:cNvPr id="161" name="ZoneTexte 160">
              <a:extLst>
                <a:ext uri="{FF2B5EF4-FFF2-40B4-BE49-F238E27FC236}">
                  <a16:creationId xmlns:a16="http://schemas.microsoft.com/office/drawing/2014/main" id="{89D1E8B9-E2F1-1985-5A6E-674BA3A0E07A}"/>
                </a:ext>
              </a:extLst>
            </p:cNvPr>
            <p:cNvSpPr txBox="1"/>
            <p:nvPr/>
          </p:nvSpPr>
          <p:spPr>
            <a:xfrm rot="3366589">
              <a:off x="1383513" y="1682043"/>
              <a:ext cx="853518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700" dirty="0">
                  <a:solidFill>
                    <a:schemeClr val="bg1">
                      <a:lumMod val="50000"/>
                    </a:schemeClr>
                  </a:solidFill>
                </a:rPr>
                <a:t>PC2 (25,26%)</a:t>
              </a:r>
            </a:p>
          </p:txBody>
        </p:sp>
        <p:sp>
          <p:nvSpPr>
            <p:cNvPr id="164" name="ZoneTexte 163">
              <a:extLst>
                <a:ext uri="{FF2B5EF4-FFF2-40B4-BE49-F238E27FC236}">
                  <a16:creationId xmlns:a16="http://schemas.microsoft.com/office/drawing/2014/main" id="{42AE5802-9B20-D5DB-84B5-A3D06F27DEC4}"/>
                </a:ext>
              </a:extLst>
            </p:cNvPr>
            <p:cNvSpPr txBox="1"/>
            <p:nvPr/>
          </p:nvSpPr>
          <p:spPr>
            <a:xfrm rot="21063176">
              <a:off x="3292627" y="1851493"/>
              <a:ext cx="853518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700" dirty="0">
                  <a:solidFill>
                    <a:schemeClr val="bg1">
                      <a:lumMod val="50000"/>
                    </a:schemeClr>
                  </a:solidFill>
                </a:rPr>
                <a:t>PC1 (45,38%)</a:t>
              </a:r>
            </a:p>
          </p:txBody>
        </p:sp>
        <p:sp>
          <p:nvSpPr>
            <p:cNvPr id="165" name="ZoneTexte 164">
              <a:extLst>
                <a:ext uri="{FF2B5EF4-FFF2-40B4-BE49-F238E27FC236}">
                  <a16:creationId xmlns:a16="http://schemas.microsoft.com/office/drawing/2014/main" id="{E44AF35F-E618-8A9E-385B-912162125DD0}"/>
                </a:ext>
              </a:extLst>
            </p:cNvPr>
            <p:cNvSpPr txBox="1"/>
            <p:nvPr/>
          </p:nvSpPr>
          <p:spPr>
            <a:xfrm>
              <a:off x="2404052" y="1842581"/>
              <a:ext cx="281350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700" dirty="0">
                  <a:solidFill>
                    <a:schemeClr val="bg1">
                      <a:lumMod val="50000"/>
                    </a:schemeClr>
                  </a:solidFill>
                </a:rPr>
                <a:t>15</a:t>
              </a:r>
            </a:p>
          </p:txBody>
        </p:sp>
        <p:sp>
          <p:nvSpPr>
            <p:cNvPr id="166" name="ZoneTexte 165">
              <a:extLst>
                <a:ext uri="{FF2B5EF4-FFF2-40B4-BE49-F238E27FC236}">
                  <a16:creationId xmlns:a16="http://schemas.microsoft.com/office/drawing/2014/main" id="{3F55E991-E07F-CD8E-CB87-FDD5400C9407}"/>
                </a:ext>
              </a:extLst>
            </p:cNvPr>
            <p:cNvSpPr txBox="1"/>
            <p:nvPr/>
          </p:nvSpPr>
          <p:spPr>
            <a:xfrm>
              <a:off x="2798238" y="1799700"/>
              <a:ext cx="281350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700" dirty="0">
                  <a:solidFill>
                    <a:schemeClr val="bg1">
                      <a:lumMod val="50000"/>
                    </a:schemeClr>
                  </a:solidFill>
                </a:rPr>
                <a:t>10</a:t>
              </a:r>
            </a:p>
          </p:txBody>
        </p:sp>
        <p:sp>
          <p:nvSpPr>
            <p:cNvPr id="167" name="ZoneTexte 166">
              <a:extLst>
                <a:ext uri="{FF2B5EF4-FFF2-40B4-BE49-F238E27FC236}">
                  <a16:creationId xmlns:a16="http://schemas.microsoft.com/office/drawing/2014/main" id="{048FF4CD-079F-188F-2404-909965D716EA}"/>
                </a:ext>
              </a:extLst>
            </p:cNvPr>
            <p:cNvSpPr txBox="1"/>
            <p:nvPr/>
          </p:nvSpPr>
          <p:spPr>
            <a:xfrm>
              <a:off x="3126504" y="1770024"/>
              <a:ext cx="281350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700" dirty="0">
                  <a:solidFill>
                    <a:schemeClr val="bg1">
                      <a:lumMod val="50000"/>
                    </a:schemeClr>
                  </a:solidFill>
                </a:rPr>
                <a:t>5</a:t>
              </a:r>
            </a:p>
          </p:txBody>
        </p:sp>
        <p:sp>
          <p:nvSpPr>
            <p:cNvPr id="168" name="ZoneTexte 167">
              <a:extLst>
                <a:ext uri="{FF2B5EF4-FFF2-40B4-BE49-F238E27FC236}">
                  <a16:creationId xmlns:a16="http://schemas.microsoft.com/office/drawing/2014/main" id="{E8655C39-5536-AC2B-0B6F-ED0B156C045A}"/>
                </a:ext>
              </a:extLst>
            </p:cNvPr>
            <p:cNvSpPr txBox="1"/>
            <p:nvPr/>
          </p:nvSpPr>
          <p:spPr>
            <a:xfrm>
              <a:off x="3421075" y="1731017"/>
              <a:ext cx="281350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700" dirty="0">
                  <a:solidFill>
                    <a:schemeClr val="bg1">
                      <a:lumMod val="50000"/>
                    </a:schemeClr>
                  </a:solidFill>
                </a:rPr>
                <a:t>0</a:t>
              </a:r>
            </a:p>
          </p:txBody>
        </p:sp>
        <p:sp>
          <p:nvSpPr>
            <p:cNvPr id="169" name="ZoneTexte 168">
              <a:extLst>
                <a:ext uri="{FF2B5EF4-FFF2-40B4-BE49-F238E27FC236}">
                  <a16:creationId xmlns:a16="http://schemas.microsoft.com/office/drawing/2014/main" id="{070765F2-1C2C-A253-2195-38E97DC41515}"/>
                </a:ext>
              </a:extLst>
            </p:cNvPr>
            <p:cNvSpPr txBox="1"/>
            <p:nvPr/>
          </p:nvSpPr>
          <p:spPr>
            <a:xfrm>
              <a:off x="3749108" y="1697021"/>
              <a:ext cx="281350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700" dirty="0">
                  <a:solidFill>
                    <a:schemeClr val="bg1">
                      <a:lumMod val="50000"/>
                    </a:schemeClr>
                  </a:solidFill>
                </a:rPr>
                <a:t>-5</a:t>
              </a:r>
            </a:p>
          </p:txBody>
        </p:sp>
        <p:sp>
          <p:nvSpPr>
            <p:cNvPr id="170" name="ZoneTexte 169">
              <a:extLst>
                <a:ext uri="{FF2B5EF4-FFF2-40B4-BE49-F238E27FC236}">
                  <a16:creationId xmlns:a16="http://schemas.microsoft.com/office/drawing/2014/main" id="{F3F8F9A5-35DC-FDFA-76E2-93C47C0666C0}"/>
                </a:ext>
              </a:extLst>
            </p:cNvPr>
            <p:cNvSpPr txBox="1"/>
            <p:nvPr/>
          </p:nvSpPr>
          <p:spPr>
            <a:xfrm>
              <a:off x="3981624" y="1657759"/>
              <a:ext cx="320922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700" dirty="0">
                  <a:solidFill>
                    <a:schemeClr val="bg1">
                      <a:lumMod val="50000"/>
                    </a:schemeClr>
                  </a:solidFill>
                </a:rPr>
                <a:t>-10</a:t>
              </a:r>
            </a:p>
          </p:txBody>
        </p:sp>
        <p:sp>
          <p:nvSpPr>
            <p:cNvPr id="171" name="ZoneTexte 170">
              <a:extLst>
                <a:ext uri="{FF2B5EF4-FFF2-40B4-BE49-F238E27FC236}">
                  <a16:creationId xmlns:a16="http://schemas.microsoft.com/office/drawing/2014/main" id="{AEAD0769-3CF9-C9B7-3DBF-482865F1CF9B}"/>
                </a:ext>
              </a:extLst>
            </p:cNvPr>
            <p:cNvSpPr txBox="1"/>
            <p:nvPr/>
          </p:nvSpPr>
          <p:spPr>
            <a:xfrm>
              <a:off x="4240240" y="1618497"/>
              <a:ext cx="320922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700" dirty="0">
                  <a:solidFill>
                    <a:schemeClr val="bg1">
                      <a:lumMod val="50000"/>
                    </a:schemeClr>
                  </a:solidFill>
                </a:rPr>
                <a:t>-15</a:t>
              </a:r>
            </a:p>
          </p:txBody>
        </p: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549A0A9C-00AC-1715-3E5A-F111E81BCD37}"/>
              </a:ext>
            </a:extLst>
          </p:cNvPr>
          <p:cNvSpPr txBox="1"/>
          <p:nvPr/>
        </p:nvSpPr>
        <p:spPr>
          <a:xfrm>
            <a:off x="314732" y="107381"/>
            <a:ext cx="59893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800" b="1" dirty="0" err="1"/>
              <a:t>Supplemental</a:t>
            </a:r>
            <a:r>
              <a:rPr lang="fr-FR" sz="1800" b="1" dirty="0"/>
              <a:t> Figure S</a:t>
            </a:r>
            <a:r>
              <a:rPr lang="fr-FR" b="1" dirty="0"/>
              <a:t>4</a:t>
            </a:r>
            <a:endParaRPr lang="fr-FR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BC381F39-7106-5C67-4BE3-B0A94EE2CDA7}"/>
              </a:ext>
            </a:extLst>
          </p:cNvPr>
          <p:cNvSpPr txBox="1"/>
          <p:nvPr/>
        </p:nvSpPr>
        <p:spPr>
          <a:xfrm>
            <a:off x="4005184" y="2374204"/>
            <a:ext cx="1080000" cy="2308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fr-FR" sz="900" b="1" dirty="0">
                <a:solidFill>
                  <a:schemeClr val="accent1"/>
                </a:solidFill>
                <a:latin typeface="Calibri" panose="020F0502020204030204"/>
                <a:sym typeface="Wingdings" panose="05000000000000000000" pitchFamily="2" charset="2"/>
              </a:rPr>
              <a:t>87 </a:t>
            </a:r>
            <a:r>
              <a:rPr lang="fr-FR" sz="900" b="1" dirty="0" err="1">
                <a:solidFill>
                  <a:schemeClr val="accent1"/>
                </a:solidFill>
                <a:latin typeface="Calibri" panose="020F0502020204030204"/>
                <a:sym typeface="Wingdings" panose="05000000000000000000" pitchFamily="2" charset="2"/>
              </a:rPr>
              <a:t>genes</a:t>
            </a:r>
            <a:r>
              <a:rPr lang="fr-FR" sz="900" dirty="0">
                <a:latin typeface="Calibri" panose="020F0502020204030204"/>
                <a:sym typeface="Wingdings" panose="05000000000000000000" pitchFamily="2" charset="2"/>
              </a:rPr>
              <a:t>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C9F69576-053D-4C51-F463-B18A13F555A9}"/>
              </a:ext>
            </a:extLst>
          </p:cNvPr>
          <p:cNvSpPr txBox="1"/>
          <p:nvPr/>
        </p:nvSpPr>
        <p:spPr>
          <a:xfrm>
            <a:off x="5229200" y="2383524"/>
            <a:ext cx="1080000" cy="2308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fr-FR" sz="900" b="1" dirty="0">
                <a:solidFill>
                  <a:schemeClr val="accent6">
                    <a:lumMod val="75000"/>
                  </a:schemeClr>
                </a:solidFill>
                <a:latin typeface="Calibri" panose="020F0502020204030204"/>
                <a:sym typeface="Wingdings" panose="05000000000000000000" pitchFamily="2" charset="2"/>
              </a:rPr>
              <a:t>367 </a:t>
            </a:r>
            <a:r>
              <a:rPr lang="fr-FR" sz="900" b="1" dirty="0" err="1">
                <a:solidFill>
                  <a:schemeClr val="accent6">
                    <a:lumMod val="75000"/>
                  </a:schemeClr>
                </a:solidFill>
                <a:latin typeface="Calibri" panose="020F0502020204030204"/>
                <a:sym typeface="Wingdings" panose="05000000000000000000" pitchFamily="2" charset="2"/>
              </a:rPr>
              <a:t>genes</a:t>
            </a:r>
            <a:r>
              <a:rPr lang="fr-FR" sz="900" dirty="0">
                <a:latin typeface="Calibri" panose="020F0502020204030204"/>
                <a:sym typeface="Wingdings" panose="05000000000000000000" pitchFamily="2" charset="2"/>
              </a:rPr>
              <a:t> 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61AD2FF5-6A45-24C3-329C-26B71F205AF4}"/>
              </a:ext>
            </a:extLst>
          </p:cNvPr>
          <p:cNvSpPr txBox="1"/>
          <p:nvPr/>
        </p:nvSpPr>
        <p:spPr>
          <a:xfrm>
            <a:off x="4003710" y="2537376"/>
            <a:ext cx="1080000" cy="2308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fr-FR" sz="900" b="1" dirty="0">
                <a:solidFill>
                  <a:schemeClr val="accent1"/>
                </a:solidFill>
                <a:latin typeface="Calibri" panose="020F0502020204030204"/>
                <a:sym typeface="Wingdings" panose="05000000000000000000" pitchFamily="2" charset="2"/>
              </a:rPr>
              <a:t>94 </a:t>
            </a:r>
            <a:r>
              <a:rPr lang="fr-FR" sz="900" b="1" dirty="0" err="1">
                <a:solidFill>
                  <a:schemeClr val="accent1"/>
                </a:solidFill>
                <a:latin typeface="Calibri" panose="020F0502020204030204"/>
                <a:sym typeface="Wingdings" panose="05000000000000000000" pitchFamily="2" charset="2"/>
              </a:rPr>
              <a:t>genes</a:t>
            </a:r>
            <a:r>
              <a:rPr lang="fr-FR" sz="900" dirty="0">
                <a:latin typeface="Calibri" panose="020F0502020204030204"/>
                <a:sym typeface="Wingdings" panose="05000000000000000000" pitchFamily="2" charset="2"/>
              </a:rPr>
              <a:t> 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82A55550-C7D6-0522-7522-ACB089ED02A6}"/>
              </a:ext>
            </a:extLst>
          </p:cNvPr>
          <p:cNvSpPr txBox="1"/>
          <p:nvPr/>
        </p:nvSpPr>
        <p:spPr>
          <a:xfrm>
            <a:off x="5229200" y="2533325"/>
            <a:ext cx="1080000" cy="2308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fr-FR" sz="900" b="1" dirty="0">
                <a:solidFill>
                  <a:schemeClr val="accent6">
                    <a:lumMod val="75000"/>
                  </a:schemeClr>
                </a:solidFill>
                <a:latin typeface="Calibri" panose="020F0502020204030204"/>
                <a:sym typeface="Wingdings" panose="05000000000000000000" pitchFamily="2" charset="2"/>
              </a:rPr>
              <a:t>372 </a:t>
            </a:r>
            <a:r>
              <a:rPr lang="fr-FR" sz="900" b="1" dirty="0" err="1">
                <a:solidFill>
                  <a:schemeClr val="accent6">
                    <a:lumMod val="75000"/>
                  </a:schemeClr>
                </a:solidFill>
                <a:latin typeface="Calibri" panose="020F0502020204030204"/>
                <a:sym typeface="Wingdings" panose="05000000000000000000" pitchFamily="2" charset="2"/>
              </a:rPr>
              <a:t>genes</a:t>
            </a:r>
            <a:r>
              <a:rPr lang="fr-FR" sz="900" dirty="0">
                <a:latin typeface="Calibri" panose="020F0502020204030204"/>
                <a:sym typeface="Wingdings" panose="05000000000000000000" pitchFamily="2" charset="2"/>
              </a:rPr>
              <a:t> 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1358CA1D-ECE4-CEC2-50AF-D2DEAB28B7B9}"/>
              </a:ext>
            </a:extLst>
          </p:cNvPr>
          <p:cNvSpPr txBox="1"/>
          <p:nvPr/>
        </p:nvSpPr>
        <p:spPr>
          <a:xfrm>
            <a:off x="3717032" y="2360712"/>
            <a:ext cx="65273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 smtClean="0"/>
              <a:t>Mouse: </a:t>
            </a:r>
            <a:endParaRPr lang="en-GB" sz="1000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B9137B62-412A-A30F-C436-114C39F89536}"/>
              </a:ext>
            </a:extLst>
          </p:cNvPr>
          <p:cNvSpPr txBox="1"/>
          <p:nvPr/>
        </p:nvSpPr>
        <p:spPr>
          <a:xfrm>
            <a:off x="3717032" y="2511084"/>
            <a:ext cx="65273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 err="1" smtClean="0"/>
              <a:t>Human</a:t>
            </a:r>
            <a:r>
              <a:rPr lang="fr-FR" sz="1000" dirty="0" smtClean="0"/>
              <a:t>: </a:t>
            </a:r>
            <a:endParaRPr lang="en-GB" sz="1000" dirty="0"/>
          </a:p>
        </p:txBody>
      </p:sp>
      <p:sp>
        <p:nvSpPr>
          <p:cNvPr id="152" name="ZoneTexte 151">
            <a:extLst>
              <a:ext uri="{FF2B5EF4-FFF2-40B4-BE49-F238E27FC236}">
                <a16:creationId xmlns:a16="http://schemas.microsoft.com/office/drawing/2014/main" id="{BC381F39-7106-5C67-4BE3-B0A94EE2CDA7}"/>
              </a:ext>
            </a:extLst>
          </p:cNvPr>
          <p:cNvSpPr txBox="1"/>
          <p:nvPr/>
        </p:nvSpPr>
        <p:spPr>
          <a:xfrm>
            <a:off x="4077192" y="5102736"/>
            <a:ext cx="1080000" cy="2308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fr-FR" sz="900" b="1" dirty="0" smtClean="0">
                <a:solidFill>
                  <a:srgbClr val="FFC000"/>
                </a:solidFill>
                <a:latin typeface="Calibri" panose="020F0502020204030204"/>
                <a:sym typeface="Wingdings" panose="05000000000000000000" pitchFamily="2" charset="2"/>
              </a:rPr>
              <a:t>161 </a:t>
            </a:r>
            <a:r>
              <a:rPr lang="fr-FR" sz="900" b="1" dirty="0" err="1">
                <a:solidFill>
                  <a:srgbClr val="FFC000"/>
                </a:solidFill>
                <a:latin typeface="Calibri" panose="020F0502020204030204"/>
                <a:sym typeface="Wingdings" panose="05000000000000000000" pitchFamily="2" charset="2"/>
              </a:rPr>
              <a:t>genes</a:t>
            </a:r>
            <a:r>
              <a:rPr lang="fr-FR" sz="900" dirty="0">
                <a:solidFill>
                  <a:srgbClr val="FFC000"/>
                </a:solidFill>
                <a:latin typeface="Calibri" panose="020F0502020204030204"/>
                <a:sym typeface="Wingdings" panose="05000000000000000000" pitchFamily="2" charset="2"/>
              </a:rPr>
              <a:t> </a:t>
            </a:r>
          </a:p>
        </p:txBody>
      </p:sp>
      <p:sp>
        <p:nvSpPr>
          <p:cNvPr id="162" name="ZoneTexte 161">
            <a:extLst>
              <a:ext uri="{FF2B5EF4-FFF2-40B4-BE49-F238E27FC236}">
                <a16:creationId xmlns:a16="http://schemas.microsoft.com/office/drawing/2014/main" id="{C9F69576-053D-4C51-F463-B18A13F555A9}"/>
              </a:ext>
            </a:extLst>
          </p:cNvPr>
          <p:cNvSpPr txBox="1"/>
          <p:nvPr/>
        </p:nvSpPr>
        <p:spPr>
          <a:xfrm>
            <a:off x="5445344" y="5112056"/>
            <a:ext cx="1080000" cy="2308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fr-FR" sz="900" b="1" dirty="0" smtClean="0">
                <a:solidFill>
                  <a:schemeClr val="accent6">
                    <a:lumMod val="75000"/>
                  </a:schemeClr>
                </a:solidFill>
                <a:latin typeface="Calibri" panose="020F0502020204030204"/>
                <a:sym typeface="Wingdings" panose="05000000000000000000" pitchFamily="2" charset="2"/>
              </a:rPr>
              <a:t>28 </a:t>
            </a:r>
            <a:r>
              <a:rPr lang="fr-FR" sz="900" b="1" dirty="0" err="1">
                <a:solidFill>
                  <a:schemeClr val="accent6">
                    <a:lumMod val="75000"/>
                  </a:schemeClr>
                </a:solidFill>
                <a:latin typeface="Calibri" panose="020F0502020204030204"/>
                <a:sym typeface="Wingdings" panose="05000000000000000000" pitchFamily="2" charset="2"/>
              </a:rPr>
              <a:t>genes</a:t>
            </a:r>
            <a:r>
              <a:rPr lang="fr-FR" sz="900" dirty="0">
                <a:latin typeface="Calibri" panose="020F0502020204030204"/>
                <a:sym typeface="Wingdings" panose="05000000000000000000" pitchFamily="2" charset="2"/>
              </a:rPr>
              <a:t> </a:t>
            </a:r>
          </a:p>
        </p:txBody>
      </p:sp>
      <p:sp>
        <p:nvSpPr>
          <p:cNvPr id="174" name="ZoneTexte 173">
            <a:extLst>
              <a:ext uri="{FF2B5EF4-FFF2-40B4-BE49-F238E27FC236}">
                <a16:creationId xmlns:a16="http://schemas.microsoft.com/office/drawing/2014/main" id="{61AD2FF5-6A45-24C3-329C-26B71F205AF4}"/>
              </a:ext>
            </a:extLst>
          </p:cNvPr>
          <p:cNvSpPr txBox="1"/>
          <p:nvPr/>
        </p:nvSpPr>
        <p:spPr>
          <a:xfrm>
            <a:off x="4075718" y="5265908"/>
            <a:ext cx="1080000" cy="2308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fr-FR" sz="900" b="1" dirty="0" smtClean="0">
                <a:solidFill>
                  <a:srgbClr val="FFC000"/>
                </a:solidFill>
                <a:latin typeface="Calibri" panose="020F0502020204030204"/>
                <a:sym typeface="Wingdings" panose="05000000000000000000" pitchFamily="2" charset="2"/>
              </a:rPr>
              <a:t>161 </a:t>
            </a:r>
            <a:r>
              <a:rPr lang="fr-FR" sz="900" b="1" dirty="0" err="1">
                <a:solidFill>
                  <a:srgbClr val="FFC000"/>
                </a:solidFill>
                <a:latin typeface="Calibri" panose="020F0502020204030204"/>
                <a:sym typeface="Wingdings" panose="05000000000000000000" pitchFamily="2" charset="2"/>
              </a:rPr>
              <a:t>genes</a:t>
            </a:r>
            <a:r>
              <a:rPr lang="fr-FR" sz="900" dirty="0">
                <a:solidFill>
                  <a:srgbClr val="FFC000"/>
                </a:solidFill>
                <a:latin typeface="Calibri" panose="020F0502020204030204"/>
                <a:sym typeface="Wingdings" panose="05000000000000000000" pitchFamily="2" charset="2"/>
              </a:rPr>
              <a:t> </a:t>
            </a:r>
          </a:p>
        </p:txBody>
      </p:sp>
      <p:sp>
        <p:nvSpPr>
          <p:cNvPr id="175" name="ZoneTexte 174">
            <a:extLst>
              <a:ext uri="{FF2B5EF4-FFF2-40B4-BE49-F238E27FC236}">
                <a16:creationId xmlns:a16="http://schemas.microsoft.com/office/drawing/2014/main" id="{82A55550-C7D6-0522-7522-ACB089ED02A6}"/>
              </a:ext>
            </a:extLst>
          </p:cNvPr>
          <p:cNvSpPr txBox="1"/>
          <p:nvPr/>
        </p:nvSpPr>
        <p:spPr>
          <a:xfrm>
            <a:off x="5445344" y="5261857"/>
            <a:ext cx="1080000" cy="2308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fr-FR" sz="900" b="1" dirty="0" smtClean="0">
                <a:solidFill>
                  <a:schemeClr val="accent6">
                    <a:lumMod val="75000"/>
                  </a:schemeClr>
                </a:solidFill>
                <a:latin typeface="Calibri" panose="020F0502020204030204"/>
                <a:sym typeface="Wingdings" panose="05000000000000000000" pitchFamily="2" charset="2"/>
              </a:rPr>
              <a:t>29 </a:t>
            </a:r>
            <a:r>
              <a:rPr lang="fr-FR" sz="900" b="1" dirty="0" err="1">
                <a:solidFill>
                  <a:schemeClr val="accent6">
                    <a:lumMod val="75000"/>
                  </a:schemeClr>
                </a:solidFill>
                <a:latin typeface="Calibri" panose="020F0502020204030204"/>
                <a:sym typeface="Wingdings" panose="05000000000000000000" pitchFamily="2" charset="2"/>
              </a:rPr>
              <a:t>genes</a:t>
            </a:r>
            <a:r>
              <a:rPr lang="fr-FR" sz="900" dirty="0">
                <a:latin typeface="Calibri" panose="020F0502020204030204"/>
                <a:sym typeface="Wingdings" panose="05000000000000000000" pitchFamily="2" charset="2"/>
              </a:rPr>
              <a:t> </a:t>
            </a:r>
          </a:p>
        </p:txBody>
      </p:sp>
      <p:sp>
        <p:nvSpPr>
          <p:cNvPr id="176" name="ZoneTexte 175">
            <a:extLst>
              <a:ext uri="{FF2B5EF4-FFF2-40B4-BE49-F238E27FC236}">
                <a16:creationId xmlns:a16="http://schemas.microsoft.com/office/drawing/2014/main" id="{1358CA1D-ECE4-CEC2-50AF-D2DEAB28B7B9}"/>
              </a:ext>
            </a:extLst>
          </p:cNvPr>
          <p:cNvSpPr txBox="1"/>
          <p:nvPr/>
        </p:nvSpPr>
        <p:spPr>
          <a:xfrm>
            <a:off x="3735662" y="5089244"/>
            <a:ext cx="65273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 smtClean="0"/>
              <a:t>Mouse: </a:t>
            </a:r>
            <a:endParaRPr lang="en-GB" sz="1000" dirty="0"/>
          </a:p>
        </p:txBody>
      </p:sp>
      <p:sp>
        <p:nvSpPr>
          <p:cNvPr id="177" name="ZoneTexte 176">
            <a:extLst>
              <a:ext uri="{FF2B5EF4-FFF2-40B4-BE49-F238E27FC236}">
                <a16:creationId xmlns:a16="http://schemas.microsoft.com/office/drawing/2014/main" id="{B9137B62-412A-A30F-C436-114C39F89536}"/>
              </a:ext>
            </a:extLst>
          </p:cNvPr>
          <p:cNvSpPr txBox="1"/>
          <p:nvPr/>
        </p:nvSpPr>
        <p:spPr>
          <a:xfrm>
            <a:off x="3735662" y="5239616"/>
            <a:ext cx="65273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 err="1" smtClean="0"/>
              <a:t>Human</a:t>
            </a:r>
            <a:r>
              <a:rPr lang="fr-FR" sz="1000" dirty="0" smtClean="0"/>
              <a:t>: </a:t>
            </a:r>
            <a:endParaRPr lang="en-GB" sz="1000" dirty="0"/>
          </a:p>
        </p:txBody>
      </p:sp>
    </p:spTree>
    <p:extLst>
      <p:ext uri="{BB962C8B-B14F-4D97-AF65-F5344CB8AC3E}">
        <p14:creationId xmlns:p14="http://schemas.microsoft.com/office/powerpoint/2010/main" val="10113052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549A0A9C-00AC-1715-3E5A-F111E81BCD37}"/>
              </a:ext>
            </a:extLst>
          </p:cNvPr>
          <p:cNvSpPr txBox="1"/>
          <p:nvPr/>
        </p:nvSpPr>
        <p:spPr>
          <a:xfrm>
            <a:off x="314732" y="107381"/>
            <a:ext cx="59893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800" b="1" dirty="0" err="1"/>
              <a:t>Supplemental</a:t>
            </a:r>
            <a:r>
              <a:rPr lang="fr-FR" sz="1800" b="1" dirty="0"/>
              <a:t> Figure </a:t>
            </a:r>
            <a:r>
              <a:rPr lang="fr-FR" sz="1800" b="1" dirty="0" smtClean="0"/>
              <a:t>S</a:t>
            </a:r>
            <a:r>
              <a:rPr lang="fr-FR" b="1" dirty="0"/>
              <a:t>5</a:t>
            </a:r>
            <a:endParaRPr lang="fr-FR" dirty="0"/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61A63134-B0F2-958F-1DD8-05C9295E7F20}"/>
              </a:ext>
            </a:extLst>
          </p:cNvPr>
          <p:cNvSpPr txBox="1"/>
          <p:nvPr/>
        </p:nvSpPr>
        <p:spPr>
          <a:xfrm>
            <a:off x="280530" y="429319"/>
            <a:ext cx="34015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/>
              <a:t>A</a:t>
            </a:r>
          </a:p>
        </p:txBody>
      </p:sp>
      <p:pic>
        <p:nvPicPr>
          <p:cNvPr id="32" name="Image 3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1" t="17471" r="28297" b="2143"/>
          <a:stretch/>
        </p:blipFill>
        <p:spPr>
          <a:xfrm>
            <a:off x="1349118" y="848544"/>
            <a:ext cx="3684004" cy="2664296"/>
          </a:xfrm>
          <a:prstGeom prst="rect">
            <a:avLst/>
          </a:prstGeom>
        </p:spPr>
      </p:pic>
      <p:sp>
        <p:nvSpPr>
          <p:cNvPr id="33" name="Rectangle 32"/>
          <p:cNvSpPr/>
          <p:nvPr/>
        </p:nvSpPr>
        <p:spPr>
          <a:xfrm rot="5400000">
            <a:off x="3317049" y="-971925"/>
            <a:ext cx="251916" cy="331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6C1365E0-562E-81E1-B515-3871A42A2668}"/>
              </a:ext>
            </a:extLst>
          </p:cNvPr>
          <p:cNvSpPr txBox="1"/>
          <p:nvPr/>
        </p:nvSpPr>
        <p:spPr>
          <a:xfrm>
            <a:off x="3067141" y="506131"/>
            <a:ext cx="685481" cy="3488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00" dirty="0">
                <a:latin typeface="Calibri" panose="020F0502020204030204"/>
                <a:sym typeface="Wingdings" panose="05000000000000000000" pitchFamily="2" charset="2"/>
              </a:rPr>
              <a:t>GSDIII</a:t>
            </a:r>
          </a:p>
          <a:p>
            <a:pPr algn="ctr"/>
            <a:r>
              <a:rPr lang="fr-FR" sz="1000" baseline="30000" dirty="0">
                <a:latin typeface="Calibri" panose="020F0502020204030204"/>
                <a:sym typeface="Wingdings" panose="05000000000000000000" pitchFamily="2" charset="2"/>
              </a:rPr>
              <a:t>Patient1</a:t>
            </a: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E6E990EF-4802-8F5B-A5EB-E53804965589}"/>
              </a:ext>
            </a:extLst>
          </p:cNvPr>
          <p:cNvSpPr txBox="1"/>
          <p:nvPr/>
        </p:nvSpPr>
        <p:spPr>
          <a:xfrm>
            <a:off x="3515937" y="506131"/>
            <a:ext cx="685481" cy="3488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00" dirty="0">
                <a:latin typeface="Calibri" panose="020F0502020204030204"/>
                <a:sym typeface="Wingdings" panose="05000000000000000000" pitchFamily="2" charset="2"/>
              </a:rPr>
              <a:t>GSDIII</a:t>
            </a:r>
          </a:p>
          <a:p>
            <a:pPr algn="ctr"/>
            <a:r>
              <a:rPr lang="fr-FR" sz="1000" baseline="30000" dirty="0">
                <a:latin typeface="Calibri" panose="020F0502020204030204"/>
                <a:sym typeface="Wingdings" panose="05000000000000000000" pitchFamily="2" charset="2"/>
              </a:rPr>
              <a:t>Patient2</a:t>
            </a: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DDA6E99D-CF0E-8087-5C6B-4EBEC2D39F19}"/>
              </a:ext>
            </a:extLst>
          </p:cNvPr>
          <p:cNvSpPr txBox="1"/>
          <p:nvPr/>
        </p:nvSpPr>
        <p:spPr>
          <a:xfrm>
            <a:off x="3964733" y="506131"/>
            <a:ext cx="685481" cy="3488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00" dirty="0">
                <a:latin typeface="Calibri" panose="020F0502020204030204"/>
                <a:sym typeface="Wingdings" panose="05000000000000000000" pitchFamily="2" charset="2"/>
              </a:rPr>
              <a:t>GSDIII</a:t>
            </a:r>
          </a:p>
          <a:p>
            <a:pPr algn="ctr"/>
            <a:r>
              <a:rPr lang="fr-FR" sz="1000" baseline="30000" dirty="0">
                <a:latin typeface="Calibri" panose="020F0502020204030204"/>
                <a:sym typeface="Wingdings" panose="05000000000000000000" pitchFamily="2" charset="2"/>
              </a:rPr>
              <a:t>Patient3</a:t>
            </a: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B0DF2288-2F6C-176F-7D97-ECB248C76E29}"/>
              </a:ext>
            </a:extLst>
          </p:cNvPr>
          <p:cNvSpPr txBox="1"/>
          <p:nvPr/>
        </p:nvSpPr>
        <p:spPr>
          <a:xfrm>
            <a:off x="4413526" y="506131"/>
            <a:ext cx="685481" cy="3488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00" dirty="0">
                <a:latin typeface="Calibri" panose="020F0502020204030204"/>
                <a:sym typeface="Wingdings" panose="05000000000000000000" pitchFamily="2" charset="2"/>
              </a:rPr>
              <a:t>GSDIII</a:t>
            </a:r>
          </a:p>
          <a:p>
            <a:pPr algn="ctr"/>
            <a:r>
              <a:rPr lang="fr-FR" sz="1000" baseline="30000" dirty="0">
                <a:latin typeface="Calibri" panose="020F0502020204030204"/>
                <a:sym typeface="Wingdings" panose="05000000000000000000" pitchFamily="2" charset="2"/>
              </a:rPr>
              <a:t>Patient4</a:t>
            </a: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FB12D24C-D5C3-D876-5C21-1696A5AE49BF}"/>
              </a:ext>
            </a:extLst>
          </p:cNvPr>
          <p:cNvSpPr txBox="1"/>
          <p:nvPr/>
        </p:nvSpPr>
        <p:spPr>
          <a:xfrm>
            <a:off x="1720753" y="506131"/>
            <a:ext cx="6854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00" dirty="0" smtClean="0">
                <a:latin typeface="Calibri" panose="020F0502020204030204"/>
                <a:sym typeface="Wingdings" panose="05000000000000000000" pitchFamily="2" charset="2"/>
              </a:rPr>
              <a:t>CTRL1</a:t>
            </a:r>
            <a:endParaRPr lang="fr-FR" sz="1000" baseline="30000" dirty="0">
              <a:latin typeface="Calibri" panose="020F0502020204030204"/>
              <a:sym typeface="Wingdings" panose="05000000000000000000" pitchFamily="2" charset="2"/>
            </a:endParaRPr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0947132E-26E2-2CD7-A7C4-DE8B0F68980A}"/>
              </a:ext>
            </a:extLst>
          </p:cNvPr>
          <p:cNvSpPr txBox="1"/>
          <p:nvPr/>
        </p:nvSpPr>
        <p:spPr>
          <a:xfrm>
            <a:off x="2169549" y="506131"/>
            <a:ext cx="6854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00" dirty="0" smtClean="0">
                <a:latin typeface="Calibri" panose="020F0502020204030204"/>
                <a:sym typeface="Wingdings" panose="05000000000000000000" pitchFamily="2" charset="2"/>
              </a:rPr>
              <a:t>CTRL2</a:t>
            </a:r>
            <a:endParaRPr lang="fr-FR" sz="1000" baseline="30000" dirty="0">
              <a:latin typeface="Calibri" panose="020F0502020204030204"/>
              <a:sym typeface="Wingdings" panose="05000000000000000000" pitchFamily="2" charset="2"/>
            </a:endParaRPr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5CFEE346-A102-6BA0-7BE2-EBB4A7116E34}"/>
              </a:ext>
            </a:extLst>
          </p:cNvPr>
          <p:cNvSpPr txBox="1"/>
          <p:nvPr/>
        </p:nvSpPr>
        <p:spPr>
          <a:xfrm>
            <a:off x="2618345" y="506131"/>
            <a:ext cx="6854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00" dirty="0" smtClean="0">
                <a:latin typeface="Calibri" panose="020F0502020204030204"/>
                <a:sym typeface="Wingdings" panose="05000000000000000000" pitchFamily="2" charset="2"/>
              </a:rPr>
              <a:t>CTRL3</a:t>
            </a:r>
            <a:endParaRPr lang="fr-FR" sz="1000" baseline="30000" dirty="0">
              <a:latin typeface="Calibri" panose="020F0502020204030204"/>
              <a:sym typeface="Wingdings" panose="05000000000000000000" pitchFamily="2" charset="2"/>
            </a:endParaRP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6F2BCA13-3F3A-36F9-0675-BCED833DC85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9" t="-1012" r="1514" b="2057"/>
          <a:stretch/>
        </p:blipFill>
        <p:spPr>
          <a:xfrm>
            <a:off x="1349118" y="4016896"/>
            <a:ext cx="4404083" cy="1872208"/>
          </a:xfrm>
          <a:prstGeom prst="rect">
            <a:avLst/>
          </a:prstGeom>
        </p:spPr>
      </p:pic>
      <p:cxnSp>
        <p:nvCxnSpPr>
          <p:cNvPr id="43" name="Connecteur droit 42">
            <a:extLst>
              <a:ext uri="{FF2B5EF4-FFF2-40B4-BE49-F238E27FC236}">
                <a16:creationId xmlns:a16="http://schemas.microsoft.com/office/drawing/2014/main" id="{143370FB-F0CD-8FB3-3058-63602E0C3001}"/>
              </a:ext>
            </a:extLst>
          </p:cNvPr>
          <p:cNvCxnSpPr/>
          <p:nvPr/>
        </p:nvCxnSpPr>
        <p:spPr>
          <a:xfrm>
            <a:off x="1524934" y="3928043"/>
            <a:ext cx="1297079" cy="0"/>
          </a:xfrm>
          <a:prstGeom prst="line">
            <a:avLst/>
          </a:prstGeom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4" name="Connecteur droit 43">
            <a:extLst>
              <a:ext uri="{FF2B5EF4-FFF2-40B4-BE49-F238E27FC236}">
                <a16:creationId xmlns:a16="http://schemas.microsoft.com/office/drawing/2014/main" id="{456F4D8D-93D4-0476-86CF-0402BC556581}"/>
              </a:ext>
            </a:extLst>
          </p:cNvPr>
          <p:cNvCxnSpPr/>
          <p:nvPr/>
        </p:nvCxnSpPr>
        <p:spPr>
          <a:xfrm>
            <a:off x="2912666" y="3928043"/>
            <a:ext cx="1297079" cy="0"/>
          </a:xfrm>
          <a:prstGeom prst="line">
            <a:avLst/>
          </a:prstGeom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5" name="Connecteur droit 44">
            <a:extLst>
              <a:ext uri="{FF2B5EF4-FFF2-40B4-BE49-F238E27FC236}">
                <a16:creationId xmlns:a16="http://schemas.microsoft.com/office/drawing/2014/main" id="{7E86C067-1BA0-BC71-9507-CFC932FCE4A3}"/>
              </a:ext>
            </a:extLst>
          </p:cNvPr>
          <p:cNvCxnSpPr/>
          <p:nvPr/>
        </p:nvCxnSpPr>
        <p:spPr>
          <a:xfrm>
            <a:off x="4338440" y="3928043"/>
            <a:ext cx="1297079" cy="0"/>
          </a:xfrm>
          <a:prstGeom prst="line">
            <a:avLst/>
          </a:prstGeom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6" name="ZoneTexte 45">
            <a:extLst>
              <a:ext uri="{FF2B5EF4-FFF2-40B4-BE49-F238E27FC236}">
                <a16:creationId xmlns:a16="http://schemas.microsoft.com/office/drawing/2014/main" id="{1652F1DC-43BD-70FE-ACC9-85149EB1D578}"/>
              </a:ext>
            </a:extLst>
          </p:cNvPr>
          <p:cNvSpPr txBox="1"/>
          <p:nvPr/>
        </p:nvSpPr>
        <p:spPr>
          <a:xfrm>
            <a:off x="1783335" y="3636973"/>
            <a:ext cx="78027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00" i="1" dirty="0" err="1">
                <a:latin typeface="Calibri" panose="020F0502020204030204"/>
                <a:sym typeface="Wingdings" panose="05000000000000000000" pitchFamily="2" charset="2"/>
              </a:rPr>
              <a:t>Agl</a:t>
            </a:r>
            <a:r>
              <a:rPr lang="fr-FR" sz="1000" i="1" baseline="30000" dirty="0">
                <a:latin typeface="Calibri" panose="020F0502020204030204"/>
                <a:sym typeface="Wingdings" panose="05000000000000000000" pitchFamily="2" charset="2"/>
              </a:rPr>
              <a:t>+/+</a:t>
            </a:r>
          </a:p>
        </p:txBody>
      </p:sp>
      <p:sp>
        <p:nvSpPr>
          <p:cNvPr id="47" name="ZoneTexte 46">
            <a:extLst>
              <a:ext uri="{FF2B5EF4-FFF2-40B4-BE49-F238E27FC236}">
                <a16:creationId xmlns:a16="http://schemas.microsoft.com/office/drawing/2014/main" id="{5ED12171-7011-6C70-38FD-4C99AAAEC3BA}"/>
              </a:ext>
            </a:extLst>
          </p:cNvPr>
          <p:cNvSpPr txBox="1"/>
          <p:nvPr/>
        </p:nvSpPr>
        <p:spPr>
          <a:xfrm>
            <a:off x="3111525" y="3649129"/>
            <a:ext cx="91897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00" i="1" dirty="0" err="1">
                <a:latin typeface="Calibri" panose="020F0502020204030204"/>
                <a:sym typeface="Wingdings" panose="05000000000000000000" pitchFamily="2" charset="2"/>
              </a:rPr>
              <a:t>Agl</a:t>
            </a:r>
            <a:r>
              <a:rPr lang="fr-FR" sz="1000" i="1" baseline="30000" dirty="0">
                <a:latin typeface="Calibri" panose="020F0502020204030204"/>
                <a:sym typeface="Wingdings" panose="05000000000000000000" pitchFamily="2" charset="2"/>
              </a:rPr>
              <a:t>-/-</a:t>
            </a:r>
          </a:p>
        </p:txBody>
      </p:sp>
      <p:sp>
        <p:nvSpPr>
          <p:cNvPr id="48" name="ZoneTexte 47">
            <a:extLst>
              <a:ext uri="{FF2B5EF4-FFF2-40B4-BE49-F238E27FC236}">
                <a16:creationId xmlns:a16="http://schemas.microsoft.com/office/drawing/2014/main" id="{84411407-56BB-ADCA-7482-20820B6AED36}"/>
              </a:ext>
            </a:extLst>
          </p:cNvPr>
          <p:cNvSpPr txBox="1"/>
          <p:nvPr/>
        </p:nvSpPr>
        <p:spPr>
          <a:xfrm>
            <a:off x="4212002" y="3656087"/>
            <a:ext cx="15809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00" i="1" dirty="0" err="1">
                <a:latin typeface="Calibri" panose="020F0502020204030204"/>
                <a:sym typeface="Wingdings" panose="05000000000000000000" pitchFamily="2" charset="2"/>
              </a:rPr>
              <a:t>Agl</a:t>
            </a:r>
            <a:r>
              <a:rPr lang="fr-FR" sz="1000" i="1" baseline="30000" dirty="0">
                <a:latin typeface="Calibri" panose="020F0502020204030204"/>
                <a:sym typeface="Wingdings" panose="05000000000000000000" pitchFamily="2" charset="2"/>
              </a:rPr>
              <a:t>-/- </a:t>
            </a:r>
            <a:r>
              <a:rPr lang="fr-FR" sz="1000" dirty="0" err="1">
                <a:latin typeface="Calibri" panose="020F0502020204030204"/>
                <a:sym typeface="Wingdings" panose="05000000000000000000" pitchFamily="2" charset="2"/>
              </a:rPr>
              <a:t>treated</a:t>
            </a:r>
            <a:endParaRPr lang="fr-FR" sz="1000" baseline="30000" dirty="0">
              <a:latin typeface="Calibri" panose="020F0502020204030204"/>
              <a:sym typeface="Wingdings" panose="05000000000000000000" pitchFamily="2" charset="2"/>
            </a:endParaRPr>
          </a:p>
        </p:txBody>
      </p:sp>
      <p:sp>
        <p:nvSpPr>
          <p:cNvPr id="49" name="ZoneTexte 48">
            <a:extLst>
              <a:ext uri="{FF2B5EF4-FFF2-40B4-BE49-F238E27FC236}">
                <a16:creationId xmlns:a16="http://schemas.microsoft.com/office/drawing/2014/main" id="{61A63134-B0F2-958F-1DD8-05C9295E7F20}"/>
              </a:ext>
            </a:extLst>
          </p:cNvPr>
          <p:cNvSpPr txBox="1"/>
          <p:nvPr/>
        </p:nvSpPr>
        <p:spPr>
          <a:xfrm>
            <a:off x="309071" y="3584848"/>
            <a:ext cx="3289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/>
              <a:t>B</a:t>
            </a:r>
          </a:p>
        </p:txBody>
      </p:sp>
      <p:sp>
        <p:nvSpPr>
          <p:cNvPr id="50" name="ZoneTexte 49">
            <a:extLst>
              <a:ext uri="{FF2B5EF4-FFF2-40B4-BE49-F238E27FC236}">
                <a16:creationId xmlns:a16="http://schemas.microsoft.com/office/drawing/2014/main" id="{2BAF1B1E-8345-7CF2-12E0-8382728A35A5}"/>
              </a:ext>
            </a:extLst>
          </p:cNvPr>
          <p:cNvSpPr txBox="1"/>
          <p:nvPr/>
        </p:nvSpPr>
        <p:spPr>
          <a:xfrm>
            <a:off x="5033121" y="1455441"/>
            <a:ext cx="95125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b="1" dirty="0" smtClean="0">
                <a:solidFill>
                  <a:srgbClr val="FF0000"/>
                </a:solidFill>
                <a:latin typeface="Calibri" panose="020F0502020204030204"/>
                <a:sym typeface="Wingdings" panose="05000000000000000000" pitchFamily="2" charset="2"/>
              </a:rPr>
              <a:t>HSP60 </a:t>
            </a:r>
            <a:endParaRPr lang="fr-FR" sz="1000" b="1" dirty="0">
              <a:solidFill>
                <a:srgbClr val="FF0000"/>
              </a:solidFill>
              <a:latin typeface="Calibri" panose="020F0502020204030204"/>
              <a:sym typeface="Wingdings" panose="05000000000000000000" pitchFamily="2" charset="2"/>
            </a:endParaRPr>
          </a:p>
        </p:txBody>
      </p:sp>
      <p:sp>
        <p:nvSpPr>
          <p:cNvPr id="51" name="ZoneTexte 50">
            <a:extLst>
              <a:ext uri="{FF2B5EF4-FFF2-40B4-BE49-F238E27FC236}">
                <a16:creationId xmlns:a16="http://schemas.microsoft.com/office/drawing/2014/main" id="{CDA8F1C7-FE90-9F67-78DB-61FF5C31E7A2}"/>
              </a:ext>
            </a:extLst>
          </p:cNvPr>
          <p:cNvSpPr txBox="1"/>
          <p:nvPr/>
        </p:nvSpPr>
        <p:spPr>
          <a:xfrm>
            <a:off x="5033121" y="2300384"/>
            <a:ext cx="103004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b="1" dirty="0">
                <a:solidFill>
                  <a:srgbClr val="00B050"/>
                </a:solidFill>
                <a:latin typeface="Calibri" panose="020F0502020204030204"/>
                <a:sym typeface="Wingdings" panose="05000000000000000000" pitchFamily="2" charset="2"/>
              </a:rPr>
              <a:t>GAL3 </a:t>
            </a:r>
          </a:p>
        </p:txBody>
      </p:sp>
      <p:sp>
        <p:nvSpPr>
          <p:cNvPr id="52" name="ZoneTexte 51">
            <a:extLst>
              <a:ext uri="{FF2B5EF4-FFF2-40B4-BE49-F238E27FC236}">
                <a16:creationId xmlns:a16="http://schemas.microsoft.com/office/drawing/2014/main" id="{2BAF1B1E-8345-7CF2-12E0-8382728A35A5}"/>
              </a:ext>
            </a:extLst>
          </p:cNvPr>
          <p:cNvSpPr txBox="1"/>
          <p:nvPr/>
        </p:nvSpPr>
        <p:spPr>
          <a:xfrm>
            <a:off x="5783334" y="4304739"/>
            <a:ext cx="95125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b="1" dirty="0" smtClean="0">
                <a:solidFill>
                  <a:srgbClr val="FF0000"/>
                </a:solidFill>
                <a:latin typeface="Calibri" panose="020F0502020204030204"/>
                <a:sym typeface="Wingdings" panose="05000000000000000000" pitchFamily="2" charset="2"/>
              </a:rPr>
              <a:t>VINCULIN </a:t>
            </a:r>
            <a:endParaRPr lang="fr-FR" sz="1000" b="1" dirty="0">
              <a:solidFill>
                <a:srgbClr val="FF0000"/>
              </a:solidFill>
              <a:latin typeface="Calibri" panose="020F0502020204030204"/>
              <a:sym typeface="Wingdings" panose="05000000000000000000" pitchFamily="2" charset="2"/>
            </a:endParaRPr>
          </a:p>
        </p:txBody>
      </p:sp>
      <p:sp>
        <p:nvSpPr>
          <p:cNvPr id="53" name="ZoneTexte 52">
            <a:extLst>
              <a:ext uri="{FF2B5EF4-FFF2-40B4-BE49-F238E27FC236}">
                <a16:creationId xmlns:a16="http://schemas.microsoft.com/office/drawing/2014/main" id="{CDA8F1C7-FE90-9F67-78DB-61FF5C31E7A2}"/>
              </a:ext>
            </a:extLst>
          </p:cNvPr>
          <p:cNvSpPr txBox="1"/>
          <p:nvPr/>
        </p:nvSpPr>
        <p:spPr>
          <a:xfrm>
            <a:off x="5783334" y="5097016"/>
            <a:ext cx="103004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b="1" dirty="0">
                <a:solidFill>
                  <a:srgbClr val="00B050"/>
                </a:solidFill>
                <a:latin typeface="Calibri" panose="020F0502020204030204"/>
                <a:sym typeface="Wingdings" panose="05000000000000000000" pitchFamily="2" charset="2"/>
              </a:rPr>
              <a:t>GAL3 </a:t>
            </a: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99" r="22577" b="4911"/>
          <a:stretch/>
        </p:blipFill>
        <p:spPr>
          <a:xfrm>
            <a:off x="1347684" y="6412762"/>
            <a:ext cx="3571553" cy="3291097"/>
          </a:xfrm>
          <a:prstGeom prst="rect">
            <a:avLst/>
          </a:prstGeom>
        </p:spPr>
      </p:pic>
      <p:cxnSp>
        <p:nvCxnSpPr>
          <p:cNvPr id="68" name="Connecteur droit 67">
            <a:extLst>
              <a:ext uri="{FF2B5EF4-FFF2-40B4-BE49-F238E27FC236}">
                <a16:creationId xmlns:a16="http://schemas.microsoft.com/office/drawing/2014/main" id="{143370FB-F0CD-8FB3-3058-63602E0C3001}"/>
              </a:ext>
            </a:extLst>
          </p:cNvPr>
          <p:cNvCxnSpPr/>
          <p:nvPr/>
        </p:nvCxnSpPr>
        <p:spPr>
          <a:xfrm>
            <a:off x="1759828" y="6332308"/>
            <a:ext cx="1476000" cy="0"/>
          </a:xfrm>
          <a:prstGeom prst="line">
            <a:avLst/>
          </a:prstGeom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9" name="Connecteur droit 68">
            <a:extLst>
              <a:ext uri="{FF2B5EF4-FFF2-40B4-BE49-F238E27FC236}">
                <a16:creationId xmlns:a16="http://schemas.microsoft.com/office/drawing/2014/main" id="{456F4D8D-93D4-0476-86CF-0402BC556581}"/>
              </a:ext>
            </a:extLst>
          </p:cNvPr>
          <p:cNvCxnSpPr/>
          <p:nvPr/>
        </p:nvCxnSpPr>
        <p:spPr>
          <a:xfrm>
            <a:off x="3340306" y="6332308"/>
            <a:ext cx="1512000" cy="0"/>
          </a:xfrm>
          <a:prstGeom prst="line">
            <a:avLst/>
          </a:prstGeom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70" name="ZoneTexte 69">
            <a:extLst>
              <a:ext uri="{FF2B5EF4-FFF2-40B4-BE49-F238E27FC236}">
                <a16:creationId xmlns:a16="http://schemas.microsoft.com/office/drawing/2014/main" id="{1652F1DC-43BD-70FE-ACC9-85149EB1D578}"/>
              </a:ext>
            </a:extLst>
          </p:cNvPr>
          <p:cNvSpPr txBox="1"/>
          <p:nvPr/>
        </p:nvSpPr>
        <p:spPr>
          <a:xfrm>
            <a:off x="2169859" y="6038032"/>
            <a:ext cx="7112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00" dirty="0" err="1" smtClean="0">
                <a:latin typeface="Calibri" panose="020F0502020204030204"/>
                <a:sym typeface="Wingdings" panose="05000000000000000000" pitchFamily="2" charset="2"/>
              </a:rPr>
              <a:t>Healthy</a:t>
            </a:r>
            <a:endParaRPr lang="fr-FR" sz="1000" baseline="30000" dirty="0">
              <a:latin typeface="Calibri" panose="020F0502020204030204"/>
              <a:sym typeface="Wingdings" panose="05000000000000000000" pitchFamily="2" charset="2"/>
            </a:endParaRPr>
          </a:p>
        </p:txBody>
      </p:sp>
      <p:sp>
        <p:nvSpPr>
          <p:cNvPr id="72" name="ZoneTexte 71">
            <a:extLst>
              <a:ext uri="{FF2B5EF4-FFF2-40B4-BE49-F238E27FC236}">
                <a16:creationId xmlns:a16="http://schemas.microsoft.com/office/drawing/2014/main" id="{5ED12171-7011-6C70-38FD-4C99AAAEC3BA}"/>
              </a:ext>
            </a:extLst>
          </p:cNvPr>
          <p:cNvSpPr txBox="1"/>
          <p:nvPr/>
        </p:nvSpPr>
        <p:spPr>
          <a:xfrm>
            <a:off x="3713806" y="6045520"/>
            <a:ext cx="83767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00" dirty="0" smtClean="0">
                <a:latin typeface="Calibri" panose="020F0502020204030204"/>
                <a:sym typeface="Wingdings" panose="05000000000000000000" pitchFamily="2" charset="2"/>
              </a:rPr>
              <a:t>GSDIII </a:t>
            </a:r>
            <a:endParaRPr lang="fr-FR" sz="1000" baseline="30000" dirty="0">
              <a:latin typeface="Calibri" panose="020F0502020204030204"/>
              <a:sym typeface="Wingdings" panose="05000000000000000000" pitchFamily="2" charset="2"/>
            </a:endParaRPr>
          </a:p>
        </p:txBody>
      </p:sp>
      <p:sp>
        <p:nvSpPr>
          <p:cNvPr id="73" name="ZoneTexte 72">
            <a:extLst>
              <a:ext uri="{FF2B5EF4-FFF2-40B4-BE49-F238E27FC236}">
                <a16:creationId xmlns:a16="http://schemas.microsoft.com/office/drawing/2014/main" id="{61A63134-B0F2-958F-1DD8-05C9295E7F20}"/>
              </a:ext>
            </a:extLst>
          </p:cNvPr>
          <p:cNvSpPr txBox="1"/>
          <p:nvPr/>
        </p:nvSpPr>
        <p:spPr>
          <a:xfrm>
            <a:off x="280530" y="5961112"/>
            <a:ext cx="3209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/>
              <a:t>C</a:t>
            </a:r>
          </a:p>
        </p:txBody>
      </p:sp>
      <p:sp>
        <p:nvSpPr>
          <p:cNvPr id="74" name="ZoneTexte 73">
            <a:extLst>
              <a:ext uri="{FF2B5EF4-FFF2-40B4-BE49-F238E27FC236}">
                <a16:creationId xmlns:a16="http://schemas.microsoft.com/office/drawing/2014/main" id="{2BAF1B1E-8345-7CF2-12E0-8382728A35A5}"/>
              </a:ext>
            </a:extLst>
          </p:cNvPr>
          <p:cNvSpPr txBox="1"/>
          <p:nvPr/>
        </p:nvSpPr>
        <p:spPr>
          <a:xfrm>
            <a:off x="5047427" y="8132456"/>
            <a:ext cx="95125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b="1" dirty="0" smtClean="0">
                <a:solidFill>
                  <a:srgbClr val="FF0000"/>
                </a:solidFill>
                <a:latin typeface="Calibri" panose="020F0502020204030204"/>
                <a:sym typeface="Wingdings" panose="05000000000000000000" pitchFamily="2" charset="2"/>
              </a:rPr>
              <a:t>HSP60 </a:t>
            </a:r>
            <a:endParaRPr lang="fr-FR" sz="1000" b="1" dirty="0">
              <a:solidFill>
                <a:srgbClr val="FF0000"/>
              </a:solidFill>
              <a:latin typeface="Calibri" panose="020F0502020204030204"/>
              <a:sym typeface="Wingdings" panose="05000000000000000000" pitchFamily="2" charset="2"/>
            </a:endParaRPr>
          </a:p>
        </p:txBody>
      </p:sp>
      <p:sp>
        <p:nvSpPr>
          <p:cNvPr id="75" name="ZoneTexte 74">
            <a:extLst>
              <a:ext uri="{FF2B5EF4-FFF2-40B4-BE49-F238E27FC236}">
                <a16:creationId xmlns:a16="http://schemas.microsoft.com/office/drawing/2014/main" id="{CDA8F1C7-FE90-9F67-78DB-61FF5C31E7A2}"/>
              </a:ext>
            </a:extLst>
          </p:cNvPr>
          <p:cNvSpPr txBox="1"/>
          <p:nvPr/>
        </p:nvSpPr>
        <p:spPr>
          <a:xfrm>
            <a:off x="5063254" y="8673180"/>
            <a:ext cx="103004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b="1" dirty="0">
                <a:solidFill>
                  <a:srgbClr val="00B050"/>
                </a:solidFill>
                <a:latin typeface="Calibri" panose="020F0502020204030204"/>
                <a:sym typeface="Wingdings" panose="05000000000000000000" pitchFamily="2" charset="2"/>
              </a:rPr>
              <a:t>GAL3 </a:t>
            </a:r>
          </a:p>
        </p:txBody>
      </p:sp>
      <p:sp>
        <p:nvSpPr>
          <p:cNvPr id="6" name="Accolade fermante 5"/>
          <p:cNvSpPr/>
          <p:nvPr/>
        </p:nvSpPr>
        <p:spPr>
          <a:xfrm>
            <a:off x="4980863" y="7832990"/>
            <a:ext cx="45719" cy="840190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4" name="ZoneTexte 53">
            <a:extLst>
              <a:ext uri="{FF2B5EF4-FFF2-40B4-BE49-F238E27FC236}">
                <a16:creationId xmlns:a16="http://schemas.microsoft.com/office/drawing/2014/main" id="{1652F1DC-43BD-70FE-ACC9-85149EB1D578}"/>
              </a:ext>
            </a:extLst>
          </p:cNvPr>
          <p:cNvSpPr txBox="1"/>
          <p:nvPr/>
        </p:nvSpPr>
        <p:spPr>
          <a:xfrm>
            <a:off x="796438" y="502530"/>
            <a:ext cx="197379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b="1" dirty="0" smtClean="0">
                <a:latin typeface="Calibri" panose="020F0502020204030204"/>
                <a:sym typeface="Wingdings" panose="05000000000000000000" pitchFamily="2" charset="2"/>
              </a:rPr>
              <a:t>HUMAN </a:t>
            </a:r>
            <a:r>
              <a:rPr lang="fr-FR" sz="1000" b="1" dirty="0" err="1" smtClean="0">
                <a:latin typeface="Calibri" panose="020F0502020204030204"/>
                <a:sym typeface="Wingdings" panose="05000000000000000000" pitchFamily="2" charset="2"/>
              </a:rPr>
              <a:t>skMt</a:t>
            </a:r>
            <a:endParaRPr lang="fr-FR" sz="1000" b="1" baseline="30000" dirty="0">
              <a:latin typeface="Calibri" panose="020F0502020204030204"/>
              <a:sym typeface="Wingdings" panose="05000000000000000000" pitchFamily="2" charset="2"/>
            </a:endParaRPr>
          </a:p>
        </p:txBody>
      </p:sp>
      <p:sp>
        <p:nvSpPr>
          <p:cNvPr id="55" name="ZoneTexte 54">
            <a:extLst>
              <a:ext uri="{FF2B5EF4-FFF2-40B4-BE49-F238E27FC236}">
                <a16:creationId xmlns:a16="http://schemas.microsoft.com/office/drawing/2014/main" id="{1652F1DC-43BD-70FE-ACC9-85149EB1D578}"/>
              </a:ext>
            </a:extLst>
          </p:cNvPr>
          <p:cNvSpPr txBox="1"/>
          <p:nvPr/>
        </p:nvSpPr>
        <p:spPr>
          <a:xfrm>
            <a:off x="607076" y="3649129"/>
            <a:ext cx="197379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b="1" dirty="0" smtClean="0">
                <a:latin typeface="Calibri" panose="020F0502020204030204"/>
                <a:sym typeface="Wingdings" panose="05000000000000000000" pitchFamily="2" charset="2"/>
              </a:rPr>
              <a:t>MOUSE TRICEPS </a:t>
            </a:r>
            <a:endParaRPr lang="fr-FR" sz="1000" b="1" baseline="30000" dirty="0">
              <a:latin typeface="Calibri" panose="020F0502020204030204"/>
              <a:sym typeface="Wingdings" panose="05000000000000000000" pitchFamily="2" charset="2"/>
            </a:endParaRPr>
          </a:p>
        </p:txBody>
      </p:sp>
      <p:sp>
        <p:nvSpPr>
          <p:cNvPr id="56" name="ZoneTexte 55">
            <a:extLst>
              <a:ext uri="{FF2B5EF4-FFF2-40B4-BE49-F238E27FC236}">
                <a16:creationId xmlns:a16="http://schemas.microsoft.com/office/drawing/2014/main" id="{1652F1DC-43BD-70FE-ACC9-85149EB1D578}"/>
              </a:ext>
            </a:extLst>
          </p:cNvPr>
          <p:cNvSpPr txBox="1"/>
          <p:nvPr/>
        </p:nvSpPr>
        <p:spPr>
          <a:xfrm>
            <a:off x="589813" y="6045519"/>
            <a:ext cx="197379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b="1" dirty="0" smtClean="0">
                <a:latin typeface="Calibri" panose="020F0502020204030204"/>
                <a:sym typeface="Wingdings" panose="05000000000000000000" pitchFamily="2" charset="2"/>
              </a:rPr>
              <a:t>HUMAN MUSCLE</a:t>
            </a:r>
            <a:endParaRPr lang="fr-FR" sz="1000" b="1" baseline="30000" dirty="0">
              <a:latin typeface="Calibri" panose="020F0502020204030204"/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579527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B9135F87-C90B-5C46-665E-6BA005BEDC2C}"/>
              </a:ext>
            </a:extLst>
          </p:cNvPr>
          <p:cNvSpPr txBox="1"/>
          <p:nvPr/>
        </p:nvSpPr>
        <p:spPr>
          <a:xfrm>
            <a:off x="404664" y="344488"/>
            <a:ext cx="610797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200" b="1" dirty="0" smtClean="0"/>
              <a:t>Supplemental Figure S5</a:t>
            </a:r>
            <a:r>
              <a:rPr lang="en-US" sz="1200" b="1" dirty="0"/>
              <a:t>. </a:t>
            </a:r>
            <a:r>
              <a:rPr lang="en-US" sz="1200" b="1" i="1" dirty="0" smtClean="0"/>
              <a:t>LGALS3</a:t>
            </a:r>
            <a:r>
              <a:rPr lang="en-US" sz="1200" b="1" dirty="0" smtClean="0"/>
              <a:t> up regulation confirmed at the protein level (GAL3) in </a:t>
            </a:r>
            <a:r>
              <a:rPr lang="en-US" sz="1200" b="1" dirty="0"/>
              <a:t>human </a:t>
            </a:r>
            <a:r>
              <a:rPr lang="en-US" sz="1200" b="1" dirty="0" err="1"/>
              <a:t>skMt</a:t>
            </a:r>
            <a:r>
              <a:rPr lang="en-US" sz="1200" b="1" dirty="0"/>
              <a:t>, mouse triceps biopsies and human patient muscle biopsies. </a:t>
            </a:r>
            <a:r>
              <a:rPr lang="en-US" sz="1200" dirty="0"/>
              <a:t>(A,B,C) </a:t>
            </a:r>
            <a:r>
              <a:rPr lang="en-US" sz="1200" dirty="0" smtClean="0"/>
              <a:t>Uncropped Western </a:t>
            </a:r>
            <a:r>
              <a:rPr lang="en-US" sz="1200" dirty="0"/>
              <a:t>Blot analysis of GAL3 protein level in respectively CTRLs and </a:t>
            </a:r>
            <a:r>
              <a:rPr lang="en-US" sz="1200" dirty="0" err="1"/>
              <a:t>GSDIII</a:t>
            </a:r>
            <a:r>
              <a:rPr lang="en-US" sz="1200" baseline="30000" dirty="0" err="1"/>
              <a:t>Patients</a:t>
            </a:r>
            <a:r>
              <a:rPr lang="en-US" sz="1200" dirty="0"/>
              <a:t> </a:t>
            </a:r>
            <a:r>
              <a:rPr lang="en-US" sz="1200" dirty="0" err="1"/>
              <a:t>skMt</a:t>
            </a:r>
            <a:r>
              <a:rPr lang="en-US" sz="1200" dirty="0"/>
              <a:t> (A) , </a:t>
            </a:r>
            <a:r>
              <a:rPr lang="en-US" sz="1200" dirty="0" err="1"/>
              <a:t>Agl</a:t>
            </a:r>
            <a:r>
              <a:rPr lang="en-US" sz="1200" baseline="30000" dirty="0"/>
              <a:t>+/+</a:t>
            </a:r>
            <a:r>
              <a:rPr lang="en-US" sz="1200" dirty="0"/>
              <a:t>, </a:t>
            </a:r>
            <a:r>
              <a:rPr lang="en-US" sz="1200" dirty="0" err="1"/>
              <a:t>Agl</a:t>
            </a:r>
            <a:r>
              <a:rPr lang="en-US" sz="1200" baseline="30000" dirty="0"/>
              <a:t>-/-</a:t>
            </a:r>
            <a:r>
              <a:rPr lang="en-US" sz="1200" dirty="0"/>
              <a:t>, </a:t>
            </a:r>
            <a:r>
              <a:rPr lang="en-US" sz="1200" dirty="0" err="1"/>
              <a:t>Agl</a:t>
            </a:r>
            <a:r>
              <a:rPr lang="en-US" sz="1200" baseline="30000" dirty="0"/>
              <a:t>-/-</a:t>
            </a:r>
            <a:r>
              <a:rPr lang="en-US" sz="1200" dirty="0"/>
              <a:t> treated mouse triceps biopsies (n=4 </a:t>
            </a:r>
            <a:r>
              <a:rPr lang="en-US" sz="1200" dirty="0" err="1"/>
              <a:t>independant</a:t>
            </a:r>
            <a:r>
              <a:rPr lang="en-US" sz="1200" dirty="0"/>
              <a:t> mice for each condition) (B) and healthy and GSDIII patient muscle </a:t>
            </a:r>
            <a:r>
              <a:rPr lang="en-US" sz="1200" dirty="0" smtClean="0"/>
              <a:t>biopsies </a:t>
            </a:r>
            <a:r>
              <a:rPr lang="en-US" sz="1200" dirty="0"/>
              <a:t>(n=3 </a:t>
            </a:r>
            <a:r>
              <a:rPr lang="en-US" sz="1200" dirty="0" err="1"/>
              <a:t>independant</a:t>
            </a:r>
            <a:r>
              <a:rPr lang="en-US" sz="1200" dirty="0"/>
              <a:t> individuals for each condition</a:t>
            </a:r>
            <a:r>
              <a:rPr lang="en-US" sz="1200" dirty="0" smtClean="0"/>
              <a:t>) (C).</a:t>
            </a:r>
            <a:endParaRPr lang="en-GB" sz="1200" i="1" baseline="30000" dirty="0"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903378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ZoneTexte 70">
            <a:extLst>
              <a:ext uri="{FF2B5EF4-FFF2-40B4-BE49-F238E27FC236}">
                <a16:creationId xmlns:a16="http://schemas.microsoft.com/office/drawing/2014/main" id="{B9135F87-C90B-5C46-665E-6BA005BEDC2C}"/>
              </a:ext>
            </a:extLst>
          </p:cNvPr>
          <p:cNvSpPr txBox="1"/>
          <p:nvPr/>
        </p:nvSpPr>
        <p:spPr>
          <a:xfrm>
            <a:off x="282602" y="3944892"/>
            <a:ext cx="610797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sz="1200" b="1" dirty="0"/>
              <a:t>Supplemental Figure </a:t>
            </a:r>
            <a:r>
              <a:rPr lang="en-GB" sz="1200" b="1" dirty="0" smtClean="0"/>
              <a:t>S6. </a:t>
            </a:r>
            <a:r>
              <a:rPr lang="en-GB" sz="1200" b="1" i="1" dirty="0"/>
              <a:t>LGALS3</a:t>
            </a:r>
            <a:r>
              <a:rPr lang="en-GB" sz="1200" b="1" dirty="0"/>
              <a:t> up-regulation confirmed at the protein level (GAL3) in mouse quadriceps biopsies.</a:t>
            </a:r>
            <a:r>
              <a:rPr lang="en-GB" sz="1200" dirty="0"/>
              <a:t> </a:t>
            </a:r>
            <a:r>
              <a:rPr lang="en-GB" sz="1200" dirty="0" smtClean="0"/>
              <a:t>Uncropped Western </a:t>
            </a:r>
            <a:r>
              <a:rPr lang="en-GB" sz="1200" dirty="0"/>
              <a:t>Blot analysis of GAL3 protein level in </a:t>
            </a:r>
            <a:r>
              <a:rPr lang="en-GB" sz="1200" i="1" dirty="0" err="1">
                <a:sym typeface="Wingdings" panose="05000000000000000000" pitchFamily="2" charset="2"/>
              </a:rPr>
              <a:t>Agl</a:t>
            </a:r>
            <a:r>
              <a:rPr lang="en-GB" sz="1200" i="1" baseline="30000" dirty="0">
                <a:sym typeface="Wingdings" panose="05000000000000000000" pitchFamily="2" charset="2"/>
              </a:rPr>
              <a:t>+/+</a:t>
            </a:r>
            <a:r>
              <a:rPr lang="en-GB" sz="1200" i="1" dirty="0">
                <a:sym typeface="Wingdings" panose="05000000000000000000" pitchFamily="2" charset="2"/>
              </a:rPr>
              <a:t>,</a:t>
            </a:r>
            <a:r>
              <a:rPr lang="en-GB" sz="1200" i="1" baseline="30000" dirty="0">
                <a:sym typeface="Wingdings" panose="05000000000000000000" pitchFamily="2" charset="2"/>
              </a:rPr>
              <a:t> </a:t>
            </a:r>
            <a:r>
              <a:rPr lang="en-GB" sz="1200" i="1" dirty="0" err="1">
                <a:sym typeface="Wingdings" panose="05000000000000000000" pitchFamily="2" charset="2"/>
              </a:rPr>
              <a:t>Agl</a:t>
            </a:r>
            <a:r>
              <a:rPr lang="en-GB" sz="1200" i="1" baseline="30000" dirty="0">
                <a:sym typeface="Wingdings" panose="05000000000000000000" pitchFamily="2" charset="2"/>
              </a:rPr>
              <a:t>-/-</a:t>
            </a:r>
            <a:r>
              <a:rPr lang="en-GB" sz="1200" i="1" dirty="0">
                <a:sym typeface="Wingdings" panose="05000000000000000000" pitchFamily="2" charset="2"/>
              </a:rPr>
              <a:t>, </a:t>
            </a:r>
            <a:r>
              <a:rPr lang="en-GB" sz="1200" i="1" dirty="0" err="1">
                <a:sym typeface="Wingdings" panose="05000000000000000000" pitchFamily="2" charset="2"/>
              </a:rPr>
              <a:t>Agl</a:t>
            </a:r>
            <a:r>
              <a:rPr lang="en-GB" sz="1200" i="1" baseline="30000" dirty="0">
                <a:sym typeface="Wingdings" panose="05000000000000000000" pitchFamily="2" charset="2"/>
              </a:rPr>
              <a:t>-/- </a:t>
            </a:r>
            <a:r>
              <a:rPr lang="en-GB" sz="1200" dirty="0">
                <a:sym typeface="Wingdings" panose="05000000000000000000" pitchFamily="2" charset="2"/>
              </a:rPr>
              <a:t>treated mouse triceps biopsies. (n=4 </a:t>
            </a:r>
            <a:r>
              <a:rPr lang="en-GB" sz="1200" dirty="0" smtClean="0">
                <a:sym typeface="Wingdings" panose="05000000000000000000" pitchFamily="2" charset="2"/>
              </a:rPr>
              <a:t>or </a:t>
            </a:r>
            <a:r>
              <a:rPr lang="en-GB" sz="1200" dirty="0">
                <a:sym typeface="Wingdings" panose="05000000000000000000" pitchFamily="2" charset="2"/>
              </a:rPr>
              <a:t>5 independent mice for each condition</a:t>
            </a:r>
            <a:r>
              <a:rPr lang="en-GB" sz="1200" dirty="0" smtClean="0">
                <a:sym typeface="Wingdings" panose="05000000000000000000" pitchFamily="2" charset="2"/>
              </a:rPr>
              <a:t>).</a:t>
            </a:r>
            <a:r>
              <a:rPr lang="en-GB" sz="1200" dirty="0" smtClean="0"/>
              <a:t> </a:t>
            </a:r>
            <a:r>
              <a:rPr lang="en-GB" sz="1200" dirty="0"/>
              <a:t>Quantification of the Western Blot analysis of GAL3 over VINCULIN </a:t>
            </a:r>
            <a:r>
              <a:rPr lang="en-GB" sz="1200" dirty="0" smtClean="0"/>
              <a:t>are </a:t>
            </a:r>
            <a:r>
              <a:rPr lang="en-GB" sz="1200" dirty="0"/>
              <a:t>normalised to the mean of </a:t>
            </a:r>
            <a:r>
              <a:rPr lang="en-GB" sz="1200" i="1" dirty="0" err="1">
                <a:sym typeface="Wingdings" panose="05000000000000000000" pitchFamily="2" charset="2"/>
              </a:rPr>
              <a:t>Agl</a:t>
            </a:r>
            <a:r>
              <a:rPr lang="en-GB" sz="1200" i="1" baseline="30000" dirty="0">
                <a:sym typeface="Wingdings" panose="05000000000000000000" pitchFamily="2" charset="2"/>
              </a:rPr>
              <a:t>+/+ </a:t>
            </a:r>
            <a:r>
              <a:rPr lang="en-GB" sz="1200" i="1" dirty="0">
                <a:sym typeface="Wingdings" panose="05000000000000000000" pitchFamily="2" charset="2"/>
              </a:rPr>
              <a:t> </a:t>
            </a:r>
            <a:r>
              <a:rPr lang="en-GB" sz="1200" dirty="0"/>
              <a:t>values. </a:t>
            </a:r>
            <a:endParaRPr lang="en-GB" sz="1200" i="1" baseline="30000" dirty="0">
              <a:sym typeface="Wingdings" panose="05000000000000000000" pitchFamily="2" charset="2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49A0A9C-00AC-1715-3E5A-F111E81BCD37}"/>
              </a:ext>
            </a:extLst>
          </p:cNvPr>
          <p:cNvSpPr txBox="1"/>
          <p:nvPr/>
        </p:nvSpPr>
        <p:spPr>
          <a:xfrm>
            <a:off x="314732" y="107381"/>
            <a:ext cx="59893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800" b="1" dirty="0" err="1"/>
              <a:t>Supplemental</a:t>
            </a:r>
            <a:r>
              <a:rPr lang="fr-FR" sz="1800" b="1" dirty="0"/>
              <a:t> Figure </a:t>
            </a:r>
            <a:r>
              <a:rPr lang="fr-FR" sz="1800" b="1" dirty="0" smtClean="0"/>
              <a:t>S</a:t>
            </a:r>
            <a:r>
              <a:rPr lang="fr-FR" b="1" dirty="0"/>
              <a:t>6</a:t>
            </a:r>
            <a:endParaRPr lang="fr-FR" dirty="0"/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 rotWithShape="1">
          <a:blip r:embed="rId3"/>
          <a:srcRect l="296" t="1053" r="5330" b="-19675"/>
          <a:stretch/>
        </p:blipFill>
        <p:spPr>
          <a:xfrm>
            <a:off x="1196751" y="1280592"/>
            <a:ext cx="4554237" cy="2664300"/>
          </a:xfrm>
          <a:prstGeom prst="rect">
            <a:avLst/>
          </a:prstGeom>
        </p:spPr>
      </p:pic>
      <p:sp>
        <p:nvSpPr>
          <p:cNvPr id="181" name="ZoneTexte 180">
            <a:extLst>
              <a:ext uri="{FF2B5EF4-FFF2-40B4-BE49-F238E27FC236}">
                <a16:creationId xmlns:a16="http://schemas.microsoft.com/office/drawing/2014/main" id="{2BAF1B1E-8345-7CF2-12E0-8382728A35A5}"/>
              </a:ext>
            </a:extLst>
          </p:cNvPr>
          <p:cNvSpPr txBox="1"/>
          <p:nvPr/>
        </p:nvSpPr>
        <p:spPr>
          <a:xfrm>
            <a:off x="5574087" y="1616276"/>
            <a:ext cx="951257" cy="294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00" b="1" dirty="0">
                <a:solidFill>
                  <a:srgbClr val="FF0000"/>
                </a:solidFill>
                <a:latin typeface="Calibri" panose="020F0502020204030204"/>
                <a:sym typeface="Wingdings" panose="05000000000000000000" pitchFamily="2" charset="2"/>
              </a:rPr>
              <a:t>VINCULIN </a:t>
            </a:r>
          </a:p>
        </p:txBody>
      </p:sp>
      <p:sp>
        <p:nvSpPr>
          <p:cNvPr id="182" name="ZoneTexte 181">
            <a:extLst>
              <a:ext uri="{FF2B5EF4-FFF2-40B4-BE49-F238E27FC236}">
                <a16:creationId xmlns:a16="http://schemas.microsoft.com/office/drawing/2014/main" id="{CDA8F1C7-FE90-9F67-78DB-61FF5C31E7A2}"/>
              </a:ext>
            </a:extLst>
          </p:cNvPr>
          <p:cNvSpPr txBox="1"/>
          <p:nvPr/>
        </p:nvSpPr>
        <p:spPr>
          <a:xfrm>
            <a:off x="5495302" y="2858252"/>
            <a:ext cx="1030042" cy="294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00" b="1" dirty="0">
                <a:solidFill>
                  <a:srgbClr val="00B050"/>
                </a:solidFill>
                <a:latin typeface="Calibri" panose="020F0502020204030204"/>
                <a:sym typeface="Wingdings" panose="05000000000000000000" pitchFamily="2" charset="2"/>
              </a:rPr>
              <a:t>GAL3 </a:t>
            </a:r>
          </a:p>
        </p:txBody>
      </p:sp>
      <p:cxnSp>
        <p:nvCxnSpPr>
          <p:cNvPr id="162" name="Connecteur droit 161">
            <a:extLst>
              <a:ext uri="{FF2B5EF4-FFF2-40B4-BE49-F238E27FC236}">
                <a16:creationId xmlns:a16="http://schemas.microsoft.com/office/drawing/2014/main" id="{143370FB-F0CD-8FB3-3058-63602E0C3001}"/>
              </a:ext>
            </a:extLst>
          </p:cNvPr>
          <p:cNvCxnSpPr/>
          <p:nvPr/>
        </p:nvCxnSpPr>
        <p:spPr>
          <a:xfrm>
            <a:off x="1422936" y="1237967"/>
            <a:ext cx="1602804" cy="0"/>
          </a:xfrm>
          <a:prstGeom prst="line">
            <a:avLst/>
          </a:prstGeom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74" name="Connecteur droit 173">
            <a:extLst>
              <a:ext uri="{FF2B5EF4-FFF2-40B4-BE49-F238E27FC236}">
                <a16:creationId xmlns:a16="http://schemas.microsoft.com/office/drawing/2014/main" id="{456F4D8D-93D4-0476-86CF-0402BC556581}"/>
              </a:ext>
            </a:extLst>
          </p:cNvPr>
          <p:cNvCxnSpPr/>
          <p:nvPr/>
        </p:nvCxnSpPr>
        <p:spPr>
          <a:xfrm>
            <a:off x="3095333" y="1237967"/>
            <a:ext cx="1242173" cy="0"/>
          </a:xfrm>
          <a:prstGeom prst="line">
            <a:avLst/>
          </a:prstGeom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75" name="Connecteur droit 174">
            <a:extLst>
              <a:ext uri="{FF2B5EF4-FFF2-40B4-BE49-F238E27FC236}">
                <a16:creationId xmlns:a16="http://schemas.microsoft.com/office/drawing/2014/main" id="{7E86C067-1BA0-BC71-9507-CFC932FCE4A3}"/>
              </a:ext>
            </a:extLst>
          </p:cNvPr>
          <p:cNvCxnSpPr/>
          <p:nvPr/>
        </p:nvCxnSpPr>
        <p:spPr>
          <a:xfrm>
            <a:off x="4457868" y="1237967"/>
            <a:ext cx="1242173" cy="0"/>
          </a:xfrm>
          <a:prstGeom prst="line">
            <a:avLst/>
          </a:prstGeom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76" name="ZoneTexte 175">
            <a:extLst>
              <a:ext uri="{FF2B5EF4-FFF2-40B4-BE49-F238E27FC236}">
                <a16:creationId xmlns:a16="http://schemas.microsoft.com/office/drawing/2014/main" id="{1652F1DC-43BD-70FE-ACC9-85149EB1D578}"/>
              </a:ext>
            </a:extLst>
          </p:cNvPr>
          <p:cNvSpPr txBox="1"/>
          <p:nvPr/>
        </p:nvSpPr>
        <p:spPr>
          <a:xfrm>
            <a:off x="1933033" y="920552"/>
            <a:ext cx="791651" cy="294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00" i="1" dirty="0" err="1">
                <a:latin typeface="Calibri" panose="020F0502020204030204"/>
                <a:sym typeface="Wingdings" panose="05000000000000000000" pitchFamily="2" charset="2"/>
              </a:rPr>
              <a:t>Agl</a:t>
            </a:r>
            <a:r>
              <a:rPr lang="fr-FR" sz="1000" i="1" baseline="30000" dirty="0">
                <a:latin typeface="Calibri" panose="020F0502020204030204"/>
                <a:sym typeface="Wingdings" panose="05000000000000000000" pitchFamily="2" charset="2"/>
              </a:rPr>
              <a:t>+/+</a:t>
            </a:r>
          </a:p>
        </p:txBody>
      </p:sp>
      <p:sp>
        <p:nvSpPr>
          <p:cNvPr id="177" name="ZoneTexte 176">
            <a:extLst>
              <a:ext uri="{FF2B5EF4-FFF2-40B4-BE49-F238E27FC236}">
                <a16:creationId xmlns:a16="http://schemas.microsoft.com/office/drawing/2014/main" id="{5ED12171-7011-6C70-38FD-4C99AAAEC3BA}"/>
              </a:ext>
            </a:extLst>
          </p:cNvPr>
          <p:cNvSpPr txBox="1"/>
          <p:nvPr/>
        </p:nvSpPr>
        <p:spPr>
          <a:xfrm>
            <a:off x="3355369" y="920552"/>
            <a:ext cx="932377" cy="294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00" i="1" dirty="0" err="1">
                <a:latin typeface="Calibri" panose="020F0502020204030204"/>
                <a:sym typeface="Wingdings" panose="05000000000000000000" pitchFamily="2" charset="2"/>
              </a:rPr>
              <a:t>Agl</a:t>
            </a:r>
            <a:r>
              <a:rPr lang="fr-FR" sz="1000" i="1" baseline="30000" dirty="0">
                <a:latin typeface="Calibri" panose="020F0502020204030204"/>
                <a:sym typeface="Wingdings" panose="05000000000000000000" pitchFamily="2" charset="2"/>
              </a:rPr>
              <a:t>-/-</a:t>
            </a:r>
          </a:p>
        </p:txBody>
      </p:sp>
      <p:sp>
        <p:nvSpPr>
          <p:cNvPr id="178" name="ZoneTexte 177">
            <a:extLst>
              <a:ext uri="{FF2B5EF4-FFF2-40B4-BE49-F238E27FC236}">
                <a16:creationId xmlns:a16="http://schemas.microsoft.com/office/drawing/2014/main" id="{84411407-56BB-ADCA-7482-20820B6AED36}"/>
              </a:ext>
            </a:extLst>
          </p:cNvPr>
          <p:cNvSpPr txBox="1"/>
          <p:nvPr/>
        </p:nvSpPr>
        <p:spPr>
          <a:xfrm>
            <a:off x="4287746" y="920552"/>
            <a:ext cx="1604039" cy="294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00" i="1" dirty="0" err="1">
                <a:latin typeface="Calibri" panose="020F0502020204030204"/>
                <a:sym typeface="Wingdings" panose="05000000000000000000" pitchFamily="2" charset="2"/>
              </a:rPr>
              <a:t>Agl</a:t>
            </a:r>
            <a:r>
              <a:rPr lang="fr-FR" sz="1000" i="1" baseline="30000" dirty="0">
                <a:latin typeface="Calibri" panose="020F0502020204030204"/>
                <a:sym typeface="Wingdings" panose="05000000000000000000" pitchFamily="2" charset="2"/>
              </a:rPr>
              <a:t>-/- </a:t>
            </a:r>
            <a:r>
              <a:rPr lang="fr-FR" sz="1000" dirty="0" err="1">
                <a:latin typeface="Calibri" panose="020F0502020204030204"/>
                <a:sym typeface="Wingdings" panose="05000000000000000000" pitchFamily="2" charset="2"/>
              </a:rPr>
              <a:t>treated</a:t>
            </a:r>
            <a:endParaRPr lang="fr-FR" sz="1000" baseline="30000" dirty="0">
              <a:latin typeface="Calibri" panose="020F0502020204030204"/>
              <a:sym typeface="Wingdings" panose="05000000000000000000" pitchFamily="2" charset="2"/>
            </a:endParaRPr>
          </a:p>
        </p:txBody>
      </p:sp>
      <p:sp>
        <p:nvSpPr>
          <p:cNvPr id="183" name="ZoneTexte 182">
            <a:extLst>
              <a:ext uri="{FF2B5EF4-FFF2-40B4-BE49-F238E27FC236}">
                <a16:creationId xmlns:a16="http://schemas.microsoft.com/office/drawing/2014/main" id="{1652F1DC-43BD-70FE-ACC9-85149EB1D578}"/>
              </a:ext>
            </a:extLst>
          </p:cNvPr>
          <p:cNvSpPr txBox="1"/>
          <p:nvPr/>
        </p:nvSpPr>
        <p:spPr>
          <a:xfrm>
            <a:off x="836712" y="683757"/>
            <a:ext cx="197379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 smtClean="0">
                <a:latin typeface="Calibri" panose="020F0502020204030204"/>
                <a:sym typeface="Wingdings" panose="05000000000000000000" pitchFamily="2" charset="2"/>
              </a:rPr>
              <a:t>MOUSE </a:t>
            </a:r>
            <a:r>
              <a:rPr lang="fr-FR" sz="1000" dirty="0">
                <a:latin typeface="Calibri" panose="020F0502020204030204"/>
                <a:sym typeface="Wingdings" panose="05000000000000000000" pitchFamily="2" charset="2"/>
              </a:rPr>
              <a:t>QUADRICEPS </a:t>
            </a:r>
            <a:endParaRPr lang="fr-FR" sz="1000" baseline="30000" dirty="0">
              <a:latin typeface="Calibri" panose="020F0502020204030204"/>
              <a:sym typeface="Wingdings" panose="05000000000000000000" pitchFamily="2" charset="2"/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61A63134-B0F2-958F-1DD8-05C9295E7F20}"/>
              </a:ext>
            </a:extLst>
          </p:cNvPr>
          <p:cNvSpPr txBox="1"/>
          <p:nvPr/>
        </p:nvSpPr>
        <p:spPr>
          <a:xfrm>
            <a:off x="280530" y="591870"/>
            <a:ext cx="34015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/>
              <a:t>A</a:t>
            </a:r>
          </a:p>
        </p:txBody>
      </p:sp>
      <p:sp>
        <p:nvSpPr>
          <p:cNvPr id="61" name="ZoneTexte 60">
            <a:extLst>
              <a:ext uri="{FF2B5EF4-FFF2-40B4-BE49-F238E27FC236}">
                <a16:creationId xmlns:a16="http://schemas.microsoft.com/office/drawing/2014/main" id="{FB12D24C-D5C3-D876-5C21-1696A5AE49BF}"/>
              </a:ext>
            </a:extLst>
          </p:cNvPr>
          <p:cNvSpPr txBox="1"/>
          <p:nvPr/>
        </p:nvSpPr>
        <p:spPr>
          <a:xfrm>
            <a:off x="375190" y="3512844"/>
            <a:ext cx="111983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00" dirty="0" smtClean="0">
                <a:latin typeface="Calibri" panose="020F0502020204030204"/>
                <a:sym typeface="Wingdings" panose="05000000000000000000" pitchFamily="2" charset="2"/>
              </a:rPr>
              <a:t>GAL3/VINCULIN :</a:t>
            </a:r>
            <a:endParaRPr lang="fr-FR" sz="1000" baseline="30000" dirty="0">
              <a:latin typeface="Calibri" panose="020F0502020204030204"/>
              <a:sym typeface="Wingdings" panose="05000000000000000000" pitchFamily="2" charset="2"/>
            </a:endParaRPr>
          </a:p>
        </p:txBody>
      </p:sp>
      <p:sp>
        <p:nvSpPr>
          <p:cNvPr id="54" name="ZoneTexte 53">
            <a:extLst>
              <a:ext uri="{FF2B5EF4-FFF2-40B4-BE49-F238E27FC236}">
                <a16:creationId xmlns:a16="http://schemas.microsoft.com/office/drawing/2014/main" id="{6C1365E0-562E-81E1-B515-3871A42A2668}"/>
              </a:ext>
            </a:extLst>
          </p:cNvPr>
          <p:cNvSpPr txBox="1"/>
          <p:nvPr/>
        </p:nvSpPr>
        <p:spPr>
          <a:xfrm>
            <a:off x="2319069" y="3512844"/>
            <a:ext cx="55705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00" dirty="0" smtClean="0">
                <a:latin typeface="Calibri" panose="020F0502020204030204"/>
                <a:sym typeface="Wingdings" panose="05000000000000000000" pitchFamily="2" charset="2"/>
              </a:rPr>
              <a:t>1,11</a:t>
            </a:r>
            <a:endParaRPr lang="fr-FR" sz="1000" dirty="0">
              <a:latin typeface="Calibri" panose="020F0502020204030204"/>
              <a:sym typeface="Wingdings" panose="05000000000000000000" pitchFamily="2" charset="2"/>
            </a:endParaRPr>
          </a:p>
        </p:txBody>
      </p:sp>
      <p:sp>
        <p:nvSpPr>
          <p:cNvPr id="55" name="ZoneTexte 54">
            <a:extLst>
              <a:ext uri="{FF2B5EF4-FFF2-40B4-BE49-F238E27FC236}">
                <a16:creationId xmlns:a16="http://schemas.microsoft.com/office/drawing/2014/main" id="{E6E990EF-4802-8F5B-A5EB-E53804965589}"/>
              </a:ext>
            </a:extLst>
          </p:cNvPr>
          <p:cNvSpPr txBox="1"/>
          <p:nvPr/>
        </p:nvSpPr>
        <p:spPr>
          <a:xfrm>
            <a:off x="2650625" y="3512844"/>
            <a:ext cx="55705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00" dirty="0" smtClean="0">
                <a:latin typeface="Calibri" panose="020F0502020204030204"/>
                <a:sym typeface="Wingdings" panose="05000000000000000000" pitchFamily="2" charset="2"/>
              </a:rPr>
              <a:t>1,24</a:t>
            </a:r>
            <a:endParaRPr lang="fr-FR" sz="1000" dirty="0">
              <a:latin typeface="Calibri" panose="020F0502020204030204"/>
              <a:sym typeface="Wingdings" panose="05000000000000000000" pitchFamily="2" charset="2"/>
            </a:endParaRPr>
          </a:p>
        </p:txBody>
      </p:sp>
      <p:sp>
        <p:nvSpPr>
          <p:cNvPr id="56" name="ZoneTexte 55">
            <a:extLst>
              <a:ext uri="{FF2B5EF4-FFF2-40B4-BE49-F238E27FC236}">
                <a16:creationId xmlns:a16="http://schemas.microsoft.com/office/drawing/2014/main" id="{DDA6E99D-CF0E-8087-5C6B-4EBEC2D39F19}"/>
              </a:ext>
            </a:extLst>
          </p:cNvPr>
          <p:cNvSpPr txBox="1"/>
          <p:nvPr/>
        </p:nvSpPr>
        <p:spPr>
          <a:xfrm>
            <a:off x="2982181" y="3512844"/>
            <a:ext cx="55705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00" dirty="0" smtClean="0">
                <a:latin typeface="Calibri" panose="020F0502020204030204"/>
                <a:sym typeface="Wingdings" panose="05000000000000000000" pitchFamily="2" charset="2"/>
              </a:rPr>
              <a:t>17,62</a:t>
            </a:r>
            <a:endParaRPr lang="fr-FR" sz="1000" dirty="0">
              <a:latin typeface="Calibri" panose="020F0502020204030204"/>
              <a:sym typeface="Wingdings" panose="05000000000000000000" pitchFamily="2" charset="2"/>
            </a:endParaRPr>
          </a:p>
        </p:txBody>
      </p:sp>
      <p:sp>
        <p:nvSpPr>
          <p:cNvPr id="57" name="ZoneTexte 56">
            <a:extLst>
              <a:ext uri="{FF2B5EF4-FFF2-40B4-BE49-F238E27FC236}">
                <a16:creationId xmlns:a16="http://schemas.microsoft.com/office/drawing/2014/main" id="{B0DF2288-2F6C-176F-7D97-ECB248C76E29}"/>
              </a:ext>
            </a:extLst>
          </p:cNvPr>
          <p:cNvSpPr txBox="1"/>
          <p:nvPr/>
        </p:nvSpPr>
        <p:spPr>
          <a:xfrm>
            <a:off x="3313737" y="3512844"/>
            <a:ext cx="55705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00" dirty="0" smtClean="0">
                <a:latin typeface="Calibri" panose="020F0502020204030204"/>
                <a:sym typeface="Wingdings" panose="05000000000000000000" pitchFamily="2" charset="2"/>
              </a:rPr>
              <a:t>15,14</a:t>
            </a:r>
            <a:endParaRPr lang="fr-FR" sz="1000" dirty="0">
              <a:latin typeface="Calibri" panose="020F0502020204030204"/>
              <a:sym typeface="Wingdings" panose="05000000000000000000" pitchFamily="2" charset="2"/>
            </a:endParaRPr>
          </a:p>
        </p:txBody>
      </p:sp>
      <p:sp>
        <p:nvSpPr>
          <p:cNvPr id="58" name="ZoneTexte 57">
            <a:extLst>
              <a:ext uri="{FF2B5EF4-FFF2-40B4-BE49-F238E27FC236}">
                <a16:creationId xmlns:a16="http://schemas.microsoft.com/office/drawing/2014/main" id="{FB12D24C-D5C3-D876-5C21-1696A5AE49BF}"/>
              </a:ext>
            </a:extLst>
          </p:cNvPr>
          <p:cNvSpPr txBox="1"/>
          <p:nvPr/>
        </p:nvSpPr>
        <p:spPr>
          <a:xfrm>
            <a:off x="1324401" y="3512844"/>
            <a:ext cx="55705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00" dirty="0" smtClean="0">
                <a:latin typeface="Calibri" panose="020F0502020204030204"/>
                <a:sym typeface="Wingdings" panose="05000000000000000000" pitchFamily="2" charset="2"/>
              </a:rPr>
              <a:t>1,22</a:t>
            </a:r>
            <a:endParaRPr lang="fr-FR" sz="1000" baseline="30000" dirty="0">
              <a:latin typeface="Calibri" panose="020F0502020204030204"/>
              <a:sym typeface="Wingdings" panose="05000000000000000000" pitchFamily="2" charset="2"/>
            </a:endParaRPr>
          </a:p>
        </p:txBody>
      </p:sp>
      <p:sp>
        <p:nvSpPr>
          <p:cNvPr id="59" name="ZoneTexte 58">
            <a:extLst>
              <a:ext uri="{FF2B5EF4-FFF2-40B4-BE49-F238E27FC236}">
                <a16:creationId xmlns:a16="http://schemas.microsoft.com/office/drawing/2014/main" id="{0947132E-26E2-2CD7-A7C4-DE8B0F68980A}"/>
              </a:ext>
            </a:extLst>
          </p:cNvPr>
          <p:cNvSpPr txBox="1"/>
          <p:nvPr/>
        </p:nvSpPr>
        <p:spPr>
          <a:xfrm>
            <a:off x="1655957" y="3512844"/>
            <a:ext cx="55705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00" dirty="0" smtClean="0">
                <a:latin typeface="Calibri" panose="020F0502020204030204"/>
                <a:sym typeface="Wingdings" panose="05000000000000000000" pitchFamily="2" charset="2"/>
              </a:rPr>
              <a:t>0,83</a:t>
            </a:r>
            <a:endParaRPr lang="fr-FR" sz="1000" baseline="30000" dirty="0">
              <a:latin typeface="Calibri" panose="020F0502020204030204"/>
              <a:sym typeface="Wingdings" panose="05000000000000000000" pitchFamily="2" charset="2"/>
            </a:endParaRPr>
          </a:p>
        </p:txBody>
      </p:sp>
      <p:sp>
        <p:nvSpPr>
          <p:cNvPr id="60" name="ZoneTexte 59">
            <a:extLst>
              <a:ext uri="{FF2B5EF4-FFF2-40B4-BE49-F238E27FC236}">
                <a16:creationId xmlns:a16="http://schemas.microsoft.com/office/drawing/2014/main" id="{5CFEE346-A102-6BA0-7BE2-EBB4A7116E34}"/>
              </a:ext>
            </a:extLst>
          </p:cNvPr>
          <p:cNvSpPr txBox="1"/>
          <p:nvPr/>
        </p:nvSpPr>
        <p:spPr>
          <a:xfrm>
            <a:off x="1987513" y="3512844"/>
            <a:ext cx="55705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00" dirty="0" smtClean="0">
                <a:latin typeface="Calibri" panose="020F0502020204030204"/>
                <a:sym typeface="Wingdings" panose="05000000000000000000" pitchFamily="2" charset="2"/>
              </a:rPr>
              <a:t>0,60</a:t>
            </a:r>
            <a:endParaRPr lang="fr-FR" sz="1000" baseline="30000" dirty="0">
              <a:latin typeface="Calibri" panose="020F0502020204030204"/>
              <a:sym typeface="Wingdings" panose="05000000000000000000" pitchFamily="2" charset="2"/>
            </a:endParaRPr>
          </a:p>
        </p:txBody>
      </p:sp>
      <p:sp>
        <p:nvSpPr>
          <p:cNvPr id="62" name="ZoneTexte 61">
            <a:extLst>
              <a:ext uri="{FF2B5EF4-FFF2-40B4-BE49-F238E27FC236}">
                <a16:creationId xmlns:a16="http://schemas.microsoft.com/office/drawing/2014/main" id="{B0DF2288-2F6C-176F-7D97-ECB248C76E29}"/>
              </a:ext>
            </a:extLst>
          </p:cNvPr>
          <p:cNvSpPr txBox="1"/>
          <p:nvPr/>
        </p:nvSpPr>
        <p:spPr>
          <a:xfrm>
            <a:off x="3645293" y="3512844"/>
            <a:ext cx="55705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00" dirty="0" smtClean="0">
                <a:latin typeface="Calibri" panose="020F0502020204030204"/>
                <a:sym typeface="Wingdings" panose="05000000000000000000" pitchFamily="2" charset="2"/>
              </a:rPr>
              <a:t>16,42</a:t>
            </a:r>
            <a:endParaRPr lang="fr-FR" sz="1000" dirty="0">
              <a:latin typeface="Calibri" panose="020F0502020204030204"/>
              <a:sym typeface="Wingdings" panose="05000000000000000000" pitchFamily="2" charset="2"/>
            </a:endParaRPr>
          </a:p>
        </p:txBody>
      </p:sp>
      <p:sp>
        <p:nvSpPr>
          <p:cNvPr id="63" name="ZoneTexte 62">
            <a:extLst>
              <a:ext uri="{FF2B5EF4-FFF2-40B4-BE49-F238E27FC236}">
                <a16:creationId xmlns:a16="http://schemas.microsoft.com/office/drawing/2014/main" id="{B0DF2288-2F6C-176F-7D97-ECB248C76E29}"/>
              </a:ext>
            </a:extLst>
          </p:cNvPr>
          <p:cNvSpPr txBox="1"/>
          <p:nvPr/>
        </p:nvSpPr>
        <p:spPr>
          <a:xfrm>
            <a:off x="3976849" y="3512844"/>
            <a:ext cx="55705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00" dirty="0" smtClean="0">
                <a:latin typeface="Calibri" panose="020F0502020204030204"/>
                <a:sym typeface="Wingdings" panose="05000000000000000000" pitchFamily="2" charset="2"/>
              </a:rPr>
              <a:t>22,14</a:t>
            </a:r>
            <a:endParaRPr lang="fr-FR" sz="1000" dirty="0">
              <a:latin typeface="Calibri" panose="020F0502020204030204"/>
              <a:sym typeface="Wingdings" panose="05000000000000000000" pitchFamily="2" charset="2"/>
            </a:endParaRPr>
          </a:p>
        </p:txBody>
      </p:sp>
      <p:sp>
        <p:nvSpPr>
          <p:cNvPr id="64" name="ZoneTexte 63">
            <a:extLst>
              <a:ext uri="{FF2B5EF4-FFF2-40B4-BE49-F238E27FC236}">
                <a16:creationId xmlns:a16="http://schemas.microsoft.com/office/drawing/2014/main" id="{B0DF2288-2F6C-176F-7D97-ECB248C76E29}"/>
              </a:ext>
            </a:extLst>
          </p:cNvPr>
          <p:cNvSpPr txBox="1"/>
          <p:nvPr/>
        </p:nvSpPr>
        <p:spPr>
          <a:xfrm>
            <a:off x="4308405" y="3512844"/>
            <a:ext cx="55705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00" dirty="0" smtClean="0">
                <a:latin typeface="Calibri" panose="020F0502020204030204"/>
                <a:sym typeface="Wingdings" panose="05000000000000000000" pitchFamily="2" charset="2"/>
              </a:rPr>
              <a:t>10,38</a:t>
            </a:r>
            <a:endParaRPr lang="fr-FR" sz="1000" dirty="0">
              <a:latin typeface="Calibri" panose="020F0502020204030204"/>
              <a:sym typeface="Wingdings" panose="05000000000000000000" pitchFamily="2" charset="2"/>
            </a:endParaRPr>
          </a:p>
        </p:txBody>
      </p:sp>
      <p:sp>
        <p:nvSpPr>
          <p:cNvPr id="65" name="ZoneTexte 64">
            <a:extLst>
              <a:ext uri="{FF2B5EF4-FFF2-40B4-BE49-F238E27FC236}">
                <a16:creationId xmlns:a16="http://schemas.microsoft.com/office/drawing/2014/main" id="{B0DF2288-2F6C-176F-7D97-ECB248C76E29}"/>
              </a:ext>
            </a:extLst>
          </p:cNvPr>
          <p:cNvSpPr txBox="1"/>
          <p:nvPr/>
        </p:nvSpPr>
        <p:spPr>
          <a:xfrm>
            <a:off x="4639961" y="3512844"/>
            <a:ext cx="55705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00" dirty="0" smtClean="0">
                <a:latin typeface="Calibri" panose="020F0502020204030204"/>
                <a:sym typeface="Wingdings" panose="05000000000000000000" pitchFamily="2" charset="2"/>
              </a:rPr>
              <a:t>7,03</a:t>
            </a:r>
            <a:endParaRPr lang="fr-FR" sz="1000" dirty="0">
              <a:latin typeface="Calibri" panose="020F0502020204030204"/>
              <a:sym typeface="Wingdings" panose="05000000000000000000" pitchFamily="2" charset="2"/>
            </a:endParaRPr>
          </a:p>
        </p:txBody>
      </p:sp>
      <p:sp>
        <p:nvSpPr>
          <p:cNvPr id="66" name="ZoneTexte 65">
            <a:extLst>
              <a:ext uri="{FF2B5EF4-FFF2-40B4-BE49-F238E27FC236}">
                <a16:creationId xmlns:a16="http://schemas.microsoft.com/office/drawing/2014/main" id="{B0DF2288-2F6C-176F-7D97-ECB248C76E29}"/>
              </a:ext>
            </a:extLst>
          </p:cNvPr>
          <p:cNvSpPr txBox="1"/>
          <p:nvPr/>
        </p:nvSpPr>
        <p:spPr>
          <a:xfrm>
            <a:off x="4971517" y="3512844"/>
            <a:ext cx="55705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00" dirty="0" smtClean="0">
                <a:latin typeface="Calibri" panose="020F0502020204030204"/>
                <a:sym typeface="Wingdings" panose="05000000000000000000" pitchFamily="2" charset="2"/>
              </a:rPr>
              <a:t>3,89</a:t>
            </a:r>
            <a:endParaRPr lang="fr-FR" sz="1000" dirty="0">
              <a:latin typeface="Calibri" panose="020F0502020204030204"/>
              <a:sym typeface="Wingdings" panose="05000000000000000000" pitchFamily="2" charset="2"/>
            </a:endParaRPr>
          </a:p>
        </p:txBody>
      </p:sp>
      <p:sp>
        <p:nvSpPr>
          <p:cNvPr id="67" name="ZoneTexte 66">
            <a:extLst>
              <a:ext uri="{FF2B5EF4-FFF2-40B4-BE49-F238E27FC236}">
                <a16:creationId xmlns:a16="http://schemas.microsoft.com/office/drawing/2014/main" id="{B0DF2288-2F6C-176F-7D97-ECB248C76E29}"/>
              </a:ext>
            </a:extLst>
          </p:cNvPr>
          <p:cNvSpPr txBox="1"/>
          <p:nvPr/>
        </p:nvSpPr>
        <p:spPr>
          <a:xfrm>
            <a:off x="5303077" y="3512844"/>
            <a:ext cx="55705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00" dirty="0" smtClean="0">
                <a:latin typeface="Calibri" panose="020F0502020204030204"/>
                <a:sym typeface="Wingdings" panose="05000000000000000000" pitchFamily="2" charset="2"/>
              </a:rPr>
              <a:t>10,75</a:t>
            </a:r>
            <a:endParaRPr lang="fr-FR" sz="1000" dirty="0">
              <a:latin typeface="Calibri" panose="020F0502020204030204"/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2454685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ZoneTexte 70">
            <a:extLst>
              <a:ext uri="{FF2B5EF4-FFF2-40B4-BE49-F238E27FC236}">
                <a16:creationId xmlns:a16="http://schemas.microsoft.com/office/drawing/2014/main" id="{B9135F87-C90B-5C46-665E-6BA005BEDC2C}"/>
              </a:ext>
            </a:extLst>
          </p:cNvPr>
          <p:cNvSpPr txBox="1"/>
          <p:nvPr/>
        </p:nvSpPr>
        <p:spPr>
          <a:xfrm>
            <a:off x="345358" y="2720752"/>
            <a:ext cx="61079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1200" b="1" dirty="0" err="1"/>
              <a:t>Supplemental</a:t>
            </a:r>
            <a:r>
              <a:rPr lang="fr-FR" sz="1200" b="1" dirty="0"/>
              <a:t> Table S1. Details of </a:t>
            </a:r>
            <a:r>
              <a:rPr lang="fr-FR" sz="1200" b="1" dirty="0" err="1"/>
              <a:t>human</a:t>
            </a:r>
            <a:r>
              <a:rPr lang="fr-FR" sz="1200" b="1" dirty="0"/>
              <a:t> patient biopsies. </a:t>
            </a:r>
            <a:endParaRPr lang="fr-FR" sz="1200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49A0A9C-00AC-1715-3E5A-F111E81BCD37}"/>
              </a:ext>
            </a:extLst>
          </p:cNvPr>
          <p:cNvSpPr txBox="1"/>
          <p:nvPr/>
        </p:nvSpPr>
        <p:spPr>
          <a:xfrm>
            <a:off x="314732" y="107381"/>
            <a:ext cx="59893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800" b="1" dirty="0" err="1"/>
              <a:t>Supplemental</a:t>
            </a:r>
            <a:r>
              <a:rPr lang="fr-FR" sz="1800" b="1" dirty="0"/>
              <a:t> </a:t>
            </a:r>
            <a:r>
              <a:rPr lang="fr-FR" b="1" dirty="0"/>
              <a:t>Table</a:t>
            </a:r>
            <a:r>
              <a:rPr lang="fr-FR" sz="1800" b="1" dirty="0"/>
              <a:t> S</a:t>
            </a:r>
            <a:r>
              <a:rPr lang="fr-FR" b="1" dirty="0"/>
              <a:t>1</a:t>
            </a:r>
            <a:endParaRPr lang="fr-FR" dirty="0"/>
          </a:p>
        </p:txBody>
      </p:sp>
      <p:graphicFrame>
        <p:nvGraphicFramePr>
          <p:cNvPr id="31" name="Tableau 30">
            <a:extLst>
              <a:ext uri="{FF2B5EF4-FFF2-40B4-BE49-F238E27FC236}">
                <a16:creationId xmlns:a16="http://schemas.microsoft.com/office/drawing/2014/main" id="{357A27A5-E06E-8BFB-C736-F30E67226CD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3944036"/>
              </p:ext>
            </p:extLst>
          </p:nvPr>
        </p:nvGraphicFramePr>
        <p:xfrm>
          <a:off x="404664" y="876300"/>
          <a:ext cx="5983579" cy="1624864"/>
        </p:xfrm>
        <a:graphic>
          <a:graphicData uri="http://schemas.openxmlformats.org/drawingml/2006/table">
            <a:tbl>
              <a:tblPr firstRow="1" bandRow="1">
                <a:tableStyleId>{793D81CF-94F2-401A-BA57-92F5A7B2D0C5}</a:tableStyleId>
              </a:tblPr>
              <a:tblGrid>
                <a:gridCol w="1591091">
                  <a:extLst>
                    <a:ext uri="{9D8B030D-6E8A-4147-A177-3AD203B41FA5}">
                      <a16:colId xmlns:a16="http://schemas.microsoft.com/office/drawing/2014/main" val="1754436179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3921976752"/>
                    </a:ext>
                  </a:extLst>
                </a:gridCol>
                <a:gridCol w="1656184">
                  <a:extLst>
                    <a:ext uri="{9D8B030D-6E8A-4147-A177-3AD203B41FA5}">
                      <a16:colId xmlns:a16="http://schemas.microsoft.com/office/drawing/2014/main" val="3353923789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614214930"/>
                    </a:ext>
                  </a:extLst>
                </a:gridCol>
              </a:tblGrid>
              <a:tr h="202582">
                <a:tc gridSpan="4">
                  <a:txBody>
                    <a:bodyPr/>
                    <a:lstStyle/>
                    <a:p>
                      <a:pPr algn="ctr"/>
                      <a:r>
                        <a:rPr lang="fr-FR" sz="1200" dirty="0" err="1"/>
                        <a:t>Human</a:t>
                      </a:r>
                      <a:r>
                        <a:rPr lang="fr-FR" sz="1200" dirty="0"/>
                        <a:t> biopsies </a:t>
                      </a:r>
                      <a:r>
                        <a:rPr lang="fr-FR" sz="1200" dirty="0" err="1"/>
                        <a:t>details</a:t>
                      </a:r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5197455"/>
                  </a:ext>
                </a:extLst>
              </a:tr>
              <a:tr h="202582"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Age at </a:t>
                      </a:r>
                      <a:r>
                        <a:rPr lang="fr-FR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biopsy</a:t>
                      </a:r>
                      <a:endParaRPr lang="fr-FR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Sexe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Sampled</a:t>
                      </a:r>
                      <a:r>
                        <a:rPr lang="fr-F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Muscles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Condition 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42207501"/>
                  </a:ext>
                </a:extLst>
              </a:tr>
              <a:tr h="191327"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43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Quadriceps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CTRL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57605042"/>
                  </a:ext>
                </a:extLst>
              </a:tr>
              <a:tr h="191327"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Deltoide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CTRL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7626666"/>
                  </a:ext>
                </a:extLst>
              </a:tr>
              <a:tr h="191327"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Deltoide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CTRL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43094743"/>
                  </a:ext>
                </a:extLst>
              </a:tr>
              <a:tr h="191327"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53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Quadriceps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GSDIII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8463518"/>
                  </a:ext>
                </a:extLst>
              </a:tr>
              <a:tr h="191327"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Deltoide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GSDIII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877909"/>
                  </a:ext>
                </a:extLst>
              </a:tr>
              <a:tr h="191327"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Deltoide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GSDIII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526486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095007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2">
            <a:extLst>
              <a:ext uri="{FF2B5EF4-FFF2-40B4-BE49-F238E27FC236}">
                <a16:creationId xmlns:a16="http://schemas.microsoft.com/office/drawing/2014/main" id="{86D16D73-8A06-BF72-118D-2ABACAA6A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840416" y="6306032"/>
            <a:ext cx="2133600" cy="365125"/>
          </a:xfrm>
        </p:spPr>
        <p:txBody>
          <a:bodyPr/>
          <a:lstStyle/>
          <a:p>
            <a:fld id="{27085F1B-8774-4275-9D30-8E9C45C442BA}" type="slidenum">
              <a:rPr lang="fr-FR" smtClean="0"/>
              <a:t>9</a:t>
            </a:fld>
            <a:endParaRPr lang="fr-FR" dirty="0"/>
          </a:p>
        </p:txBody>
      </p:sp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357A27A5-E06E-8BFB-C736-F30E67226CD4}"/>
              </a:ext>
            </a:extLst>
          </p:cNvPr>
          <p:cNvGraphicFramePr>
            <a:graphicFrameLocks noGrp="1"/>
          </p:cNvGraphicFramePr>
          <p:nvPr/>
        </p:nvGraphicFramePr>
        <p:xfrm>
          <a:off x="541765" y="876300"/>
          <a:ext cx="5983579" cy="6047872"/>
        </p:xfrm>
        <a:graphic>
          <a:graphicData uri="http://schemas.openxmlformats.org/drawingml/2006/table">
            <a:tbl>
              <a:tblPr firstRow="1" bandRow="1">
                <a:tableStyleId>{793D81CF-94F2-401A-BA57-92F5A7B2D0C5}</a:tableStyleId>
              </a:tblPr>
              <a:tblGrid>
                <a:gridCol w="1194907">
                  <a:extLst>
                    <a:ext uri="{9D8B030D-6E8A-4147-A177-3AD203B41FA5}">
                      <a16:colId xmlns:a16="http://schemas.microsoft.com/office/drawing/2014/main" val="1754436179"/>
                    </a:ext>
                  </a:extLst>
                </a:gridCol>
                <a:gridCol w="2394337">
                  <a:extLst>
                    <a:ext uri="{9D8B030D-6E8A-4147-A177-3AD203B41FA5}">
                      <a16:colId xmlns:a16="http://schemas.microsoft.com/office/drawing/2014/main" val="1455120638"/>
                    </a:ext>
                  </a:extLst>
                </a:gridCol>
                <a:gridCol w="2394335">
                  <a:extLst>
                    <a:ext uri="{9D8B030D-6E8A-4147-A177-3AD203B41FA5}">
                      <a16:colId xmlns:a16="http://schemas.microsoft.com/office/drawing/2014/main" val="3192353146"/>
                    </a:ext>
                  </a:extLst>
                </a:gridCol>
              </a:tblGrid>
              <a:tr h="202582"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Gene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err="1"/>
                        <a:t>Forward</a:t>
                      </a:r>
                      <a:r>
                        <a:rPr lang="fr-FR" sz="1200" dirty="0"/>
                        <a:t> (5’</a:t>
                      </a:r>
                      <a:r>
                        <a:rPr lang="fr-FR" sz="1200" dirty="0">
                          <a:sym typeface="Wingdings" panose="05000000000000000000" pitchFamily="2" charset="2"/>
                        </a:rPr>
                        <a:t>3’)</a:t>
                      </a:r>
                      <a:endParaRPr lang="fr-FR" sz="1200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Reverse (5’</a:t>
                      </a:r>
                      <a:r>
                        <a:rPr lang="fr-FR" sz="1200" dirty="0">
                          <a:sym typeface="Wingdings" panose="05000000000000000000" pitchFamily="2" charset="2"/>
                        </a:rPr>
                        <a:t>3’)</a:t>
                      </a:r>
                      <a:endParaRPr lang="fr-FR" sz="1200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5197455"/>
                  </a:ext>
                </a:extLst>
              </a:tr>
              <a:tr h="202582">
                <a:tc gridSpan="3"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Human 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662826556"/>
                  </a:ext>
                </a:extLst>
              </a:tr>
              <a:tr h="202582">
                <a:tc>
                  <a:txBody>
                    <a:bodyPr/>
                    <a:lstStyle/>
                    <a:p>
                      <a:pPr algn="ctr"/>
                      <a:r>
                        <a:rPr lang="fr-FR" sz="1200" i="1" dirty="0"/>
                        <a:t>18S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TCTTCAGTCCGCTCCAGGTCT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GAGGATGAGGTGGAACGTGT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42207501"/>
                  </a:ext>
                </a:extLst>
              </a:tr>
              <a:tr h="191327">
                <a:tc>
                  <a:txBody>
                    <a:bodyPr/>
                    <a:lstStyle/>
                    <a:p>
                      <a:pPr algn="ctr"/>
                      <a:r>
                        <a:rPr lang="fr-FR" sz="1100" i="1" dirty="0"/>
                        <a:t>OCT4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i="0" dirty="0">
                          <a:latin typeface="+mj-lt"/>
                        </a:rPr>
                        <a:t>CCTCACTTCACTGCACTGTA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i="0" dirty="0">
                          <a:latin typeface="+mj-lt"/>
                        </a:rPr>
                        <a:t>CAGGTTTTCTTTCCCTAGCT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57605042"/>
                  </a:ext>
                </a:extLst>
              </a:tr>
              <a:tr h="191327">
                <a:tc>
                  <a:txBody>
                    <a:bodyPr/>
                    <a:lstStyle/>
                    <a:p>
                      <a:pPr algn="ctr"/>
                      <a:r>
                        <a:rPr lang="fr-FR" sz="1100" i="1" dirty="0">
                          <a:latin typeface="+mj-lt"/>
                        </a:rPr>
                        <a:t>NANOG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i="0" dirty="0">
                          <a:latin typeface="+mj-lt"/>
                        </a:rPr>
                        <a:t>CAAAGGCAAACAACCCACTT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i="0">
                          <a:latin typeface="+mj-lt"/>
                        </a:rPr>
                        <a:t>TCTGCTGGAGGCTGAGGTAT</a:t>
                      </a:r>
                      <a:endParaRPr lang="fr-FR" sz="1100" i="0" dirty="0">
                        <a:latin typeface="+mj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7626666"/>
                  </a:ext>
                </a:extLst>
              </a:tr>
              <a:tr h="191327">
                <a:tc>
                  <a:txBody>
                    <a:bodyPr/>
                    <a:lstStyle/>
                    <a:p>
                      <a:pPr algn="ctr"/>
                      <a:r>
                        <a:rPr lang="fr-FR" sz="1100" i="1" dirty="0">
                          <a:latin typeface="+mj-lt"/>
                        </a:rPr>
                        <a:t>DESMIN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i="0">
                          <a:latin typeface="+mj-lt"/>
                        </a:rPr>
                        <a:t>ATTGGAGGACCGATTTGCC</a:t>
                      </a:r>
                      <a:endParaRPr lang="fr-FR" sz="1100" i="0" dirty="0">
                        <a:latin typeface="+mj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i="0">
                          <a:latin typeface="+mj-lt"/>
                        </a:rPr>
                        <a:t>TCACCGTCTTCTTGGTATGGA</a:t>
                      </a:r>
                      <a:endParaRPr lang="fr-FR" sz="1100" i="0" dirty="0">
                        <a:latin typeface="+mj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43094743"/>
                  </a:ext>
                </a:extLst>
              </a:tr>
              <a:tr h="191327">
                <a:tc>
                  <a:txBody>
                    <a:bodyPr/>
                    <a:lstStyle/>
                    <a:p>
                      <a:pPr algn="ctr"/>
                      <a:r>
                        <a:rPr lang="fr-FR" sz="1100" i="1" dirty="0">
                          <a:latin typeface="+mj-lt"/>
                        </a:rPr>
                        <a:t>MYOD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i="0" dirty="0">
                          <a:latin typeface="+mj-lt"/>
                        </a:rPr>
                        <a:t>GGGGCTAGGTTCAGCTTTCT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i="0" dirty="0">
                          <a:latin typeface="+mj-lt"/>
                        </a:rPr>
                        <a:t>CTACATTTGGGACCGGAGTG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5775861"/>
                  </a:ext>
                </a:extLst>
              </a:tr>
              <a:tr h="191327">
                <a:tc>
                  <a:txBody>
                    <a:bodyPr/>
                    <a:lstStyle/>
                    <a:p>
                      <a:pPr algn="ctr"/>
                      <a:r>
                        <a:rPr lang="fr-FR" sz="1100" i="1" dirty="0">
                          <a:latin typeface="+mj-lt"/>
                        </a:rPr>
                        <a:t>MYOG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i="0" dirty="0">
                          <a:latin typeface="+mj-lt"/>
                        </a:rPr>
                        <a:t>TAAGGTGTGTAAGAGGAAGTCG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i="0" dirty="0">
                          <a:latin typeface="+mj-lt"/>
                        </a:rPr>
                        <a:t>CCACAGACACATCTTCCACTGT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3932324"/>
                  </a:ext>
                </a:extLst>
              </a:tr>
              <a:tr h="191327">
                <a:tc>
                  <a:txBody>
                    <a:bodyPr/>
                    <a:lstStyle/>
                    <a:p>
                      <a:pPr algn="ctr"/>
                      <a:r>
                        <a:rPr lang="fr-FR" sz="1100" i="1" dirty="0">
                          <a:latin typeface="+mj-lt"/>
                        </a:rPr>
                        <a:t>DP427m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fr-F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GTGGGAAGAAGTAGAGGACTGT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fr-FR" sz="11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TCCTGTAGGTCACTGAAGAGGT</a:t>
                      </a:r>
                      <a:endParaRPr lang="fr-FR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8699846"/>
                  </a:ext>
                </a:extLst>
              </a:tr>
              <a:tr h="191327"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100" b="0" i="1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MGATAC4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GGGGAAACCACCTTCAACAGGAG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CGTTTTCCCCAACATCTAGGGCT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8829079"/>
                  </a:ext>
                </a:extLst>
              </a:tr>
              <a:tr h="129427"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100" b="0" i="1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MOXD1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fr-F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GCACTTTGGAGTGCCTGGAAGA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fr-F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AATGACGCAGCCTGATGCCTCT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99103954"/>
                  </a:ext>
                </a:extLst>
              </a:tr>
              <a:tr h="129427"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100" b="0" i="1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ZIC1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fr-F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GATGTGCGACAAGTCCTACACG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fr-F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TGGAGGATTCGTAGCCAGAGCT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9325869"/>
                  </a:ext>
                </a:extLst>
              </a:tr>
              <a:tr h="129427"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100" b="0" i="1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ST6GALNAC3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fr-F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TACGTGACCACAGAGAAGCGCA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fr-F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CGTGAATGCCATAACAGGCGTC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8829565"/>
                  </a:ext>
                </a:extLst>
              </a:tr>
              <a:tr h="129427"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100" b="0" i="1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S100A6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fr-F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AAGCTGCAGGATGCTGAAAT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fr-F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CCCTTGAGGGCTTCATTGTA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93395916"/>
                  </a:ext>
                </a:extLst>
              </a:tr>
              <a:tr h="129427"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100" b="0" i="1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EMP1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fr-F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ATGCCAGTGAAGATGCCCTC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fr-F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TGTAGATGGACACCCCCACA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3065981"/>
                  </a:ext>
                </a:extLst>
              </a:tr>
              <a:tr h="129427"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100" b="0" i="1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VCAM1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fr-F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GATTCTGTGCCCACAGTAAGGC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fr-F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TGGTCACAGAGCCACCTTCTTG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369180"/>
                  </a:ext>
                </a:extLst>
              </a:tr>
              <a:tr h="191327">
                <a:tc>
                  <a:txBody>
                    <a:bodyPr/>
                    <a:lstStyle/>
                    <a:p>
                      <a:pPr algn="ctr"/>
                      <a:r>
                        <a:rPr lang="fr-FR" sz="1100" i="1" dirty="0">
                          <a:latin typeface="+mj-lt"/>
                        </a:rPr>
                        <a:t>AiF1L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CCTTCCAGAAAAGCTCACAGCC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CTTCATCTCCAGGTGGGTCTTG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8042006"/>
                  </a:ext>
                </a:extLst>
              </a:tr>
              <a:tr h="191327">
                <a:tc>
                  <a:txBody>
                    <a:bodyPr/>
                    <a:lstStyle/>
                    <a:p>
                      <a:pPr algn="ctr"/>
                      <a:r>
                        <a:rPr lang="fr-FR" sz="1100" i="1" dirty="0">
                          <a:latin typeface="+mj-lt"/>
                        </a:rPr>
                        <a:t>Col5a3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TGACCGGGCATTCAGAATTGG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CGGGCACCCCTTTCATCAT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0129924"/>
                  </a:ext>
                </a:extLst>
              </a:tr>
              <a:tr h="191327">
                <a:tc>
                  <a:txBody>
                    <a:bodyPr/>
                    <a:lstStyle/>
                    <a:p>
                      <a:pPr algn="ctr"/>
                      <a:r>
                        <a:rPr lang="fr-FR" sz="1100" i="1" dirty="0">
                          <a:latin typeface="+mj-lt"/>
                        </a:rPr>
                        <a:t>GPNMB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GTGCTCAATGGAACCTTCAGCC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AGGAATCCTACTCAGCTCCAGG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4248995"/>
                  </a:ext>
                </a:extLst>
              </a:tr>
              <a:tr h="191327">
                <a:tc>
                  <a:txBody>
                    <a:bodyPr/>
                    <a:lstStyle/>
                    <a:p>
                      <a:pPr algn="ctr"/>
                      <a:r>
                        <a:rPr lang="fr-FR" sz="1100" i="1" dirty="0">
                          <a:latin typeface="+mj-lt"/>
                        </a:rPr>
                        <a:t>LGALS3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GTGCCTCGCATGCTGATAAC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i="0" dirty="0">
                          <a:latin typeface="+mj-lt"/>
                        </a:rPr>
                        <a:t>TGTTTGCATTGGGCTTCACC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52683655"/>
                  </a:ext>
                </a:extLst>
              </a:tr>
              <a:tr h="191327">
                <a:tc>
                  <a:txBody>
                    <a:bodyPr/>
                    <a:lstStyle/>
                    <a:p>
                      <a:pPr algn="ctr"/>
                      <a:r>
                        <a:rPr lang="fr-FR" sz="1100" i="1" dirty="0">
                          <a:latin typeface="+mj-lt"/>
                        </a:rPr>
                        <a:t>RRAD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CGAGAGCGTTTACAAGGTGCTG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ATGGAGCGATCATAGGTGTGCC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6016292"/>
                  </a:ext>
                </a:extLst>
              </a:tr>
              <a:tr h="191327">
                <a:tc>
                  <a:txBody>
                    <a:bodyPr/>
                    <a:lstStyle/>
                    <a:p>
                      <a:pPr algn="ctr"/>
                      <a:r>
                        <a:rPr lang="fr-FR" sz="1100" i="1" dirty="0">
                          <a:latin typeface="+mj-lt"/>
                        </a:rPr>
                        <a:t>SSC5D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i="0" dirty="0">
                          <a:latin typeface="+mj-lt"/>
                        </a:rPr>
                        <a:t>TGTGACTGCCAGTGTTCTGGAG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GGAGTGTTTCGTGGTTGGCATC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49974631"/>
                  </a:ext>
                </a:extLst>
              </a:tr>
              <a:tr h="191327">
                <a:tc>
                  <a:txBody>
                    <a:bodyPr/>
                    <a:lstStyle/>
                    <a:p>
                      <a:pPr algn="ctr"/>
                      <a:r>
                        <a:rPr lang="fr-FR" sz="1100" i="1" dirty="0">
                          <a:latin typeface="+mj-lt"/>
                        </a:rPr>
                        <a:t>THY1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GAAGGTCCTCTACTTATCCGCC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i="0" dirty="0">
                          <a:latin typeface="+mj-lt"/>
                        </a:rPr>
                        <a:t>TGATGCCCTCACACTTGACCAG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0028123"/>
                  </a:ext>
                </a:extLst>
              </a:tr>
              <a:tr h="191327">
                <a:tc gridSpan="3">
                  <a:txBody>
                    <a:bodyPr/>
                    <a:lstStyle/>
                    <a:p>
                      <a:pPr algn="ctr"/>
                      <a:r>
                        <a:rPr lang="fr-FR" sz="1100" i="0" dirty="0">
                          <a:latin typeface="+mj-lt"/>
                        </a:rPr>
                        <a:t>Mouse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sz="1200" i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 sz="1200" i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83131463"/>
                  </a:ext>
                </a:extLst>
              </a:tr>
              <a:tr h="191327">
                <a:tc>
                  <a:txBody>
                    <a:bodyPr/>
                    <a:lstStyle/>
                    <a:p>
                      <a:pPr algn="ctr"/>
                      <a:r>
                        <a:rPr lang="fr-FR" sz="1100" i="1" dirty="0">
                          <a:latin typeface="+mj-lt"/>
                        </a:rPr>
                        <a:t>P0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CTCCAAGCAGATGCAGCACA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ATAGCCTTGCGCATCATGGT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7263662"/>
                  </a:ext>
                </a:extLst>
              </a:tr>
              <a:tr h="191327">
                <a:tc>
                  <a:txBody>
                    <a:bodyPr/>
                    <a:lstStyle/>
                    <a:p>
                      <a:pPr algn="ctr"/>
                      <a:r>
                        <a:rPr lang="fr-FR" sz="1100" i="1" dirty="0">
                          <a:latin typeface="+mj-lt"/>
                        </a:rPr>
                        <a:t>Aif1l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ATGTCTTACCCGAGTGGGGA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GAAATGGGGGCAGAGATGCT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9272631"/>
                  </a:ext>
                </a:extLst>
              </a:tr>
              <a:tr h="191327">
                <a:tc>
                  <a:txBody>
                    <a:bodyPr/>
                    <a:lstStyle/>
                    <a:p>
                      <a:pPr algn="ctr"/>
                      <a:r>
                        <a:rPr lang="fr-FR" sz="1100" i="1" dirty="0">
                          <a:latin typeface="+mj-lt"/>
                        </a:rPr>
                        <a:t>Col5a3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GGCAAAGATGGTATTCCAGGACC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TGCTTCCTTTGTGACCAGGCATC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92282015"/>
                  </a:ext>
                </a:extLst>
              </a:tr>
              <a:tr h="191327">
                <a:tc>
                  <a:txBody>
                    <a:bodyPr/>
                    <a:lstStyle/>
                    <a:p>
                      <a:pPr algn="ctr"/>
                      <a:r>
                        <a:rPr lang="fr-FR" sz="1100" i="1" dirty="0" err="1">
                          <a:latin typeface="+mj-lt"/>
                        </a:rPr>
                        <a:t>Gpnmb</a:t>
                      </a:r>
                      <a:endParaRPr lang="fr-FR" sz="1100" i="1" dirty="0">
                        <a:latin typeface="+mj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AGGATCCATTGCTCCAGGAC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CTGCACAGCTCACATACATGC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98943371"/>
                  </a:ext>
                </a:extLst>
              </a:tr>
              <a:tr h="191327">
                <a:tc>
                  <a:txBody>
                    <a:bodyPr/>
                    <a:lstStyle/>
                    <a:p>
                      <a:pPr algn="ctr"/>
                      <a:r>
                        <a:rPr lang="fr-FR" sz="1100" i="1" dirty="0">
                          <a:latin typeface="+mj-lt"/>
                        </a:rPr>
                        <a:t>Lgals3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AACACGAAGCAGGACAATAACTGG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GCAGTAGGTGAGCATCGTTGAC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61962839"/>
                  </a:ext>
                </a:extLst>
              </a:tr>
              <a:tr h="202582">
                <a:tc>
                  <a:txBody>
                    <a:bodyPr/>
                    <a:lstStyle/>
                    <a:p>
                      <a:pPr algn="ctr"/>
                      <a:r>
                        <a:rPr lang="fr-FR" sz="1100" i="1" dirty="0" err="1">
                          <a:latin typeface="+mj-lt"/>
                        </a:rPr>
                        <a:t>Rrad</a:t>
                      </a:r>
                      <a:endParaRPr lang="fr-FR" sz="1100" i="1" dirty="0">
                        <a:latin typeface="+mj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TCTCGTGAGGTCTCTGTGGATG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CCTCGAATAGTGCCTGGACATTG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1286653"/>
                  </a:ext>
                </a:extLst>
              </a:tr>
              <a:tr h="202582">
                <a:tc>
                  <a:txBody>
                    <a:bodyPr/>
                    <a:lstStyle/>
                    <a:p>
                      <a:pPr algn="ctr"/>
                      <a:r>
                        <a:rPr lang="fr-FR" sz="1100" i="1" dirty="0">
                          <a:latin typeface="+mj-lt"/>
                        </a:rPr>
                        <a:t>Ssc5d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AGGCTTCACTGTCAGAATGCCC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GCTCCAACTGAAAGGGTCTGAG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5226656"/>
                  </a:ext>
                </a:extLst>
              </a:tr>
              <a:tr h="202582">
                <a:tc>
                  <a:txBody>
                    <a:bodyPr/>
                    <a:lstStyle/>
                    <a:p>
                      <a:pPr algn="ctr"/>
                      <a:r>
                        <a:rPr lang="fr-FR" sz="1100" i="1" dirty="0">
                          <a:latin typeface="+mj-lt"/>
                        </a:rPr>
                        <a:t>Thy1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CCTTACCCTAGCCAACTTCACC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TTATGCCGCCACACTTGACCAG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073983"/>
                  </a:ext>
                </a:extLst>
              </a:tr>
            </a:tbl>
          </a:graphicData>
        </a:graphic>
      </p:graphicFrame>
      <p:sp>
        <p:nvSpPr>
          <p:cNvPr id="28" name="ZoneTexte 27">
            <a:extLst>
              <a:ext uri="{FF2B5EF4-FFF2-40B4-BE49-F238E27FC236}">
                <a16:creationId xmlns:a16="http://schemas.microsoft.com/office/drawing/2014/main" id="{8F062BE8-FE6C-AAFD-D042-6C6E42B9B63F}"/>
              </a:ext>
            </a:extLst>
          </p:cNvPr>
          <p:cNvSpPr txBox="1"/>
          <p:nvPr/>
        </p:nvSpPr>
        <p:spPr>
          <a:xfrm>
            <a:off x="464016" y="272480"/>
            <a:ext cx="59893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800" b="1" dirty="0" err="1"/>
              <a:t>Supplemental</a:t>
            </a:r>
            <a:r>
              <a:rPr lang="fr-FR" sz="1800" b="1" dirty="0"/>
              <a:t> Table S2</a:t>
            </a:r>
            <a:endParaRPr lang="fr-FR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B9135F87-C90B-5C46-665E-6BA005BEDC2C}"/>
              </a:ext>
            </a:extLst>
          </p:cNvPr>
          <p:cNvSpPr txBox="1"/>
          <p:nvPr/>
        </p:nvSpPr>
        <p:spPr>
          <a:xfrm>
            <a:off x="476672" y="7052265"/>
            <a:ext cx="61079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sz="1200" b="1"/>
              <a:t>Supplemental Table S2. </a:t>
            </a:r>
            <a:r>
              <a:rPr lang="en-GB" sz="1200" b="1" dirty="0"/>
              <a:t>List of  primer sequences used for quantitative PCR.</a:t>
            </a:r>
            <a:endParaRPr lang="en-GB" sz="1200" dirty="0"/>
          </a:p>
        </p:txBody>
      </p:sp>
    </p:spTree>
    <p:extLst>
      <p:ext uri="{BB962C8B-B14F-4D97-AF65-F5344CB8AC3E}">
        <p14:creationId xmlns:p14="http://schemas.microsoft.com/office/powerpoint/2010/main" val="41945294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2">
            <a:extLst>
              <a:ext uri="{FF2B5EF4-FFF2-40B4-BE49-F238E27FC236}">
                <a16:creationId xmlns:a16="http://schemas.microsoft.com/office/drawing/2014/main" id="{86D16D73-8A06-BF72-118D-2ABACAA6A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840416" y="6306032"/>
            <a:ext cx="2133600" cy="365125"/>
          </a:xfrm>
        </p:spPr>
        <p:txBody>
          <a:bodyPr/>
          <a:lstStyle/>
          <a:p>
            <a:fld id="{27085F1B-8774-4275-9D30-8E9C45C442BA}" type="slidenum">
              <a:rPr lang="fr-FR" smtClean="0"/>
              <a:t>10</a:t>
            </a:fld>
            <a:endParaRPr lang="fr-FR" dirty="0"/>
          </a:p>
        </p:txBody>
      </p:sp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357A27A5-E06E-8BFB-C736-F30E67226CD4}"/>
              </a:ext>
            </a:extLst>
          </p:cNvPr>
          <p:cNvGraphicFramePr>
            <a:graphicFrameLocks noGrp="1"/>
          </p:cNvGraphicFramePr>
          <p:nvPr/>
        </p:nvGraphicFramePr>
        <p:xfrm>
          <a:off x="541765" y="876300"/>
          <a:ext cx="5983579" cy="3598594"/>
        </p:xfrm>
        <a:graphic>
          <a:graphicData uri="http://schemas.openxmlformats.org/drawingml/2006/table">
            <a:tbl>
              <a:tblPr firstRow="1" bandRow="1">
                <a:tableStyleId>{793D81CF-94F2-401A-BA57-92F5A7B2D0C5}</a:tableStyleId>
              </a:tblPr>
              <a:tblGrid>
                <a:gridCol w="1591091">
                  <a:extLst>
                    <a:ext uri="{9D8B030D-6E8A-4147-A177-3AD203B41FA5}">
                      <a16:colId xmlns:a16="http://schemas.microsoft.com/office/drawing/2014/main" val="1754436179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3921976752"/>
                    </a:ext>
                  </a:extLst>
                </a:gridCol>
                <a:gridCol w="1656184">
                  <a:extLst>
                    <a:ext uri="{9D8B030D-6E8A-4147-A177-3AD203B41FA5}">
                      <a16:colId xmlns:a16="http://schemas.microsoft.com/office/drawing/2014/main" val="3353923789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614214930"/>
                    </a:ext>
                  </a:extLst>
                </a:gridCol>
              </a:tblGrid>
              <a:tr h="202582"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err="1"/>
                        <a:t>Antibody</a:t>
                      </a:r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Supplier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Reference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dilution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5197455"/>
                  </a:ext>
                </a:extLst>
              </a:tr>
              <a:tr h="202582">
                <a:tc gridSpan="4">
                  <a:txBody>
                    <a:bodyPr/>
                    <a:lstStyle/>
                    <a:p>
                      <a:pPr algn="ctr"/>
                      <a:r>
                        <a:rPr lang="fr-FR" sz="1200" i="0" dirty="0"/>
                        <a:t>Western Blot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1200" i="0" dirty="0"/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7369656"/>
                  </a:ext>
                </a:extLst>
              </a:tr>
              <a:tr h="202582">
                <a:tc>
                  <a:txBody>
                    <a:bodyPr/>
                    <a:lstStyle/>
                    <a:p>
                      <a:pPr algn="ctr"/>
                      <a:r>
                        <a:rPr lang="fr-FR" sz="1200" i="0" dirty="0"/>
                        <a:t>GDE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Agrisera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AS09 454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i="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1:1000</a:t>
                      </a:r>
                      <a:endParaRPr lang="fr-FR" sz="1100" i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42207501"/>
                  </a:ext>
                </a:extLst>
              </a:tr>
              <a:tr h="191327">
                <a:tc>
                  <a:txBody>
                    <a:bodyPr/>
                    <a:lstStyle/>
                    <a:p>
                      <a:pPr algn="ctr"/>
                      <a:r>
                        <a:rPr lang="fr-FR" sz="1100" i="0" dirty="0"/>
                        <a:t>HSP60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i="0">
                          <a:latin typeface="+mj-lt"/>
                        </a:rPr>
                        <a:t>Santa Cruz</a:t>
                      </a:r>
                      <a:endParaRPr lang="fr-FR" sz="1100" i="0" dirty="0">
                        <a:latin typeface="+mj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i="0">
                          <a:latin typeface="+mj-lt"/>
                        </a:rPr>
                        <a:t>Sc-59567</a:t>
                      </a:r>
                      <a:endParaRPr lang="fr-FR" sz="1100" i="0" dirty="0">
                        <a:latin typeface="+mj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i="0">
                          <a:solidFill>
                            <a:schemeClr val="tx1"/>
                          </a:solidFill>
                          <a:latin typeface="+mj-lt"/>
                        </a:rPr>
                        <a:t>1:200</a:t>
                      </a:r>
                      <a:endParaRPr lang="fr-FR" sz="1100" i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57605042"/>
                  </a:ext>
                </a:extLst>
              </a:tr>
              <a:tr h="191327">
                <a:tc>
                  <a:txBody>
                    <a:bodyPr/>
                    <a:lstStyle/>
                    <a:p>
                      <a:pPr algn="ctr"/>
                      <a:r>
                        <a:rPr lang="fr-FR" sz="1100" i="0" dirty="0">
                          <a:latin typeface="+mj-lt"/>
                        </a:rPr>
                        <a:t>GAL3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i="0">
                          <a:latin typeface="+mj-lt"/>
                        </a:rPr>
                        <a:t>R&amp;D Systems</a:t>
                      </a:r>
                      <a:endParaRPr lang="fr-FR" sz="1100" i="0" dirty="0">
                        <a:latin typeface="+mj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i="0">
                          <a:latin typeface="+mj-lt"/>
                        </a:rPr>
                        <a:t>AF1197-SP</a:t>
                      </a:r>
                      <a:endParaRPr lang="fr-FR" sz="1100" i="0" dirty="0">
                        <a:latin typeface="+mj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i="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1:1000</a:t>
                      </a:r>
                      <a:endParaRPr lang="fr-FR" sz="1100" i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7626666"/>
                  </a:ext>
                </a:extLst>
              </a:tr>
              <a:tr h="191327">
                <a:tc>
                  <a:txBody>
                    <a:bodyPr/>
                    <a:lstStyle/>
                    <a:p>
                      <a:pPr algn="ctr"/>
                      <a:r>
                        <a:rPr lang="fr-FR" sz="1100" i="0" dirty="0">
                          <a:latin typeface="+mj-lt"/>
                        </a:rPr>
                        <a:t>VINCULIN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i="0">
                          <a:latin typeface="+mj-lt"/>
                        </a:rPr>
                        <a:t>Abcam</a:t>
                      </a:r>
                      <a:endParaRPr lang="fr-FR" sz="1100" i="0" dirty="0">
                        <a:latin typeface="+mj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i="0">
                          <a:latin typeface="+mj-lt"/>
                        </a:rPr>
                        <a:t>129002</a:t>
                      </a:r>
                      <a:endParaRPr lang="fr-FR" sz="1100" i="0" dirty="0">
                        <a:latin typeface="+mj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i="0">
                          <a:latin typeface="+mj-lt"/>
                        </a:rPr>
                        <a:t>1:1000</a:t>
                      </a:r>
                      <a:endParaRPr lang="fr-FR" sz="1100" i="0" dirty="0">
                        <a:latin typeface="+mj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43094743"/>
                  </a:ext>
                </a:extLst>
              </a:tr>
              <a:tr h="19132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i="0" kern="1200" dirty="0" err="1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IRDye</a:t>
                      </a:r>
                      <a:r>
                        <a:rPr lang="en-US" sz="1100" i="0" kern="1200" dirty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® 680RD Donkey anti-Goat IgG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i="0" kern="120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Li-Cor</a:t>
                      </a:r>
                      <a:endParaRPr lang="fr-FR" sz="1100" i="0" kern="1200" dirty="0">
                        <a:solidFill>
                          <a:schemeClr val="dk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1100" i="0" kern="120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926-68074</a:t>
                      </a:r>
                      <a:endParaRPr lang="fr-FR" sz="1100" i="0" kern="1200" dirty="0">
                        <a:solidFill>
                          <a:schemeClr val="dk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i="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1:5000</a:t>
                      </a:r>
                      <a:endParaRPr lang="fr-FR" sz="1100" i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8463518"/>
                  </a:ext>
                </a:extLst>
              </a:tr>
              <a:tr h="191327">
                <a:tc>
                  <a:txBody>
                    <a:bodyPr/>
                    <a:lstStyle/>
                    <a:p>
                      <a:pPr algn="ctr"/>
                      <a:r>
                        <a:rPr lang="en-US" sz="1100" i="0" dirty="0" err="1">
                          <a:latin typeface="+mj-lt"/>
                        </a:rPr>
                        <a:t>IRDye</a:t>
                      </a:r>
                      <a:r>
                        <a:rPr lang="en-US" sz="1100" i="0" dirty="0">
                          <a:latin typeface="+mj-lt"/>
                        </a:rPr>
                        <a:t>® 800CW Donkey anti-Rabbit</a:t>
                      </a:r>
                      <a:endParaRPr lang="fr-FR" sz="1100" i="0" dirty="0">
                        <a:latin typeface="+mj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i="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Li-Cor</a:t>
                      </a:r>
                      <a:endParaRPr lang="fr-FR" sz="1100" i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i="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926-32213</a:t>
                      </a:r>
                      <a:endParaRPr lang="fr-FR" sz="1100" i="0" dirty="0">
                        <a:latin typeface="+mj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i="0">
                          <a:latin typeface="+mj-lt"/>
                        </a:rPr>
                        <a:t>1:10000</a:t>
                      </a:r>
                      <a:endParaRPr lang="fr-FR" sz="1100" i="0" dirty="0">
                        <a:latin typeface="+mj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877909"/>
                  </a:ext>
                </a:extLst>
              </a:tr>
              <a:tr h="191327">
                <a:tc>
                  <a:txBody>
                    <a:bodyPr/>
                    <a:lstStyle/>
                    <a:p>
                      <a:pPr algn="ctr"/>
                      <a:r>
                        <a:rPr lang="en-US" sz="1100" i="0" dirty="0" err="1">
                          <a:latin typeface="+mj-lt"/>
                        </a:rPr>
                        <a:t>IRDye</a:t>
                      </a:r>
                      <a:r>
                        <a:rPr lang="en-US" sz="1100" i="0" dirty="0">
                          <a:latin typeface="+mj-lt"/>
                        </a:rPr>
                        <a:t>® 800CW Donkey anti-Mouse</a:t>
                      </a:r>
                      <a:endParaRPr lang="fr-FR" sz="1100" i="0" dirty="0">
                        <a:latin typeface="+mj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Li-Cor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926-32212</a:t>
                      </a:r>
                      <a:endParaRPr lang="fr-FR" sz="1100" i="0" dirty="0">
                        <a:latin typeface="+mj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i="0" dirty="0">
                          <a:latin typeface="+mj-lt"/>
                        </a:rPr>
                        <a:t>1:10000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52648697"/>
                  </a:ext>
                </a:extLst>
              </a:tr>
              <a:tr h="191327"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i="0" dirty="0"/>
                        <a:t>Immunofluorescence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100" i="0" dirty="0"/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9531613"/>
                  </a:ext>
                </a:extLst>
              </a:tr>
              <a:tr h="191327">
                <a:tc>
                  <a:txBody>
                    <a:bodyPr/>
                    <a:lstStyle/>
                    <a:p>
                      <a:pPr algn="ctr"/>
                      <a:r>
                        <a:rPr lang="da-DK" sz="1100" i="0" dirty="0">
                          <a:latin typeface="+mj-lt"/>
                        </a:rPr>
                        <a:t>DESMIN </a:t>
                      </a:r>
                      <a:endParaRPr lang="fr-FR" sz="1100" i="0" dirty="0">
                        <a:latin typeface="+mj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i="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R&amp;D Systems</a:t>
                      </a:r>
                      <a:endParaRPr lang="fr-FR" sz="1100" i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i="0">
                          <a:latin typeface="+mj-lt"/>
                        </a:rPr>
                        <a:t>AF3844</a:t>
                      </a:r>
                      <a:endParaRPr lang="fr-FR" sz="1100" i="0" dirty="0">
                        <a:latin typeface="+mj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i="0">
                          <a:latin typeface="+mj-lt"/>
                        </a:rPr>
                        <a:t>1:200</a:t>
                      </a:r>
                      <a:endParaRPr lang="fr-FR" sz="1100" i="0" dirty="0">
                        <a:latin typeface="+mj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2776486"/>
                  </a:ext>
                </a:extLst>
              </a:tr>
              <a:tr h="191327">
                <a:tc>
                  <a:txBody>
                    <a:bodyPr/>
                    <a:lstStyle/>
                    <a:p>
                      <a:pPr algn="ctr"/>
                      <a:r>
                        <a:rPr lang="fr-FR" sz="1100" i="0" dirty="0">
                          <a:latin typeface="+mj-lt"/>
                        </a:rPr>
                        <a:t>MYOG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i="0">
                          <a:latin typeface="+mj-lt"/>
                        </a:rPr>
                        <a:t>DSHB</a:t>
                      </a:r>
                      <a:endParaRPr lang="fr-FR" sz="1100" i="0" dirty="0">
                        <a:latin typeface="+mj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i="0">
                          <a:latin typeface="+mj-lt"/>
                        </a:rPr>
                        <a:t>F5D-c</a:t>
                      </a:r>
                      <a:endParaRPr lang="fr-FR" sz="1100" i="0" dirty="0">
                        <a:latin typeface="+mj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i="0">
                          <a:latin typeface="+mj-lt"/>
                        </a:rPr>
                        <a:t>1:50</a:t>
                      </a:r>
                      <a:endParaRPr lang="fr-FR" sz="1100" i="0" dirty="0">
                        <a:latin typeface="+mj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7922865"/>
                  </a:ext>
                </a:extLst>
              </a:tr>
              <a:tr h="191327">
                <a:tc>
                  <a:txBody>
                    <a:bodyPr/>
                    <a:lstStyle/>
                    <a:p>
                      <a:pPr algn="ctr"/>
                      <a:r>
                        <a:rPr lang="fr-FR" sz="1100" i="0" dirty="0">
                          <a:latin typeface="+mj-lt"/>
                        </a:rPr>
                        <a:t>TITIN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i="0">
                          <a:latin typeface="+mj-lt"/>
                        </a:rPr>
                        <a:t>US Biological</a:t>
                      </a:r>
                      <a:endParaRPr lang="fr-FR" sz="1100" i="0" dirty="0">
                        <a:latin typeface="+mj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i="0">
                          <a:latin typeface="+mj-lt"/>
                        </a:rPr>
                        <a:t>T5650</a:t>
                      </a:r>
                      <a:endParaRPr lang="fr-FR" sz="1100" i="0" dirty="0">
                        <a:latin typeface="+mj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i="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1:50</a:t>
                      </a:r>
                      <a:endParaRPr lang="fr-FR" sz="1100" i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1039285"/>
                  </a:ext>
                </a:extLst>
              </a:tr>
              <a:tr h="191327">
                <a:tc>
                  <a:txBody>
                    <a:bodyPr/>
                    <a:lstStyle/>
                    <a:p>
                      <a:pPr algn="ctr"/>
                      <a:r>
                        <a:rPr lang="fr-FR" sz="1100" i="0" dirty="0" err="1">
                          <a:latin typeface="+mj-lt"/>
                        </a:rPr>
                        <a:t>Donkey</a:t>
                      </a:r>
                      <a:r>
                        <a:rPr lang="fr-FR" sz="1100" i="0" dirty="0">
                          <a:latin typeface="+mj-lt"/>
                        </a:rPr>
                        <a:t> </a:t>
                      </a:r>
                      <a:r>
                        <a:rPr lang="fr-FR" sz="1100" i="0" dirty="0" err="1">
                          <a:latin typeface="+mj-lt"/>
                        </a:rPr>
                        <a:t>anti-mouse</a:t>
                      </a:r>
                      <a:r>
                        <a:rPr lang="fr-FR" sz="1100" i="0" dirty="0">
                          <a:latin typeface="+mj-lt"/>
                        </a:rPr>
                        <a:t> AF488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i="0">
                          <a:latin typeface="+mj-lt"/>
                        </a:rPr>
                        <a:t>Invitrogen</a:t>
                      </a:r>
                      <a:endParaRPr lang="fr-FR" sz="1100" i="0" dirty="0">
                        <a:latin typeface="+mj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i="0">
                          <a:latin typeface="+mj-lt"/>
                        </a:rPr>
                        <a:t>A-21202</a:t>
                      </a:r>
                      <a:endParaRPr lang="fr-FR" sz="1100" i="0" dirty="0">
                        <a:latin typeface="+mj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i="0">
                          <a:latin typeface="+mj-lt"/>
                        </a:rPr>
                        <a:t>1:1000</a:t>
                      </a:r>
                      <a:endParaRPr lang="fr-FR" sz="1100" i="0" dirty="0">
                        <a:latin typeface="+mj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96921567"/>
                  </a:ext>
                </a:extLst>
              </a:tr>
              <a:tr h="191327">
                <a:tc>
                  <a:txBody>
                    <a:bodyPr/>
                    <a:lstStyle/>
                    <a:p>
                      <a:pPr algn="ctr"/>
                      <a:r>
                        <a:rPr lang="fr-FR" sz="1100" i="0" dirty="0" err="1">
                          <a:latin typeface="+mj-lt"/>
                        </a:rPr>
                        <a:t>Donkey</a:t>
                      </a:r>
                      <a:r>
                        <a:rPr lang="fr-FR" sz="1100" i="0" dirty="0">
                          <a:latin typeface="+mj-lt"/>
                        </a:rPr>
                        <a:t> anti-</a:t>
                      </a:r>
                      <a:r>
                        <a:rPr lang="fr-FR" sz="1100" i="0" dirty="0" err="1">
                          <a:latin typeface="+mj-lt"/>
                        </a:rPr>
                        <a:t>goat</a:t>
                      </a:r>
                      <a:r>
                        <a:rPr lang="fr-FR" sz="1100" i="0" dirty="0">
                          <a:latin typeface="+mj-lt"/>
                        </a:rPr>
                        <a:t> AF488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i="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Invitrogen</a:t>
                      </a:r>
                      <a:endParaRPr lang="fr-FR" sz="1100" i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i="0">
                          <a:latin typeface="+mj-lt"/>
                        </a:rPr>
                        <a:t>A-11055</a:t>
                      </a:r>
                      <a:endParaRPr lang="fr-FR" sz="1100" i="0" dirty="0">
                        <a:latin typeface="+mj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i="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1:1000</a:t>
                      </a:r>
                      <a:endParaRPr lang="fr-FR" sz="1100" i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6147509"/>
                  </a:ext>
                </a:extLst>
              </a:tr>
              <a:tr h="191327">
                <a:tc>
                  <a:txBody>
                    <a:bodyPr/>
                    <a:lstStyle/>
                    <a:p>
                      <a:pPr algn="ctr"/>
                      <a:r>
                        <a:rPr lang="fr-FR" sz="1100" i="0" dirty="0" err="1">
                          <a:latin typeface="+mj-lt"/>
                        </a:rPr>
                        <a:t>Donkey</a:t>
                      </a:r>
                      <a:r>
                        <a:rPr lang="fr-FR" sz="1100" i="0" dirty="0">
                          <a:latin typeface="+mj-lt"/>
                        </a:rPr>
                        <a:t> </a:t>
                      </a:r>
                      <a:r>
                        <a:rPr lang="fr-FR" sz="1100" i="0" dirty="0" err="1">
                          <a:latin typeface="+mj-lt"/>
                        </a:rPr>
                        <a:t>anti-mouse</a:t>
                      </a:r>
                      <a:r>
                        <a:rPr lang="fr-FR" sz="1100" i="0" dirty="0">
                          <a:latin typeface="+mj-lt"/>
                        </a:rPr>
                        <a:t> AF555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i="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Invitrogen</a:t>
                      </a:r>
                      <a:endParaRPr lang="fr-FR" sz="1100" i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i="0">
                          <a:latin typeface="+mj-lt"/>
                        </a:rPr>
                        <a:t>A-31570</a:t>
                      </a:r>
                      <a:endParaRPr lang="fr-FR" sz="1100" i="0" dirty="0">
                        <a:latin typeface="+mj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1:1000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30844117"/>
                  </a:ext>
                </a:extLst>
              </a:tr>
            </a:tbl>
          </a:graphicData>
        </a:graphic>
      </p:graphicFrame>
      <p:sp>
        <p:nvSpPr>
          <p:cNvPr id="28" name="ZoneTexte 27">
            <a:extLst>
              <a:ext uri="{FF2B5EF4-FFF2-40B4-BE49-F238E27FC236}">
                <a16:creationId xmlns:a16="http://schemas.microsoft.com/office/drawing/2014/main" id="{8F062BE8-FE6C-AAFD-D042-6C6E42B9B63F}"/>
              </a:ext>
            </a:extLst>
          </p:cNvPr>
          <p:cNvSpPr txBox="1"/>
          <p:nvPr/>
        </p:nvSpPr>
        <p:spPr>
          <a:xfrm>
            <a:off x="469756" y="272480"/>
            <a:ext cx="598357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800" b="1" dirty="0" err="1"/>
              <a:t>Supplemental</a:t>
            </a:r>
            <a:r>
              <a:rPr lang="fr-FR" sz="1800" b="1" dirty="0"/>
              <a:t> Table S3</a:t>
            </a:r>
            <a:endParaRPr lang="fr-FR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B9135F87-C90B-5C46-665E-6BA005BEDC2C}"/>
              </a:ext>
            </a:extLst>
          </p:cNvPr>
          <p:cNvSpPr txBox="1"/>
          <p:nvPr/>
        </p:nvSpPr>
        <p:spPr>
          <a:xfrm>
            <a:off x="476672" y="4664968"/>
            <a:ext cx="61079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sz="1200" b="1" dirty="0"/>
              <a:t>Supplemental Table S3. List of antibody references and dilutions used in Western Blot and immunofluorescence techniques.</a:t>
            </a:r>
            <a:endParaRPr lang="en-GB" sz="1200" dirty="0"/>
          </a:p>
        </p:txBody>
      </p:sp>
    </p:spTree>
    <p:extLst>
      <p:ext uri="{BB962C8B-B14F-4D97-AF65-F5344CB8AC3E}">
        <p14:creationId xmlns:p14="http://schemas.microsoft.com/office/powerpoint/2010/main" val="565930144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36dcc152-ff2b-4c30-ad7f-76912da9c520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884BF9F3194B74AA16EB09492210F31" ma:contentTypeVersion="18" ma:contentTypeDescription="Crée un document." ma:contentTypeScope="" ma:versionID="19253a62e3850eac42dba05f289e4d70">
  <xsd:schema xmlns:xsd="http://www.w3.org/2001/XMLSchema" xmlns:xs="http://www.w3.org/2001/XMLSchema" xmlns:p="http://schemas.microsoft.com/office/2006/metadata/properties" xmlns:ns3="0be7de5e-8b6f-4116-b1cd-d85cfb30fe6a" xmlns:ns4="36dcc152-ff2b-4c30-ad7f-76912da9c520" targetNamespace="http://schemas.microsoft.com/office/2006/metadata/properties" ma:root="true" ma:fieldsID="7df89502be0bf22f947a51864ea1d819" ns3:_="" ns4:_="">
    <xsd:import namespace="0be7de5e-8b6f-4116-b1cd-d85cfb30fe6a"/>
    <xsd:import namespace="36dcc152-ff2b-4c30-ad7f-76912da9c520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GenerationTime" minOccurs="0"/>
                <xsd:element ref="ns4:MediaServiceEventHashCode" minOccurs="0"/>
                <xsd:element ref="ns4:MediaServiceOCR" minOccurs="0"/>
                <xsd:element ref="ns4:MediaServiceAutoKeyPoints" minOccurs="0"/>
                <xsd:element ref="ns4:MediaServiceKeyPoints" minOccurs="0"/>
                <xsd:element ref="ns4:MediaServiceDateTaken" minOccurs="0"/>
                <xsd:element ref="ns4:MediaServiceLocation" minOccurs="0"/>
                <xsd:element ref="ns4:MediaLengthInSeconds" minOccurs="0"/>
                <xsd:element ref="ns4:_activity" minOccurs="0"/>
                <xsd:element ref="ns4:MediaServiceObjectDetectorVersions" minOccurs="0"/>
                <xsd:element ref="ns4:MediaServiceSearchProperties" minOccurs="0"/>
                <xsd:element ref="ns4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be7de5e-8b6f-4116-b1cd-d85cfb30fe6a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Partage du hachage d’indicateur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6dcc152-ff2b-4c30-ad7f-76912da9c52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9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_activity" ma:index="22" nillable="true" ma:displayName="_activity" ma:hidden="true" ma:internalName="_activity">
      <xsd:simpleType>
        <xsd:restriction base="dms:Note"/>
      </xsd:simple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SystemTags" ma:index="25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9C142B2-68D0-4962-87C0-A3F2425982FA}">
  <ds:schemaRefs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0be7de5e-8b6f-4116-b1cd-d85cfb30fe6a"/>
    <ds:schemaRef ds:uri="http://purl.org/dc/elements/1.1/"/>
    <ds:schemaRef ds:uri="http://schemas.microsoft.com/office/2006/metadata/properties"/>
    <ds:schemaRef ds:uri="36dcc152-ff2b-4c30-ad7f-76912da9c520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0D256CA3-803B-41BD-BBDF-8C083F03515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be7de5e-8b6f-4116-b1cd-d85cfb30fe6a"/>
    <ds:schemaRef ds:uri="36dcc152-ff2b-4c30-ad7f-76912da9c52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4FFD9FCA-701A-4E8C-83E5-328C2012A6D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6273</TotalTime>
  <Words>1297</Words>
  <Application>Microsoft Office PowerPoint</Application>
  <PresentationFormat>Format A4 (210 x 297 mm)</PresentationFormat>
  <Paragraphs>430</Paragraphs>
  <Slides>10</Slides>
  <Notes>9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10</vt:i4>
      </vt:variant>
    </vt:vector>
  </HeadingPairs>
  <TitlesOfParts>
    <vt:vector size="14" baseType="lpstr">
      <vt:lpstr>Arial</vt:lpstr>
      <vt:lpstr>Calibri</vt:lpstr>
      <vt:lpstr>Wingdings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Lucile Hoch</dc:creator>
  <cp:lastModifiedBy>Lucile HOCH</cp:lastModifiedBy>
  <cp:revision>284</cp:revision>
  <cp:lastPrinted>2024-04-16T16:25:53Z</cp:lastPrinted>
  <dcterms:created xsi:type="dcterms:W3CDTF">2019-04-18T13:46:13Z</dcterms:created>
  <dcterms:modified xsi:type="dcterms:W3CDTF">2024-10-03T15:01:33Z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0x0101009884BF9F3194B74AA16EB09492210F31</vt:lpwstr>
  </property>
</Properties>
</file>