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70" r:id="rId3"/>
    <p:sldId id="295" r:id="rId4"/>
    <p:sldId id="260" r:id="rId5"/>
    <p:sldId id="290" r:id="rId6"/>
    <p:sldId id="258" r:id="rId7"/>
    <p:sldId id="297" r:id="rId8"/>
    <p:sldId id="293" r:id="rId9"/>
    <p:sldId id="285" r:id="rId10"/>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FF"/>
    <a:srgbClr val="FF66CC"/>
    <a:srgbClr val="78738D"/>
    <a:srgbClr val="6F6F91"/>
    <a:srgbClr val="666699"/>
    <a:srgbClr val="FF33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75FC10-B881-E661-72C0-5625BC4614FB}" v="1" dt="2020-06-10T10:09:10.724"/>
    <p1510:client id="{F68099A9-3F9C-6950-6A7A-6728B14E9FC0}" v="1" dt="2020-06-10T10:07:45.4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3" autoAdjust="0"/>
    <p:restoredTop sz="94660"/>
  </p:normalViewPr>
  <p:slideViewPr>
    <p:cSldViewPr snapToGrid="0">
      <p:cViewPr>
        <p:scale>
          <a:sx n="174" d="100"/>
          <a:sy n="174" d="100"/>
        </p:scale>
        <p:origin x="-592" y="-80"/>
      </p:cViewPr>
      <p:guideLst>
        <p:guide orient="horz" pos="3120"/>
        <p:guide pos="216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microsoft.com/office/2016/11/relationships/changesInfo" Target="changesInfos/changesInfo1.xml"/><Relationship Id="rId17" Type="http://schemas.microsoft.com/office/2015/10/relationships/revisionInfo" Target="revisionInfo.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iver Hanemann" userId="S::oliver.hanemann@plymouth.ac.uk::bd63f416-058a-40bb-baf8-afe3207b18c0" providerId="AD" clId="Web-{D075FC10-B881-E661-72C0-5625BC4614FB}"/>
    <pc:docChg chg="modSld">
      <pc:chgData name="Oliver Hanemann" userId="S::oliver.hanemann@plymouth.ac.uk::bd63f416-058a-40bb-baf8-afe3207b18c0" providerId="AD" clId="Web-{D075FC10-B881-E661-72C0-5625BC4614FB}" dt="2020-06-10T10:09:10.724" v="0" actId="1076"/>
      <pc:docMkLst>
        <pc:docMk/>
      </pc:docMkLst>
      <pc:sldChg chg="modSp">
        <pc:chgData name="Oliver Hanemann" userId="S::oliver.hanemann@plymouth.ac.uk::bd63f416-058a-40bb-baf8-afe3207b18c0" providerId="AD" clId="Web-{D075FC10-B881-E661-72C0-5625BC4614FB}" dt="2020-06-10T10:09:10.724" v="0" actId="1076"/>
        <pc:sldMkLst>
          <pc:docMk/>
          <pc:sldMk cId="81075551" sldId="293"/>
        </pc:sldMkLst>
        <pc:grpChg chg="mod">
          <ac:chgData name="Oliver Hanemann" userId="S::oliver.hanemann@plymouth.ac.uk::bd63f416-058a-40bb-baf8-afe3207b18c0" providerId="AD" clId="Web-{D075FC10-B881-E661-72C0-5625BC4614FB}" dt="2020-06-10T10:09:10.724" v="0" actId="1076"/>
          <ac:grpSpMkLst>
            <pc:docMk/>
            <pc:sldMk cId="81075551" sldId="293"/>
            <ac:grpSpMk id="224" creationId="{00000000-0000-0000-0000-000000000000}"/>
          </ac:grpSpMkLst>
        </pc:grpChg>
      </pc:sldChg>
    </pc:docChg>
  </pc:docChgLst>
  <pc:docChgLst>
    <pc:chgData name="Oliver Hanemann" userId="S::oliver.hanemann@plymouth.ac.uk::bd63f416-058a-40bb-baf8-afe3207b18c0" providerId="AD" clId="Web-{F68099A9-3F9C-6950-6A7A-6728B14E9FC0}"/>
    <pc:docChg chg="modSld">
      <pc:chgData name="Oliver Hanemann" userId="S::oliver.hanemann@plymouth.ac.uk::bd63f416-058a-40bb-baf8-afe3207b18c0" providerId="AD" clId="Web-{F68099A9-3F9C-6950-6A7A-6728B14E9FC0}" dt="2020-06-10T10:07:45.480" v="0" actId="1076"/>
      <pc:docMkLst>
        <pc:docMk/>
      </pc:docMkLst>
      <pc:sldChg chg="modSp">
        <pc:chgData name="Oliver Hanemann" userId="S::oliver.hanemann@plymouth.ac.uk::bd63f416-058a-40bb-baf8-afe3207b18c0" providerId="AD" clId="Web-{F68099A9-3F9C-6950-6A7A-6728B14E9FC0}" dt="2020-06-10T10:07:45.480" v="0" actId="1076"/>
        <pc:sldMkLst>
          <pc:docMk/>
          <pc:sldMk cId="81075551" sldId="293"/>
        </pc:sldMkLst>
        <pc:grpChg chg="mod">
          <ac:chgData name="Oliver Hanemann" userId="S::oliver.hanemann@plymouth.ac.uk::bd63f416-058a-40bb-baf8-afe3207b18c0" providerId="AD" clId="Web-{F68099A9-3F9C-6950-6A7A-6728B14E9FC0}" dt="2020-06-10T10:07:45.480" v="0" actId="1076"/>
          <ac:grpSpMkLst>
            <pc:docMk/>
            <pc:sldMk cId="81075551" sldId="293"/>
            <ac:grpSpMk id="224" creationId="{00000000-0000-0000-0000-000000000000}"/>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9299F0-E99F-48C5-BC90-5F219C60ED7B}" type="datetimeFigureOut">
              <a:rPr lang="en-GB" smtClean="0"/>
              <a:t>17/07/20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6B11F3-8CBC-49B3-B138-3EA1936B80FE}" type="slidenum">
              <a:rPr lang="en-GB" smtClean="0"/>
              <a:t>‹n.›</a:t>
            </a:fld>
            <a:endParaRPr lang="en-GB"/>
          </a:p>
        </p:txBody>
      </p:sp>
    </p:spTree>
    <p:extLst>
      <p:ext uri="{BB962C8B-B14F-4D97-AF65-F5344CB8AC3E}">
        <p14:creationId xmlns:p14="http://schemas.microsoft.com/office/powerpoint/2010/main" val="2964619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9299F0-E99F-48C5-BC90-5F219C60ED7B}" type="datetimeFigureOut">
              <a:rPr lang="en-GB" smtClean="0"/>
              <a:t>17/07/20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6B11F3-8CBC-49B3-B138-3EA1936B80FE}" type="slidenum">
              <a:rPr lang="en-GB" smtClean="0"/>
              <a:t>‹n.›</a:t>
            </a:fld>
            <a:endParaRPr lang="en-GB"/>
          </a:p>
        </p:txBody>
      </p:sp>
    </p:spTree>
    <p:extLst>
      <p:ext uri="{BB962C8B-B14F-4D97-AF65-F5344CB8AC3E}">
        <p14:creationId xmlns:p14="http://schemas.microsoft.com/office/powerpoint/2010/main" val="3753800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9299F0-E99F-48C5-BC90-5F219C60ED7B}" type="datetimeFigureOut">
              <a:rPr lang="en-GB" smtClean="0"/>
              <a:t>17/07/20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6B11F3-8CBC-49B3-B138-3EA1936B80FE}" type="slidenum">
              <a:rPr lang="en-GB" smtClean="0"/>
              <a:t>‹n.›</a:t>
            </a:fld>
            <a:endParaRPr lang="en-GB"/>
          </a:p>
        </p:txBody>
      </p:sp>
    </p:spTree>
    <p:extLst>
      <p:ext uri="{BB962C8B-B14F-4D97-AF65-F5344CB8AC3E}">
        <p14:creationId xmlns:p14="http://schemas.microsoft.com/office/powerpoint/2010/main" val="116941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9299F0-E99F-48C5-BC90-5F219C60ED7B}" type="datetimeFigureOut">
              <a:rPr lang="en-GB" smtClean="0"/>
              <a:t>17/07/20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6B11F3-8CBC-49B3-B138-3EA1936B80FE}" type="slidenum">
              <a:rPr lang="en-GB" smtClean="0"/>
              <a:t>‹n.›</a:t>
            </a:fld>
            <a:endParaRPr lang="en-GB"/>
          </a:p>
        </p:txBody>
      </p:sp>
    </p:spTree>
    <p:extLst>
      <p:ext uri="{BB962C8B-B14F-4D97-AF65-F5344CB8AC3E}">
        <p14:creationId xmlns:p14="http://schemas.microsoft.com/office/powerpoint/2010/main" val="1447040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9299F0-E99F-48C5-BC90-5F219C60ED7B}" type="datetimeFigureOut">
              <a:rPr lang="en-GB" smtClean="0"/>
              <a:t>17/07/20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6B11F3-8CBC-49B3-B138-3EA1936B80FE}" type="slidenum">
              <a:rPr lang="en-GB" smtClean="0"/>
              <a:t>‹n.›</a:t>
            </a:fld>
            <a:endParaRPr lang="en-GB"/>
          </a:p>
        </p:txBody>
      </p:sp>
    </p:spTree>
    <p:extLst>
      <p:ext uri="{BB962C8B-B14F-4D97-AF65-F5344CB8AC3E}">
        <p14:creationId xmlns:p14="http://schemas.microsoft.com/office/powerpoint/2010/main" val="2715109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9299F0-E99F-48C5-BC90-5F219C60ED7B}" type="datetimeFigureOut">
              <a:rPr lang="en-GB" smtClean="0"/>
              <a:t>17/07/20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6B11F3-8CBC-49B3-B138-3EA1936B80FE}" type="slidenum">
              <a:rPr lang="en-GB" smtClean="0"/>
              <a:t>‹n.›</a:t>
            </a:fld>
            <a:endParaRPr lang="en-GB"/>
          </a:p>
        </p:txBody>
      </p:sp>
    </p:spTree>
    <p:extLst>
      <p:ext uri="{BB962C8B-B14F-4D97-AF65-F5344CB8AC3E}">
        <p14:creationId xmlns:p14="http://schemas.microsoft.com/office/powerpoint/2010/main" val="3574045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299F0-E99F-48C5-BC90-5F219C60ED7B}" type="datetimeFigureOut">
              <a:rPr lang="en-GB" smtClean="0"/>
              <a:t>17/07/20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6B11F3-8CBC-49B3-B138-3EA1936B80FE}" type="slidenum">
              <a:rPr lang="en-GB" smtClean="0"/>
              <a:t>‹n.›</a:t>
            </a:fld>
            <a:endParaRPr lang="en-GB"/>
          </a:p>
        </p:txBody>
      </p:sp>
    </p:spTree>
    <p:extLst>
      <p:ext uri="{BB962C8B-B14F-4D97-AF65-F5344CB8AC3E}">
        <p14:creationId xmlns:p14="http://schemas.microsoft.com/office/powerpoint/2010/main" val="3277661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E9299F0-E99F-48C5-BC90-5F219C60ED7B}" type="datetimeFigureOut">
              <a:rPr lang="en-GB" smtClean="0"/>
              <a:t>17/07/20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6B11F3-8CBC-49B3-B138-3EA1936B80FE}" type="slidenum">
              <a:rPr lang="en-GB" smtClean="0"/>
              <a:t>‹n.›</a:t>
            </a:fld>
            <a:endParaRPr lang="en-GB"/>
          </a:p>
        </p:txBody>
      </p:sp>
    </p:spTree>
    <p:extLst>
      <p:ext uri="{BB962C8B-B14F-4D97-AF65-F5344CB8AC3E}">
        <p14:creationId xmlns:p14="http://schemas.microsoft.com/office/powerpoint/2010/main" val="1863450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E9299F0-E99F-48C5-BC90-5F219C60ED7B}" type="datetimeFigureOut">
              <a:rPr lang="en-GB" smtClean="0"/>
              <a:t>17/07/20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6B11F3-8CBC-49B3-B138-3EA1936B80FE}" type="slidenum">
              <a:rPr lang="en-GB" smtClean="0"/>
              <a:t>‹n.›</a:t>
            </a:fld>
            <a:endParaRPr lang="en-GB"/>
          </a:p>
        </p:txBody>
      </p:sp>
    </p:spTree>
    <p:extLst>
      <p:ext uri="{BB962C8B-B14F-4D97-AF65-F5344CB8AC3E}">
        <p14:creationId xmlns:p14="http://schemas.microsoft.com/office/powerpoint/2010/main" val="3819560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9299F0-E99F-48C5-BC90-5F219C60ED7B}" type="datetimeFigureOut">
              <a:rPr lang="en-GB" smtClean="0"/>
              <a:t>17/07/20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6B11F3-8CBC-49B3-B138-3EA1936B80FE}" type="slidenum">
              <a:rPr lang="en-GB" smtClean="0"/>
              <a:t>‹n.›</a:t>
            </a:fld>
            <a:endParaRPr lang="en-GB"/>
          </a:p>
        </p:txBody>
      </p:sp>
    </p:spTree>
    <p:extLst>
      <p:ext uri="{BB962C8B-B14F-4D97-AF65-F5344CB8AC3E}">
        <p14:creationId xmlns:p14="http://schemas.microsoft.com/office/powerpoint/2010/main" val="3523775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9299F0-E99F-48C5-BC90-5F219C60ED7B}" type="datetimeFigureOut">
              <a:rPr lang="en-GB" smtClean="0"/>
              <a:t>17/07/20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6B11F3-8CBC-49B3-B138-3EA1936B80FE}" type="slidenum">
              <a:rPr lang="en-GB" smtClean="0"/>
              <a:t>‹n.›</a:t>
            </a:fld>
            <a:endParaRPr lang="en-GB"/>
          </a:p>
        </p:txBody>
      </p:sp>
    </p:spTree>
    <p:extLst>
      <p:ext uri="{BB962C8B-B14F-4D97-AF65-F5344CB8AC3E}">
        <p14:creationId xmlns:p14="http://schemas.microsoft.com/office/powerpoint/2010/main" val="122192784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E9299F0-E99F-48C5-BC90-5F219C60ED7B}" type="datetimeFigureOut">
              <a:rPr lang="en-GB" smtClean="0"/>
              <a:t>17/07/20</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D6B11F3-8CBC-49B3-B138-3EA1936B80FE}" type="slidenum">
              <a:rPr lang="en-GB" smtClean="0"/>
              <a:t>‹n.›</a:t>
            </a:fld>
            <a:endParaRPr lang="en-GB"/>
          </a:p>
        </p:txBody>
      </p:sp>
    </p:spTree>
    <p:extLst>
      <p:ext uri="{BB962C8B-B14F-4D97-AF65-F5344CB8AC3E}">
        <p14:creationId xmlns:p14="http://schemas.microsoft.com/office/powerpoint/2010/main" val="25700497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emf"/><Relationship Id="rId3" Type="http://schemas.openxmlformats.org/officeDocument/2006/relationships/image" Target="../media/image4.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8.tiff"/><Relationship Id="rId5" Type="http://schemas.openxmlformats.org/officeDocument/2006/relationships/image" Target="../media/image9.tiff"/><Relationship Id="rId6" Type="http://schemas.openxmlformats.org/officeDocument/2006/relationships/image" Target="../media/image10.png"/><Relationship Id="rId7" Type="http://schemas.microsoft.com/office/2007/relationships/hdphoto" Target="../media/hdphoto2.wdp"/><Relationship Id="rId8" Type="http://schemas.openxmlformats.org/officeDocument/2006/relationships/image" Target="../media/image11.tiff"/><Relationship Id="rId9" Type="http://schemas.openxmlformats.org/officeDocument/2006/relationships/image" Target="../media/image12.tiff"/><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4" Type="http://schemas.openxmlformats.org/officeDocument/2006/relationships/image" Target="../media/image15.tiff"/><Relationship Id="rId5" Type="http://schemas.openxmlformats.org/officeDocument/2006/relationships/image" Target="../media/image16.tiff"/><Relationship Id="rId6" Type="http://schemas.openxmlformats.org/officeDocument/2006/relationships/image" Target="../media/image17.png"/><Relationship Id="rId7" Type="http://schemas.microsoft.com/office/2007/relationships/hdphoto" Target="../media/hdphoto3.wdp"/><Relationship Id="rId1" Type="http://schemas.openxmlformats.org/officeDocument/2006/relationships/slideLayout" Target="../slideLayouts/slideLayout7.xml"/><Relationship Id="rId2" Type="http://schemas.openxmlformats.org/officeDocument/2006/relationships/image" Target="../media/image13.tiff"/></Relationships>
</file>

<file path=ppt/slides/_rels/slide9.xml.rels><?xml version="1.0" encoding="UTF-8" standalone="yes"?>
<Relationships xmlns="http://schemas.openxmlformats.org/package/2006/relationships"><Relationship Id="rId11" Type="http://schemas.openxmlformats.org/officeDocument/2006/relationships/image" Target="../media/image27.png"/><Relationship Id="rId12"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image" Target="../media/image18.tiff"/><Relationship Id="rId3" Type="http://schemas.openxmlformats.org/officeDocument/2006/relationships/image" Target="../media/image19.tiff"/><Relationship Id="rId4" Type="http://schemas.openxmlformats.org/officeDocument/2006/relationships/image" Target="../media/image20.tiff"/><Relationship Id="rId5" Type="http://schemas.openxmlformats.org/officeDocument/2006/relationships/image" Target="../media/image21.tiff"/><Relationship Id="rId6" Type="http://schemas.openxmlformats.org/officeDocument/2006/relationships/image" Target="../media/image22.tiff"/><Relationship Id="rId7" Type="http://schemas.openxmlformats.org/officeDocument/2006/relationships/image" Target="../media/image23.tiff"/><Relationship Id="rId8" Type="http://schemas.openxmlformats.org/officeDocument/2006/relationships/image" Target="../media/image24.png"/><Relationship Id="rId9" Type="http://schemas.openxmlformats.org/officeDocument/2006/relationships/image" Target="../media/image25.png"/><Relationship Id="rId10"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6568" y="636684"/>
            <a:ext cx="6448927" cy="2200089"/>
          </a:xfrm>
          <a:prstGeom prst="rect">
            <a:avLst/>
          </a:prstGeom>
        </p:spPr>
        <p:txBody>
          <a:bodyPr wrap="square">
            <a:spAutoFit/>
          </a:bodyPr>
          <a:lstStyle/>
          <a:p>
            <a:pPr algn="ctr">
              <a:lnSpc>
                <a:spcPct val="107000"/>
              </a:lnSpc>
            </a:pPr>
            <a:r>
              <a:rPr lang="en-GB" sz="1600" dirty="0" smtClean="0">
                <a:latin typeface="Arial" panose="020B0604020202020204" pitchFamily="34" charset="0"/>
                <a:ea typeface="Calibri" panose="020F0502020204030204" pitchFamily="34" charset="0"/>
                <a:cs typeface="Times New Roman" panose="02020603050405020304" pitchFamily="18" charset="0"/>
              </a:rPr>
              <a:t>miR</a:t>
            </a:r>
            <a:r>
              <a:rPr lang="en-GB" sz="1600" dirty="0">
                <a:latin typeface="Arial" panose="020B0604020202020204" pitchFamily="34" charset="0"/>
                <a:ea typeface="Calibri" panose="020F0502020204030204" pitchFamily="34" charset="0"/>
                <a:cs typeface="Times New Roman" panose="02020603050405020304" pitchFamily="18" charset="0"/>
              </a:rPr>
              <a:t>-9-1 is a new circulating biomarker for higher-grade meningioma regulated </a:t>
            </a:r>
            <a:r>
              <a:rPr lang="en-GB" sz="1600" i="1" dirty="0">
                <a:latin typeface="Arial" panose="020B0604020202020204" pitchFamily="34" charset="0"/>
                <a:ea typeface="Calibri" panose="020F0502020204030204" pitchFamily="34" charset="0"/>
                <a:cs typeface="Times New Roman" panose="02020603050405020304" pitchFamily="18" charset="0"/>
              </a:rPr>
              <a:t>via</a:t>
            </a:r>
            <a:r>
              <a:rPr lang="en-GB" sz="1600" dirty="0">
                <a:latin typeface="Arial" panose="020B0604020202020204" pitchFamily="34" charset="0"/>
                <a:ea typeface="Calibri" panose="020F0502020204030204" pitchFamily="34" charset="0"/>
                <a:cs typeface="Times New Roman" panose="02020603050405020304" pitchFamily="18" charset="0"/>
              </a:rPr>
              <a:t> the EGFR-FOS network</a:t>
            </a:r>
          </a:p>
          <a:p>
            <a:pPr algn="ctr">
              <a:lnSpc>
                <a:spcPct val="107000"/>
              </a:lnSpc>
            </a:pPr>
            <a:endParaRPr lang="en-GB" sz="1600" dirty="0">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pPr>
            <a:r>
              <a:rPr lang="en-GB" sz="1600" dirty="0">
                <a:latin typeface="Arial" panose="020B0604020202020204" pitchFamily="34" charset="0"/>
                <a:ea typeface="Calibri" panose="020F0502020204030204" pitchFamily="34" charset="0"/>
                <a:cs typeface="Times New Roman" panose="02020603050405020304" pitchFamily="18" charset="0"/>
              </a:rPr>
              <a:t>SUPPLEMENTARY FIGURES</a:t>
            </a:r>
          </a:p>
          <a:p>
            <a:pPr algn="ctr">
              <a:lnSpc>
                <a:spcPct val="107000"/>
              </a:lnSpc>
            </a:pPr>
            <a:endParaRPr lang="en-GB" sz="1600" dirty="0">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pPr>
            <a:r>
              <a:rPr lang="en-GB" sz="1600" b="1" dirty="0">
                <a:latin typeface="Arial" panose="020B0604020202020204" pitchFamily="34" charset="0"/>
                <a:ea typeface="Calibri" panose="020F0502020204030204" pitchFamily="34" charset="0"/>
                <a:cs typeface="Times New Roman" panose="02020603050405020304" pitchFamily="18" charset="0"/>
              </a:rPr>
              <a:t>Daniele Baiz</a:t>
            </a:r>
            <a:r>
              <a:rPr lang="en-GB" sz="1600" dirty="0">
                <a:latin typeface="Arial" panose="020B0604020202020204" pitchFamily="34" charset="0"/>
                <a:ea typeface="Calibri" panose="020F0502020204030204" pitchFamily="34" charset="0"/>
                <a:cs typeface="Times New Roman" panose="02020603050405020304" pitchFamily="18" charset="0"/>
              </a:rPr>
              <a:t>, Caterina </a:t>
            </a:r>
            <a:r>
              <a:rPr lang="en-GB" sz="1600" dirty="0" err="1">
                <a:latin typeface="Arial" panose="020B0604020202020204" pitchFamily="34" charset="0"/>
                <a:ea typeface="Calibri" panose="020F0502020204030204" pitchFamily="34" charset="0"/>
                <a:cs typeface="Times New Roman" panose="02020603050405020304" pitchFamily="18" charset="0"/>
              </a:rPr>
              <a:t>Negroni</a:t>
            </a:r>
            <a:r>
              <a:rPr lang="en-GB" sz="1600" dirty="0">
                <a:latin typeface="Arial" panose="020B0604020202020204" pitchFamily="34" charset="0"/>
                <a:ea typeface="Calibri" panose="020F0502020204030204" pitchFamily="34" charset="0"/>
                <a:cs typeface="Times New Roman" panose="02020603050405020304" pitchFamily="18" charset="0"/>
              </a:rPr>
              <a:t>, Sara </a:t>
            </a:r>
            <a:r>
              <a:rPr lang="en-GB" sz="1600" dirty="0" err="1">
                <a:latin typeface="Arial" panose="020B0604020202020204" pitchFamily="34" charset="0"/>
                <a:ea typeface="Calibri" panose="020F0502020204030204" pitchFamily="34" charset="0"/>
                <a:cs typeface="Times New Roman" panose="02020603050405020304" pitchFamily="18" charset="0"/>
              </a:rPr>
              <a:t>Ferluga</a:t>
            </a:r>
            <a:r>
              <a:rPr lang="en-GB" sz="1600" dirty="0">
                <a:latin typeface="Arial" panose="020B0604020202020204" pitchFamily="34" charset="0"/>
                <a:ea typeface="Calibri" panose="020F0502020204030204" pitchFamily="34" charset="0"/>
                <a:cs typeface="Times New Roman" panose="02020603050405020304" pitchFamily="18" charset="0"/>
              </a:rPr>
              <a:t>, </a:t>
            </a:r>
            <a:r>
              <a:rPr lang="en-GB" sz="1600" dirty="0" err="1">
                <a:latin typeface="Arial" panose="020B0604020202020204" pitchFamily="34" charset="0"/>
                <a:ea typeface="Calibri" panose="020F0502020204030204" pitchFamily="34" charset="0"/>
                <a:cs typeface="Times New Roman" panose="02020603050405020304" pitchFamily="18" charset="0"/>
              </a:rPr>
              <a:t>Emanuela</a:t>
            </a:r>
            <a:r>
              <a:rPr lang="en-GB" sz="1600" dirty="0">
                <a:latin typeface="Arial" panose="020B0604020202020204" pitchFamily="34" charset="0"/>
                <a:ea typeface="Calibri" panose="020F0502020204030204" pitchFamily="34" charset="0"/>
                <a:cs typeface="Times New Roman" panose="02020603050405020304" pitchFamily="18" charset="0"/>
              </a:rPr>
              <a:t> </a:t>
            </a:r>
            <a:r>
              <a:rPr lang="en-GB" sz="1600" dirty="0" err="1">
                <a:latin typeface="Arial" panose="020B0604020202020204" pitchFamily="34" charset="0"/>
                <a:ea typeface="Calibri" panose="020F0502020204030204" pitchFamily="34" charset="0"/>
                <a:cs typeface="Times New Roman" panose="02020603050405020304" pitchFamily="18" charset="0"/>
              </a:rPr>
              <a:t>Ercolano</a:t>
            </a:r>
            <a:r>
              <a:rPr lang="en-GB" sz="1600" dirty="0">
                <a:latin typeface="Arial" panose="020B0604020202020204" pitchFamily="34" charset="0"/>
                <a:ea typeface="Calibri" panose="020F0502020204030204" pitchFamily="34" charset="0"/>
                <a:cs typeface="Times New Roman" panose="02020603050405020304" pitchFamily="18" charset="0"/>
              </a:rPr>
              <a:t>, Claire L Adams, </a:t>
            </a:r>
            <a:r>
              <a:rPr lang="en-GB" sz="1600" dirty="0" err="1">
                <a:latin typeface="Arial" panose="020B0604020202020204" pitchFamily="34" charset="0"/>
                <a:ea typeface="Calibri" panose="020F0502020204030204" pitchFamily="34" charset="0"/>
                <a:cs typeface="Times New Roman" panose="02020603050405020304" pitchFamily="18" charset="0"/>
              </a:rPr>
              <a:t>Agbolahan</a:t>
            </a:r>
            <a:r>
              <a:rPr lang="en-GB" sz="1600" dirty="0">
                <a:latin typeface="Arial" panose="020B0604020202020204" pitchFamily="34" charset="0"/>
                <a:ea typeface="Calibri" panose="020F0502020204030204" pitchFamily="34" charset="0"/>
                <a:cs typeface="Times New Roman" panose="02020603050405020304" pitchFamily="18" charset="0"/>
              </a:rPr>
              <a:t> </a:t>
            </a:r>
            <a:r>
              <a:rPr lang="en-GB" sz="1600" dirty="0" err="1">
                <a:latin typeface="Arial" panose="020B0604020202020204" pitchFamily="34" charset="0"/>
                <a:ea typeface="Calibri" panose="020F0502020204030204" pitchFamily="34" charset="0"/>
                <a:cs typeface="Times New Roman" panose="02020603050405020304" pitchFamily="18" charset="0"/>
              </a:rPr>
              <a:t>Sofela</a:t>
            </a:r>
            <a:r>
              <a:rPr lang="en-GB" sz="1600" dirty="0">
                <a:latin typeface="Arial" panose="020B0604020202020204" pitchFamily="34" charset="0"/>
                <a:ea typeface="Calibri" panose="020F0502020204030204" pitchFamily="34" charset="0"/>
                <a:cs typeface="Times New Roman" panose="02020603050405020304" pitchFamily="18" charset="0"/>
              </a:rPr>
              <a:t>, David A Hilton,</a:t>
            </a:r>
          </a:p>
          <a:p>
            <a:pPr algn="ctr">
              <a:lnSpc>
                <a:spcPct val="107000"/>
              </a:lnSpc>
            </a:pPr>
            <a:r>
              <a:rPr lang="en-GB" sz="1600" dirty="0" err="1">
                <a:latin typeface="Arial" panose="020B0604020202020204" pitchFamily="34" charset="0"/>
                <a:ea typeface="Calibri" panose="020F0502020204030204" pitchFamily="34" charset="0"/>
                <a:cs typeface="Times New Roman" panose="02020603050405020304" pitchFamily="18" charset="0"/>
              </a:rPr>
              <a:t>Kathreena</a:t>
            </a:r>
            <a:r>
              <a:rPr lang="en-GB" sz="1600" dirty="0">
                <a:latin typeface="Arial" panose="020B0604020202020204" pitchFamily="34" charset="0"/>
                <a:ea typeface="Calibri" panose="020F0502020204030204" pitchFamily="34" charset="0"/>
                <a:cs typeface="Times New Roman" panose="02020603050405020304" pitchFamily="18" charset="0"/>
              </a:rPr>
              <a:t> M Kurian and Oliver C </a:t>
            </a:r>
            <a:r>
              <a:rPr lang="en-GB" sz="1600" dirty="0" err="1">
                <a:latin typeface="Arial" panose="020B0604020202020204" pitchFamily="34" charset="0"/>
                <a:ea typeface="Calibri" panose="020F0502020204030204" pitchFamily="34" charset="0"/>
                <a:cs typeface="Times New Roman" panose="02020603050405020304" pitchFamily="18" charset="0"/>
              </a:rPr>
              <a:t>Hanemann</a:t>
            </a:r>
            <a:r>
              <a:rPr lang="en-GB" sz="1600" dirty="0">
                <a:latin typeface="Arial" panose="020B060402020202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404687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5"/>
          <p:cNvSpPr>
            <a:spLocks noChangeArrowheads="1"/>
          </p:cNvSpPr>
          <p:nvPr/>
        </p:nvSpPr>
        <p:spPr bwMode="auto">
          <a:xfrm>
            <a:off x="3049644" y="53845"/>
            <a:ext cx="7758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400" dirty="0"/>
              <a:t>Figure S1</a:t>
            </a:r>
            <a:endParaRPr kumimoji="0" lang="en-US" altLang="en-US" sz="1400" b="0" i="0" u="none" strike="noStrike" cap="none" normalizeH="0" baseline="0" dirty="0">
              <a:ln>
                <a:noFill/>
              </a:ln>
              <a:effectLst/>
            </a:endParaRPr>
          </a:p>
        </p:txBody>
      </p:sp>
      <p:sp>
        <p:nvSpPr>
          <p:cNvPr id="4" name="Rectangle 105"/>
          <p:cNvSpPr>
            <a:spLocks noChangeArrowheads="1"/>
          </p:cNvSpPr>
          <p:nvPr/>
        </p:nvSpPr>
        <p:spPr bwMode="auto">
          <a:xfrm>
            <a:off x="5493141" y="43808"/>
            <a:ext cx="13032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rPr>
              <a:t>Supplemental Data</a:t>
            </a:r>
          </a:p>
        </p:txBody>
      </p:sp>
      <p:grpSp>
        <p:nvGrpSpPr>
          <p:cNvPr id="19" name="Group 18"/>
          <p:cNvGrpSpPr/>
          <p:nvPr/>
        </p:nvGrpSpPr>
        <p:grpSpPr>
          <a:xfrm>
            <a:off x="4222897" y="682921"/>
            <a:ext cx="2051488" cy="767129"/>
            <a:chOff x="349057" y="1316222"/>
            <a:chExt cx="2051488" cy="767129"/>
          </a:xfrm>
        </p:grpSpPr>
        <p:pic>
          <p:nvPicPr>
            <p:cNvPr id="20" name="Picture 19"/>
            <p:cNvPicPr>
              <a:picLocks noChangeAspect="1"/>
            </p:cNvPicPr>
            <p:nvPr/>
          </p:nvPicPr>
          <p:blipFill rotWithShape="1">
            <a:blip r:embed="rId2">
              <a:extLst>
                <a:ext uri="{28A0092B-C50C-407E-A947-70E740481C1C}">
                  <a14:useLocalDpi xmlns:a14="http://schemas.microsoft.com/office/drawing/2010/main" val="0"/>
                </a:ext>
              </a:extLst>
            </a:blip>
            <a:srcRect r="64267" b="98882"/>
            <a:stretch/>
          </p:blipFill>
          <p:spPr>
            <a:xfrm>
              <a:off x="349057" y="1588345"/>
              <a:ext cx="2012755" cy="102049"/>
            </a:xfrm>
            <a:prstGeom prst="rect">
              <a:avLst/>
            </a:prstGeom>
          </p:spPr>
        </p:pic>
        <p:sp>
          <p:nvSpPr>
            <p:cNvPr id="21" name="Rectangle 20"/>
            <p:cNvSpPr/>
            <p:nvPr/>
          </p:nvSpPr>
          <p:spPr>
            <a:xfrm>
              <a:off x="1171150" y="1683241"/>
              <a:ext cx="462892" cy="400110"/>
            </a:xfrm>
            <a:prstGeom prst="rect">
              <a:avLst/>
            </a:prstGeom>
          </p:spPr>
          <p:txBody>
            <a:bodyPr wrap="square">
              <a:spAutoFit/>
            </a:bodyPr>
            <a:lstStyle/>
            <a:p>
              <a:pPr algn="ctr"/>
              <a:r>
                <a:rPr lang="de-DE" sz="1000" dirty="0">
                  <a:latin typeface="Arial" panose="020B0604020202020204" pitchFamily="34" charset="0"/>
                  <a:cs typeface="Arial" panose="020B0604020202020204" pitchFamily="34" charset="0"/>
                </a:rPr>
                <a:t>0.00</a:t>
              </a:r>
            </a:p>
          </p:txBody>
        </p:sp>
        <p:sp>
          <p:nvSpPr>
            <p:cNvPr id="22" name="Rectangle 21"/>
            <p:cNvSpPr/>
            <p:nvPr/>
          </p:nvSpPr>
          <p:spPr>
            <a:xfrm>
              <a:off x="368984" y="1678968"/>
              <a:ext cx="555018" cy="400110"/>
            </a:xfrm>
            <a:prstGeom prst="rect">
              <a:avLst/>
            </a:prstGeom>
          </p:spPr>
          <p:txBody>
            <a:bodyPr wrap="square">
              <a:spAutoFit/>
            </a:bodyPr>
            <a:lstStyle/>
            <a:p>
              <a:pPr algn="ctr"/>
              <a:r>
                <a:rPr lang="de-DE" sz="1000" dirty="0">
                  <a:latin typeface="Arial" panose="020B0604020202020204" pitchFamily="34" charset="0"/>
                  <a:cs typeface="Arial" panose="020B0604020202020204" pitchFamily="34" charset="0"/>
                </a:rPr>
                <a:t>-12.00 </a:t>
              </a:r>
            </a:p>
          </p:txBody>
        </p:sp>
        <p:sp>
          <p:nvSpPr>
            <p:cNvPr id="23" name="Rectangle 22"/>
            <p:cNvSpPr/>
            <p:nvPr/>
          </p:nvSpPr>
          <p:spPr>
            <a:xfrm>
              <a:off x="1883461" y="1677657"/>
              <a:ext cx="517084" cy="400110"/>
            </a:xfrm>
            <a:prstGeom prst="rect">
              <a:avLst/>
            </a:prstGeom>
          </p:spPr>
          <p:txBody>
            <a:bodyPr wrap="square">
              <a:spAutoFit/>
            </a:bodyPr>
            <a:lstStyle/>
            <a:p>
              <a:pPr algn="ctr"/>
              <a:r>
                <a:rPr lang="de-DE" sz="1000" dirty="0">
                  <a:latin typeface="Arial" panose="020B0604020202020204" pitchFamily="34" charset="0"/>
                  <a:cs typeface="Arial" panose="020B0604020202020204" pitchFamily="34" charset="0"/>
                </a:rPr>
                <a:t>12.00 </a:t>
              </a:r>
            </a:p>
          </p:txBody>
        </p:sp>
        <p:sp>
          <p:nvSpPr>
            <p:cNvPr id="24" name="Rectangle 23"/>
            <p:cNvSpPr/>
            <p:nvPr/>
          </p:nvSpPr>
          <p:spPr>
            <a:xfrm>
              <a:off x="472271" y="1316222"/>
              <a:ext cx="1854267" cy="461665"/>
            </a:xfrm>
            <a:prstGeom prst="rect">
              <a:avLst/>
            </a:prstGeom>
          </p:spPr>
          <p:txBody>
            <a:bodyPr wrap="square">
              <a:spAutoFit/>
            </a:bodyPr>
            <a:lstStyle/>
            <a:p>
              <a:pPr algn="ctr"/>
              <a:r>
                <a:rPr lang="de-DE" sz="1200" dirty="0">
                  <a:latin typeface="Arial" panose="020B0604020202020204" pitchFamily="34" charset="0"/>
                  <a:cs typeface="Arial" panose="020B0604020202020204" pitchFamily="34" charset="0"/>
                </a:rPr>
                <a:t>Colour Key (</a:t>
              </a:r>
              <a:r>
                <a:rPr lang="en-GB" sz="1200" dirty="0">
                  <a:latin typeface="Arial" panose="020B0604020202020204" pitchFamily="34" charset="0"/>
                  <a:cs typeface="Arial" panose="020B0604020202020204" pitchFamily="34" charset="0"/>
                </a:rPr>
                <a:t>Log</a:t>
              </a:r>
              <a:r>
                <a:rPr lang="en-GB" sz="1200" baseline="-25000" dirty="0">
                  <a:latin typeface="Arial" panose="020B0604020202020204" pitchFamily="34" charset="0"/>
                  <a:cs typeface="Arial" panose="020B0604020202020204" pitchFamily="34" charset="0"/>
                </a:rPr>
                <a:t>2</a:t>
              </a:r>
              <a:r>
                <a:rPr lang="en-GB" sz="1200" dirty="0">
                  <a:latin typeface="Arial" panose="020B0604020202020204" pitchFamily="34" charset="0"/>
                  <a:cs typeface="Arial" panose="020B0604020202020204" pitchFamily="34" charset="0"/>
                </a:rPr>
                <a:t> 2</a:t>
              </a:r>
              <a:r>
                <a:rPr lang="en-GB" sz="1200" baseline="30000" dirty="0">
                  <a:latin typeface="Arial" panose="020B0604020202020204" pitchFamily="34" charset="0"/>
                  <a:cs typeface="Arial" panose="020B0604020202020204" pitchFamily="34" charset="0"/>
                </a:rPr>
                <a:t>-ΔΔCt</a:t>
              </a:r>
              <a:r>
                <a:rPr lang="en-GB" sz="1200" dirty="0">
                  <a:latin typeface="Arial" panose="020B0604020202020204" pitchFamily="34" charset="0"/>
                  <a:cs typeface="Arial" panose="020B0604020202020204" pitchFamily="34" charset="0"/>
                </a:rPr>
                <a:t>)</a:t>
              </a:r>
            </a:p>
            <a:p>
              <a:pPr algn="ctr"/>
              <a:endParaRPr lang="de-DE" sz="1200" dirty="0">
                <a:latin typeface="Arial" panose="020B0604020202020204" pitchFamily="34" charset="0"/>
                <a:cs typeface="Arial" panose="020B0604020202020204" pitchFamily="34" charset="0"/>
              </a:endParaRPr>
            </a:p>
          </p:txBody>
        </p:sp>
      </p:grpSp>
      <p:grpSp>
        <p:nvGrpSpPr>
          <p:cNvPr id="25" name="Group 24"/>
          <p:cNvGrpSpPr/>
          <p:nvPr/>
        </p:nvGrpSpPr>
        <p:grpSpPr>
          <a:xfrm>
            <a:off x="216264" y="347863"/>
            <a:ext cx="3706273" cy="9065849"/>
            <a:chOff x="216264" y="425659"/>
            <a:chExt cx="3706273" cy="9065849"/>
          </a:xfrm>
        </p:grpSpPr>
        <p:pic>
          <p:nvPicPr>
            <p:cNvPr id="31" name="Picture 30"/>
            <p:cNvPicPr>
              <a:picLocks noChangeAspect="1"/>
            </p:cNvPicPr>
            <p:nvPr/>
          </p:nvPicPr>
          <p:blipFill rotWithShape="1">
            <a:blip r:embed="rId3">
              <a:extLst>
                <a:ext uri="{28A0092B-C50C-407E-A947-70E740481C1C}">
                  <a14:useLocalDpi xmlns:a14="http://schemas.microsoft.com/office/drawing/2010/main" val="0"/>
                </a:ext>
              </a:extLst>
            </a:blip>
            <a:srcRect t="15651"/>
            <a:stretch/>
          </p:blipFill>
          <p:spPr>
            <a:xfrm>
              <a:off x="216264" y="1895475"/>
              <a:ext cx="3706273" cy="7596033"/>
            </a:xfrm>
            <a:prstGeom prst="rect">
              <a:avLst/>
            </a:prstGeom>
          </p:spPr>
        </p:pic>
        <p:grpSp>
          <p:nvGrpSpPr>
            <p:cNvPr id="2" name="Group 1"/>
            <p:cNvGrpSpPr/>
            <p:nvPr/>
          </p:nvGrpSpPr>
          <p:grpSpPr>
            <a:xfrm>
              <a:off x="787752" y="425659"/>
              <a:ext cx="2588693" cy="1380853"/>
              <a:chOff x="792515" y="572796"/>
              <a:chExt cx="2588693" cy="1380853"/>
            </a:xfrm>
          </p:grpSpPr>
          <p:sp>
            <p:nvSpPr>
              <p:cNvPr id="8" name="Rectangle 7"/>
              <p:cNvSpPr/>
              <p:nvPr/>
            </p:nvSpPr>
            <p:spPr>
              <a:xfrm rot="16200000">
                <a:off x="1349615" y="1338638"/>
                <a:ext cx="1014578" cy="215444"/>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Ben-Men-1 #2</a:t>
                </a:r>
              </a:p>
            </p:txBody>
          </p:sp>
          <p:sp>
            <p:nvSpPr>
              <p:cNvPr id="9" name="Rectangle 8"/>
              <p:cNvSpPr/>
              <p:nvPr/>
            </p:nvSpPr>
            <p:spPr>
              <a:xfrm rot="16200000">
                <a:off x="1114320" y="1338639"/>
                <a:ext cx="1014576" cy="215444"/>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Ben-Men-1 #1</a:t>
                </a:r>
              </a:p>
            </p:txBody>
          </p:sp>
          <p:sp>
            <p:nvSpPr>
              <p:cNvPr id="10" name="Rectangle 9"/>
              <p:cNvSpPr/>
              <p:nvPr/>
            </p:nvSpPr>
            <p:spPr>
              <a:xfrm rot="16200000">
                <a:off x="1573364" y="1338639"/>
                <a:ext cx="1014576" cy="215444"/>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Ben-Men-1 #3</a:t>
                </a:r>
              </a:p>
            </p:txBody>
          </p:sp>
          <p:sp>
            <p:nvSpPr>
              <p:cNvPr id="11" name="Rectangle 10"/>
              <p:cNvSpPr/>
              <p:nvPr/>
            </p:nvSpPr>
            <p:spPr>
              <a:xfrm rot="16200000">
                <a:off x="2254250" y="1287910"/>
                <a:ext cx="1116034" cy="215444"/>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KT21-MG1 #1</a:t>
                </a:r>
              </a:p>
            </p:txBody>
          </p:sp>
          <p:sp>
            <p:nvSpPr>
              <p:cNvPr id="12" name="Rectangle 11"/>
              <p:cNvSpPr/>
              <p:nvPr/>
            </p:nvSpPr>
            <p:spPr>
              <a:xfrm rot="16200000">
                <a:off x="2487241" y="1287910"/>
                <a:ext cx="1116034" cy="215444"/>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KT21-MG1 #2</a:t>
                </a:r>
              </a:p>
            </p:txBody>
          </p:sp>
          <p:sp>
            <p:nvSpPr>
              <p:cNvPr id="13" name="Rectangle 12"/>
              <p:cNvSpPr/>
              <p:nvPr/>
            </p:nvSpPr>
            <p:spPr>
              <a:xfrm rot="16200000">
                <a:off x="2715469" y="1287910"/>
                <a:ext cx="1116034" cy="215444"/>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KT21-MG1 #3</a:t>
                </a:r>
              </a:p>
            </p:txBody>
          </p:sp>
          <p:sp>
            <p:nvSpPr>
              <p:cNvPr id="14" name="Rectangle 13"/>
              <p:cNvSpPr/>
              <p:nvPr/>
            </p:nvSpPr>
            <p:spPr>
              <a:xfrm rot="16200000">
                <a:off x="1939910" y="1464794"/>
                <a:ext cx="762266" cy="215444"/>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MN082</a:t>
                </a:r>
              </a:p>
            </p:txBody>
          </p:sp>
          <p:sp>
            <p:nvSpPr>
              <p:cNvPr id="15" name="Rectangle 14"/>
              <p:cNvSpPr/>
              <p:nvPr/>
            </p:nvSpPr>
            <p:spPr>
              <a:xfrm rot="16200000">
                <a:off x="519104" y="1464794"/>
                <a:ext cx="762266" cy="215444"/>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MN036</a:t>
                </a:r>
              </a:p>
            </p:txBody>
          </p:sp>
          <p:sp>
            <p:nvSpPr>
              <p:cNvPr id="16" name="Rectangle 15"/>
              <p:cNvSpPr/>
              <p:nvPr/>
            </p:nvSpPr>
            <p:spPr>
              <a:xfrm rot="16200000">
                <a:off x="759736" y="1464794"/>
                <a:ext cx="762266" cy="215444"/>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MN038</a:t>
                </a:r>
              </a:p>
            </p:txBody>
          </p:sp>
          <p:sp>
            <p:nvSpPr>
              <p:cNvPr id="17" name="Rectangle 16"/>
              <p:cNvSpPr/>
              <p:nvPr/>
            </p:nvSpPr>
            <p:spPr>
              <a:xfrm rot="16200000">
                <a:off x="994457" y="1464794"/>
                <a:ext cx="762266" cy="215444"/>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MN033</a:t>
                </a:r>
              </a:p>
            </p:txBody>
          </p:sp>
          <p:sp>
            <p:nvSpPr>
              <p:cNvPr id="18" name="Rectangle 17"/>
              <p:cNvSpPr/>
              <p:nvPr/>
            </p:nvSpPr>
            <p:spPr>
              <a:xfrm rot="16200000">
                <a:off x="2186583" y="1464794"/>
                <a:ext cx="762266" cy="215444"/>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MN048</a:t>
                </a:r>
              </a:p>
            </p:txBody>
          </p:sp>
          <p:pic>
            <p:nvPicPr>
              <p:cNvPr id="32" name="Picture 31"/>
              <p:cNvPicPr>
                <a:picLocks noChangeAspect="1"/>
              </p:cNvPicPr>
              <p:nvPr/>
            </p:nvPicPr>
            <p:blipFill rotWithShape="1">
              <a:blip r:embed="rId3">
                <a:extLst>
                  <a:ext uri="{28A0092B-C50C-407E-A947-70E740481C1C}">
                    <a14:useLocalDpi xmlns:a14="http://schemas.microsoft.com/office/drawing/2010/main" val="0"/>
                  </a:ext>
                </a:extLst>
              </a:blip>
              <a:srcRect l="16762" t="1901" r="16419" b="91541"/>
              <a:stretch/>
            </p:blipFill>
            <p:spPr>
              <a:xfrm>
                <a:off x="848052" y="572796"/>
                <a:ext cx="2476500" cy="590549"/>
              </a:xfrm>
              <a:prstGeom prst="rect">
                <a:avLst/>
              </a:prstGeom>
            </p:spPr>
          </p:pic>
        </p:grpSp>
        <p:grpSp>
          <p:nvGrpSpPr>
            <p:cNvPr id="6" name="Group 5"/>
            <p:cNvGrpSpPr/>
            <p:nvPr/>
          </p:nvGrpSpPr>
          <p:grpSpPr>
            <a:xfrm>
              <a:off x="764564" y="1758881"/>
              <a:ext cx="2603709" cy="122304"/>
              <a:chOff x="764564" y="1773170"/>
              <a:chExt cx="2603709" cy="122304"/>
            </a:xfrm>
          </p:grpSpPr>
          <p:sp>
            <p:nvSpPr>
              <p:cNvPr id="5" name="Rectangle 4"/>
              <p:cNvSpPr/>
              <p:nvPr/>
            </p:nvSpPr>
            <p:spPr>
              <a:xfrm>
                <a:off x="764564" y="1773170"/>
                <a:ext cx="1908000" cy="12230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2673473" y="1773179"/>
                <a:ext cx="694800" cy="11753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764971" y="1773178"/>
                <a:ext cx="720000" cy="12229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2184018" y="1773171"/>
                <a:ext cx="489600" cy="12230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7" name="Rettangolo 6"/>
          <p:cNvSpPr/>
          <p:nvPr/>
        </p:nvSpPr>
        <p:spPr>
          <a:xfrm>
            <a:off x="3975100" y="6712295"/>
            <a:ext cx="2882900" cy="2862322"/>
          </a:xfrm>
          <a:prstGeom prst="rect">
            <a:avLst/>
          </a:prstGeom>
        </p:spPr>
        <p:txBody>
          <a:bodyPr wrap="square">
            <a:spAutoFit/>
          </a:bodyPr>
          <a:lstStyle/>
          <a:p>
            <a:r>
              <a:rPr lang="en-GB" sz="1000" b="1" dirty="0">
                <a:latin typeface="Arial"/>
                <a:cs typeface="Arial"/>
              </a:rPr>
              <a:t>Figure S1. </a:t>
            </a:r>
            <a:r>
              <a:rPr lang="en-US" sz="1000" dirty="0">
                <a:latin typeface="Arial"/>
                <a:cs typeface="Arial"/>
              </a:rPr>
              <a:t>Unsupervised hierarchical clustering and heat map showing the different expression pattern of the 96 </a:t>
            </a:r>
            <a:r>
              <a:rPr lang="en-US" sz="1000" dirty="0" err="1">
                <a:latin typeface="Arial"/>
                <a:cs typeface="Arial"/>
              </a:rPr>
              <a:t>miRNA</a:t>
            </a:r>
            <a:r>
              <a:rPr lang="en-US" sz="1000" dirty="0">
                <a:latin typeface="Arial"/>
                <a:cs typeface="Arial"/>
              </a:rPr>
              <a:t> genes. The </a:t>
            </a:r>
            <a:r>
              <a:rPr lang="en-US" sz="1000" dirty="0" err="1">
                <a:latin typeface="Arial"/>
                <a:cs typeface="Arial"/>
              </a:rPr>
              <a:t>dendrogram</a:t>
            </a:r>
            <a:r>
              <a:rPr lang="en-US" sz="1000" dirty="0">
                <a:latin typeface="Arial"/>
                <a:cs typeface="Arial"/>
              </a:rPr>
              <a:t> was obtained using the Euclidean distance metric with Ward grouping, led by the software Morpheus® (https://</a:t>
            </a:r>
            <a:r>
              <a:rPr lang="en-US" sz="1000" dirty="0" err="1">
                <a:latin typeface="Arial"/>
                <a:cs typeface="Arial"/>
              </a:rPr>
              <a:t>software.broadinstitute.org</a:t>
            </a:r>
            <a:r>
              <a:rPr lang="en-US" sz="1000" dirty="0">
                <a:latin typeface="Arial"/>
                <a:cs typeface="Arial"/>
              </a:rPr>
              <a:t>/</a:t>
            </a:r>
            <a:r>
              <a:rPr lang="en-US" sz="1000" dirty="0" err="1">
                <a:latin typeface="Arial"/>
                <a:cs typeface="Arial"/>
              </a:rPr>
              <a:t>morpheus</a:t>
            </a:r>
            <a:r>
              <a:rPr lang="en-US" sz="1000" dirty="0">
                <a:latin typeface="Arial"/>
                <a:cs typeface="Arial"/>
              </a:rPr>
              <a:t>/). Each row represents an individual </a:t>
            </a:r>
            <a:r>
              <a:rPr lang="en-US" sz="1000" dirty="0" err="1">
                <a:latin typeface="Arial"/>
                <a:cs typeface="Arial"/>
              </a:rPr>
              <a:t>miRNA</a:t>
            </a:r>
            <a:r>
              <a:rPr lang="en-US" sz="1000" dirty="0">
                <a:latin typeface="Arial"/>
                <a:cs typeface="Arial"/>
              </a:rPr>
              <a:t> gene, while columns represent individual cell samples. The color in each box reflects the expression level of the corresponding gene in the corresponding sample (red–high; blue-low and white-intermediate expression), relative to the average of 3 Human Meningeal Cells (HMC) at different passage, calculated using the comparative 2</a:t>
            </a:r>
            <a:r>
              <a:rPr lang="en-US" sz="1000" baseline="30000" dirty="0">
                <a:latin typeface="Arial"/>
                <a:cs typeface="Arial"/>
              </a:rPr>
              <a:t>-ΔΔCt</a:t>
            </a:r>
            <a:r>
              <a:rPr lang="en-US" sz="1000" dirty="0">
                <a:latin typeface="Arial"/>
                <a:cs typeface="Arial"/>
              </a:rPr>
              <a:t> method (MN=Tumor-derived WHO I cells). Data are expressed as Log2 (2</a:t>
            </a:r>
            <a:r>
              <a:rPr lang="en-US" sz="1000" baseline="30000" dirty="0">
                <a:latin typeface="Arial"/>
                <a:cs typeface="Arial"/>
              </a:rPr>
              <a:t>-ΔΔCt</a:t>
            </a:r>
            <a:r>
              <a:rPr lang="en-US" sz="1000" dirty="0">
                <a:latin typeface="Arial"/>
                <a:cs typeface="Arial"/>
              </a:rPr>
              <a:t>). </a:t>
            </a:r>
            <a:endParaRPr lang="it-IT" sz="1000" dirty="0">
              <a:latin typeface="Arial"/>
              <a:cs typeface="Arial"/>
            </a:endParaRPr>
          </a:p>
        </p:txBody>
      </p:sp>
    </p:spTree>
    <p:extLst>
      <p:ext uri="{BB962C8B-B14F-4D97-AF65-F5344CB8AC3E}">
        <p14:creationId xmlns:p14="http://schemas.microsoft.com/office/powerpoint/2010/main" val="2603622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3894" t="15159" r="14216"/>
          <a:stretch/>
        </p:blipFill>
        <p:spPr>
          <a:xfrm>
            <a:off x="109354" y="407707"/>
            <a:ext cx="6647310" cy="4647239"/>
          </a:xfrm>
          <a:prstGeom prst="rect">
            <a:avLst/>
          </a:prstGeom>
        </p:spPr>
      </p:pic>
      <p:pic>
        <p:nvPicPr>
          <p:cNvPr id="5" name="Picture 4"/>
          <p:cNvPicPr>
            <a:picLocks noChangeAspect="1"/>
          </p:cNvPicPr>
          <p:nvPr/>
        </p:nvPicPr>
        <p:blipFill rotWithShape="1">
          <a:blip r:embed="rId3"/>
          <a:srcRect r="25256" b="7531"/>
          <a:stretch/>
        </p:blipFill>
        <p:spPr>
          <a:xfrm>
            <a:off x="119040" y="5310506"/>
            <a:ext cx="6625267" cy="3331437"/>
          </a:xfrm>
          <a:prstGeom prst="rect">
            <a:avLst/>
          </a:prstGeom>
        </p:spPr>
      </p:pic>
      <p:sp>
        <p:nvSpPr>
          <p:cNvPr id="6" name="Rectangle 105"/>
          <p:cNvSpPr>
            <a:spLocks noChangeArrowheads="1"/>
          </p:cNvSpPr>
          <p:nvPr/>
        </p:nvSpPr>
        <p:spPr bwMode="auto">
          <a:xfrm>
            <a:off x="5493141" y="43808"/>
            <a:ext cx="13032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rPr>
              <a:t>Supplemental Data</a:t>
            </a:r>
          </a:p>
        </p:txBody>
      </p:sp>
      <p:sp>
        <p:nvSpPr>
          <p:cNvPr id="7" name="Rectangle 105"/>
          <p:cNvSpPr>
            <a:spLocks noChangeArrowheads="1"/>
          </p:cNvSpPr>
          <p:nvPr/>
        </p:nvSpPr>
        <p:spPr bwMode="auto">
          <a:xfrm>
            <a:off x="3049644" y="53845"/>
            <a:ext cx="7758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400" dirty="0"/>
              <a:t>Figure S2</a:t>
            </a:r>
            <a:endParaRPr kumimoji="0" lang="en-US" altLang="en-US" sz="1400" b="0" i="0" u="none" strike="noStrike" cap="none" normalizeH="0" baseline="0" dirty="0">
              <a:ln>
                <a:noFill/>
              </a:ln>
              <a:effectLst/>
            </a:endParaRPr>
          </a:p>
        </p:txBody>
      </p:sp>
      <p:sp>
        <p:nvSpPr>
          <p:cNvPr id="2" name="Rettangolo 1"/>
          <p:cNvSpPr/>
          <p:nvPr/>
        </p:nvSpPr>
        <p:spPr>
          <a:xfrm>
            <a:off x="0" y="8954997"/>
            <a:ext cx="6858000" cy="553998"/>
          </a:xfrm>
          <a:prstGeom prst="rect">
            <a:avLst/>
          </a:prstGeom>
        </p:spPr>
        <p:txBody>
          <a:bodyPr wrap="square">
            <a:spAutoFit/>
          </a:bodyPr>
          <a:lstStyle/>
          <a:p>
            <a:r>
              <a:rPr lang="en-US" sz="1000" b="1" dirty="0">
                <a:latin typeface="Arial"/>
                <a:cs typeface="Arial"/>
              </a:rPr>
              <a:t>Figure S2.</a:t>
            </a:r>
            <a:r>
              <a:rPr lang="en-US" sz="1000" dirty="0">
                <a:latin typeface="Arial"/>
                <a:cs typeface="Arial"/>
              </a:rPr>
              <a:t> Selected statistically significant </a:t>
            </a:r>
            <a:r>
              <a:rPr lang="en-US" sz="1000" dirty="0" err="1">
                <a:latin typeface="Arial"/>
                <a:cs typeface="Arial"/>
              </a:rPr>
              <a:t>miRNA</a:t>
            </a:r>
            <a:r>
              <a:rPr lang="en-US" sz="1000" dirty="0">
                <a:latin typeface="Arial"/>
                <a:cs typeface="Arial"/>
              </a:rPr>
              <a:t> genes between KT21-MG1 (n=3) versus Ben-Men-1 (n=3) cells (top), and KT21-MG1 versus tumor-derived WHO I (n=5) cells (bottom), by computing the Student’s t-Test (unequal and equal σ</a:t>
            </a:r>
            <a:r>
              <a:rPr lang="en-US" sz="1000" baseline="30000" dirty="0">
                <a:latin typeface="Arial"/>
                <a:cs typeface="Arial"/>
              </a:rPr>
              <a:t>2</a:t>
            </a:r>
            <a:r>
              <a:rPr lang="en-US" sz="1000" dirty="0">
                <a:latin typeface="Arial"/>
                <a:cs typeface="Arial"/>
              </a:rPr>
              <a:t>, p&lt;0.01). Data are expressed as Log</a:t>
            </a:r>
            <a:r>
              <a:rPr lang="en-US" sz="1000" baseline="-25000" dirty="0">
                <a:latin typeface="Arial"/>
                <a:cs typeface="Arial"/>
              </a:rPr>
              <a:t>2</a:t>
            </a:r>
            <a:r>
              <a:rPr lang="en-US" sz="1000" dirty="0">
                <a:latin typeface="Arial"/>
                <a:cs typeface="Arial"/>
              </a:rPr>
              <a:t> (2</a:t>
            </a:r>
            <a:r>
              <a:rPr lang="en-US" sz="1000" baseline="30000" dirty="0">
                <a:latin typeface="Arial"/>
                <a:cs typeface="Arial"/>
              </a:rPr>
              <a:t>-ΔΔCt</a:t>
            </a:r>
            <a:r>
              <a:rPr lang="en-US" sz="1000" dirty="0">
                <a:latin typeface="Arial"/>
                <a:cs typeface="Arial"/>
              </a:rPr>
              <a:t>). </a:t>
            </a:r>
            <a:endParaRPr lang="it-IT" sz="1000" dirty="0">
              <a:latin typeface="Arial"/>
              <a:cs typeface="Arial"/>
            </a:endParaRPr>
          </a:p>
        </p:txBody>
      </p:sp>
    </p:spTree>
    <p:extLst>
      <p:ext uri="{BB962C8B-B14F-4D97-AF65-F5344CB8AC3E}">
        <p14:creationId xmlns:p14="http://schemas.microsoft.com/office/powerpoint/2010/main" val="3156566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 name="Rectangle 105"/>
          <p:cNvSpPr>
            <a:spLocks noChangeArrowheads="1"/>
          </p:cNvSpPr>
          <p:nvPr/>
        </p:nvSpPr>
        <p:spPr bwMode="auto">
          <a:xfrm>
            <a:off x="5493141" y="43808"/>
            <a:ext cx="13032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rPr>
              <a:t>Supplemental Data</a:t>
            </a:r>
          </a:p>
        </p:txBody>
      </p:sp>
      <p:sp>
        <p:nvSpPr>
          <p:cNvPr id="496" name="Rectangle 495"/>
          <p:cNvSpPr/>
          <p:nvPr/>
        </p:nvSpPr>
        <p:spPr>
          <a:xfrm>
            <a:off x="60857" y="531616"/>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a</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graphicFrame>
        <p:nvGraphicFramePr>
          <p:cNvPr id="497" name="Table 496"/>
          <p:cNvGraphicFramePr>
            <a:graphicFrameLocks noGrp="1"/>
          </p:cNvGraphicFramePr>
          <p:nvPr>
            <p:extLst>
              <p:ext uri="{D42A27DB-BD31-4B8C-83A1-F6EECF244321}">
                <p14:modId xmlns:p14="http://schemas.microsoft.com/office/powerpoint/2010/main" val="1779572480"/>
              </p:ext>
            </p:extLst>
          </p:nvPr>
        </p:nvGraphicFramePr>
        <p:xfrm>
          <a:off x="165514" y="831141"/>
          <a:ext cx="4249105" cy="809625"/>
        </p:xfrm>
        <a:graphic>
          <a:graphicData uri="http://schemas.openxmlformats.org/drawingml/2006/table">
            <a:tbl>
              <a:tblPr>
                <a:tableStyleId>{5C22544A-7EE6-4342-B048-85BDC9FD1C3A}</a:tableStyleId>
              </a:tblPr>
              <a:tblGrid>
                <a:gridCol w="2968216">
                  <a:extLst>
                    <a:ext uri="{9D8B030D-6E8A-4147-A177-3AD203B41FA5}">
                      <a16:colId xmlns:a16="http://schemas.microsoft.com/office/drawing/2014/main" xmlns="" val="448344836"/>
                    </a:ext>
                  </a:extLst>
                </a:gridCol>
                <a:gridCol w="1280889">
                  <a:extLst>
                    <a:ext uri="{9D8B030D-6E8A-4147-A177-3AD203B41FA5}">
                      <a16:colId xmlns:a16="http://schemas.microsoft.com/office/drawing/2014/main" xmlns="" val="3942534727"/>
                    </a:ext>
                  </a:extLst>
                </a:gridCol>
              </a:tblGrid>
              <a:tr h="161925">
                <a:tc>
                  <a:txBody>
                    <a:bodyPr/>
                    <a:lstStyle/>
                    <a:p>
                      <a:pPr algn="l" fontAlgn="b"/>
                      <a:r>
                        <a:rPr lang="en-GB" sz="1000" b="1" u="none" strike="noStrike" dirty="0">
                          <a:solidFill>
                            <a:schemeClr val="bg1"/>
                          </a:solidFill>
                          <a:effectLst/>
                          <a:latin typeface="Arial" panose="020B0604020202020204" pitchFamily="34" charset="0"/>
                          <a:cs typeface="Arial" panose="020B0604020202020204" pitchFamily="34" charset="0"/>
                        </a:rPr>
                        <a:t>Best </a:t>
                      </a:r>
                      <a:r>
                        <a:rPr lang="en-GB" sz="1000" b="1" u="none" strike="noStrike" dirty="0" smtClean="0">
                          <a:solidFill>
                            <a:schemeClr val="bg1"/>
                          </a:solidFill>
                          <a:effectLst/>
                          <a:latin typeface="Arial" panose="020B0604020202020204" pitchFamily="34" charset="0"/>
                          <a:cs typeface="Arial" panose="020B0604020202020204" pitchFamily="34" charset="0"/>
                        </a:rPr>
                        <a:t>gene </a:t>
                      </a:r>
                      <a:endParaRPr lang="en-GB" sz="1000" b="1"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b">
                    <a:solidFill>
                      <a:schemeClr val="tx1"/>
                    </a:solidFill>
                  </a:tcPr>
                </a:tc>
                <a:tc>
                  <a:txBody>
                    <a:bodyPr/>
                    <a:lstStyle/>
                    <a:p>
                      <a:pPr algn="r" fontAlgn="b"/>
                      <a:r>
                        <a:rPr lang="en-GB" sz="1000" b="1" u="none" strike="noStrike" dirty="0">
                          <a:solidFill>
                            <a:schemeClr val="bg1"/>
                          </a:solidFill>
                          <a:effectLst/>
                          <a:latin typeface="Arial" panose="020B0604020202020204" pitchFamily="34" charset="0"/>
                          <a:cs typeface="Arial" panose="020B0604020202020204" pitchFamily="34" charset="0"/>
                        </a:rPr>
                        <a:t>miR-30b</a:t>
                      </a:r>
                      <a:endParaRPr lang="en-GB" sz="1000" b="1"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b">
                    <a:solidFill>
                      <a:schemeClr val="tx1"/>
                    </a:solidFill>
                  </a:tcPr>
                </a:tc>
                <a:extLst>
                  <a:ext uri="{0D108BD9-81ED-4DB2-BD59-A6C34878D82A}">
                    <a16:rowId xmlns:a16="http://schemas.microsoft.com/office/drawing/2014/main" xmlns="" val="1909117934"/>
                  </a:ext>
                </a:extLst>
              </a:tr>
              <a:tr h="161925">
                <a:tc>
                  <a:txBody>
                    <a:bodyPr/>
                    <a:lstStyle/>
                    <a:p>
                      <a:pPr algn="l" fontAlgn="b"/>
                      <a:r>
                        <a:rPr lang="en-GB" sz="1000" u="none" strike="noStrike" dirty="0">
                          <a:effectLst/>
                          <a:latin typeface="Arial" panose="020B0604020202020204" pitchFamily="34" charset="0"/>
                          <a:cs typeface="Arial" panose="020B0604020202020204" pitchFamily="34" charset="0"/>
                        </a:rPr>
                        <a:t>Stability value</a:t>
                      </a:r>
                      <a:endParaRPr lang="en-GB" sz="1000" b="1" i="0" u="none" strike="noStrike" dirty="0">
                        <a:effectLst/>
                        <a:latin typeface="Arial" panose="020B0604020202020204" pitchFamily="34" charset="0"/>
                        <a:cs typeface="Arial" panose="020B0604020202020204" pitchFamily="34" charset="0"/>
                      </a:endParaRPr>
                    </a:p>
                  </a:txBody>
                  <a:tcPr marL="0" marR="0" marT="0" marB="0" anchor="b">
                    <a:solidFill>
                      <a:schemeClr val="bg1">
                        <a:lumMod val="85000"/>
                      </a:schemeClr>
                    </a:solidFill>
                  </a:tcPr>
                </a:tc>
                <a:tc>
                  <a:txBody>
                    <a:bodyPr/>
                    <a:lstStyle/>
                    <a:p>
                      <a:pPr algn="r" fontAlgn="b"/>
                      <a:r>
                        <a:rPr lang="en-GB" sz="1000" u="none" strike="noStrike" dirty="0">
                          <a:effectLst/>
                          <a:latin typeface="Arial" panose="020B0604020202020204" pitchFamily="34" charset="0"/>
                          <a:cs typeface="Arial" panose="020B0604020202020204" pitchFamily="34" charset="0"/>
                        </a:rPr>
                        <a:t>0.244</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solidFill>
                      <a:schemeClr val="bg1">
                        <a:lumMod val="85000"/>
                      </a:schemeClr>
                    </a:solidFill>
                  </a:tcPr>
                </a:tc>
                <a:extLst>
                  <a:ext uri="{0D108BD9-81ED-4DB2-BD59-A6C34878D82A}">
                    <a16:rowId xmlns:a16="http://schemas.microsoft.com/office/drawing/2014/main" xmlns="" val="3644260349"/>
                  </a:ext>
                </a:extLst>
              </a:tr>
              <a:tr h="161925">
                <a:tc>
                  <a:txBody>
                    <a:bodyPr/>
                    <a:lstStyle/>
                    <a:p>
                      <a:pPr algn="l" fontAlgn="b"/>
                      <a:endParaRPr lang="en-GB" sz="1000" b="0" i="0" u="none" strike="noStrike" dirty="0">
                        <a:effectLst/>
                        <a:latin typeface="Arial" panose="020B0604020202020204" pitchFamily="34" charset="0"/>
                        <a:cs typeface="Arial" panose="020B0604020202020204" pitchFamily="34" charset="0"/>
                      </a:endParaRPr>
                    </a:p>
                  </a:txBody>
                  <a:tcPr marL="0" marR="0" marT="0" marB="0" anchor="b">
                    <a:solidFill>
                      <a:schemeClr val="bg1"/>
                    </a:solidFill>
                  </a:tcPr>
                </a:tc>
                <a:tc>
                  <a:txBody>
                    <a:bodyPr/>
                    <a:lstStyle/>
                    <a:p>
                      <a:pPr algn="r" fontAlgn="b"/>
                      <a:endParaRPr lang="en-GB" sz="1000" b="0" i="0" u="none" strike="noStrike" dirty="0">
                        <a:effectLst/>
                        <a:latin typeface="Arial" panose="020B0604020202020204" pitchFamily="34" charset="0"/>
                        <a:cs typeface="Arial" panose="020B0604020202020204" pitchFamily="34" charset="0"/>
                      </a:endParaRPr>
                    </a:p>
                  </a:txBody>
                  <a:tcPr marL="0" marR="0" marT="0" marB="0" anchor="b">
                    <a:solidFill>
                      <a:schemeClr val="bg1"/>
                    </a:solidFill>
                  </a:tcPr>
                </a:tc>
                <a:extLst>
                  <a:ext uri="{0D108BD9-81ED-4DB2-BD59-A6C34878D82A}">
                    <a16:rowId xmlns:a16="http://schemas.microsoft.com/office/drawing/2014/main" xmlns="" val="3293222182"/>
                  </a:ext>
                </a:extLst>
              </a:tr>
              <a:tr h="161925">
                <a:tc>
                  <a:txBody>
                    <a:bodyPr/>
                    <a:lstStyle/>
                    <a:p>
                      <a:pPr algn="l" fontAlgn="b"/>
                      <a:r>
                        <a:rPr lang="en-GB" sz="1000" u="none" strike="noStrike">
                          <a:effectLst/>
                          <a:latin typeface="Arial" panose="020B0604020202020204" pitchFamily="34" charset="0"/>
                          <a:cs typeface="Arial" panose="020B0604020202020204" pitchFamily="34" charset="0"/>
                        </a:rPr>
                        <a:t>Best combination of two genes</a:t>
                      </a:r>
                      <a:endParaRPr lang="en-GB" sz="1000" b="1" i="0" u="none" strike="noStrike">
                        <a:effectLst/>
                        <a:latin typeface="Arial" panose="020B0604020202020204" pitchFamily="34" charset="0"/>
                        <a:cs typeface="Arial" panose="020B0604020202020204" pitchFamily="34" charset="0"/>
                      </a:endParaRPr>
                    </a:p>
                  </a:txBody>
                  <a:tcPr marL="0" marR="0" marT="0" marB="0" anchor="b">
                    <a:solidFill>
                      <a:schemeClr val="bg1"/>
                    </a:solidFill>
                  </a:tcPr>
                </a:tc>
                <a:tc>
                  <a:txBody>
                    <a:bodyPr/>
                    <a:lstStyle/>
                    <a:p>
                      <a:pPr algn="r" fontAlgn="b"/>
                      <a:r>
                        <a:rPr lang="en-GB" sz="1000" u="none" strike="noStrike" dirty="0">
                          <a:effectLst/>
                          <a:latin typeface="Arial" panose="020B0604020202020204" pitchFamily="34" charset="0"/>
                          <a:cs typeface="Arial" panose="020B0604020202020204" pitchFamily="34" charset="0"/>
                        </a:rPr>
                        <a:t>miR-197  and miR-30b</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solidFill>
                      <a:schemeClr val="bg1"/>
                    </a:solidFill>
                  </a:tcPr>
                </a:tc>
                <a:extLst>
                  <a:ext uri="{0D108BD9-81ED-4DB2-BD59-A6C34878D82A}">
                    <a16:rowId xmlns:a16="http://schemas.microsoft.com/office/drawing/2014/main" xmlns="" val="3327137350"/>
                  </a:ext>
                </a:extLst>
              </a:tr>
              <a:tr h="161925">
                <a:tc>
                  <a:txBody>
                    <a:bodyPr/>
                    <a:lstStyle/>
                    <a:p>
                      <a:pPr algn="l" fontAlgn="b"/>
                      <a:r>
                        <a:rPr lang="en-GB" sz="1000" u="none" strike="noStrike" dirty="0">
                          <a:effectLst/>
                          <a:latin typeface="Arial" panose="020B0604020202020204" pitchFamily="34" charset="0"/>
                          <a:cs typeface="Arial" panose="020B0604020202020204" pitchFamily="34" charset="0"/>
                        </a:rPr>
                        <a:t>Stability value </a:t>
                      </a:r>
                      <a:r>
                        <a:rPr lang="en-GB" sz="1000" u="none" strike="noStrike">
                          <a:effectLst/>
                          <a:latin typeface="Arial" panose="020B0604020202020204" pitchFamily="34" charset="0"/>
                          <a:cs typeface="Arial" panose="020B0604020202020204" pitchFamily="34" charset="0"/>
                        </a:rPr>
                        <a:t>for </a:t>
                      </a:r>
                      <a:r>
                        <a:rPr lang="en-GB" sz="1000" u="none" strike="noStrike" smtClean="0">
                          <a:effectLst/>
                          <a:latin typeface="Arial" panose="020B0604020202020204" pitchFamily="34" charset="0"/>
                          <a:cs typeface="Arial" panose="020B0604020202020204" pitchFamily="34" charset="0"/>
                        </a:rPr>
                        <a:t>best combination </a:t>
                      </a:r>
                      <a:r>
                        <a:rPr lang="en-GB" sz="1000" u="none" strike="noStrike" dirty="0">
                          <a:effectLst/>
                          <a:latin typeface="Arial" panose="020B0604020202020204" pitchFamily="34" charset="0"/>
                          <a:cs typeface="Arial" panose="020B0604020202020204" pitchFamily="34" charset="0"/>
                        </a:rPr>
                        <a:t>of two genes</a:t>
                      </a:r>
                      <a:endParaRPr lang="en-GB" sz="1000" b="1" i="0" u="none" strike="noStrike" dirty="0">
                        <a:effectLst/>
                        <a:latin typeface="Arial" panose="020B0604020202020204" pitchFamily="34" charset="0"/>
                        <a:cs typeface="Arial" panose="020B0604020202020204" pitchFamily="34" charset="0"/>
                      </a:endParaRPr>
                    </a:p>
                  </a:txBody>
                  <a:tcPr marL="0" marR="0" marT="0" marB="0" anchor="b">
                    <a:solidFill>
                      <a:schemeClr val="bg1"/>
                    </a:solidFill>
                  </a:tcPr>
                </a:tc>
                <a:tc>
                  <a:txBody>
                    <a:bodyPr/>
                    <a:lstStyle/>
                    <a:p>
                      <a:pPr algn="r" fontAlgn="b"/>
                      <a:r>
                        <a:rPr lang="en-GB" sz="1000" u="none" strike="noStrike" dirty="0">
                          <a:effectLst/>
                          <a:latin typeface="Arial" panose="020B0604020202020204" pitchFamily="34" charset="0"/>
                          <a:cs typeface="Arial" panose="020B0604020202020204" pitchFamily="34" charset="0"/>
                        </a:rPr>
                        <a:t>0.219</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solidFill>
                      <a:schemeClr val="bg1"/>
                    </a:solidFill>
                  </a:tcPr>
                </a:tc>
                <a:extLst>
                  <a:ext uri="{0D108BD9-81ED-4DB2-BD59-A6C34878D82A}">
                    <a16:rowId xmlns:a16="http://schemas.microsoft.com/office/drawing/2014/main" xmlns="" val="2997024296"/>
                  </a:ext>
                </a:extLst>
              </a:tr>
            </a:tbl>
          </a:graphicData>
        </a:graphic>
      </p:graphicFrame>
      <p:sp>
        <p:nvSpPr>
          <p:cNvPr id="569" name="Rectangle 568"/>
          <p:cNvSpPr/>
          <p:nvPr/>
        </p:nvSpPr>
        <p:spPr>
          <a:xfrm>
            <a:off x="60857" y="1988941"/>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b</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grpSp>
        <p:nvGrpSpPr>
          <p:cNvPr id="585" name="Group 584"/>
          <p:cNvGrpSpPr/>
          <p:nvPr/>
        </p:nvGrpSpPr>
        <p:grpSpPr>
          <a:xfrm>
            <a:off x="106125" y="2238531"/>
            <a:ext cx="3493295" cy="2080491"/>
            <a:chOff x="310669" y="2082115"/>
            <a:chExt cx="3493295" cy="2080491"/>
          </a:xfrm>
        </p:grpSpPr>
        <p:grpSp>
          <p:nvGrpSpPr>
            <p:cNvPr id="555" name="Group 554"/>
            <p:cNvGrpSpPr/>
            <p:nvPr/>
          </p:nvGrpSpPr>
          <p:grpSpPr>
            <a:xfrm>
              <a:off x="2749350" y="2919732"/>
              <a:ext cx="947226" cy="394989"/>
              <a:chOff x="3973008" y="3009817"/>
              <a:chExt cx="947226" cy="394989"/>
            </a:xfrm>
          </p:grpSpPr>
          <p:sp>
            <p:nvSpPr>
              <p:cNvPr id="546" name="Rectangle 60"/>
              <p:cNvSpPr>
                <a:spLocks noChangeArrowheads="1"/>
              </p:cNvSpPr>
              <p:nvPr/>
            </p:nvSpPr>
            <p:spPr bwMode="auto">
              <a:xfrm>
                <a:off x="4162013" y="3009817"/>
                <a:ext cx="75822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000000"/>
                    </a:solidFill>
                    <a:cs typeface="Arial" panose="020B0604020202020204" pitchFamily="34" charset="0"/>
                  </a:rPr>
                  <a:t>Ben-Men-1</a:t>
                </a:r>
                <a:endParaRPr kumimoji="0" lang="en-US" altLang="en-US" sz="1200" b="0" i="0" u="none" strike="noStrike" cap="none" normalizeH="0" baseline="0" dirty="0">
                  <a:ln>
                    <a:noFill/>
                  </a:ln>
                  <a:solidFill>
                    <a:schemeClr val="tx1"/>
                  </a:solidFill>
                  <a:effectLst/>
                  <a:cs typeface="Arial" panose="020B0604020202020204" pitchFamily="34" charset="0"/>
                </a:endParaRPr>
              </a:p>
            </p:txBody>
          </p:sp>
          <p:sp>
            <p:nvSpPr>
              <p:cNvPr id="547" name="Rectangle 60"/>
              <p:cNvSpPr>
                <a:spLocks noChangeArrowheads="1"/>
              </p:cNvSpPr>
              <p:nvPr/>
            </p:nvSpPr>
            <p:spPr bwMode="auto">
              <a:xfrm>
                <a:off x="4166776" y="3220140"/>
                <a:ext cx="75180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000000"/>
                    </a:solidFill>
                    <a:cs typeface="Arial" panose="020B0604020202020204" pitchFamily="34" charset="0"/>
                  </a:rPr>
                  <a:t>KT21-MG1</a:t>
                </a:r>
                <a:endParaRPr kumimoji="0" lang="en-US" altLang="en-US" sz="1200" b="0" i="0" u="none" strike="noStrike" cap="none" normalizeH="0" baseline="0" dirty="0">
                  <a:ln>
                    <a:noFill/>
                  </a:ln>
                  <a:solidFill>
                    <a:schemeClr val="tx1"/>
                  </a:solidFill>
                  <a:effectLst/>
                  <a:cs typeface="Arial" panose="020B0604020202020204" pitchFamily="34" charset="0"/>
                </a:endParaRPr>
              </a:p>
            </p:txBody>
          </p:sp>
          <p:sp>
            <p:nvSpPr>
              <p:cNvPr id="548" name="Oval 34"/>
              <p:cNvSpPr>
                <a:spLocks noChangeArrowheads="1"/>
              </p:cNvSpPr>
              <p:nvPr/>
            </p:nvSpPr>
            <p:spPr bwMode="auto">
              <a:xfrm>
                <a:off x="3973008" y="3029918"/>
                <a:ext cx="146050" cy="144463"/>
              </a:xfrm>
              <a:prstGeom prst="ellipse">
                <a:avLst/>
              </a:prstGeom>
              <a:noFill/>
              <a:ln w="9525">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49" name="Rectangle 55"/>
              <p:cNvSpPr>
                <a:spLocks noChangeArrowheads="1"/>
              </p:cNvSpPr>
              <p:nvPr/>
            </p:nvSpPr>
            <p:spPr bwMode="auto">
              <a:xfrm>
                <a:off x="3977771" y="3242110"/>
                <a:ext cx="146050" cy="144463"/>
              </a:xfrm>
              <a:prstGeom prst="rect">
                <a:avLst/>
              </a:prstGeom>
              <a:noFill/>
              <a:ln w="9525">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grpSp>
        <p:sp>
          <p:nvSpPr>
            <p:cNvPr id="12" name="Line 8"/>
            <p:cNvSpPr>
              <a:spLocks noChangeShapeType="1"/>
            </p:cNvSpPr>
            <p:nvPr/>
          </p:nvSpPr>
          <p:spPr bwMode="auto">
            <a:xfrm>
              <a:off x="870123" y="3456003"/>
              <a:ext cx="1782988"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13" name="Line 9"/>
            <p:cNvSpPr>
              <a:spLocks noChangeShapeType="1"/>
            </p:cNvSpPr>
            <p:nvPr/>
          </p:nvSpPr>
          <p:spPr bwMode="auto">
            <a:xfrm>
              <a:off x="1093161" y="3456003"/>
              <a:ext cx="0" cy="41983"/>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15" name="Line 11"/>
            <p:cNvSpPr>
              <a:spLocks noChangeShapeType="1"/>
            </p:cNvSpPr>
            <p:nvPr/>
          </p:nvSpPr>
          <p:spPr bwMode="auto">
            <a:xfrm>
              <a:off x="1539236" y="3456003"/>
              <a:ext cx="0" cy="41983"/>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17" name="Line 13"/>
            <p:cNvSpPr>
              <a:spLocks noChangeShapeType="1"/>
            </p:cNvSpPr>
            <p:nvPr/>
          </p:nvSpPr>
          <p:spPr bwMode="auto">
            <a:xfrm>
              <a:off x="1983999" y="3456003"/>
              <a:ext cx="0" cy="41983"/>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19" name="Line 15"/>
            <p:cNvSpPr>
              <a:spLocks noChangeShapeType="1"/>
            </p:cNvSpPr>
            <p:nvPr/>
          </p:nvSpPr>
          <p:spPr bwMode="auto">
            <a:xfrm>
              <a:off x="2430074" y="3456003"/>
              <a:ext cx="0" cy="41983"/>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1" name="Line 17"/>
            <p:cNvSpPr>
              <a:spLocks noChangeShapeType="1"/>
            </p:cNvSpPr>
            <p:nvPr/>
          </p:nvSpPr>
          <p:spPr bwMode="auto">
            <a:xfrm flipV="1">
              <a:off x="870123" y="2279156"/>
              <a:ext cx="0" cy="1176849"/>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2" name="Line 18"/>
            <p:cNvSpPr>
              <a:spLocks noChangeShapeType="1"/>
            </p:cNvSpPr>
            <p:nvPr/>
          </p:nvSpPr>
          <p:spPr bwMode="auto">
            <a:xfrm flipH="1">
              <a:off x="828140" y="3456003"/>
              <a:ext cx="41984"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3" name="Rectangle 19"/>
            <p:cNvSpPr>
              <a:spLocks noChangeArrowheads="1"/>
            </p:cNvSpPr>
            <p:nvPr/>
          </p:nvSpPr>
          <p:spPr bwMode="auto">
            <a:xfrm>
              <a:off x="603292" y="3382192"/>
              <a:ext cx="19556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effectLst/>
                  <a:cs typeface="Arial" panose="020B0604020202020204" pitchFamily="34" charset="0"/>
                </a:rPr>
                <a:t>0.0</a:t>
              </a:r>
              <a:endParaRPr kumimoji="0" lang="en-US" altLang="en-US" sz="1800" b="0" i="0" u="none" strike="noStrike" cap="none" normalizeH="0" baseline="0" dirty="0">
                <a:ln>
                  <a:noFill/>
                </a:ln>
                <a:effectLst/>
                <a:cs typeface="Arial" panose="020B0604020202020204" pitchFamily="34" charset="0"/>
              </a:endParaRPr>
            </a:p>
          </p:txBody>
        </p:sp>
        <p:sp>
          <p:nvSpPr>
            <p:cNvPr id="24" name="Line 20"/>
            <p:cNvSpPr>
              <a:spLocks noChangeShapeType="1"/>
            </p:cNvSpPr>
            <p:nvPr/>
          </p:nvSpPr>
          <p:spPr bwMode="auto">
            <a:xfrm flipH="1">
              <a:off x="828140" y="3260518"/>
              <a:ext cx="41984"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5" name="Rectangle 21"/>
            <p:cNvSpPr>
              <a:spLocks noChangeArrowheads="1"/>
            </p:cNvSpPr>
            <p:nvPr/>
          </p:nvSpPr>
          <p:spPr bwMode="auto">
            <a:xfrm>
              <a:off x="603292" y="3186706"/>
              <a:ext cx="161625" cy="13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cs typeface="Arial" panose="020B0604020202020204" pitchFamily="34" charset="0"/>
                </a:rPr>
                <a:t>2.5</a:t>
              </a:r>
              <a:endParaRPr kumimoji="0" lang="en-US" altLang="en-US" sz="1800" b="0" i="0" u="none" strike="noStrike" cap="none" normalizeH="0" baseline="0" dirty="0">
                <a:ln>
                  <a:noFill/>
                </a:ln>
                <a:solidFill>
                  <a:schemeClr val="tx1"/>
                </a:solidFill>
                <a:effectLst/>
                <a:cs typeface="Arial" panose="020B0604020202020204" pitchFamily="34" charset="0"/>
              </a:endParaRPr>
            </a:p>
          </p:txBody>
        </p:sp>
        <p:sp>
          <p:nvSpPr>
            <p:cNvPr id="26" name="Line 22"/>
            <p:cNvSpPr>
              <a:spLocks noChangeShapeType="1"/>
            </p:cNvSpPr>
            <p:nvPr/>
          </p:nvSpPr>
          <p:spPr bwMode="auto">
            <a:xfrm flipH="1">
              <a:off x="828140" y="3063720"/>
              <a:ext cx="41984"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490" name="Rectangle 23"/>
            <p:cNvSpPr>
              <a:spLocks noChangeArrowheads="1"/>
            </p:cNvSpPr>
            <p:nvPr/>
          </p:nvSpPr>
          <p:spPr bwMode="auto">
            <a:xfrm>
              <a:off x="603292" y="2991220"/>
              <a:ext cx="161625" cy="13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cs typeface="Arial" panose="020B0604020202020204" pitchFamily="34" charset="0"/>
                </a:rPr>
                <a:t>5.0</a:t>
              </a:r>
              <a:endParaRPr kumimoji="0" lang="en-US" altLang="en-US" sz="1800" b="0" i="0" u="none" strike="noStrike" cap="none" normalizeH="0" baseline="0">
                <a:ln>
                  <a:noFill/>
                </a:ln>
                <a:solidFill>
                  <a:schemeClr val="tx1"/>
                </a:solidFill>
                <a:effectLst/>
                <a:cs typeface="Arial" panose="020B0604020202020204" pitchFamily="34" charset="0"/>
              </a:endParaRPr>
            </a:p>
          </p:txBody>
        </p:sp>
        <p:sp>
          <p:nvSpPr>
            <p:cNvPr id="508" name="Line 24"/>
            <p:cNvSpPr>
              <a:spLocks noChangeShapeType="1"/>
            </p:cNvSpPr>
            <p:nvPr/>
          </p:nvSpPr>
          <p:spPr bwMode="auto">
            <a:xfrm flipH="1">
              <a:off x="828140" y="2866923"/>
              <a:ext cx="41984"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09" name="Rectangle 25"/>
            <p:cNvSpPr>
              <a:spLocks noChangeArrowheads="1"/>
            </p:cNvSpPr>
            <p:nvPr/>
          </p:nvSpPr>
          <p:spPr bwMode="auto">
            <a:xfrm>
              <a:off x="603292" y="2794424"/>
              <a:ext cx="161625" cy="13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cs typeface="Arial" panose="020B0604020202020204" pitchFamily="34" charset="0"/>
                </a:rPr>
                <a:t>7.5</a:t>
              </a:r>
              <a:endParaRPr kumimoji="0" lang="en-US" altLang="en-US" sz="1800" b="0" i="0" u="none" strike="noStrike" cap="none" normalizeH="0" baseline="0">
                <a:ln>
                  <a:noFill/>
                </a:ln>
                <a:solidFill>
                  <a:schemeClr val="tx1"/>
                </a:solidFill>
                <a:effectLst/>
                <a:cs typeface="Arial" panose="020B0604020202020204" pitchFamily="34" charset="0"/>
              </a:endParaRPr>
            </a:p>
          </p:txBody>
        </p:sp>
        <p:sp>
          <p:nvSpPr>
            <p:cNvPr id="510" name="Line 26"/>
            <p:cNvSpPr>
              <a:spLocks noChangeShapeType="1"/>
            </p:cNvSpPr>
            <p:nvPr/>
          </p:nvSpPr>
          <p:spPr bwMode="auto">
            <a:xfrm flipH="1">
              <a:off x="828140" y="2671438"/>
              <a:ext cx="41984"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11" name="Rectangle 27"/>
            <p:cNvSpPr>
              <a:spLocks noChangeArrowheads="1"/>
            </p:cNvSpPr>
            <p:nvPr/>
          </p:nvSpPr>
          <p:spPr bwMode="auto">
            <a:xfrm>
              <a:off x="539006" y="2598938"/>
              <a:ext cx="226540" cy="13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cs typeface="Arial" panose="020B0604020202020204" pitchFamily="34" charset="0"/>
                </a:rPr>
                <a:t>10.0</a:t>
              </a:r>
              <a:endParaRPr kumimoji="0" lang="en-US" altLang="en-US" sz="1800" b="0" i="0" u="none" strike="noStrike" cap="none" normalizeH="0" baseline="0">
                <a:ln>
                  <a:noFill/>
                </a:ln>
                <a:solidFill>
                  <a:schemeClr val="tx1"/>
                </a:solidFill>
                <a:effectLst/>
                <a:cs typeface="Arial" panose="020B0604020202020204" pitchFamily="34" charset="0"/>
              </a:endParaRPr>
            </a:p>
          </p:txBody>
        </p:sp>
        <p:sp>
          <p:nvSpPr>
            <p:cNvPr id="512" name="Line 28"/>
            <p:cNvSpPr>
              <a:spLocks noChangeShapeType="1"/>
            </p:cNvSpPr>
            <p:nvPr/>
          </p:nvSpPr>
          <p:spPr bwMode="auto">
            <a:xfrm flipH="1">
              <a:off x="828140" y="2475953"/>
              <a:ext cx="41984"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13" name="Rectangle 29"/>
            <p:cNvSpPr>
              <a:spLocks noChangeArrowheads="1"/>
            </p:cNvSpPr>
            <p:nvPr/>
          </p:nvSpPr>
          <p:spPr bwMode="auto">
            <a:xfrm>
              <a:off x="539006" y="2402139"/>
              <a:ext cx="226540" cy="13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cs typeface="Arial" panose="020B0604020202020204" pitchFamily="34" charset="0"/>
                </a:rPr>
                <a:t>12.5</a:t>
              </a:r>
              <a:endParaRPr kumimoji="0" lang="en-US" altLang="en-US" sz="1800" b="0" i="0" u="none" strike="noStrike" cap="none" normalizeH="0" baseline="0">
                <a:ln>
                  <a:noFill/>
                </a:ln>
                <a:solidFill>
                  <a:schemeClr val="tx1"/>
                </a:solidFill>
                <a:effectLst/>
                <a:cs typeface="Arial" panose="020B0604020202020204" pitchFamily="34" charset="0"/>
              </a:endParaRPr>
            </a:p>
          </p:txBody>
        </p:sp>
        <p:sp>
          <p:nvSpPr>
            <p:cNvPr id="514" name="Line 30"/>
            <p:cNvSpPr>
              <a:spLocks noChangeShapeType="1"/>
            </p:cNvSpPr>
            <p:nvPr/>
          </p:nvSpPr>
          <p:spPr bwMode="auto">
            <a:xfrm flipH="1">
              <a:off x="828140" y="2279156"/>
              <a:ext cx="41984"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15" name="Rectangle 31"/>
            <p:cNvSpPr>
              <a:spLocks noChangeArrowheads="1"/>
            </p:cNvSpPr>
            <p:nvPr/>
          </p:nvSpPr>
          <p:spPr bwMode="auto">
            <a:xfrm>
              <a:off x="539006" y="2205342"/>
              <a:ext cx="226540" cy="13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cs typeface="Arial" panose="020B0604020202020204" pitchFamily="34" charset="0"/>
                </a:rPr>
                <a:t>15.0</a:t>
              </a:r>
              <a:endParaRPr kumimoji="0" lang="en-US" altLang="en-US" sz="1800" b="0" i="0" u="none" strike="noStrike" cap="none" normalizeH="0" baseline="0" dirty="0">
                <a:ln>
                  <a:noFill/>
                </a:ln>
                <a:solidFill>
                  <a:schemeClr val="tx1"/>
                </a:solidFill>
                <a:effectLst/>
                <a:cs typeface="Arial" panose="020B0604020202020204" pitchFamily="34" charset="0"/>
              </a:endParaRPr>
            </a:p>
          </p:txBody>
        </p:sp>
        <p:sp>
          <p:nvSpPr>
            <p:cNvPr id="516" name="Oval 32"/>
            <p:cNvSpPr>
              <a:spLocks noChangeArrowheads="1"/>
            </p:cNvSpPr>
            <p:nvPr/>
          </p:nvSpPr>
          <p:spPr bwMode="auto">
            <a:xfrm>
              <a:off x="1032810" y="3206726"/>
              <a:ext cx="120703" cy="119391"/>
            </a:xfrm>
            <a:prstGeom prst="ellipse">
              <a:avLst/>
            </a:prstGeom>
            <a:noFill/>
            <a:ln w="9525">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17" name="Oval 33"/>
            <p:cNvSpPr>
              <a:spLocks noChangeArrowheads="1"/>
            </p:cNvSpPr>
            <p:nvPr/>
          </p:nvSpPr>
          <p:spPr bwMode="auto">
            <a:xfrm>
              <a:off x="1123337" y="3172616"/>
              <a:ext cx="120703" cy="119391"/>
            </a:xfrm>
            <a:prstGeom prst="ellipse">
              <a:avLst/>
            </a:prstGeom>
            <a:noFill/>
            <a:ln w="9525">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18" name="Oval 34"/>
            <p:cNvSpPr>
              <a:spLocks noChangeArrowheads="1"/>
            </p:cNvSpPr>
            <p:nvPr/>
          </p:nvSpPr>
          <p:spPr bwMode="auto">
            <a:xfrm>
              <a:off x="942283" y="3137192"/>
              <a:ext cx="120703" cy="119391"/>
            </a:xfrm>
            <a:prstGeom prst="ellipse">
              <a:avLst/>
            </a:prstGeom>
            <a:noFill/>
            <a:ln w="9525">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19" name="Line 35"/>
            <p:cNvSpPr>
              <a:spLocks noChangeShapeType="1"/>
            </p:cNvSpPr>
            <p:nvPr/>
          </p:nvSpPr>
          <p:spPr bwMode="auto">
            <a:xfrm>
              <a:off x="1093161" y="3211974"/>
              <a:ext cx="0" cy="39360"/>
            </a:xfrm>
            <a:prstGeom prst="line">
              <a:avLst/>
            </a:prstGeom>
            <a:noFill/>
            <a:ln w="7938">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20" name="Freeform 36"/>
            <p:cNvSpPr>
              <a:spLocks/>
            </p:cNvSpPr>
            <p:nvPr/>
          </p:nvSpPr>
          <p:spPr bwMode="auto">
            <a:xfrm>
              <a:off x="1018378" y="3211974"/>
              <a:ext cx="149566" cy="0"/>
            </a:xfrm>
            <a:custGeom>
              <a:avLst/>
              <a:gdLst>
                <a:gd name="T0" fmla="*/ 0 w 118"/>
                <a:gd name="T1" fmla="*/ 118 w 118"/>
                <a:gd name="T2" fmla="*/ 0 w 118"/>
              </a:gdLst>
              <a:ahLst/>
              <a:cxnLst>
                <a:cxn ang="0">
                  <a:pos x="T0" y="0"/>
                </a:cxn>
                <a:cxn ang="0">
                  <a:pos x="T1" y="0"/>
                </a:cxn>
                <a:cxn ang="0">
                  <a:pos x="T2" y="0"/>
                </a:cxn>
              </a:cxnLst>
              <a:rect l="0" t="0" r="r" b="b"/>
              <a:pathLst>
                <a:path w="118">
                  <a:moveTo>
                    <a:pt x="0" y="0"/>
                  </a:moveTo>
                  <a:lnTo>
                    <a:pt x="118" y="0"/>
                  </a:lnTo>
                  <a:lnTo>
                    <a:pt x="0" y="0"/>
                  </a:lnTo>
                </a:path>
              </a:pathLst>
            </a:custGeom>
            <a:noFill/>
            <a:ln w="7938">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21" name="Freeform 37"/>
            <p:cNvSpPr>
              <a:spLocks/>
            </p:cNvSpPr>
            <p:nvPr/>
          </p:nvSpPr>
          <p:spPr bwMode="auto">
            <a:xfrm>
              <a:off x="1018378" y="3251334"/>
              <a:ext cx="149566" cy="0"/>
            </a:xfrm>
            <a:custGeom>
              <a:avLst/>
              <a:gdLst>
                <a:gd name="T0" fmla="*/ 0 w 118"/>
                <a:gd name="T1" fmla="*/ 118 w 118"/>
                <a:gd name="T2" fmla="*/ 0 w 118"/>
              </a:gdLst>
              <a:ahLst/>
              <a:cxnLst>
                <a:cxn ang="0">
                  <a:pos x="T0" y="0"/>
                </a:cxn>
                <a:cxn ang="0">
                  <a:pos x="T1" y="0"/>
                </a:cxn>
                <a:cxn ang="0">
                  <a:pos x="T2" y="0"/>
                </a:cxn>
              </a:cxnLst>
              <a:rect l="0" t="0" r="r" b="b"/>
              <a:pathLst>
                <a:path w="118">
                  <a:moveTo>
                    <a:pt x="0" y="0"/>
                  </a:moveTo>
                  <a:lnTo>
                    <a:pt x="118" y="0"/>
                  </a:lnTo>
                  <a:lnTo>
                    <a:pt x="0" y="0"/>
                  </a:lnTo>
                </a:path>
              </a:pathLst>
            </a:custGeom>
            <a:noFill/>
            <a:ln w="7938">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22" name="Line 38"/>
            <p:cNvSpPr>
              <a:spLocks noChangeShapeType="1"/>
            </p:cNvSpPr>
            <p:nvPr/>
          </p:nvSpPr>
          <p:spPr bwMode="auto">
            <a:xfrm>
              <a:off x="895834" y="3231654"/>
              <a:ext cx="394653"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23" name="Oval 39"/>
            <p:cNvSpPr>
              <a:spLocks noChangeArrowheads="1"/>
            </p:cNvSpPr>
            <p:nvPr/>
          </p:nvSpPr>
          <p:spPr bwMode="auto">
            <a:xfrm>
              <a:off x="1478885" y="3252646"/>
              <a:ext cx="120703" cy="119391"/>
            </a:xfrm>
            <a:prstGeom prst="ellipse">
              <a:avLst/>
            </a:prstGeom>
            <a:noFill/>
            <a:ln w="9525">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24" name="Oval 40"/>
            <p:cNvSpPr>
              <a:spLocks noChangeArrowheads="1"/>
            </p:cNvSpPr>
            <p:nvPr/>
          </p:nvSpPr>
          <p:spPr bwMode="auto">
            <a:xfrm>
              <a:off x="1569412" y="3222470"/>
              <a:ext cx="120703" cy="119391"/>
            </a:xfrm>
            <a:prstGeom prst="ellipse">
              <a:avLst/>
            </a:prstGeom>
            <a:noFill/>
            <a:ln w="9525">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25" name="Oval 41"/>
            <p:cNvSpPr>
              <a:spLocks noChangeArrowheads="1"/>
            </p:cNvSpPr>
            <p:nvPr/>
          </p:nvSpPr>
          <p:spPr bwMode="auto">
            <a:xfrm>
              <a:off x="1387046" y="3196230"/>
              <a:ext cx="122015" cy="119391"/>
            </a:xfrm>
            <a:prstGeom prst="ellipse">
              <a:avLst/>
            </a:prstGeom>
            <a:noFill/>
            <a:ln w="9525">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26" name="Line 42"/>
            <p:cNvSpPr>
              <a:spLocks noChangeShapeType="1"/>
            </p:cNvSpPr>
            <p:nvPr/>
          </p:nvSpPr>
          <p:spPr bwMode="auto">
            <a:xfrm>
              <a:off x="1539236" y="3267078"/>
              <a:ext cx="0" cy="32800"/>
            </a:xfrm>
            <a:prstGeom prst="line">
              <a:avLst/>
            </a:prstGeom>
            <a:noFill/>
            <a:ln w="7938">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27" name="Freeform 43"/>
            <p:cNvSpPr>
              <a:spLocks/>
            </p:cNvSpPr>
            <p:nvPr/>
          </p:nvSpPr>
          <p:spPr bwMode="auto">
            <a:xfrm>
              <a:off x="1464453" y="3267078"/>
              <a:ext cx="148255" cy="0"/>
            </a:xfrm>
            <a:custGeom>
              <a:avLst/>
              <a:gdLst>
                <a:gd name="T0" fmla="*/ 0 w 118"/>
                <a:gd name="T1" fmla="*/ 118 w 118"/>
                <a:gd name="T2" fmla="*/ 0 w 118"/>
              </a:gdLst>
              <a:ahLst/>
              <a:cxnLst>
                <a:cxn ang="0">
                  <a:pos x="T0" y="0"/>
                </a:cxn>
                <a:cxn ang="0">
                  <a:pos x="T1" y="0"/>
                </a:cxn>
                <a:cxn ang="0">
                  <a:pos x="T2" y="0"/>
                </a:cxn>
              </a:cxnLst>
              <a:rect l="0" t="0" r="r" b="b"/>
              <a:pathLst>
                <a:path w="118">
                  <a:moveTo>
                    <a:pt x="0" y="0"/>
                  </a:moveTo>
                  <a:lnTo>
                    <a:pt x="118" y="0"/>
                  </a:lnTo>
                  <a:lnTo>
                    <a:pt x="0" y="0"/>
                  </a:lnTo>
                </a:path>
              </a:pathLst>
            </a:custGeom>
            <a:noFill/>
            <a:ln w="7938">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28" name="Freeform 44"/>
            <p:cNvSpPr>
              <a:spLocks/>
            </p:cNvSpPr>
            <p:nvPr/>
          </p:nvSpPr>
          <p:spPr bwMode="auto">
            <a:xfrm>
              <a:off x="1464453" y="3299878"/>
              <a:ext cx="148255" cy="0"/>
            </a:xfrm>
            <a:custGeom>
              <a:avLst/>
              <a:gdLst>
                <a:gd name="T0" fmla="*/ 0 w 118"/>
                <a:gd name="T1" fmla="*/ 118 w 118"/>
                <a:gd name="T2" fmla="*/ 0 w 118"/>
              </a:gdLst>
              <a:ahLst/>
              <a:cxnLst>
                <a:cxn ang="0">
                  <a:pos x="T0" y="0"/>
                </a:cxn>
                <a:cxn ang="0">
                  <a:pos x="T1" y="0"/>
                </a:cxn>
                <a:cxn ang="0">
                  <a:pos x="T2" y="0"/>
                </a:cxn>
              </a:cxnLst>
              <a:rect l="0" t="0" r="r" b="b"/>
              <a:pathLst>
                <a:path w="118">
                  <a:moveTo>
                    <a:pt x="0" y="0"/>
                  </a:moveTo>
                  <a:lnTo>
                    <a:pt x="118" y="0"/>
                  </a:lnTo>
                  <a:lnTo>
                    <a:pt x="0" y="0"/>
                  </a:lnTo>
                </a:path>
              </a:pathLst>
            </a:custGeom>
            <a:noFill/>
            <a:ln w="7938">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29" name="Line 45"/>
            <p:cNvSpPr>
              <a:spLocks noChangeShapeType="1"/>
            </p:cNvSpPr>
            <p:nvPr/>
          </p:nvSpPr>
          <p:spPr bwMode="auto">
            <a:xfrm>
              <a:off x="1340380" y="3284134"/>
              <a:ext cx="396400"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30" name="Rectangle 46"/>
            <p:cNvSpPr>
              <a:spLocks noChangeArrowheads="1"/>
            </p:cNvSpPr>
            <p:nvPr/>
          </p:nvSpPr>
          <p:spPr bwMode="auto">
            <a:xfrm>
              <a:off x="2014175" y="2456272"/>
              <a:ext cx="120703" cy="119391"/>
            </a:xfrm>
            <a:prstGeom prst="rect">
              <a:avLst/>
            </a:prstGeom>
            <a:noFill/>
            <a:ln w="9525">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31" name="Rectangle 47"/>
            <p:cNvSpPr>
              <a:spLocks noChangeArrowheads="1"/>
            </p:cNvSpPr>
            <p:nvPr/>
          </p:nvSpPr>
          <p:spPr bwMode="auto">
            <a:xfrm>
              <a:off x="1923648" y="2506128"/>
              <a:ext cx="120703" cy="119391"/>
            </a:xfrm>
            <a:prstGeom prst="rect">
              <a:avLst/>
            </a:prstGeom>
            <a:noFill/>
            <a:ln w="9525">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32" name="Rectangle 48"/>
            <p:cNvSpPr>
              <a:spLocks noChangeArrowheads="1"/>
            </p:cNvSpPr>
            <p:nvPr/>
          </p:nvSpPr>
          <p:spPr bwMode="auto">
            <a:xfrm>
              <a:off x="1833121" y="2386738"/>
              <a:ext cx="120703" cy="120703"/>
            </a:xfrm>
            <a:prstGeom prst="rect">
              <a:avLst/>
            </a:prstGeom>
            <a:noFill/>
            <a:ln w="9525">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33" name="Line 49"/>
            <p:cNvSpPr>
              <a:spLocks noChangeShapeType="1"/>
            </p:cNvSpPr>
            <p:nvPr/>
          </p:nvSpPr>
          <p:spPr bwMode="auto">
            <a:xfrm>
              <a:off x="1983999" y="2474640"/>
              <a:ext cx="0" cy="68223"/>
            </a:xfrm>
            <a:prstGeom prst="line">
              <a:avLst/>
            </a:prstGeom>
            <a:noFill/>
            <a:ln w="7938">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34" name="Freeform 50"/>
            <p:cNvSpPr>
              <a:spLocks/>
            </p:cNvSpPr>
            <p:nvPr/>
          </p:nvSpPr>
          <p:spPr bwMode="auto">
            <a:xfrm>
              <a:off x="1910528" y="2474640"/>
              <a:ext cx="148255" cy="0"/>
            </a:xfrm>
            <a:custGeom>
              <a:avLst/>
              <a:gdLst>
                <a:gd name="T0" fmla="*/ 0 w 118"/>
                <a:gd name="T1" fmla="*/ 118 w 118"/>
                <a:gd name="T2" fmla="*/ 0 w 118"/>
              </a:gdLst>
              <a:ahLst/>
              <a:cxnLst>
                <a:cxn ang="0">
                  <a:pos x="T0" y="0"/>
                </a:cxn>
                <a:cxn ang="0">
                  <a:pos x="T1" y="0"/>
                </a:cxn>
                <a:cxn ang="0">
                  <a:pos x="T2" y="0"/>
                </a:cxn>
              </a:cxnLst>
              <a:rect l="0" t="0" r="r" b="b"/>
              <a:pathLst>
                <a:path w="118">
                  <a:moveTo>
                    <a:pt x="0" y="0"/>
                  </a:moveTo>
                  <a:lnTo>
                    <a:pt x="118" y="0"/>
                  </a:lnTo>
                  <a:lnTo>
                    <a:pt x="0" y="0"/>
                  </a:lnTo>
                </a:path>
              </a:pathLst>
            </a:custGeom>
            <a:noFill/>
            <a:ln w="7938">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35" name="Freeform 51"/>
            <p:cNvSpPr>
              <a:spLocks/>
            </p:cNvSpPr>
            <p:nvPr/>
          </p:nvSpPr>
          <p:spPr bwMode="auto">
            <a:xfrm>
              <a:off x="1910528" y="2542864"/>
              <a:ext cx="148255" cy="0"/>
            </a:xfrm>
            <a:custGeom>
              <a:avLst/>
              <a:gdLst>
                <a:gd name="T0" fmla="*/ 0 w 118"/>
                <a:gd name="T1" fmla="*/ 118 w 118"/>
                <a:gd name="T2" fmla="*/ 0 w 118"/>
              </a:gdLst>
              <a:ahLst/>
              <a:cxnLst>
                <a:cxn ang="0">
                  <a:pos x="T0" y="0"/>
                </a:cxn>
                <a:cxn ang="0">
                  <a:pos x="T1" y="0"/>
                </a:cxn>
                <a:cxn ang="0">
                  <a:pos x="T2" y="0"/>
                </a:cxn>
              </a:cxnLst>
              <a:rect l="0" t="0" r="r" b="b"/>
              <a:pathLst>
                <a:path w="118">
                  <a:moveTo>
                    <a:pt x="0" y="0"/>
                  </a:moveTo>
                  <a:lnTo>
                    <a:pt x="118" y="0"/>
                  </a:lnTo>
                  <a:lnTo>
                    <a:pt x="0" y="0"/>
                  </a:lnTo>
                </a:path>
              </a:pathLst>
            </a:custGeom>
            <a:noFill/>
            <a:ln w="7938">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36" name="Line 52"/>
            <p:cNvSpPr>
              <a:spLocks noChangeShapeType="1"/>
            </p:cNvSpPr>
            <p:nvPr/>
          </p:nvSpPr>
          <p:spPr bwMode="auto">
            <a:xfrm>
              <a:off x="1786672" y="2508752"/>
              <a:ext cx="394653"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37" name="Rectangle 53"/>
            <p:cNvSpPr>
              <a:spLocks noChangeArrowheads="1"/>
            </p:cNvSpPr>
            <p:nvPr/>
          </p:nvSpPr>
          <p:spPr bwMode="auto">
            <a:xfrm>
              <a:off x="2369723" y="2512688"/>
              <a:ext cx="120703" cy="120703"/>
            </a:xfrm>
            <a:prstGeom prst="rect">
              <a:avLst/>
            </a:prstGeom>
            <a:noFill/>
            <a:ln w="9525">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38" name="Rectangle 54"/>
            <p:cNvSpPr>
              <a:spLocks noChangeArrowheads="1"/>
            </p:cNvSpPr>
            <p:nvPr/>
          </p:nvSpPr>
          <p:spPr bwMode="auto">
            <a:xfrm>
              <a:off x="2460250" y="2510064"/>
              <a:ext cx="120703" cy="120703"/>
            </a:xfrm>
            <a:prstGeom prst="rect">
              <a:avLst/>
            </a:prstGeom>
            <a:noFill/>
            <a:ln w="9525">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39" name="Rectangle 55"/>
            <p:cNvSpPr>
              <a:spLocks noChangeArrowheads="1"/>
            </p:cNvSpPr>
            <p:nvPr/>
          </p:nvSpPr>
          <p:spPr bwMode="auto">
            <a:xfrm>
              <a:off x="2369723" y="2318514"/>
              <a:ext cx="120703" cy="119391"/>
            </a:xfrm>
            <a:prstGeom prst="rect">
              <a:avLst/>
            </a:prstGeom>
            <a:noFill/>
            <a:ln w="9525">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40" name="Line 56"/>
            <p:cNvSpPr>
              <a:spLocks noChangeShapeType="1"/>
            </p:cNvSpPr>
            <p:nvPr/>
          </p:nvSpPr>
          <p:spPr bwMode="auto">
            <a:xfrm>
              <a:off x="2430074" y="2443153"/>
              <a:ext cx="0" cy="128574"/>
            </a:xfrm>
            <a:prstGeom prst="line">
              <a:avLst/>
            </a:prstGeom>
            <a:noFill/>
            <a:ln w="7938">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41" name="Freeform 57"/>
            <p:cNvSpPr>
              <a:spLocks/>
            </p:cNvSpPr>
            <p:nvPr/>
          </p:nvSpPr>
          <p:spPr bwMode="auto">
            <a:xfrm>
              <a:off x="2355291" y="2443153"/>
              <a:ext cx="148255" cy="0"/>
            </a:xfrm>
            <a:custGeom>
              <a:avLst/>
              <a:gdLst>
                <a:gd name="T0" fmla="*/ 0 w 118"/>
                <a:gd name="T1" fmla="*/ 118 w 118"/>
                <a:gd name="T2" fmla="*/ 0 w 118"/>
              </a:gdLst>
              <a:ahLst/>
              <a:cxnLst>
                <a:cxn ang="0">
                  <a:pos x="T0" y="0"/>
                </a:cxn>
                <a:cxn ang="0">
                  <a:pos x="T1" y="0"/>
                </a:cxn>
                <a:cxn ang="0">
                  <a:pos x="T2" y="0"/>
                </a:cxn>
              </a:cxnLst>
              <a:rect l="0" t="0" r="r" b="b"/>
              <a:pathLst>
                <a:path w="118">
                  <a:moveTo>
                    <a:pt x="0" y="0"/>
                  </a:moveTo>
                  <a:lnTo>
                    <a:pt x="118" y="0"/>
                  </a:lnTo>
                  <a:lnTo>
                    <a:pt x="0" y="0"/>
                  </a:lnTo>
                </a:path>
              </a:pathLst>
            </a:custGeom>
            <a:noFill/>
            <a:ln w="7938">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42" name="Freeform 58"/>
            <p:cNvSpPr>
              <a:spLocks/>
            </p:cNvSpPr>
            <p:nvPr/>
          </p:nvSpPr>
          <p:spPr bwMode="auto">
            <a:xfrm>
              <a:off x="2355291" y="2571727"/>
              <a:ext cx="148255" cy="0"/>
            </a:xfrm>
            <a:custGeom>
              <a:avLst/>
              <a:gdLst>
                <a:gd name="T0" fmla="*/ 0 w 118"/>
                <a:gd name="T1" fmla="*/ 118 w 118"/>
                <a:gd name="T2" fmla="*/ 0 w 118"/>
              </a:gdLst>
              <a:ahLst/>
              <a:cxnLst>
                <a:cxn ang="0">
                  <a:pos x="T0" y="0"/>
                </a:cxn>
                <a:cxn ang="0">
                  <a:pos x="T1" y="0"/>
                </a:cxn>
                <a:cxn ang="0">
                  <a:pos x="T2" y="0"/>
                </a:cxn>
              </a:cxnLst>
              <a:rect l="0" t="0" r="r" b="b"/>
              <a:pathLst>
                <a:path w="118">
                  <a:moveTo>
                    <a:pt x="0" y="0"/>
                  </a:moveTo>
                  <a:lnTo>
                    <a:pt x="118" y="0"/>
                  </a:lnTo>
                  <a:lnTo>
                    <a:pt x="0" y="0"/>
                  </a:lnTo>
                </a:path>
              </a:pathLst>
            </a:custGeom>
            <a:noFill/>
            <a:ln w="7938">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43" name="Line 59"/>
            <p:cNvSpPr>
              <a:spLocks noChangeShapeType="1"/>
            </p:cNvSpPr>
            <p:nvPr/>
          </p:nvSpPr>
          <p:spPr bwMode="auto">
            <a:xfrm>
              <a:off x="2232747" y="2508752"/>
              <a:ext cx="394653"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44" name="Rectangle 60"/>
            <p:cNvSpPr>
              <a:spLocks noChangeArrowheads="1"/>
            </p:cNvSpPr>
            <p:nvPr/>
          </p:nvSpPr>
          <p:spPr bwMode="auto">
            <a:xfrm rot="16200000">
              <a:off x="-261443" y="2768807"/>
              <a:ext cx="13288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a:ln>
                    <a:noFill/>
                  </a:ln>
                  <a:solidFill>
                    <a:srgbClr val="000000"/>
                  </a:solidFill>
                  <a:effectLst/>
                  <a:cs typeface="Arial" panose="020B0604020202020204" pitchFamily="34" charset="0"/>
                </a:rPr>
                <a:t>miR-9-1</a:t>
              </a:r>
              <a:r>
                <a:rPr kumimoji="0" lang="en-US" altLang="en-US" sz="1200" b="0" i="0" u="none" strike="noStrike" cap="none" normalizeH="0" baseline="0" dirty="0">
                  <a:ln>
                    <a:noFill/>
                  </a:ln>
                  <a:solidFill>
                    <a:srgbClr val="000000"/>
                  </a:solidFill>
                  <a:effectLst/>
                  <a:cs typeface="Arial" panose="020B0604020202020204" pitchFamily="34" charset="0"/>
                </a:rPr>
                <a:t> expression</a:t>
              </a:r>
              <a:endParaRPr kumimoji="0" lang="en-US" altLang="en-US" sz="1200" b="0" i="0" u="none" strike="noStrike" cap="none" normalizeH="0" baseline="0" dirty="0">
                <a:ln>
                  <a:noFill/>
                </a:ln>
                <a:solidFill>
                  <a:schemeClr val="tx1"/>
                </a:solidFill>
                <a:effectLst/>
                <a:cs typeface="Arial" panose="020B0604020202020204" pitchFamily="34" charset="0"/>
              </a:endParaRPr>
            </a:p>
          </p:txBody>
        </p:sp>
        <p:sp>
          <p:nvSpPr>
            <p:cNvPr id="550" name="Rectangle 60"/>
            <p:cNvSpPr>
              <a:spLocks noChangeArrowheads="1"/>
            </p:cNvSpPr>
            <p:nvPr/>
          </p:nvSpPr>
          <p:spPr bwMode="auto">
            <a:xfrm rot="18900000">
              <a:off x="876755" y="3645496"/>
              <a:ext cx="43441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i="1" dirty="0">
                  <a:solidFill>
                    <a:srgbClr val="000000"/>
                  </a:solidFill>
                  <a:cs typeface="Arial" panose="020B0604020202020204" pitchFamily="34" charset="0"/>
                </a:rPr>
                <a:t>RNU6B</a:t>
              </a:r>
              <a:endParaRPr kumimoji="0" lang="en-US" altLang="en-US" sz="1000" b="0" i="1" u="none" strike="noStrike" cap="none" normalizeH="0" baseline="0" dirty="0">
                <a:ln>
                  <a:noFill/>
                </a:ln>
                <a:solidFill>
                  <a:schemeClr val="tx1"/>
                </a:solidFill>
                <a:effectLst/>
                <a:cs typeface="Arial" panose="020B0604020202020204" pitchFamily="34" charset="0"/>
              </a:endParaRPr>
            </a:p>
          </p:txBody>
        </p:sp>
        <p:sp>
          <p:nvSpPr>
            <p:cNvPr id="551" name="Rectangle 60"/>
            <p:cNvSpPr>
              <a:spLocks noChangeArrowheads="1"/>
            </p:cNvSpPr>
            <p:nvPr/>
          </p:nvSpPr>
          <p:spPr bwMode="auto">
            <a:xfrm rot="18900000">
              <a:off x="1297772" y="3645496"/>
              <a:ext cx="48410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i="1" dirty="0">
                  <a:solidFill>
                    <a:srgbClr val="000000"/>
                  </a:solidFill>
                  <a:cs typeface="Arial" panose="020B0604020202020204" pitchFamily="34" charset="0"/>
                </a:rPr>
                <a:t>miR-30b</a:t>
              </a:r>
              <a:endParaRPr kumimoji="0" lang="en-US" altLang="en-US" sz="1000" b="0" i="1" u="none" strike="noStrike" cap="none" normalizeH="0" baseline="0" dirty="0">
                <a:ln>
                  <a:noFill/>
                </a:ln>
                <a:solidFill>
                  <a:schemeClr val="tx1"/>
                </a:solidFill>
                <a:effectLst/>
                <a:cs typeface="Arial" panose="020B0604020202020204" pitchFamily="34" charset="0"/>
              </a:endParaRPr>
            </a:p>
          </p:txBody>
        </p:sp>
        <p:sp>
          <p:nvSpPr>
            <p:cNvPr id="552" name="Rectangle 60"/>
            <p:cNvSpPr>
              <a:spLocks noChangeArrowheads="1"/>
            </p:cNvSpPr>
            <p:nvPr/>
          </p:nvSpPr>
          <p:spPr bwMode="auto">
            <a:xfrm rot="18900000">
              <a:off x="1764217" y="3645496"/>
              <a:ext cx="43441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i="1" dirty="0">
                  <a:solidFill>
                    <a:srgbClr val="000000"/>
                  </a:solidFill>
                  <a:cs typeface="Arial" panose="020B0604020202020204" pitchFamily="34" charset="0"/>
                </a:rPr>
                <a:t>RNU6B</a:t>
              </a:r>
              <a:endParaRPr kumimoji="0" lang="en-US" altLang="en-US" sz="1000" b="0" i="1" u="none" strike="noStrike" cap="none" normalizeH="0" baseline="0" dirty="0">
                <a:ln>
                  <a:noFill/>
                </a:ln>
                <a:solidFill>
                  <a:schemeClr val="tx1"/>
                </a:solidFill>
                <a:effectLst/>
                <a:cs typeface="Arial" panose="020B0604020202020204" pitchFamily="34" charset="0"/>
              </a:endParaRPr>
            </a:p>
          </p:txBody>
        </p:sp>
        <p:sp>
          <p:nvSpPr>
            <p:cNvPr id="553" name="Rectangle 60"/>
            <p:cNvSpPr>
              <a:spLocks noChangeArrowheads="1"/>
            </p:cNvSpPr>
            <p:nvPr/>
          </p:nvSpPr>
          <p:spPr bwMode="auto">
            <a:xfrm rot="18900000">
              <a:off x="2189176" y="3645496"/>
              <a:ext cx="48410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i="1" dirty="0">
                  <a:solidFill>
                    <a:srgbClr val="000000"/>
                  </a:solidFill>
                  <a:cs typeface="Arial" panose="020B0604020202020204" pitchFamily="34" charset="0"/>
                </a:rPr>
                <a:t>miR-30b</a:t>
              </a:r>
              <a:endParaRPr kumimoji="0" lang="en-US" altLang="en-US" sz="1000" b="0" i="1" u="none" strike="noStrike" cap="none" normalizeH="0" baseline="0" dirty="0">
                <a:ln>
                  <a:noFill/>
                </a:ln>
                <a:solidFill>
                  <a:schemeClr val="tx1"/>
                </a:solidFill>
                <a:effectLst/>
                <a:cs typeface="Arial" panose="020B0604020202020204" pitchFamily="34" charset="0"/>
              </a:endParaRPr>
            </a:p>
          </p:txBody>
        </p:sp>
        <p:sp>
          <p:nvSpPr>
            <p:cNvPr id="557" name="Right Bracket 556"/>
            <p:cNvSpPr/>
            <p:nvPr/>
          </p:nvSpPr>
          <p:spPr>
            <a:xfrm rot="16200000">
              <a:off x="1296473" y="2890568"/>
              <a:ext cx="34400" cy="426576"/>
            </a:xfrm>
            <a:prstGeom prst="rightBracket">
              <a:avLst>
                <a:gd name="adj"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58" name="TextBox 557"/>
            <p:cNvSpPr txBox="1"/>
            <p:nvPr/>
          </p:nvSpPr>
          <p:spPr>
            <a:xfrm>
              <a:off x="1164668" y="2917139"/>
              <a:ext cx="327334" cy="215444"/>
            </a:xfrm>
            <a:prstGeom prst="rect">
              <a:avLst/>
            </a:prstGeom>
            <a:noFill/>
          </p:spPr>
          <p:txBody>
            <a:bodyPr wrap="none" rtlCol="0">
              <a:spAutoFit/>
            </a:bodyPr>
            <a:lstStyle/>
            <a:p>
              <a:pPr algn="ctr"/>
              <a:r>
                <a:rPr lang="en-GB" sz="800" dirty="0">
                  <a:latin typeface="Arial" panose="020B0604020202020204" pitchFamily="34" charset="0"/>
                  <a:cs typeface="Arial" panose="020B0604020202020204" pitchFamily="34" charset="0"/>
                </a:rPr>
                <a:t>NS</a:t>
              </a:r>
            </a:p>
          </p:txBody>
        </p:sp>
        <p:sp>
          <p:nvSpPr>
            <p:cNvPr id="560" name="Right Bracket 559"/>
            <p:cNvSpPr/>
            <p:nvPr/>
          </p:nvSpPr>
          <p:spPr>
            <a:xfrm rot="16200000">
              <a:off x="2186029" y="2055543"/>
              <a:ext cx="34400" cy="426576"/>
            </a:xfrm>
            <a:prstGeom prst="rightBracket">
              <a:avLst>
                <a:gd name="adj"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61" name="TextBox 560"/>
            <p:cNvSpPr txBox="1"/>
            <p:nvPr/>
          </p:nvSpPr>
          <p:spPr>
            <a:xfrm>
              <a:off x="2054226" y="2082115"/>
              <a:ext cx="327334" cy="215444"/>
            </a:xfrm>
            <a:prstGeom prst="rect">
              <a:avLst/>
            </a:prstGeom>
            <a:noFill/>
          </p:spPr>
          <p:txBody>
            <a:bodyPr wrap="none" rtlCol="0">
              <a:spAutoFit/>
            </a:bodyPr>
            <a:lstStyle/>
            <a:p>
              <a:pPr algn="ctr"/>
              <a:r>
                <a:rPr lang="en-GB" sz="800" dirty="0">
                  <a:latin typeface="Arial" panose="020B0604020202020204" pitchFamily="34" charset="0"/>
                  <a:cs typeface="Arial" panose="020B0604020202020204" pitchFamily="34" charset="0"/>
                </a:rPr>
                <a:t>NS</a:t>
              </a:r>
            </a:p>
          </p:txBody>
        </p:sp>
        <p:sp>
          <p:nvSpPr>
            <p:cNvPr id="563" name="Rectangle 60"/>
            <p:cNvSpPr>
              <a:spLocks noChangeArrowheads="1"/>
            </p:cNvSpPr>
            <p:nvPr/>
          </p:nvSpPr>
          <p:spPr bwMode="auto">
            <a:xfrm>
              <a:off x="1056039" y="4009989"/>
              <a:ext cx="1439500" cy="152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cs typeface="Arial" panose="020B0604020202020204" pitchFamily="34" charset="0"/>
                </a:rPr>
                <a:t>Endogenous controls</a:t>
              </a:r>
              <a:endParaRPr kumimoji="0" lang="en-US" altLang="en-US" sz="1200" b="0" i="0" u="none" strike="noStrike" cap="none" normalizeH="0" baseline="0" dirty="0">
                <a:ln>
                  <a:noFill/>
                </a:ln>
                <a:solidFill>
                  <a:schemeClr val="tx1"/>
                </a:solidFill>
                <a:effectLst/>
                <a:cs typeface="Arial" panose="020B0604020202020204" pitchFamily="34" charset="0"/>
              </a:endParaRPr>
            </a:p>
          </p:txBody>
        </p:sp>
        <p:sp>
          <p:nvSpPr>
            <p:cNvPr id="564" name="TextBox 563"/>
            <p:cNvSpPr txBox="1"/>
            <p:nvPr/>
          </p:nvSpPr>
          <p:spPr>
            <a:xfrm>
              <a:off x="3085498" y="3517219"/>
              <a:ext cx="718466" cy="400110"/>
            </a:xfrm>
            <a:prstGeom prst="rect">
              <a:avLst/>
            </a:prstGeom>
            <a:noFill/>
          </p:spPr>
          <p:txBody>
            <a:bodyPr wrap="none" rtlCol="0">
              <a:spAutoFit/>
            </a:bodyPr>
            <a:lstStyle/>
            <a:p>
              <a:pPr algn="ctr"/>
              <a:r>
                <a:rPr lang="en-GB" sz="1000" dirty="0">
                  <a:latin typeface="Arial" panose="020B0604020202020204" pitchFamily="34" charset="0"/>
                  <a:cs typeface="Arial" panose="020B0604020202020204" pitchFamily="34" charset="0"/>
                </a:rPr>
                <a:t>ANOVA</a:t>
              </a:r>
            </a:p>
            <a:p>
              <a:pPr algn="ctr"/>
              <a:r>
                <a:rPr lang="en-GB" sz="1000" dirty="0">
                  <a:latin typeface="Arial" panose="020B0604020202020204" pitchFamily="34" charset="0"/>
                  <a:cs typeface="Arial" panose="020B0604020202020204" pitchFamily="34" charset="0"/>
                </a:rPr>
                <a:t>p&lt;0.0001</a:t>
              </a:r>
            </a:p>
          </p:txBody>
        </p:sp>
        <p:sp>
          <p:nvSpPr>
            <p:cNvPr id="583" name="TextBox 582"/>
            <p:cNvSpPr txBox="1"/>
            <p:nvPr/>
          </p:nvSpPr>
          <p:spPr>
            <a:xfrm>
              <a:off x="1754396" y="2621888"/>
              <a:ext cx="453971" cy="369332"/>
            </a:xfrm>
            <a:prstGeom prst="rect">
              <a:avLst/>
            </a:prstGeom>
            <a:noFill/>
          </p:spPr>
          <p:txBody>
            <a:bodyPr wrap="none" rtlCol="0">
              <a:spAutoFit/>
            </a:bodyPr>
            <a:lstStyle/>
            <a:p>
              <a:pPr algn="ctr"/>
              <a:r>
                <a:rPr lang="en-GB" dirty="0">
                  <a:latin typeface="Arial" panose="020B0604020202020204" pitchFamily="34" charset="0"/>
                  <a:cs typeface="Arial" panose="020B0604020202020204" pitchFamily="34" charset="0"/>
                </a:rPr>
                <a:t>***</a:t>
              </a:r>
            </a:p>
          </p:txBody>
        </p:sp>
        <p:sp>
          <p:nvSpPr>
            <p:cNvPr id="584" name="TextBox 583"/>
            <p:cNvSpPr txBox="1"/>
            <p:nvPr/>
          </p:nvSpPr>
          <p:spPr>
            <a:xfrm>
              <a:off x="2209691" y="2621888"/>
              <a:ext cx="453971" cy="369332"/>
            </a:xfrm>
            <a:prstGeom prst="rect">
              <a:avLst/>
            </a:prstGeom>
            <a:noFill/>
          </p:spPr>
          <p:txBody>
            <a:bodyPr wrap="none" rtlCol="0">
              <a:spAutoFit/>
            </a:bodyPr>
            <a:lstStyle/>
            <a:p>
              <a:pPr algn="ctr"/>
              <a:r>
                <a:rPr lang="en-GB" dirty="0">
                  <a:latin typeface="Arial" panose="020B0604020202020204" pitchFamily="34" charset="0"/>
                  <a:cs typeface="Arial" panose="020B0604020202020204" pitchFamily="34" charset="0"/>
                </a:rPr>
                <a:t>***</a:t>
              </a:r>
            </a:p>
          </p:txBody>
        </p:sp>
      </p:grpSp>
      <p:sp>
        <p:nvSpPr>
          <p:cNvPr id="116" name="Rectangle 115"/>
          <p:cNvSpPr/>
          <p:nvPr/>
        </p:nvSpPr>
        <p:spPr>
          <a:xfrm>
            <a:off x="4295976" y="1984353"/>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c</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sp>
        <p:nvSpPr>
          <p:cNvPr id="117" name="Rectangle 105"/>
          <p:cNvSpPr>
            <a:spLocks noChangeArrowheads="1"/>
          </p:cNvSpPr>
          <p:nvPr/>
        </p:nvSpPr>
        <p:spPr bwMode="auto">
          <a:xfrm>
            <a:off x="3049644" y="53845"/>
            <a:ext cx="7758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400" dirty="0"/>
              <a:t>Figure S3</a:t>
            </a:r>
            <a:endParaRPr kumimoji="0" lang="en-US" altLang="en-US" sz="1400" b="0" i="0" u="none" strike="noStrike" cap="none" normalizeH="0" baseline="0" dirty="0">
              <a:ln>
                <a:noFill/>
              </a:ln>
              <a:effectLst/>
            </a:endParaRPr>
          </a:p>
        </p:txBody>
      </p:sp>
      <p:grpSp>
        <p:nvGrpSpPr>
          <p:cNvPr id="3" name="Group 2"/>
          <p:cNvGrpSpPr/>
          <p:nvPr/>
        </p:nvGrpSpPr>
        <p:grpSpPr>
          <a:xfrm>
            <a:off x="4276620" y="2268975"/>
            <a:ext cx="2100794" cy="2037614"/>
            <a:chOff x="4276620" y="2268975"/>
            <a:chExt cx="2100794" cy="2037614"/>
          </a:xfrm>
        </p:grpSpPr>
        <p:sp>
          <p:nvSpPr>
            <p:cNvPr id="75" name="Rectangle 18"/>
            <p:cNvSpPr>
              <a:spLocks noChangeArrowheads="1"/>
            </p:cNvSpPr>
            <p:nvPr/>
          </p:nvSpPr>
          <p:spPr bwMode="auto">
            <a:xfrm>
              <a:off x="4623624" y="3966905"/>
              <a:ext cx="775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0</a:t>
              </a:r>
            </a:p>
          </p:txBody>
        </p:sp>
        <p:sp>
          <p:nvSpPr>
            <p:cNvPr id="76" name="Rectangle 19"/>
            <p:cNvSpPr>
              <a:spLocks noChangeArrowheads="1"/>
            </p:cNvSpPr>
            <p:nvPr/>
          </p:nvSpPr>
          <p:spPr bwMode="auto">
            <a:xfrm>
              <a:off x="4623624" y="3856039"/>
              <a:ext cx="775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1</a:t>
              </a:r>
            </a:p>
          </p:txBody>
        </p:sp>
        <p:sp>
          <p:nvSpPr>
            <p:cNvPr id="77" name="Rectangle 20"/>
            <p:cNvSpPr>
              <a:spLocks noChangeArrowheads="1"/>
            </p:cNvSpPr>
            <p:nvPr/>
          </p:nvSpPr>
          <p:spPr bwMode="auto">
            <a:xfrm>
              <a:off x="4623624" y="3745175"/>
              <a:ext cx="775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2</a:t>
              </a:r>
            </a:p>
          </p:txBody>
        </p:sp>
        <p:sp>
          <p:nvSpPr>
            <p:cNvPr id="78" name="Rectangle 21"/>
            <p:cNvSpPr>
              <a:spLocks noChangeArrowheads="1"/>
            </p:cNvSpPr>
            <p:nvPr/>
          </p:nvSpPr>
          <p:spPr bwMode="auto">
            <a:xfrm>
              <a:off x="4623624" y="3627527"/>
              <a:ext cx="775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3</a:t>
              </a:r>
            </a:p>
          </p:txBody>
        </p:sp>
        <p:sp>
          <p:nvSpPr>
            <p:cNvPr id="79" name="Rectangle 22"/>
            <p:cNvSpPr>
              <a:spLocks noChangeArrowheads="1"/>
            </p:cNvSpPr>
            <p:nvPr/>
          </p:nvSpPr>
          <p:spPr bwMode="auto">
            <a:xfrm>
              <a:off x="4623624" y="3514043"/>
              <a:ext cx="775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4</a:t>
              </a:r>
            </a:p>
          </p:txBody>
        </p:sp>
        <p:sp>
          <p:nvSpPr>
            <p:cNvPr id="80" name="Rectangle 23"/>
            <p:cNvSpPr>
              <a:spLocks noChangeArrowheads="1"/>
            </p:cNvSpPr>
            <p:nvPr/>
          </p:nvSpPr>
          <p:spPr bwMode="auto">
            <a:xfrm>
              <a:off x="4623624" y="3400561"/>
              <a:ext cx="775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5</a:t>
              </a:r>
            </a:p>
          </p:txBody>
        </p:sp>
        <p:sp>
          <p:nvSpPr>
            <p:cNvPr id="81" name="Rectangle 24"/>
            <p:cNvSpPr>
              <a:spLocks noChangeArrowheads="1"/>
            </p:cNvSpPr>
            <p:nvPr/>
          </p:nvSpPr>
          <p:spPr bwMode="auto">
            <a:xfrm>
              <a:off x="4623624" y="3290781"/>
              <a:ext cx="775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effectLst/>
                  <a:cs typeface="Arial" panose="020B0604020202020204" pitchFamily="34" charset="0"/>
                </a:rPr>
                <a:t>6</a:t>
              </a:r>
            </a:p>
          </p:txBody>
        </p:sp>
        <p:sp>
          <p:nvSpPr>
            <p:cNvPr id="82" name="Rectangle 25"/>
            <p:cNvSpPr>
              <a:spLocks noChangeArrowheads="1"/>
            </p:cNvSpPr>
            <p:nvPr/>
          </p:nvSpPr>
          <p:spPr bwMode="auto">
            <a:xfrm>
              <a:off x="4623624" y="3174677"/>
              <a:ext cx="775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7</a:t>
              </a:r>
            </a:p>
          </p:txBody>
        </p:sp>
        <p:sp>
          <p:nvSpPr>
            <p:cNvPr id="83" name="Rectangle 26"/>
            <p:cNvSpPr>
              <a:spLocks noChangeArrowheads="1"/>
            </p:cNvSpPr>
            <p:nvPr/>
          </p:nvSpPr>
          <p:spPr bwMode="auto">
            <a:xfrm>
              <a:off x="4622634" y="3061194"/>
              <a:ext cx="7857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8</a:t>
              </a:r>
            </a:p>
          </p:txBody>
        </p:sp>
        <p:sp>
          <p:nvSpPr>
            <p:cNvPr id="84" name="Rectangle 27"/>
            <p:cNvSpPr>
              <a:spLocks noChangeArrowheads="1"/>
            </p:cNvSpPr>
            <p:nvPr/>
          </p:nvSpPr>
          <p:spPr bwMode="auto">
            <a:xfrm>
              <a:off x="4623624" y="2949878"/>
              <a:ext cx="775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9</a:t>
              </a:r>
            </a:p>
          </p:txBody>
        </p:sp>
        <p:sp>
          <p:nvSpPr>
            <p:cNvPr id="85" name="Rectangle 28"/>
            <p:cNvSpPr>
              <a:spLocks noChangeArrowheads="1"/>
            </p:cNvSpPr>
            <p:nvPr/>
          </p:nvSpPr>
          <p:spPr bwMode="auto">
            <a:xfrm>
              <a:off x="4546038" y="2840549"/>
              <a:ext cx="1551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10</a:t>
              </a:r>
            </a:p>
          </p:txBody>
        </p:sp>
        <p:sp>
          <p:nvSpPr>
            <p:cNvPr id="86" name="Rectangle 29"/>
            <p:cNvSpPr>
              <a:spLocks noChangeArrowheads="1"/>
            </p:cNvSpPr>
            <p:nvPr/>
          </p:nvSpPr>
          <p:spPr bwMode="auto">
            <a:xfrm>
              <a:off x="4546038" y="2721829"/>
              <a:ext cx="1551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11</a:t>
              </a:r>
            </a:p>
          </p:txBody>
        </p:sp>
        <p:sp>
          <p:nvSpPr>
            <p:cNvPr id="87" name="Rectangle 30"/>
            <p:cNvSpPr>
              <a:spLocks noChangeArrowheads="1"/>
            </p:cNvSpPr>
            <p:nvPr/>
          </p:nvSpPr>
          <p:spPr bwMode="auto">
            <a:xfrm>
              <a:off x="4546038" y="2610963"/>
              <a:ext cx="1551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12</a:t>
              </a:r>
            </a:p>
          </p:txBody>
        </p:sp>
        <p:sp>
          <p:nvSpPr>
            <p:cNvPr id="88" name="Rectangle 31"/>
            <p:cNvSpPr>
              <a:spLocks noChangeArrowheads="1"/>
            </p:cNvSpPr>
            <p:nvPr/>
          </p:nvSpPr>
          <p:spPr bwMode="auto">
            <a:xfrm>
              <a:off x="4546038" y="2498563"/>
              <a:ext cx="1551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13</a:t>
              </a:r>
            </a:p>
          </p:txBody>
        </p:sp>
        <p:sp>
          <p:nvSpPr>
            <p:cNvPr id="89" name="Rectangle 32"/>
            <p:cNvSpPr>
              <a:spLocks noChangeArrowheads="1"/>
            </p:cNvSpPr>
            <p:nvPr/>
          </p:nvSpPr>
          <p:spPr bwMode="auto">
            <a:xfrm>
              <a:off x="4546038" y="2379841"/>
              <a:ext cx="1551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14</a:t>
              </a:r>
            </a:p>
          </p:txBody>
        </p:sp>
        <p:sp>
          <p:nvSpPr>
            <p:cNvPr id="90" name="Rectangle 33"/>
            <p:cNvSpPr>
              <a:spLocks noChangeArrowheads="1"/>
            </p:cNvSpPr>
            <p:nvPr/>
          </p:nvSpPr>
          <p:spPr bwMode="auto">
            <a:xfrm>
              <a:off x="4546038" y="2268975"/>
              <a:ext cx="1551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15</a:t>
              </a:r>
            </a:p>
          </p:txBody>
        </p:sp>
        <p:sp>
          <p:nvSpPr>
            <p:cNvPr id="91" name="Rectangle 18"/>
            <p:cNvSpPr>
              <a:spLocks noChangeArrowheads="1"/>
            </p:cNvSpPr>
            <p:nvPr/>
          </p:nvSpPr>
          <p:spPr bwMode="auto">
            <a:xfrm>
              <a:off x="4830239" y="4120384"/>
              <a:ext cx="303290" cy="18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100" dirty="0">
                  <a:cs typeface="Arial" panose="020B0604020202020204" pitchFamily="34" charset="0"/>
                </a:rPr>
                <a:t>FBS</a:t>
              </a:r>
              <a:endParaRPr kumimoji="0" lang="en-US" altLang="en-US" sz="1100" b="0" i="0" u="none" strike="noStrike" cap="none" normalizeH="0" baseline="0" dirty="0">
                <a:ln>
                  <a:noFill/>
                </a:ln>
                <a:effectLst/>
                <a:cs typeface="Arial" panose="020B0604020202020204" pitchFamily="34" charset="0"/>
              </a:endParaRPr>
            </a:p>
          </p:txBody>
        </p:sp>
        <p:sp>
          <p:nvSpPr>
            <p:cNvPr id="92" name="Rectangle 18"/>
            <p:cNvSpPr>
              <a:spLocks noChangeArrowheads="1"/>
            </p:cNvSpPr>
            <p:nvPr/>
          </p:nvSpPr>
          <p:spPr bwMode="auto">
            <a:xfrm>
              <a:off x="5171451" y="4120384"/>
              <a:ext cx="320923" cy="18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100" dirty="0">
                  <a:cs typeface="Arial" panose="020B0604020202020204" pitchFamily="34" charset="0"/>
                </a:rPr>
                <a:t>HBS</a:t>
              </a:r>
              <a:endParaRPr kumimoji="0" lang="en-US" altLang="en-US" sz="1100" b="0" i="0" u="none" strike="noStrike" cap="none" normalizeH="0" baseline="0" dirty="0">
                <a:ln>
                  <a:noFill/>
                </a:ln>
                <a:effectLst/>
                <a:cs typeface="Arial" panose="020B0604020202020204" pitchFamily="34" charset="0"/>
              </a:endParaRPr>
            </a:p>
          </p:txBody>
        </p:sp>
        <p:sp>
          <p:nvSpPr>
            <p:cNvPr id="93" name="Rectangle 18"/>
            <p:cNvSpPr>
              <a:spLocks noChangeArrowheads="1"/>
            </p:cNvSpPr>
            <p:nvPr/>
          </p:nvSpPr>
          <p:spPr bwMode="auto">
            <a:xfrm>
              <a:off x="5681044" y="4120384"/>
              <a:ext cx="303290" cy="18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100" dirty="0">
                  <a:cs typeface="Arial" panose="020B0604020202020204" pitchFamily="34" charset="0"/>
                </a:rPr>
                <a:t>FBS</a:t>
              </a:r>
              <a:endParaRPr kumimoji="0" lang="en-US" altLang="en-US" sz="1100" b="0" i="0" u="none" strike="noStrike" cap="none" normalizeH="0" baseline="0" dirty="0">
                <a:ln>
                  <a:noFill/>
                </a:ln>
                <a:effectLst/>
                <a:cs typeface="Arial" panose="020B0604020202020204" pitchFamily="34" charset="0"/>
              </a:endParaRPr>
            </a:p>
          </p:txBody>
        </p:sp>
        <p:sp>
          <p:nvSpPr>
            <p:cNvPr id="94" name="Rectangle 18"/>
            <p:cNvSpPr>
              <a:spLocks noChangeArrowheads="1"/>
            </p:cNvSpPr>
            <p:nvPr/>
          </p:nvSpPr>
          <p:spPr bwMode="auto">
            <a:xfrm>
              <a:off x="6025509" y="4120384"/>
              <a:ext cx="320923" cy="18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100" dirty="0">
                  <a:cs typeface="Arial" panose="020B0604020202020204" pitchFamily="34" charset="0"/>
                </a:rPr>
                <a:t>HBS</a:t>
              </a:r>
              <a:endParaRPr kumimoji="0" lang="en-US" altLang="en-US" sz="1100" b="0" i="0" u="none" strike="noStrike" cap="none" normalizeH="0" baseline="0" dirty="0">
                <a:ln>
                  <a:noFill/>
                </a:ln>
                <a:effectLst/>
                <a:cs typeface="Arial" panose="020B0604020202020204" pitchFamily="34" charset="0"/>
              </a:endParaRPr>
            </a:p>
          </p:txBody>
        </p:sp>
        <p:sp>
          <p:nvSpPr>
            <p:cNvPr id="95" name="Rectangle 18"/>
            <p:cNvSpPr>
              <a:spLocks noChangeArrowheads="1"/>
            </p:cNvSpPr>
            <p:nvPr/>
          </p:nvSpPr>
          <p:spPr bwMode="auto">
            <a:xfrm rot="16200000">
              <a:off x="3839498" y="3118229"/>
              <a:ext cx="1077378" cy="20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i="1" dirty="0">
                  <a:cs typeface="Arial" panose="020B0604020202020204" pitchFamily="34" charset="0"/>
                </a:rPr>
                <a:t>miR-9-1</a:t>
              </a:r>
              <a:r>
                <a:rPr lang="en-US" altLang="en-US" sz="1200" dirty="0">
                  <a:cs typeface="Arial" panose="020B0604020202020204" pitchFamily="34" charset="0"/>
                </a:rPr>
                <a:t> levels</a:t>
              </a:r>
              <a:endParaRPr kumimoji="0" lang="en-US" altLang="en-US" sz="1200" b="0" i="0" u="none" strike="noStrike" cap="none" normalizeH="0" baseline="0" dirty="0">
                <a:ln>
                  <a:noFill/>
                </a:ln>
                <a:effectLst/>
                <a:cs typeface="Arial" panose="020B0604020202020204" pitchFamily="34" charset="0"/>
              </a:endParaRPr>
            </a:p>
          </p:txBody>
        </p:sp>
        <p:sp>
          <p:nvSpPr>
            <p:cNvPr id="98" name="Rectangle 7"/>
            <p:cNvSpPr>
              <a:spLocks noChangeArrowheads="1"/>
            </p:cNvSpPr>
            <p:nvPr/>
          </p:nvSpPr>
          <p:spPr bwMode="auto">
            <a:xfrm>
              <a:off x="4826426" y="3093101"/>
              <a:ext cx="314443" cy="957749"/>
            </a:xfrm>
            <a:prstGeom prst="rect">
              <a:avLst/>
            </a:prstGeom>
            <a:solidFill>
              <a:srgbClr val="FF3300"/>
            </a:solidFill>
            <a:ln>
              <a:noFill/>
            </a:ln>
          </p:spPr>
          <p:txBody>
            <a:bodyPr vert="horz" wrap="square" lIns="91440" tIns="45720" rIns="91440" bIns="45720" numCol="1" anchor="t" anchorCtr="0" compatLnSpc="1">
              <a:prstTxWarp prst="textNoShape">
                <a:avLst/>
              </a:prstTxWarp>
            </a:bodyPr>
            <a:lstStyle/>
            <a:p>
              <a:endParaRPr lang="en-GB"/>
            </a:p>
          </p:txBody>
        </p:sp>
        <p:sp>
          <p:nvSpPr>
            <p:cNvPr id="99" name="Rectangle 8"/>
            <p:cNvSpPr>
              <a:spLocks noChangeArrowheads="1"/>
            </p:cNvSpPr>
            <p:nvPr/>
          </p:nvSpPr>
          <p:spPr bwMode="auto">
            <a:xfrm>
              <a:off x="5179928" y="3140810"/>
              <a:ext cx="307542" cy="910040"/>
            </a:xfrm>
            <a:prstGeom prst="rect">
              <a:avLst/>
            </a:prstGeom>
            <a:solidFill>
              <a:srgbClr val="FF3300"/>
            </a:solidFill>
            <a:ln>
              <a:noFill/>
            </a:ln>
          </p:spPr>
          <p:txBody>
            <a:bodyPr vert="horz" wrap="square" lIns="91440" tIns="45720" rIns="91440" bIns="45720" numCol="1" anchor="t" anchorCtr="0" compatLnSpc="1">
              <a:prstTxWarp prst="textNoShape">
                <a:avLst/>
              </a:prstTxWarp>
            </a:bodyPr>
            <a:lstStyle/>
            <a:p>
              <a:endParaRPr lang="en-GB"/>
            </a:p>
          </p:txBody>
        </p:sp>
        <p:sp>
          <p:nvSpPr>
            <p:cNvPr id="100" name="Rectangle 9"/>
            <p:cNvSpPr>
              <a:spLocks noChangeArrowheads="1"/>
            </p:cNvSpPr>
            <p:nvPr/>
          </p:nvSpPr>
          <p:spPr bwMode="auto">
            <a:xfrm>
              <a:off x="5667179" y="3528441"/>
              <a:ext cx="313457" cy="522408"/>
            </a:xfrm>
            <a:prstGeom prst="rect">
              <a:avLst/>
            </a:pr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1" name="Rectangle 10"/>
            <p:cNvSpPr>
              <a:spLocks noChangeArrowheads="1"/>
            </p:cNvSpPr>
            <p:nvPr/>
          </p:nvSpPr>
          <p:spPr bwMode="auto">
            <a:xfrm>
              <a:off x="6019592" y="3402014"/>
              <a:ext cx="307542" cy="648836"/>
            </a:xfrm>
            <a:prstGeom prst="rect">
              <a:avLst/>
            </a:pr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2" name="Freeform 11"/>
            <p:cNvSpPr>
              <a:spLocks noEditPoints="1"/>
            </p:cNvSpPr>
            <p:nvPr/>
          </p:nvSpPr>
          <p:spPr bwMode="auto">
            <a:xfrm>
              <a:off x="4904278" y="3077489"/>
              <a:ext cx="164705" cy="0"/>
            </a:xfrm>
            <a:custGeom>
              <a:avLst/>
              <a:gdLst>
                <a:gd name="T0" fmla="*/ 20 w 40"/>
                <a:gd name="T1" fmla="*/ 20 w 40"/>
                <a:gd name="T2" fmla="*/ 0 w 40"/>
                <a:gd name="T3" fmla="*/ 40 w 40"/>
              </a:gdLst>
              <a:ahLst/>
              <a:cxnLst>
                <a:cxn ang="0">
                  <a:pos x="T0" y="0"/>
                </a:cxn>
                <a:cxn ang="0">
                  <a:pos x="T1" y="0"/>
                </a:cxn>
                <a:cxn ang="0">
                  <a:pos x="T2" y="0"/>
                </a:cxn>
                <a:cxn ang="0">
                  <a:pos x="T3" y="0"/>
                </a:cxn>
              </a:cxnLst>
              <a:rect l="0" t="0" r="r" b="b"/>
              <a:pathLst>
                <a:path w="40">
                  <a:moveTo>
                    <a:pt x="20" y="0"/>
                  </a:moveTo>
                  <a:lnTo>
                    <a:pt x="20" y="0"/>
                  </a:lnTo>
                  <a:moveTo>
                    <a:pt x="0" y="0"/>
                  </a:moveTo>
                  <a:lnTo>
                    <a:pt x="40" y="0"/>
                  </a:lnTo>
                </a:path>
              </a:pathLst>
            </a:custGeom>
            <a:noFill/>
            <a:ln w="11113"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3" name="Freeform 12"/>
            <p:cNvSpPr>
              <a:spLocks noEditPoints="1"/>
            </p:cNvSpPr>
            <p:nvPr/>
          </p:nvSpPr>
          <p:spPr bwMode="auto">
            <a:xfrm>
              <a:off x="5251347" y="3116851"/>
              <a:ext cx="164705" cy="15507"/>
            </a:xfrm>
            <a:custGeom>
              <a:avLst/>
              <a:gdLst>
                <a:gd name="T0" fmla="*/ 20 w 40"/>
                <a:gd name="T1" fmla="*/ 13 h 13"/>
                <a:gd name="T2" fmla="*/ 20 w 40"/>
                <a:gd name="T3" fmla="*/ 0 h 13"/>
                <a:gd name="T4" fmla="*/ 0 w 40"/>
                <a:gd name="T5" fmla="*/ 0 h 13"/>
                <a:gd name="T6" fmla="*/ 40 w 40"/>
                <a:gd name="T7" fmla="*/ 0 h 13"/>
              </a:gdLst>
              <a:ahLst/>
              <a:cxnLst>
                <a:cxn ang="0">
                  <a:pos x="T0" y="T1"/>
                </a:cxn>
                <a:cxn ang="0">
                  <a:pos x="T2" y="T3"/>
                </a:cxn>
                <a:cxn ang="0">
                  <a:pos x="T4" y="T5"/>
                </a:cxn>
                <a:cxn ang="0">
                  <a:pos x="T6" y="T7"/>
                </a:cxn>
              </a:cxnLst>
              <a:rect l="0" t="0" r="r" b="b"/>
              <a:pathLst>
                <a:path w="40" h="13">
                  <a:moveTo>
                    <a:pt x="20" y="13"/>
                  </a:moveTo>
                  <a:lnTo>
                    <a:pt x="20" y="0"/>
                  </a:lnTo>
                  <a:moveTo>
                    <a:pt x="0" y="0"/>
                  </a:moveTo>
                  <a:lnTo>
                    <a:pt x="40" y="0"/>
                  </a:lnTo>
                </a:path>
              </a:pathLst>
            </a:custGeom>
            <a:noFill/>
            <a:ln w="11113"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4" name="Freeform 13"/>
            <p:cNvSpPr>
              <a:spLocks noEditPoints="1"/>
            </p:cNvSpPr>
            <p:nvPr/>
          </p:nvSpPr>
          <p:spPr bwMode="auto">
            <a:xfrm>
              <a:off x="5745134" y="3509253"/>
              <a:ext cx="164705" cy="7156"/>
            </a:xfrm>
            <a:custGeom>
              <a:avLst/>
              <a:gdLst>
                <a:gd name="T0" fmla="*/ 20 w 40"/>
                <a:gd name="T1" fmla="*/ 6 h 6"/>
                <a:gd name="T2" fmla="*/ 20 w 40"/>
                <a:gd name="T3" fmla="*/ 0 h 6"/>
                <a:gd name="T4" fmla="*/ 0 w 40"/>
                <a:gd name="T5" fmla="*/ 0 h 6"/>
                <a:gd name="T6" fmla="*/ 40 w 40"/>
                <a:gd name="T7" fmla="*/ 0 h 6"/>
              </a:gdLst>
              <a:ahLst/>
              <a:cxnLst>
                <a:cxn ang="0">
                  <a:pos x="T0" y="T1"/>
                </a:cxn>
                <a:cxn ang="0">
                  <a:pos x="T2" y="T3"/>
                </a:cxn>
                <a:cxn ang="0">
                  <a:pos x="T4" y="T5"/>
                </a:cxn>
                <a:cxn ang="0">
                  <a:pos x="T6" y="T7"/>
                </a:cxn>
              </a:cxnLst>
              <a:rect l="0" t="0" r="r" b="b"/>
              <a:pathLst>
                <a:path w="40" h="6">
                  <a:moveTo>
                    <a:pt x="20" y="6"/>
                  </a:moveTo>
                  <a:lnTo>
                    <a:pt x="20" y="0"/>
                  </a:lnTo>
                  <a:moveTo>
                    <a:pt x="0" y="0"/>
                  </a:moveTo>
                  <a:lnTo>
                    <a:pt x="40" y="0"/>
                  </a:lnTo>
                </a:path>
              </a:pathLst>
            </a:custGeom>
            <a:noFill/>
            <a:ln w="11113"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5" name="Freeform 14"/>
            <p:cNvSpPr>
              <a:spLocks noEditPoints="1"/>
            </p:cNvSpPr>
            <p:nvPr/>
          </p:nvSpPr>
          <p:spPr bwMode="auto">
            <a:xfrm>
              <a:off x="6091010" y="3378053"/>
              <a:ext cx="164705" cy="15507"/>
            </a:xfrm>
            <a:custGeom>
              <a:avLst/>
              <a:gdLst>
                <a:gd name="T0" fmla="*/ 20 w 40"/>
                <a:gd name="T1" fmla="*/ 13 h 13"/>
                <a:gd name="T2" fmla="*/ 20 w 40"/>
                <a:gd name="T3" fmla="*/ 0 h 13"/>
                <a:gd name="T4" fmla="*/ 0 w 40"/>
                <a:gd name="T5" fmla="*/ 0 h 13"/>
                <a:gd name="T6" fmla="*/ 40 w 40"/>
                <a:gd name="T7" fmla="*/ 0 h 13"/>
              </a:gdLst>
              <a:ahLst/>
              <a:cxnLst>
                <a:cxn ang="0">
                  <a:pos x="T0" y="T1"/>
                </a:cxn>
                <a:cxn ang="0">
                  <a:pos x="T2" y="T3"/>
                </a:cxn>
                <a:cxn ang="0">
                  <a:pos x="T4" y="T5"/>
                </a:cxn>
                <a:cxn ang="0">
                  <a:pos x="T6" y="T7"/>
                </a:cxn>
              </a:cxnLst>
              <a:rect l="0" t="0" r="r" b="b"/>
              <a:pathLst>
                <a:path w="40" h="13">
                  <a:moveTo>
                    <a:pt x="20" y="13"/>
                  </a:moveTo>
                  <a:lnTo>
                    <a:pt x="20" y="0"/>
                  </a:lnTo>
                  <a:moveTo>
                    <a:pt x="0" y="0"/>
                  </a:moveTo>
                  <a:lnTo>
                    <a:pt x="40" y="0"/>
                  </a:lnTo>
                </a:path>
              </a:pathLst>
            </a:custGeom>
            <a:noFill/>
            <a:ln w="11113"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6" name="Line 15"/>
            <p:cNvSpPr>
              <a:spLocks noChangeShapeType="1"/>
            </p:cNvSpPr>
            <p:nvPr/>
          </p:nvSpPr>
          <p:spPr bwMode="auto">
            <a:xfrm flipV="1">
              <a:off x="4776722" y="2353619"/>
              <a:ext cx="0" cy="1693653"/>
            </a:xfrm>
            <a:prstGeom prst="line">
              <a:avLst/>
            </a:prstGeom>
            <a:noFill/>
            <a:ln w="11113"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7" name="Freeform 16"/>
            <p:cNvSpPr>
              <a:spLocks noEditPoints="1"/>
            </p:cNvSpPr>
            <p:nvPr/>
          </p:nvSpPr>
          <p:spPr bwMode="auto">
            <a:xfrm>
              <a:off x="4744519" y="2353619"/>
              <a:ext cx="32202" cy="1693653"/>
            </a:xfrm>
            <a:custGeom>
              <a:avLst/>
              <a:gdLst>
                <a:gd name="T0" fmla="*/ 0 w 27"/>
                <a:gd name="T1" fmla="*/ 1420 h 1420"/>
                <a:gd name="T2" fmla="*/ 27 w 27"/>
                <a:gd name="T3" fmla="*/ 1420 h 1420"/>
                <a:gd name="T4" fmla="*/ 0 w 27"/>
                <a:gd name="T5" fmla="*/ 1327 h 1420"/>
                <a:gd name="T6" fmla="*/ 27 w 27"/>
                <a:gd name="T7" fmla="*/ 1327 h 1420"/>
                <a:gd name="T8" fmla="*/ 0 w 27"/>
                <a:gd name="T9" fmla="*/ 1234 h 1420"/>
                <a:gd name="T10" fmla="*/ 27 w 27"/>
                <a:gd name="T11" fmla="*/ 1234 h 1420"/>
                <a:gd name="T12" fmla="*/ 0 w 27"/>
                <a:gd name="T13" fmla="*/ 1134 h 1420"/>
                <a:gd name="T14" fmla="*/ 27 w 27"/>
                <a:gd name="T15" fmla="*/ 1134 h 1420"/>
                <a:gd name="T16" fmla="*/ 0 w 27"/>
                <a:gd name="T17" fmla="*/ 1041 h 1420"/>
                <a:gd name="T18" fmla="*/ 27 w 27"/>
                <a:gd name="T19" fmla="*/ 1041 h 1420"/>
                <a:gd name="T20" fmla="*/ 0 w 27"/>
                <a:gd name="T21" fmla="*/ 949 h 1420"/>
                <a:gd name="T22" fmla="*/ 27 w 27"/>
                <a:gd name="T23" fmla="*/ 949 h 1420"/>
                <a:gd name="T24" fmla="*/ 0 w 27"/>
                <a:gd name="T25" fmla="*/ 856 h 1420"/>
                <a:gd name="T26" fmla="*/ 27 w 27"/>
                <a:gd name="T27" fmla="*/ 856 h 1420"/>
                <a:gd name="T28" fmla="*/ 0 w 27"/>
                <a:gd name="T29" fmla="*/ 756 h 1420"/>
                <a:gd name="T30" fmla="*/ 27 w 27"/>
                <a:gd name="T31" fmla="*/ 756 h 1420"/>
                <a:gd name="T32" fmla="*/ 0 w 27"/>
                <a:gd name="T33" fmla="*/ 663 h 1420"/>
                <a:gd name="T34" fmla="*/ 27 w 27"/>
                <a:gd name="T35" fmla="*/ 663 h 1420"/>
                <a:gd name="T36" fmla="*/ 0 w 27"/>
                <a:gd name="T37" fmla="*/ 570 h 1420"/>
                <a:gd name="T38" fmla="*/ 27 w 27"/>
                <a:gd name="T39" fmla="*/ 570 h 1420"/>
                <a:gd name="T40" fmla="*/ 0 w 27"/>
                <a:gd name="T41" fmla="*/ 478 h 1420"/>
                <a:gd name="T42" fmla="*/ 27 w 27"/>
                <a:gd name="T43" fmla="*/ 478 h 1420"/>
                <a:gd name="T44" fmla="*/ 0 w 27"/>
                <a:gd name="T45" fmla="*/ 378 h 1420"/>
                <a:gd name="T46" fmla="*/ 27 w 27"/>
                <a:gd name="T47" fmla="*/ 378 h 1420"/>
                <a:gd name="T48" fmla="*/ 0 w 27"/>
                <a:gd name="T49" fmla="*/ 285 h 1420"/>
                <a:gd name="T50" fmla="*/ 27 w 27"/>
                <a:gd name="T51" fmla="*/ 285 h 1420"/>
                <a:gd name="T52" fmla="*/ 0 w 27"/>
                <a:gd name="T53" fmla="*/ 192 h 1420"/>
                <a:gd name="T54" fmla="*/ 27 w 27"/>
                <a:gd name="T55" fmla="*/ 192 h 1420"/>
                <a:gd name="T56" fmla="*/ 0 w 27"/>
                <a:gd name="T57" fmla="*/ 93 h 1420"/>
                <a:gd name="T58" fmla="*/ 27 w 27"/>
                <a:gd name="T59" fmla="*/ 93 h 1420"/>
                <a:gd name="T60" fmla="*/ 0 w 27"/>
                <a:gd name="T61" fmla="*/ 0 h 1420"/>
                <a:gd name="T62" fmla="*/ 27 w 27"/>
                <a:gd name="T63" fmla="*/ 0 h 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 h="1420">
                  <a:moveTo>
                    <a:pt x="0" y="1420"/>
                  </a:moveTo>
                  <a:lnTo>
                    <a:pt x="27" y="1420"/>
                  </a:lnTo>
                  <a:moveTo>
                    <a:pt x="0" y="1327"/>
                  </a:moveTo>
                  <a:lnTo>
                    <a:pt x="27" y="1327"/>
                  </a:lnTo>
                  <a:moveTo>
                    <a:pt x="0" y="1234"/>
                  </a:moveTo>
                  <a:lnTo>
                    <a:pt x="27" y="1234"/>
                  </a:lnTo>
                  <a:moveTo>
                    <a:pt x="0" y="1134"/>
                  </a:moveTo>
                  <a:lnTo>
                    <a:pt x="27" y="1134"/>
                  </a:lnTo>
                  <a:moveTo>
                    <a:pt x="0" y="1041"/>
                  </a:moveTo>
                  <a:lnTo>
                    <a:pt x="27" y="1041"/>
                  </a:lnTo>
                  <a:moveTo>
                    <a:pt x="0" y="949"/>
                  </a:moveTo>
                  <a:lnTo>
                    <a:pt x="27" y="949"/>
                  </a:lnTo>
                  <a:moveTo>
                    <a:pt x="0" y="856"/>
                  </a:moveTo>
                  <a:lnTo>
                    <a:pt x="27" y="856"/>
                  </a:lnTo>
                  <a:moveTo>
                    <a:pt x="0" y="756"/>
                  </a:moveTo>
                  <a:lnTo>
                    <a:pt x="27" y="756"/>
                  </a:lnTo>
                  <a:moveTo>
                    <a:pt x="0" y="663"/>
                  </a:moveTo>
                  <a:lnTo>
                    <a:pt x="27" y="663"/>
                  </a:lnTo>
                  <a:moveTo>
                    <a:pt x="0" y="570"/>
                  </a:moveTo>
                  <a:lnTo>
                    <a:pt x="27" y="570"/>
                  </a:lnTo>
                  <a:moveTo>
                    <a:pt x="0" y="478"/>
                  </a:moveTo>
                  <a:lnTo>
                    <a:pt x="27" y="478"/>
                  </a:lnTo>
                  <a:moveTo>
                    <a:pt x="0" y="378"/>
                  </a:moveTo>
                  <a:lnTo>
                    <a:pt x="27" y="378"/>
                  </a:lnTo>
                  <a:moveTo>
                    <a:pt x="0" y="285"/>
                  </a:moveTo>
                  <a:lnTo>
                    <a:pt x="27" y="285"/>
                  </a:lnTo>
                  <a:moveTo>
                    <a:pt x="0" y="192"/>
                  </a:moveTo>
                  <a:lnTo>
                    <a:pt x="27" y="192"/>
                  </a:lnTo>
                  <a:moveTo>
                    <a:pt x="0" y="93"/>
                  </a:moveTo>
                  <a:lnTo>
                    <a:pt x="27" y="93"/>
                  </a:lnTo>
                  <a:moveTo>
                    <a:pt x="0" y="0"/>
                  </a:moveTo>
                  <a:lnTo>
                    <a:pt x="27" y="0"/>
                  </a:lnTo>
                </a:path>
              </a:pathLst>
            </a:custGeom>
            <a:noFill/>
            <a:ln w="11113"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8" name="Line 17"/>
            <p:cNvSpPr>
              <a:spLocks noChangeShapeType="1"/>
            </p:cNvSpPr>
            <p:nvPr/>
          </p:nvSpPr>
          <p:spPr bwMode="auto">
            <a:xfrm>
              <a:off x="4776617" y="4047272"/>
              <a:ext cx="1600797" cy="0"/>
            </a:xfrm>
            <a:prstGeom prst="line">
              <a:avLst/>
            </a:prstGeom>
            <a:noFill/>
            <a:ln w="11113"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cxnSp>
          <p:nvCxnSpPr>
            <p:cNvPr id="109" name="Elbow Connector 108"/>
            <p:cNvCxnSpPr/>
            <p:nvPr/>
          </p:nvCxnSpPr>
          <p:spPr>
            <a:xfrm flipV="1">
              <a:off x="4982540" y="2985748"/>
              <a:ext cx="343704" cy="42056"/>
            </a:xfrm>
            <a:prstGeom prst="bentConnector3">
              <a:avLst>
                <a:gd name="adj1" fmla="val 5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Elbow Connector 109"/>
            <p:cNvCxnSpPr/>
            <p:nvPr/>
          </p:nvCxnSpPr>
          <p:spPr>
            <a:xfrm flipV="1">
              <a:off x="5824346" y="3325731"/>
              <a:ext cx="343704" cy="42056"/>
            </a:xfrm>
            <a:prstGeom prst="bentConnector3">
              <a:avLst>
                <a:gd name="adj1" fmla="val 51"/>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1" name="Group 110"/>
            <p:cNvGrpSpPr/>
            <p:nvPr/>
          </p:nvGrpSpPr>
          <p:grpSpPr>
            <a:xfrm>
              <a:off x="5539167" y="2319154"/>
              <a:ext cx="775076" cy="372537"/>
              <a:chOff x="4521768" y="6672399"/>
              <a:chExt cx="704615" cy="338670"/>
            </a:xfrm>
          </p:grpSpPr>
          <p:sp>
            <p:nvSpPr>
              <p:cNvPr id="112" name="Rectangle 41"/>
              <p:cNvSpPr>
                <a:spLocks noChangeArrowheads="1"/>
              </p:cNvSpPr>
              <p:nvPr/>
            </p:nvSpPr>
            <p:spPr bwMode="auto">
              <a:xfrm>
                <a:off x="4622050" y="6857181"/>
                <a:ext cx="60433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000" dirty="0">
                    <a:cs typeface="Arial" panose="020B0604020202020204" pitchFamily="34" charset="0"/>
                  </a:rPr>
                  <a:t>IOMM-Lee</a:t>
                </a:r>
              </a:p>
            </p:txBody>
          </p:sp>
          <p:sp>
            <p:nvSpPr>
              <p:cNvPr id="113" name="Rectangle 41"/>
              <p:cNvSpPr>
                <a:spLocks noChangeArrowheads="1"/>
              </p:cNvSpPr>
              <p:nvPr/>
            </p:nvSpPr>
            <p:spPr bwMode="auto">
              <a:xfrm>
                <a:off x="4676219" y="6672399"/>
                <a:ext cx="516673" cy="127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000" dirty="0">
                    <a:cs typeface="Arial" panose="020B0604020202020204" pitchFamily="34" charset="0"/>
                  </a:rPr>
                  <a:t>KT21-MG1</a:t>
                </a:r>
              </a:p>
            </p:txBody>
          </p:sp>
          <p:sp>
            <p:nvSpPr>
              <p:cNvPr id="114" name="Rectangle 113"/>
              <p:cNvSpPr/>
              <p:nvPr/>
            </p:nvSpPr>
            <p:spPr>
              <a:xfrm>
                <a:off x="4521768" y="6891934"/>
                <a:ext cx="76724" cy="7672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Rectangle 114"/>
              <p:cNvSpPr/>
              <p:nvPr/>
            </p:nvSpPr>
            <p:spPr>
              <a:xfrm>
                <a:off x="4521768" y="6718872"/>
                <a:ext cx="76724" cy="76723"/>
              </a:xfrm>
              <a:prstGeom prst="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8" name="TextBox 117"/>
            <p:cNvSpPr txBox="1"/>
            <p:nvPr/>
          </p:nvSpPr>
          <p:spPr>
            <a:xfrm>
              <a:off x="5814181" y="3100992"/>
              <a:ext cx="364202" cy="369332"/>
            </a:xfrm>
            <a:prstGeom prst="rect">
              <a:avLst/>
            </a:prstGeom>
            <a:noFill/>
          </p:spPr>
          <p:txBody>
            <a:bodyPr wrap="none" rtlCol="0">
              <a:spAutoFit/>
            </a:bodyPr>
            <a:lstStyle/>
            <a:p>
              <a:pPr algn="ctr"/>
              <a:r>
                <a:rPr lang="en-GB" dirty="0">
                  <a:latin typeface="Arial" panose="020B0604020202020204" pitchFamily="34" charset="0"/>
                  <a:cs typeface="Arial" panose="020B0604020202020204" pitchFamily="34" charset="0"/>
                </a:rPr>
                <a:t>**</a:t>
              </a:r>
            </a:p>
          </p:txBody>
        </p:sp>
        <p:sp>
          <p:nvSpPr>
            <p:cNvPr id="119" name="TextBox 118"/>
            <p:cNvSpPr txBox="1"/>
            <p:nvPr/>
          </p:nvSpPr>
          <p:spPr>
            <a:xfrm>
              <a:off x="5028485" y="2780952"/>
              <a:ext cx="274434" cy="369332"/>
            </a:xfrm>
            <a:prstGeom prst="rect">
              <a:avLst/>
            </a:prstGeom>
            <a:noFill/>
          </p:spPr>
          <p:txBody>
            <a:bodyPr wrap="none" rtlCol="0">
              <a:spAutoFit/>
            </a:bodyPr>
            <a:lstStyle/>
            <a:p>
              <a:pPr algn="ctr"/>
              <a:r>
                <a:rPr lang="en-GB" dirty="0">
                  <a:latin typeface="Arial" panose="020B0604020202020204" pitchFamily="34" charset="0"/>
                  <a:cs typeface="Arial" panose="020B0604020202020204" pitchFamily="34" charset="0"/>
                </a:rPr>
                <a:t>*</a:t>
              </a:r>
            </a:p>
          </p:txBody>
        </p:sp>
      </p:grpSp>
      <p:sp>
        <p:nvSpPr>
          <p:cNvPr id="2" name="Rettangolo 1"/>
          <p:cNvSpPr/>
          <p:nvPr/>
        </p:nvSpPr>
        <p:spPr>
          <a:xfrm>
            <a:off x="0" y="5591645"/>
            <a:ext cx="6858000" cy="2400657"/>
          </a:xfrm>
          <a:prstGeom prst="rect">
            <a:avLst/>
          </a:prstGeom>
        </p:spPr>
        <p:txBody>
          <a:bodyPr wrap="square">
            <a:spAutoFit/>
          </a:bodyPr>
          <a:lstStyle/>
          <a:p>
            <a:r>
              <a:rPr lang="en-US" sz="1000" b="1" dirty="0">
                <a:latin typeface="Arial"/>
                <a:cs typeface="Arial"/>
              </a:rPr>
              <a:t>Figure S3. </a:t>
            </a:r>
            <a:r>
              <a:rPr lang="en-US" sz="1000" dirty="0">
                <a:latin typeface="Arial"/>
                <a:cs typeface="Arial"/>
              </a:rPr>
              <a:t> </a:t>
            </a:r>
            <a:r>
              <a:rPr lang="en-US" sz="1000" b="1" dirty="0">
                <a:latin typeface="Arial"/>
                <a:cs typeface="Arial"/>
              </a:rPr>
              <a:t>a</a:t>
            </a:r>
            <a:r>
              <a:rPr lang="en-US" sz="1000" b="1" dirty="0" smtClean="0">
                <a:latin typeface="Arial"/>
                <a:cs typeface="Arial"/>
              </a:rPr>
              <a:t>)</a:t>
            </a:r>
            <a:r>
              <a:rPr lang="en-US" sz="1000" dirty="0" smtClean="0">
                <a:latin typeface="Arial"/>
                <a:cs typeface="Arial"/>
              </a:rPr>
              <a:t> </a:t>
            </a:r>
            <a:r>
              <a:rPr lang="en-US" sz="1000" dirty="0" err="1">
                <a:latin typeface="Arial"/>
                <a:cs typeface="Arial"/>
              </a:rPr>
              <a:t>NormFinder</a:t>
            </a:r>
            <a:r>
              <a:rPr lang="en-US" sz="1000" dirty="0">
                <a:latin typeface="Arial"/>
                <a:cs typeface="Arial"/>
              </a:rPr>
              <a:t> ranked  miR-30b (RNU6B, Stability value = 2.617) as top candidate reference gene in the cancer </a:t>
            </a:r>
            <a:r>
              <a:rPr lang="en-US" sz="1000" dirty="0" err="1">
                <a:latin typeface="Arial"/>
                <a:cs typeface="Arial"/>
              </a:rPr>
              <a:t>miRNa</a:t>
            </a:r>
            <a:r>
              <a:rPr lang="en-US" sz="1000" dirty="0">
                <a:latin typeface="Arial"/>
                <a:cs typeface="Arial"/>
              </a:rPr>
              <a:t> array, based on its lower stability parameter (https://moma.dk/normfinder-software), which was used to </a:t>
            </a:r>
            <a:r>
              <a:rPr lang="en-US" sz="1000" dirty="0" err="1">
                <a:latin typeface="Arial"/>
                <a:cs typeface="Arial"/>
              </a:rPr>
              <a:t>analyse</a:t>
            </a:r>
            <a:r>
              <a:rPr lang="en-US" sz="1000" dirty="0">
                <a:latin typeface="Arial"/>
                <a:cs typeface="Arial"/>
              </a:rPr>
              <a:t> the array data. </a:t>
            </a:r>
            <a:r>
              <a:rPr lang="en-US" sz="1000" b="1" dirty="0">
                <a:latin typeface="Arial"/>
                <a:cs typeface="Arial"/>
              </a:rPr>
              <a:t>b</a:t>
            </a:r>
            <a:r>
              <a:rPr lang="en-US" sz="1000" b="1" dirty="0" smtClean="0">
                <a:latin typeface="Arial"/>
                <a:cs typeface="Arial"/>
              </a:rPr>
              <a:t>)</a:t>
            </a:r>
            <a:r>
              <a:rPr lang="en-US" sz="1000" dirty="0" smtClean="0">
                <a:latin typeface="Arial"/>
                <a:cs typeface="Arial"/>
              </a:rPr>
              <a:t> </a:t>
            </a:r>
            <a:r>
              <a:rPr lang="en-US" sz="1000" dirty="0">
                <a:latin typeface="Arial"/>
                <a:cs typeface="Arial"/>
              </a:rPr>
              <a:t>We compared  miR-9-1 expression levels in Ben-Men-1 and KT21-MG1 cells using both  RNU6B and  miR-30b as endogenous controls using specific </a:t>
            </a:r>
            <a:r>
              <a:rPr lang="en-US" sz="1000" dirty="0" err="1">
                <a:latin typeface="Arial"/>
                <a:cs typeface="Arial"/>
              </a:rPr>
              <a:t>TaqMan</a:t>
            </a:r>
            <a:r>
              <a:rPr lang="en-US" sz="1000" dirty="0">
                <a:latin typeface="Arial"/>
                <a:cs typeface="Arial"/>
              </a:rPr>
              <a:t>® probes. Results suggested that there are no significant differences in miR-9-1 expression inside each cohort. Fold increase of miR-9-1 using RNU6B: 2.87 (Ben-Men-1), 12.07 (KT21-MG1). Fold increase of miR-9-1 using miR-30b: 2.20 (Ben-Men-1), 12.09 (KT21-MG1). As recommended by the manufacturer (Cambridge Biosciences), we chose the RNU6B as endogenous control for subsequent experiments.  Both KT21-MG1 and Ben-Men-1 cells were tested at three different passages, and each sample was assayed in triplicate. Data are expressed as mean Log</a:t>
            </a:r>
            <a:r>
              <a:rPr lang="en-US" sz="1000" baseline="-25000" dirty="0">
                <a:latin typeface="Arial"/>
                <a:cs typeface="Arial"/>
              </a:rPr>
              <a:t>2</a:t>
            </a:r>
            <a:r>
              <a:rPr lang="en-US" sz="1000" dirty="0">
                <a:latin typeface="Arial"/>
                <a:cs typeface="Arial"/>
              </a:rPr>
              <a:t> (2</a:t>
            </a:r>
            <a:r>
              <a:rPr lang="en-US" sz="1000" baseline="30000" dirty="0">
                <a:latin typeface="Arial"/>
                <a:cs typeface="Arial"/>
              </a:rPr>
              <a:t>-ΔΔCt</a:t>
            </a:r>
            <a:r>
              <a:rPr lang="en-US" sz="1000" dirty="0">
                <a:latin typeface="Arial"/>
                <a:cs typeface="Arial"/>
              </a:rPr>
              <a:t>) ± SEM, ANOVA one-way (***p&lt;0.0005, ****p*0.0003), when compared to HMC. </a:t>
            </a:r>
            <a:r>
              <a:rPr lang="en-US" sz="1000" b="1" dirty="0">
                <a:latin typeface="Arial"/>
                <a:cs typeface="Arial"/>
              </a:rPr>
              <a:t>c</a:t>
            </a:r>
            <a:r>
              <a:rPr lang="en-US" sz="1000" b="1" dirty="0" smtClean="0">
                <a:latin typeface="Arial"/>
                <a:cs typeface="Arial"/>
              </a:rPr>
              <a:t>)</a:t>
            </a:r>
            <a:r>
              <a:rPr lang="en-US" sz="1000" dirty="0" smtClean="0">
                <a:latin typeface="Arial"/>
                <a:cs typeface="Arial"/>
              </a:rPr>
              <a:t> </a:t>
            </a:r>
            <a:r>
              <a:rPr lang="en-US" sz="1000" dirty="0">
                <a:latin typeface="Arial"/>
                <a:cs typeface="Arial"/>
              </a:rPr>
              <a:t>MiR-9-1 expression levels assessed in malignant meningioma KT21-MG1 and IOMM-Lee cells using cell culture medium supplemented with fetal bovine serum (FBS, 7.89 and 4.31 folds, respectively) and human-derived serum (HBS, 7.49 and 5.32 folds, respectively). As reported, no major differences were detected between FBS and HBS conditions, while miR-9-1 levels were consistently higher when compared to Ben-Men-1 (=0). Data are expressed as mean Log</a:t>
            </a:r>
            <a:r>
              <a:rPr lang="en-US" sz="1000" baseline="-25000" dirty="0">
                <a:latin typeface="Arial"/>
                <a:cs typeface="Arial"/>
              </a:rPr>
              <a:t>2</a:t>
            </a:r>
            <a:r>
              <a:rPr lang="en-US" sz="1000" dirty="0">
                <a:latin typeface="Arial"/>
                <a:cs typeface="Arial"/>
              </a:rPr>
              <a:t> (2</a:t>
            </a:r>
            <a:r>
              <a:rPr lang="en-US" sz="1000" baseline="30000" dirty="0">
                <a:latin typeface="Arial"/>
                <a:cs typeface="Arial"/>
              </a:rPr>
              <a:t>-ΔΔCt</a:t>
            </a:r>
            <a:r>
              <a:rPr lang="en-US" sz="1000" dirty="0">
                <a:latin typeface="Arial"/>
                <a:cs typeface="Arial"/>
              </a:rPr>
              <a:t>) ± SEM, ANOVA one-way (*p&lt;0.05, **p&lt;0.001), when compared to HMC.</a:t>
            </a:r>
            <a:endParaRPr lang="it-IT" sz="1000" dirty="0">
              <a:latin typeface="Arial"/>
              <a:cs typeface="Arial"/>
            </a:endParaRPr>
          </a:p>
        </p:txBody>
      </p:sp>
    </p:spTree>
    <p:extLst>
      <p:ext uri="{BB962C8B-B14F-4D97-AF65-F5344CB8AC3E}">
        <p14:creationId xmlns:p14="http://schemas.microsoft.com/office/powerpoint/2010/main" val="2570425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5"/>
          <p:cNvSpPr>
            <a:spLocks noChangeArrowheads="1"/>
          </p:cNvSpPr>
          <p:nvPr/>
        </p:nvSpPr>
        <p:spPr bwMode="auto">
          <a:xfrm>
            <a:off x="5493141" y="43808"/>
            <a:ext cx="13032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rPr>
              <a:t>Supplemental Data</a:t>
            </a:r>
          </a:p>
        </p:txBody>
      </p:sp>
      <p:sp>
        <p:nvSpPr>
          <p:cNvPr id="3" name="Rectangle 105"/>
          <p:cNvSpPr>
            <a:spLocks noChangeArrowheads="1"/>
          </p:cNvSpPr>
          <p:nvPr/>
        </p:nvSpPr>
        <p:spPr bwMode="auto">
          <a:xfrm>
            <a:off x="3049644" y="53845"/>
            <a:ext cx="7758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400" dirty="0"/>
              <a:t>Figure S4</a:t>
            </a:r>
            <a:endParaRPr kumimoji="0" lang="en-US" altLang="en-US" sz="1400" b="0" i="0" u="none" strike="noStrike" cap="none" normalizeH="0" baseline="0" dirty="0">
              <a:ln>
                <a:noFill/>
              </a:ln>
              <a:effectLst/>
            </a:endParaRPr>
          </a:p>
        </p:txBody>
      </p:sp>
      <p:grpSp>
        <p:nvGrpSpPr>
          <p:cNvPr id="119" name="Group 118"/>
          <p:cNvGrpSpPr/>
          <p:nvPr/>
        </p:nvGrpSpPr>
        <p:grpSpPr>
          <a:xfrm>
            <a:off x="115873" y="375309"/>
            <a:ext cx="3735250" cy="2738474"/>
            <a:chOff x="1144573" y="952529"/>
            <a:chExt cx="3735250" cy="2738474"/>
          </a:xfrm>
        </p:grpSpPr>
        <p:sp>
          <p:nvSpPr>
            <p:cNvPr id="120" name="TextBox 119"/>
            <p:cNvSpPr txBox="1"/>
            <p:nvPr/>
          </p:nvSpPr>
          <p:spPr>
            <a:xfrm>
              <a:off x="1529904" y="952529"/>
              <a:ext cx="850672" cy="553998"/>
            </a:xfrm>
            <a:prstGeom prst="rect">
              <a:avLst/>
            </a:prstGeom>
            <a:noFill/>
          </p:spPr>
          <p:txBody>
            <a:bodyPr wrap="square" rtlCol="0">
              <a:spAutoFit/>
            </a:bodyPr>
            <a:lstStyle/>
            <a:p>
              <a:pPr algn="ctr"/>
              <a:r>
                <a:rPr lang="en-GB" sz="1000" b="1" dirty="0">
                  <a:latin typeface="Arial" panose="020B0604020202020204" pitchFamily="34" charset="0"/>
                  <a:cs typeface="Arial" panose="020B0604020202020204" pitchFamily="34" charset="0"/>
                </a:rPr>
                <a:t>KT21-MG1</a:t>
              </a:r>
            </a:p>
            <a:p>
              <a:pPr algn="ctr"/>
              <a:r>
                <a:rPr lang="en-GB" sz="1000" b="1" dirty="0">
                  <a:latin typeface="Arial" panose="020B0604020202020204" pitchFamily="34" charset="0"/>
                  <a:cs typeface="Arial" panose="020B0604020202020204" pitchFamily="34" charset="0"/>
                </a:rPr>
                <a:t>vs</a:t>
              </a:r>
            </a:p>
            <a:p>
              <a:pPr algn="ctr"/>
              <a:r>
                <a:rPr lang="en-GB" sz="1000" b="1" dirty="0">
                  <a:latin typeface="Arial" panose="020B0604020202020204" pitchFamily="34" charset="0"/>
                  <a:cs typeface="Arial" panose="020B0604020202020204" pitchFamily="34" charset="0"/>
                </a:rPr>
                <a:t>Ben-Men-1</a:t>
              </a:r>
            </a:p>
          </p:txBody>
        </p:sp>
        <p:sp>
          <p:nvSpPr>
            <p:cNvPr id="121" name="TextBox 120"/>
            <p:cNvSpPr txBox="1"/>
            <p:nvPr/>
          </p:nvSpPr>
          <p:spPr>
            <a:xfrm>
              <a:off x="2885257" y="954584"/>
              <a:ext cx="1983235" cy="707886"/>
            </a:xfrm>
            <a:prstGeom prst="rect">
              <a:avLst/>
            </a:prstGeom>
            <a:noFill/>
          </p:spPr>
          <p:txBody>
            <a:bodyPr wrap="none" rtlCol="0">
              <a:spAutoFit/>
            </a:bodyPr>
            <a:lstStyle/>
            <a:p>
              <a:pPr algn="ctr"/>
              <a:r>
                <a:rPr lang="en-GB" sz="1000" b="1" dirty="0">
                  <a:latin typeface="Arial" panose="020B0604020202020204" pitchFamily="34" charset="0"/>
                  <a:cs typeface="Arial" panose="020B0604020202020204" pitchFamily="34" charset="0"/>
                </a:rPr>
                <a:t>KT21-MG1</a:t>
              </a:r>
            </a:p>
            <a:p>
              <a:pPr algn="ctr"/>
              <a:r>
                <a:rPr lang="en-GB" sz="1000" b="1" dirty="0">
                  <a:latin typeface="Arial" panose="020B0604020202020204" pitchFamily="34" charset="0"/>
                  <a:cs typeface="Arial" panose="020B0604020202020204" pitchFamily="34" charset="0"/>
                </a:rPr>
                <a:t>vs</a:t>
              </a:r>
            </a:p>
            <a:p>
              <a:pPr algn="ctr"/>
              <a:r>
                <a:rPr lang="en-GB" sz="1000" b="1" dirty="0">
                  <a:latin typeface="Arial" panose="020B0604020202020204" pitchFamily="34" charset="0"/>
                  <a:cs typeface="Arial" panose="020B0604020202020204" pitchFamily="34" charset="0"/>
                </a:rPr>
                <a:t>Tumour-derived (WHO I) cells</a:t>
              </a:r>
            </a:p>
            <a:p>
              <a:pPr algn="ctr"/>
              <a:endParaRPr lang="en-GB" sz="1000" b="1" dirty="0">
                <a:latin typeface="Arial" panose="020B0604020202020204" pitchFamily="34" charset="0"/>
                <a:cs typeface="Arial" panose="020B0604020202020204" pitchFamily="34" charset="0"/>
              </a:endParaRPr>
            </a:p>
          </p:txBody>
        </p:sp>
        <p:grpSp>
          <p:nvGrpSpPr>
            <p:cNvPr id="122" name="Group 121"/>
            <p:cNvGrpSpPr/>
            <p:nvPr/>
          </p:nvGrpSpPr>
          <p:grpSpPr>
            <a:xfrm>
              <a:off x="1144573" y="1533913"/>
              <a:ext cx="3735250" cy="2157090"/>
              <a:chOff x="1144573" y="1533913"/>
              <a:chExt cx="3735250" cy="2157090"/>
            </a:xfrm>
          </p:grpSpPr>
          <p:sp>
            <p:nvSpPr>
              <p:cNvPr id="123" name="Oval 122"/>
              <p:cNvSpPr/>
              <p:nvPr/>
            </p:nvSpPr>
            <p:spPr>
              <a:xfrm>
                <a:off x="1962689" y="1535381"/>
                <a:ext cx="1217067" cy="1217067"/>
              </a:xfrm>
              <a:prstGeom prst="ellipse">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124" name="Oval 123"/>
              <p:cNvSpPr/>
              <p:nvPr/>
            </p:nvSpPr>
            <p:spPr>
              <a:xfrm>
                <a:off x="2629747" y="1533913"/>
                <a:ext cx="1217067" cy="121706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TextBox 124"/>
              <p:cNvSpPr txBox="1"/>
              <p:nvPr/>
            </p:nvSpPr>
            <p:spPr>
              <a:xfrm>
                <a:off x="2044683" y="1884436"/>
                <a:ext cx="526106" cy="430887"/>
              </a:xfrm>
              <a:prstGeom prst="rect">
                <a:avLst/>
              </a:prstGeom>
              <a:noFill/>
            </p:spPr>
            <p:txBody>
              <a:bodyPr wrap="none" rtlCol="0">
                <a:spAutoFit/>
              </a:bodyPr>
              <a:lstStyle/>
              <a:p>
                <a:pPr algn="ctr"/>
                <a:r>
                  <a:rPr lang="en-GB" sz="1200" dirty="0">
                    <a:latin typeface="Arial" panose="020B0604020202020204" pitchFamily="34" charset="0"/>
                    <a:cs typeface="Arial" panose="020B0604020202020204" pitchFamily="34" charset="0"/>
                  </a:rPr>
                  <a:t>11</a:t>
                </a:r>
              </a:p>
              <a:p>
                <a:pPr algn="ctr"/>
                <a:r>
                  <a:rPr lang="en-GB" sz="1000" dirty="0">
                    <a:latin typeface="Arial" panose="020B0604020202020204" pitchFamily="34" charset="0"/>
                    <a:cs typeface="Arial" panose="020B0604020202020204" pitchFamily="34" charset="0"/>
                  </a:rPr>
                  <a:t>(50%)</a:t>
                </a:r>
              </a:p>
            </p:txBody>
          </p:sp>
          <p:sp>
            <p:nvSpPr>
              <p:cNvPr id="126" name="TextBox 125"/>
              <p:cNvSpPr txBox="1"/>
              <p:nvPr/>
            </p:nvSpPr>
            <p:spPr>
              <a:xfrm>
                <a:off x="2590957" y="1886688"/>
                <a:ext cx="631904" cy="430887"/>
              </a:xfrm>
              <a:prstGeom prst="rect">
                <a:avLst/>
              </a:prstGeom>
              <a:noFill/>
            </p:spPr>
            <p:txBody>
              <a:bodyPr wrap="none" rtlCol="0">
                <a:spAutoFit/>
              </a:bodyPr>
              <a:lstStyle/>
              <a:p>
                <a:pPr algn="ctr"/>
                <a:r>
                  <a:rPr lang="en-GB" sz="1200" b="1" dirty="0">
                    <a:latin typeface="Arial" panose="020B0604020202020204" pitchFamily="34" charset="0"/>
                    <a:cs typeface="Arial" panose="020B0604020202020204" pitchFamily="34" charset="0"/>
                  </a:rPr>
                  <a:t>5</a:t>
                </a:r>
              </a:p>
              <a:p>
                <a:pPr algn="ctr"/>
                <a:r>
                  <a:rPr lang="en-GB" sz="1000" b="1" dirty="0">
                    <a:latin typeface="Arial" panose="020B0604020202020204" pitchFamily="34" charset="0"/>
                    <a:cs typeface="Arial" panose="020B0604020202020204" pitchFamily="34" charset="0"/>
                  </a:rPr>
                  <a:t>(22.7%)</a:t>
                </a:r>
              </a:p>
            </p:txBody>
          </p:sp>
          <p:sp>
            <p:nvSpPr>
              <p:cNvPr id="127" name="TextBox 126"/>
              <p:cNvSpPr txBox="1"/>
              <p:nvPr/>
            </p:nvSpPr>
            <p:spPr>
              <a:xfrm>
                <a:off x="3192825" y="1882359"/>
                <a:ext cx="631904" cy="430887"/>
              </a:xfrm>
              <a:prstGeom prst="rect">
                <a:avLst/>
              </a:prstGeom>
              <a:noFill/>
            </p:spPr>
            <p:txBody>
              <a:bodyPr wrap="none" rtlCol="0">
                <a:spAutoFit/>
              </a:bodyPr>
              <a:lstStyle/>
              <a:p>
                <a:pPr algn="ctr"/>
                <a:r>
                  <a:rPr lang="en-GB" sz="1200" dirty="0">
                    <a:latin typeface="Arial" panose="020B0604020202020204" pitchFamily="34" charset="0"/>
                    <a:cs typeface="Arial" panose="020B0604020202020204" pitchFamily="34" charset="0"/>
                  </a:rPr>
                  <a:t>6</a:t>
                </a:r>
              </a:p>
              <a:p>
                <a:pPr algn="ctr"/>
                <a:r>
                  <a:rPr lang="en-GB" sz="1000" dirty="0">
                    <a:latin typeface="Arial" panose="020B0604020202020204" pitchFamily="34" charset="0"/>
                    <a:cs typeface="Arial" panose="020B0604020202020204" pitchFamily="34" charset="0"/>
                  </a:rPr>
                  <a:t>(27.3%)</a:t>
                </a:r>
              </a:p>
            </p:txBody>
          </p:sp>
          <p:sp>
            <p:nvSpPr>
              <p:cNvPr id="128" name="Rectangle 127"/>
              <p:cNvSpPr/>
              <p:nvPr/>
            </p:nvSpPr>
            <p:spPr>
              <a:xfrm>
                <a:off x="3938302" y="1795063"/>
                <a:ext cx="941521" cy="1015663"/>
              </a:xfrm>
              <a:prstGeom prst="rect">
                <a:avLst/>
              </a:prstGeom>
            </p:spPr>
            <p:txBody>
              <a:bodyPr wrap="square">
                <a:spAutoFit/>
              </a:bodyPr>
              <a:lstStyle/>
              <a:p>
                <a:r>
                  <a:rPr lang="de-DE" sz="1000" i="1" dirty="0">
                    <a:solidFill>
                      <a:srgbClr val="C00000"/>
                    </a:solidFill>
                    <a:latin typeface="Arial" panose="020B0604020202020204" pitchFamily="34" charset="0"/>
                    <a:cs typeface="Arial" panose="020B0604020202020204" pitchFamily="34" charset="0"/>
                  </a:rPr>
                  <a:t>miR-25</a:t>
                </a:r>
              </a:p>
              <a:p>
                <a:r>
                  <a:rPr lang="de-DE" sz="1000" i="1" dirty="0">
                    <a:solidFill>
                      <a:srgbClr val="C00000"/>
                    </a:solidFill>
                    <a:latin typeface="Arial" panose="020B0604020202020204" pitchFamily="34" charset="0"/>
                    <a:cs typeface="Arial" panose="020B0604020202020204" pitchFamily="34" charset="0"/>
                  </a:rPr>
                  <a:t>miR-106b</a:t>
                </a:r>
              </a:p>
              <a:p>
                <a:r>
                  <a:rPr lang="de-DE" sz="1000" i="1" dirty="0">
                    <a:solidFill>
                      <a:srgbClr val="C00000"/>
                    </a:solidFill>
                    <a:latin typeface="Arial" panose="020B0604020202020204" pitchFamily="34" charset="0"/>
                    <a:cs typeface="Arial" panose="020B0604020202020204" pitchFamily="34" charset="0"/>
                  </a:rPr>
                  <a:t>miR-137</a:t>
                </a:r>
              </a:p>
              <a:p>
                <a:r>
                  <a:rPr lang="de-DE" sz="1000" i="1" dirty="0">
                    <a:solidFill>
                      <a:srgbClr val="C00000"/>
                    </a:solidFill>
                    <a:latin typeface="Arial" panose="020B0604020202020204" pitchFamily="34" charset="0"/>
                    <a:cs typeface="Arial" panose="020B0604020202020204" pitchFamily="34" charset="0"/>
                  </a:rPr>
                  <a:t>miR-183</a:t>
                </a:r>
              </a:p>
              <a:p>
                <a:r>
                  <a:rPr lang="de-DE" sz="1000" i="1" dirty="0">
                    <a:solidFill>
                      <a:srgbClr val="C00000"/>
                    </a:solidFill>
                    <a:latin typeface="Arial" panose="020B0604020202020204" pitchFamily="34" charset="0"/>
                    <a:cs typeface="Arial" panose="020B0604020202020204" pitchFamily="34" charset="0"/>
                  </a:rPr>
                  <a:t>miR-200a</a:t>
                </a:r>
              </a:p>
              <a:p>
                <a:r>
                  <a:rPr lang="de-DE" sz="1000" i="1" dirty="0">
                    <a:solidFill>
                      <a:srgbClr val="C00000"/>
                    </a:solidFill>
                    <a:latin typeface="Arial" panose="020B0604020202020204" pitchFamily="34" charset="0"/>
                    <a:cs typeface="Arial" panose="020B0604020202020204" pitchFamily="34" charset="0"/>
                  </a:rPr>
                  <a:t>miR-204</a:t>
                </a:r>
              </a:p>
            </p:txBody>
          </p:sp>
          <p:sp>
            <p:nvSpPr>
              <p:cNvPr id="129" name="Left Brace 128"/>
              <p:cNvSpPr/>
              <p:nvPr/>
            </p:nvSpPr>
            <p:spPr>
              <a:xfrm rot="5400000">
                <a:off x="2683382" y="2496740"/>
                <a:ext cx="461012" cy="641663"/>
              </a:xfrm>
              <a:prstGeom prst="leftBrace">
                <a:avLst>
                  <a:gd name="adj1" fmla="val 0"/>
                  <a:gd name="adj2" fmla="val 50000"/>
                </a:avLst>
              </a:prstGeom>
              <a:ln w="1905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0" name="Left Brace 129"/>
              <p:cNvSpPr/>
              <p:nvPr/>
            </p:nvSpPr>
            <p:spPr>
              <a:xfrm>
                <a:off x="3782546" y="1802094"/>
                <a:ext cx="273165" cy="1010470"/>
              </a:xfrm>
              <a:prstGeom prst="leftBrace">
                <a:avLst>
                  <a:gd name="adj1" fmla="val 0"/>
                  <a:gd name="adj2" fmla="val 11706"/>
                </a:avLst>
              </a:prstGeom>
              <a:ln w="19050">
                <a:solidFill>
                  <a:srgbClr val="C00000"/>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1" name="Left Brace 130"/>
              <p:cNvSpPr/>
              <p:nvPr/>
            </p:nvSpPr>
            <p:spPr>
              <a:xfrm flipH="1">
                <a:off x="1729483" y="1706993"/>
                <a:ext cx="314553" cy="1793810"/>
              </a:xfrm>
              <a:prstGeom prst="leftBrace">
                <a:avLst>
                  <a:gd name="adj1" fmla="val 0"/>
                  <a:gd name="adj2" fmla="val 11706"/>
                </a:avLst>
              </a:prstGeom>
              <a:ln w="19050">
                <a:solidFill>
                  <a:schemeClr val="accent5">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2" name="Rectangle 131"/>
              <p:cNvSpPr/>
              <p:nvPr/>
            </p:nvSpPr>
            <p:spPr>
              <a:xfrm>
                <a:off x="2565574" y="2829229"/>
                <a:ext cx="693341" cy="861774"/>
              </a:xfrm>
              <a:prstGeom prst="rect">
                <a:avLst/>
              </a:prstGeom>
            </p:spPr>
            <p:txBody>
              <a:bodyPr wrap="square">
                <a:spAutoFit/>
              </a:bodyPr>
              <a:lstStyle/>
              <a:p>
                <a:pPr algn="ctr"/>
                <a:r>
                  <a:rPr lang="de-DE" sz="1000" b="1" i="1" dirty="0">
                    <a:latin typeface="Arial" panose="020B0604020202020204" pitchFamily="34" charset="0"/>
                    <a:cs typeface="Arial" panose="020B0604020202020204" pitchFamily="34" charset="0"/>
                  </a:rPr>
                  <a:t>miR-9-1</a:t>
                </a:r>
              </a:p>
              <a:p>
                <a:pPr algn="ctr"/>
                <a:r>
                  <a:rPr lang="de-DE" sz="1000" b="1" i="1" dirty="0">
                    <a:latin typeface="Arial" panose="020B0604020202020204" pitchFamily="34" charset="0"/>
                    <a:cs typeface="Arial" panose="020B0604020202020204" pitchFamily="34" charset="0"/>
                  </a:rPr>
                  <a:t>miR-10b</a:t>
                </a:r>
              </a:p>
              <a:p>
                <a:pPr algn="ctr"/>
                <a:r>
                  <a:rPr lang="de-DE" sz="1000" b="1" i="1" dirty="0">
                    <a:latin typeface="Arial" panose="020B0604020202020204" pitchFamily="34" charset="0"/>
                    <a:cs typeface="Arial" panose="020B0604020202020204" pitchFamily="34" charset="0"/>
                  </a:rPr>
                  <a:t>miR-126</a:t>
                </a:r>
              </a:p>
              <a:p>
                <a:pPr algn="ctr"/>
                <a:r>
                  <a:rPr lang="de-DE" sz="1000" b="1" i="1" dirty="0">
                    <a:latin typeface="Arial" panose="020B0604020202020204" pitchFamily="34" charset="0"/>
                    <a:cs typeface="Arial" panose="020B0604020202020204" pitchFamily="34" charset="0"/>
                  </a:rPr>
                  <a:t>miR-134</a:t>
                </a:r>
              </a:p>
              <a:p>
                <a:pPr algn="ctr"/>
                <a:r>
                  <a:rPr lang="de-DE" sz="1000" b="1" i="1" dirty="0">
                    <a:latin typeface="Arial" panose="020B0604020202020204" pitchFamily="34" charset="0"/>
                    <a:cs typeface="Arial" panose="020B0604020202020204" pitchFamily="34" charset="0"/>
                  </a:rPr>
                  <a:t>miR-145</a:t>
                </a:r>
              </a:p>
            </p:txBody>
          </p:sp>
          <p:sp>
            <p:nvSpPr>
              <p:cNvPr id="133" name="Rectangle 132"/>
              <p:cNvSpPr/>
              <p:nvPr/>
            </p:nvSpPr>
            <p:spPr>
              <a:xfrm>
                <a:off x="1144573" y="1714412"/>
                <a:ext cx="834862" cy="1785104"/>
              </a:xfrm>
              <a:prstGeom prst="rect">
                <a:avLst/>
              </a:prstGeom>
            </p:spPr>
            <p:txBody>
              <a:bodyPr wrap="square">
                <a:spAutoFit/>
              </a:bodyPr>
              <a:lstStyle/>
              <a:p>
                <a:r>
                  <a:rPr lang="de-DE" sz="1000" i="1" dirty="0">
                    <a:solidFill>
                      <a:schemeClr val="accent5">
                        <a:lumMod val="75000"/>
                      </a:schemeClr>
                    </a:solidFill>
                    <a:latin typeface="Arial" panose="020B0604020202020204" pitchFamily="34" charset="0"/>
                    <a:cs typeface="Arial" panose="020B0604020202020204" pitchFamily="34" charset="0"/>
                  </a:rPr>
                  <a:t>miR-95</a:t>
                </a:r>
              </a:p>
              <a:p>
                <a:r>
                  <a:rPr lang="de-DE" sz="1000" i="1" dirty="0">
                    <a:solidFill>
                      <a:schemeClr val="accent5">
                        <a:lumMod val="75000"/>
                      </a:schemeClr>
                    </a:solidFill>
                    <a:latin typeface="Arial" panose="020B0604020202020204" pitchFamily="34" charset="0"/>
                    <a:cs typeface="Arial" panose="020B0604020202020204" pitchFamily="34" charset="0"/>
                  </a:rPr>
                  <a:t>miR-125b</a:t>
                </a:r>
              </a:p>
              <a:p>
                <a:r>
                  <a:rPr lang="de-DE" sz="1000" i="1" dirty="0">
                    <a:solidFill>
                      <a:schemeClr val="accent5">
                        <a:lumMod val="75000"/>
                      </a:schemeClr>
                    </a:solidFill>
                    <a:latin typeface="Arial" panose="020B0604020202020204" pitchFamily="34" charset="0"/>
                    <a:cs typeface="Arial" panose="020B0604020202020204" pitchFamily="34" charset="0"/>
                  </a:rPr>
                  <a:t>miR-140</a:t>
                </a:r>
              </a:p>
              <a:p>
                <a:r>
                  <a:rPr lang="de-DE" sz="1000" i="1" dirty="0">
                    <a:solidFill>
                      <a:schemeClr val="accent5">
                        <a:lumMod val="75000"/>
                      </a:schemeClr>
                    </a:solidFill>
                    <a:latin typeface="Arial" panose="020B0604020202020204" pitchFamily="34" charset="0"/>
                    <a:cs typeface="Arial" panose="020B0604020202020204" pitchFamily="34" charset="0"/>
                  </a:rPr>
                  <a:t>miR-149</a:t>
                </a:r>
              </a:p>
              <a:p>
                <a:r>
                  <a:rPr lang="de-DE" sz="1000" i="1" dirty="0">
                    <a:solidFill>
                      <a:schemeClr val="accent5">
                        <a:lumMod val="75000"/>
                      </a:schemeClr>
                    </a:solidFill>
                    <a:latin typeface="Arial" panose="020B0604020202020204" pitchFamily="34" charset="0"/>
                    <a:cs typeface="Arial" panose="020B0604020202020204" pitchFamily="34" charset="0"/>
                  </a:rPr>
                  <a:t>miR-195</a:t>
                </a:r>
              </a:p>
              <a:p>
                <a:r>
                  <a:rPr lang="de-DE" sz="1000" i="1" dirty="0">
                    <a:solidFill>
                      <a:schemeClr val="accent5">
                        <a:lumMod val="75000"/>
                      </a:schemeClr>
                    </a:solidFill>
                    <a:latin typeface="Arial" panose="020B0604020202020204" pitchFamily="34" charset="0"/>
                    <a:cs typeface="Arial" panose="020B0604020202020204" pitchFamily="34" charset="0"/>
                  </a:rPr>
                  <a:t>miR-196a</a:t>
                </a:r>
              </a:p>
              <a:p>
                <a:r>
                  <a:rPr lang="de-DE" sz="1000" i="1" dirty="0">
                    <a:solidFill>
                      <a:schemeClr val="accent5">
                        <a:lumMod val="75000"/>
                      </a:schemeClr>
                    </a:solidFill>
                    <a:latin typeface="Arial" panose="020B0604020202020204" pitchFamily="34" charset="0"/>
                    <a:cs typeface="Arial" panose="020B0604020202020204" pitchFamily="34" charset="0"/>
                  </a:rPr>
                  <a:t>miR-198</a:t>
                </a:r>
              </a:p>
              <a:p>
                <a:r>
                  <a:rPr lang="de-DE" sz="1000" i="1" dirty="0">
                    <a:solidFill>
                      <a:schemeClr val="accent5">
                        <a:lumMod val="75000"/>
                      </a:schemeClr>
                    </a:solidFill>
                    <a:latin typeface="Arial" panose="020B0604020202020204" pitchFamily="34" charset="0"/>
                    <a:cs typeface="Arial" panose="020B0604020202020204" pitchFamily="34" charset="0"/>
                  </a:rPr>
                  <a:t>miR-210</a:t>
                </a:r>
              </a:p>
              <a:p>
                <a:r>
                  <a:rPr lang="de-DE" sz="1000" i="1" dirty="0">
                    <a:solidFill>
                      <a:schemeClr val="accent5">
                        <a:lumMod val="75000"/>
                      </a:schemeClr>
                    </a:solidFill>
                    <a:latin typeface="Arial" panose="020B0604020202020204" pitchFamily="34" charset="0"/>
                    <a:cs typeface="Arial" panose="020B0604020202020204" pitchFamily="34" charset="0"/>
                  </a:rPr>
                  <a:t>miR-214</a:t>
                </a:r>
              </a:p>
              <a:p>
                <a:r>
                  <a:rPr lang="de-DE" sz="1000" i="1" dirty="0">
                    <a:solidFill>
                      <a:schemeClr val="accent5">
                        <a:lumMod val="75000"/>
                      </a:schemeClr>
                    </a:solidFill>
                    <a:latin typeface="Arial" panose="020B0604020202020204" pitchFamily="34" charset="0"/>
                    <a:cs typeface="Arial" panose="020B0604020202020204" pitchFamily="34" charset="0"/>
                  </a:rPr>
                  <a:t>miR-221</a:t>
                </a:r>
              </a:p>
              <a:p>
                <a:r>
                  <a:rPr lang="de-DE" sz="1000" i="1" dirty="0">
                    <a:solidFill>
                      <a:schemeClr val="accent5">
                        <a:lumMod val="75000"/>
                      </a:schemeClr>
                    </a:solidFill>
                    <a:latin typeface="Arial" panose="020B0604020202020204" pitchFamily="34" charset="0"/>
                    <a:cs typeface="Arial" panose="020B0604020202020204" pitchFamily="34" charset="0"/>
                  </a:rPr>
                  <a:t>miR-222</a:t>
                </a:r>
              </a:p>
            </p:txBody>
          </p:sp>
        </p:grpSp>
      </p:grpSp>
      <p:sp>
        <p:nvSpPr>
          <p:cNvPr id="134" name="Rectangle 133"/>
          <p:cNvSpPr/>
          <p:nvPr/>
        </p:nvSpPr>
        <p:spPr>
          <a:xfrm>
            <a:off x="60857" y="220514"/>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a</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sp>
        <p:nvSpPr>
          <p:cNvPr id="47" name="Rectangle 46"/>
          <p:cNvSpPr/>
          <p:nvPr/>
        </p:nvSpPr>
        <p:spPr>
          <a:xfrm>
            <a:off x="17809" y="3162628"/>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b</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grpSp>
        <p:nvGrpSpPr>
          <p:cNvPr id="4" name="Gruppo 3"/>
          <p:cNvGrpSpPr/>
          <p:nvPr/>
        </p:nvGrpSpPr>
        <p:grpSpPr>
          <a:xfrm>
            <a:off x="84877" y="3337046"/>
            <a:ext cx="3887996" cy="2320673"/>
            <a:chOff x="321640" y="3315523"/>
            <a:chExt cx="3984513" cy="2320673"/>
          </a:xfrm>
        </p:grpSpPr>
        <p:sp>
          <p:nvSpPr>
            <p:cNvPr id="49" name="Rectangle 48"/>
            <p:cNvSpPr/>
            <p:nvPr/>
          </p:nvSpPr>
          <p:spPr>
            <a:xfrm>
              <a:off x="899945" y="3403656"/>
              <a:ext cx="686785" cy="214692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8"/>
            <p:cNvSpPr>
              <a:spLocks noChangeArrowheads="1"/>
            </p:cNvSpPr>
            <p:nvPr/>
          </p:nvSpPr>
          <p:spPr bwMode="auto">
            <a:xfrm>
              <a:off x="957075" y="4353563"/>
              <a:ext cx="183245" cy="12143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1" name="Freeform 20"/>
            <p:cNvSpPr>
              <a:spLocks noEditPoints="1"/>
            </p:cNvSpPr>
            <p:nvPr/>
          </p:nvSpPr>
          <p:spPr bwMode="auto">
            <a:xfrm>
              <a:off x="1002053" y="4335124"/>
              <a:ext cx="92202" cy="18433"/>
            </a:xfrm>
            <a:custGeom>
              <a:avLst/>
              <a:gdLst>
                <a:gd name="T0" fmla="*/ 24 w 48"/>
                <a:gd name="T1" fmla="*/ 17 h 17"/>
                <a:gd name="T2" fmla="*/ 24 w 48"/>
                <a:gd name="T3" fmla="*/ 0 h 17"/>
                <a:gd name="T4" fmla="*/ 0 w 48"/>
                <a:gd name="T5" fmla="*/ 0 h 17"/>
                <a:gd name="T6" fmla="*/ 48 w 48"/>
                <a:gd name="T7" fmla="*/ 0 h 17"/>
              </a:gdLst>
              <a:ahLst/>
              <a:cxnLst>
                <a:cxn ang="0">
                  <a:pos x="T0" y="T1"/>
                </a:cxn>
                <a:cxn ang="0">
                  <a:pos x="T2" y="T3"/>
                </a:cxn>
                <a:cxn ang="0">
                  <a:pos x="T4" y="T5"/>
                </a:cxn>
                <a:cxn ang="0">
                  <a:pos x="T6" y="T7"/>
                </a:cxn>
              </a:cxnLst>
              <a:rect l="0" t="0" r="r" b="b"/>
              <a:pathLst>
                <a:path w="48" h="17">
                  <a:moveTo>
                    <a:pt x="24" y="17"/>
                  </a:moveTo>
                  <a:lnTo>
                    <a:pt x="24" y="0"/>
                  </a:lnTo>
                  <a:moveTo>
                    <a:pt x="0" y="0"/>
                  </a:moveTo>
                  <a:lnTo>
                    <a:pt x="48" y="0"/>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2" name="Rectangle 51"/>
            <p:cNvSpPr>
              <a:spLocks noChangeArrowheads="1"/>
            </p:cNvSpPr>
            <p:nvPr/>
          </p:nvSpPr>
          <p:spPr bwMode="auto">
            <a:xfrm>
              <a:off x="1164136" y="4409606"/>
              <a:ext cx="191918" cy="69395"/>
            </a:xfrm>
            <a:prstGeom prst="rect">
              <a:avLst/>
            </a:prstGeom>
            <a:solidFill>
              <a:schemeClr val="bg1">
                <a:lumMod val="50000"/>
              </a:schemeClr>
            </a:solidFill>
            <a:ln>
              <a:solidFill>
                <a:schemeClr val="tx1"/>
              </a:solidFill>
            </a:ln>
          </p:spPr>
          <p:txBody>
            <a:bodyPr vert="horz" wrap="square" lIns="91440" tIns="45720" rIns="91440" bIns="45720" numCol="1" anchor="t" anchorCtr="0" compatLnSpc="1">
              <a:prstTxWarp prst="textNoShape">
                <a:avLst/>
              </a:prstTxWarp>
            </a:bodyPr>
            <a:lstStyle/>
            <a:p>
              <a:endParaRPr lang="en-GB"/>
            </a:p>
          </p:txBody>
        </p:sp>
        <p:sp>
          <p:nvSpPr>
            <p:cNvPr id="53" name="Freeform 52"/>
            <p:cNvSpPr>
              <a:spLocks noEditPoints="1"/>
            </p:cNvSpPr>
            <p:nvPr/>
          </p:nvSpPr>
          <p:spPr bwMode="auto">
            <a:xfrm>
              <a:off x="1209115" y="4313113"/>
              <a:ext cx="92202" cy="96502"/>
            </a:xfrm>
            <a:custGeom>
              <a:avLst/>
              <a:gdLst>
                <a:gd name="T0" fmla="*/ 24 w 48"/>
                <a:gd name="T1" fmla="*/ 89 h 89"/>
                <a:gd name="T2" fmla="*/ 24 w 48"/>
                <a:gd name="T3" fmla="*/ 0 h 89"/>
                <a:gd name="T4" fmla="*/ 0 w 48"/>
                <a:gd name="T5" fmla="*/ 0 h 89"/>
                <a:gd name="T6" fmla="*/ 48 w 48"/>
                <a:gd name="T7" fmla="*/ 0 h 89"/>
              </a:gdLst>
              <a:ahLst/>
              <a:cxnLst>
                <a:cxn ang="0">
                  <a:pos x="T0" y="T1"/>
                </a:cxn>
                <a:cxn ang="0">
                  <a:pos x="T2" y="T3"/>
                </a:cxn>
                <a:cxn ang="0">
                  <a:pos x="T4" y="T5"/>
                </a:cxn>
                <a:cxn ang="0">
                  <a:pos x="T6" y="T7"/>
                </a:cxn>
              </a:cxnLst>
              <a:rect l="0" t="0" r="r" b="b"/>
              <a:pathLst>
                <a:path w="48" h="89">
                  <a:moveTo>
                    <a:pt x="24" y="89"/>
                  </a:moveTo>
                  <a:lnTo>
                    <a:pt x="24" y="0"/>
                  </a:lnTo>
                  <a:moveTo>
                    <a:pt x="0" y="0"/>
                  </a:moveTo>
                  <a:lnTo>
                    <a:pt x="48" y="0"/>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4" name="Rectangle 53"/>
            <p:cNvSpPr>
              <a:spLocks noChangeArrowheads="1"/>
            </p:cNvSpPr>
            <p:nvPr/>
          </p:nvSpPr>
          <p:spPr bwMode="auto">
            <a:xfrm>
              <a:off x="1374314" y="3605525"/>
              <a:ext cx="183245" cy="87935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102"/>
            <p:cNvSpPr>
              <a:spLocks noEditPoints="1"/>
            </p:cNvSpPr>
            <p:nvPr/>
          </p:nvSpPr>
          <p:spPr bwMode="auto">
            <a:xfrm>
              <a:off x="1420376" y="3596858"/>
              <a:ext cx="92202" cy="8675"/>
            </a:xfrm>
            <a:custGeom>
              <a:avLst/>
              <a:gdLst>
                <a:gd name="T0" fmla="*/ 24 w 48"/>
                <a:gd name="T1" fmla="*/ 8 h 8"/>
                <a:gd name="T2" fmla="*/ 24 w 48"/>
                <a:gd name="T3" fmla="*/ 0 h 8"/>
                <a:gd name="T4" fmla="*/ 0 w 48"/>
                <a:gd name="T5" fmla="*/ 0 h 8"/>
                <a:gd name="T6" fmla="*/ 48 w 48"/>
                <a:gd name="T7" fmla="*/ 0 h 8"/>
              </a:gdLst>
              <a:ahLst/>
              <a:cxnLst>
                <a:cxn ang="0">
                  <a:pos x="T0" y="T1"/>
                </a:cxn>
                <a:cxn ang="0">
                  <a:pos x="T2" y="T3"/>
                </a:cxn>
                <a:cxn ang="0">
                  <a:pos x="T4" y="T5"/>
                </a:cxn>
                <a:cxn ang="0">
                  <a:pos x="T6" y="T7"/>
                </a:cxn>
              </a:cxnLst>
              <a:rect l="0" t="0" r="r" b="b"/>
              <a:pathLst>
                <a:path w="48" h="8">
                  <a:moveTo>
                    <a:pt x="24" y="8"/>
                  </a:moveTo>
                  <a:lnTo>
                    <a:pt x="24" y="0"/>
                  </a:lnTo>
                  <a:moveTo>
                    <a:pt x="0" y="0"/>
                  </a:moveTo>
                  <a:lnTo>
                    <a:pt x="48" y="0"/>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56" name="Group 55"/>
            <p:cNvGrpSpPr/>
            <p:nvPr/>
          </p:nvGrpSpPr>
          <p:grpSpPr>
            <a:xfrm>
              <a:off x="973469" y="3535850"/>
              <a:ext cx="491844" cy="752491"/>
              <a:chOff x="2690993" y="647680"/>
              <a:chExt cx="541028" cy="752491"/>
            </a:xfrm>
          </p:grpSpPr>
          <p:cxnSp>
            <p:nvCxnSpPr>
              <p:cNvPr id="168" name="Straight Connector 167"/>
              <p:cNvCxnSpPr/>
              <p:nvPr/>
            </p:nvCxnSpPr>
            <p:spPr>
              <a:xfrm>
                <a:off x="2690993" y="1400171"/>
                <a:ext cx="3821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2885963" y="647883"/>
                <a:ext cx="0" cy="7509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flipV="1">
                <a:off x="2884578" y="647680"/>
                <a:ext cx="3474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8" name="Rectangle 41"/>
            <p:cNvSpPr>
              <a:spLocks noChangeArrowheads="1"/>
            </p:cNvSpPr>
            <p:nvPr/>
          </p:nvSpPr>
          <p:spPr bwMode="auto">
            <a:xfrm>
              <a:off x="2023027" y="3320484"/>
              <a:ext cx="75822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dirty="0">
                  <a:cs typeface="Arial" panose="020B0604020202020204" pitchFamily="34" charset="0"/>
                </a:rPr>
                <a:t>Ben-Men-1</a:t>
              </a:r>
            </a:p>
          </p:txBody>
        </p:sp>
        <p:sp>
          <p:nvSpPr>
            <p:cNvPr id="59" name="Rectangle 41"/>
            <p:cNvSpPr>
              <a:spLocks noChangeArrowheads="1"/>
            </p:cNvSpPr>
            <p:nvPr/>
          </p:nvSpPr>
          <p:spPr bwMode="auto">
            <a:xfrm>
              <a:off x="2028027" y="3499218"/>
              <a:ext cx="203491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dirty="0" err="1">
                  <a:cs typeface="Arial" panose="020B0604020202020204" pitchFamily="34" charset="0"/>
                </a:rPr>
                <a:t>Tumour</a:t>
              </a:r>
              <a:r>
                <a:rPr lang="en-US" altLang="en-US" sz="1200" dirty="0">
                  <a:cs typeface="Arial" panose="020B0604020202020204" pitchFamily="34" charset="0"/>
                </a:rPr>
                <a:t>-derived cells (WHO I)</a:t>
              </a:r>
            </a:p>
          </p:txBody>
        </p:sp>
        <p:sp>
          <p:nvSpPr>
            <p:cNvPr id="60" name="Rectangle 41"/>
            <p:cNvSpPr>
              <a:spLocks noChangeArrowheads="1"/>
            </p:cNvSpPr>
            <p:nvPr/>
          </p:nvSpPr>
          <p:spPr bwMode="auto">
            <a:xfrm>
              <a:off x="2021888" y="3667349"/>
              <a:ext cx="75180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dirty="0">
                  <a:cs typeface="Arial" panose="020B0604020202020204" pitchFamily="34" charset="0"/>
                </a:rPr>
                <a:t>KT21-MG1</a:t>
              </a:r>
            </a:p>
          </p:txBody>
        </p:sp>
        <p:sp>
          <p:nvSpPr>
            <p:cNvPr id="61" name="Rectangle 60"/>
            <p:cNvSpPr/>
            <p:nvPr/>
          </p:nvSpPr>
          <p:spPr>
            <a:xfrm>
              <a:off x="1854379" y="3355221"/>
              <a:ext cx="111600" cy="111600"/>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p:cNvSpPr/>
            <p:nvPr/>
          </p:nvSpPr>
          <p:spPr>
            <a:xfrm>
              <a:off x="1859021" y="3536420"/>
              <a:ext cx="111600" cy="111600"/>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1859021" y="3709606"/>
              <a:ext cx="111600" cy="111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9"/>
            <p:cNvSpPr>
              <a:spLocks noChangeArrowheads="1"/>
            </p:cNvSpPr>
            <p:nvPr/>
          </p:nvSpPr>
          <p:spPr bwMode="auto">
            <a:xfrm>
              <a:off x="2967363" y="4481150"/>
              <a:ext cx="190833" cy="4337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5" name="Freeform 21"/>
            <p:cNvSpPr>
              <a:spLocks noEditPoints="1"/>
            </p:cNvSpPr>
            <p:nvPr/>
          </p:nvSpPr>
          <p:spPr bwMode="auto">
            <a:xfrm>
              <a:off x="3012341" y="4520185"/>
              <a:ext cx="92202" cy="86743"/>
            </a:xfrm>
            <a:custGeom>
              <a:avLst/>
              <a:gdLst>
                <a:gd name="T0" fmla="*/ 24 w 48"/>
                <a:gd name="T1" fmla="*/ 0 h 80"/>
                <a:gd name="T2" fmla="*/ 24 w 48"/>
                <a:gd name="T3" fmla="*/ 80 h 80"/>
                <a:gd name="T4" fmla="*/ 0 w 48"/>
                <a:gd name="T5" fmla="*/ 80 h 80"/>
                <a:gd name="T6" fmla="*/ 48 w 48"/>
                <a:gd name="T7" fmla="*/ 80 h 80"/>
              </a:gdLst>
              <a:ahLst/>
              <a:cxnLst>
                <a:cxn ang="0">
                  <a:pos x="T0" y="T1"/>
                </a:cxn>
                <a:cxn ang="0">
                  <a:pos x="T2" y="T3"/>
                </a:cxn>
                <a:cxn ang="0">
                  <a:pos x="T4" y="T5"/>
                </a:cxn>
                <a:cxn ang="0">
                  <a:pos x="T6" y="T7"/>
                </a:cxn>
              </a:cxnLst>
              <a:rect l="0" t="0" r="r" b="b"/>
              <a:pathLst>
                <a:path w="48" h="80">
                  <a:moveTo>
                    <a:pt x="24" y="0"/>
                  </a:moveTo>
                  <a:lnTo>
                    <a:pt x="24" y="80"/>
                  </a:lnTo>
                  <a:moveTo>
                    <a:pt x="0" y="80"/>
                  </a:moveTo>
                  <a:lnTo>
                    <a:pt x="48" y="80"/>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6" name="Rectangle 65"/>
            <p:cNvSpPr>
              <a:spLocks noChangeArrowheads="1"/>
            </p:cNvSpPr>
            <p:nvPr/>
          </p:nvSpPr>
          <p:spPr bwMode="auto">
            <a:xfrm>
              <a:off x="3183956" y="4475623"/>
              <a:ext cx="190833" cy="78069"/>
            </a:xfrm>
            <a:prstGeom prst="rect">
              <a:avLst/>
            </a:prstGeom>
            <a:solidFill>
              <a:schemeClr val="bg1">
                <a:lumMod val="5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7" name="Freeform 66"/>
            <p:cNvSpPr>
              <a:spLocks noEditPoints="1"/>
            </p:cNvSpPr>
            <p:nvPr/>
          </p:nvSpPr>
          <p:spPr bwMode="auto">
            <a:xfrm>
              <a:off x="3228935" y="4549355"/>
              <a:ext cx="92202" cy="87827"/>
            </a:xfrm>
            <a:custGeom>
              <a:avLst/>
              <a:gdLst>
                <a:gd name="T0" fmla="*/ 24 w 48"/>
                <a:gd name="T1" fmla="*/ 0 h 81"/>
                <a:gd name="T2" fmla="*/ 24 w 48"/>
                <a:gd name="T3" fmla="*/ 81 h 81"/>
                <a:gd name="T4" fmla="*/ 0 w 48"/>
                <a:gd name="T5" fmla="*/ 81 h 81"/>
                <a:gd name="T6" fmla="*/ 48 w 48"/>
                <a:gd name="T7" fmla="*/ 81 h 81"/>
              </a:gdLst>
              <a:ahLst/>
              <a:cxnLst>
                <a:cxn ang="0">
                  <a:pos x="T0" y="T1"/>
                </a:cxn>
                <a:cxn ang="0">
                  <a:pos x="T2" y="T3"/>
                </a:cxn>
                <a:cxn ang="0">
                  <a:pos x="T4" y="T5"/>
                </a:cxn>
                <a:cxn ang="0">
                  <a:pos x="T6" y="T7"/>
                </a:cxn>
              </a:cxnLst>
              <a:rect l="0" t="0" r="r" b="b"/>
              <a:pathLst>
                <a:path w="48" h="81">
                  <a:moveTo>
                    <a:pt x="24" y="0"/>
                  </a:moveTo>
                  <a:lnTo>
                    <a:pt x="24" y="81"/>
                  </a:lnTo>
                  <a:moveTo>
                    <a:pt x="0" y="81"/>
                  </a:moveTo>
                  <a:lnTo>
                    <a:pt x="48" y="81"/>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8" name="Rectangle 67"/>
            <p:cNvSpPr>
              <a:spLocks noChangeArrowheads="1"/>
            </p:cNvSpPr>
            <p:nvPr/>
          </p:nvSpPr>
          <p:spPr bwMode="auto">
            <a:xfrm>
              <a:off x="3394133" y="4485788"/>
              <a:ext cx="190833" cy="63539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103"/>
            <p:cNvSpPr>
              <a:spLocks noEditPoints="1"/>
            </p:cNvSpPr>
            <p:nvPr/>
          </p:nvSpPr>
          <p:spPr bwMode="auto">
            <a:xfrm>
              <a:off x="3439112" y="5116841"/>
              <a:ext cx="92202" cy="86743"/>
            </a:xfrm>
            <a:custGeom>
              <a:avLst/>
              <a:gdLst>
                <a:gd name="T0" fmla="*/ 24 w 48"/>
                <a:gd name="T1" fmla="*/ 0 h 80"/>
                <a:gd name="T2" fmla="*/ 24 w 48"/>
                <a:gd name="T3" fmla="*/ 80 h 80"/>
                <a:gd name="T4" fmla="*/ 0 w 48"/>
                <a:gd name="T5" fmla="*/ 80 h 80"/>
                <a:gd name="T6" fmla="*/ 48 w 48"/>
                <a:gd name="T7" fmla="*/ 80 h 80"/>
              </a:gdLst>
              <a:ahLst/>
              <a:cxnLst>
                <a:cxn ang="0">
                  <a:pos x="T0" y="T1"/>
                </a:cxn>
                <a:cxn ang="0">
                  <a:pos x="T2" y="T3"/>
                </a:cxn>
                <a:cxn ang="0">
                  <a:pos x="T4" y="T5"/>
                </a:cxn>
                <a:cxn ang="0">
                  <a:pos x="T6" y="T7"/>
                </a:cxn>
              </a:cxnLst>
              <a:rect l="0" t="0" r="r" b="b"/>
              <a:pathLst>
                <a:path w="48" h="80">
                  <a:moveTo>
                    <a:pt x="24" y="0"/>
                  </a:moveTo>
                  <a:lnTo>
                    <a:pt x="24" y="80"/>
                  </a:lnTo>
                  <a:moveTo>
                    <a:pt x="0" y="80"/>
                  </a:moveTo>
                  <a:lnTo>
                    <a:pt x="48" y="80"/>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0" name="Rectangle 18"/>
            <p:cNvSpPr>
              <a:spLocks noChangeArrowheads="1"/>
            </p:cNvSpPr>
            <p:nvPr/>
          </p:nvSpPr>
          <p:spPr bwMode="auto">
            <a:xfrm>
              <a:off x="2293806" y="4463978"/>
              <a:ext cx="191918" cy="1734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1" name="Freeform 30"/>
            <p:cNvSpPr>
              <a:spLocks noEditPoints="1"/>
            </p:cNvSpPr>
            <p:nvPr/>
          </p:nvSpPr>
          <p:spPr bwMode="auto">
            <a:xfrm>
              <a:off x="2338784" y="4442292"/>
              <a:ext cx="92202" cy="26023"/>
            </a:xfrm>
            <a:custGeom>
              <a:avLst/>
              <a:gdLst>
                <a:gd name="T0" fmla="*/ 24 w 48"/>
                <a:gd name="T1" fmla="*/ 24 h 24"/>
                <a:gd name="T2" fmla="*/ 24 w 48"/>
                <a:gd name="T3" fmla="*/ 0 h 24"/>
                <a:gd name="T4" fmla="*/ 0 w 48"/>
                <a:gd name="T5" fmla="*/ 0 h 24"/>
                <a:gd name="T6" fmla="*/ 48 w 48"/>
                <a:gd name="T7" fmla="*/ 0 h 24"/>
              </a:gdLst>
              <a:ahLst/>
              <a:cxnLst>
                <a:cxn ang="0">
                  <a:pos x="T0" y="T1"/>
                </a:cxn>
                <a:cxn ang="0">
                  <a:pos x="T2" y="T3"/>
                </a:cxn>
                <a:cxn ang="0">
                  <a:pos x="T4" y="T5"/>
                </a:cxn>
                <a:cxn ang="0">
                  <a:pos x="T6" y="T7"/>
                </a:cxn>
              </a:cxnLst>
              <a:rect l="0" t="0" r="r" b="b"/>
              <a:pathLst>
                <a:path w="48" h="24">
                  <a:moveTo>
                    <a:pt x="24" y="24"/>
                  </a:moveTo>
                  <a:lnTo>
                    <a:pt x="24" y="0"/>
                  </a:lnTo>
                  <a:moveTo>
                    <a:pt x="0" y="0"/>
                  </a:moveTo>
                  <a:lnTo>
                    <a:pt x="48" y="0"/>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2" name="Rectangle 71"/>
            <p:cNvSpPr>
              <a:spLocks noChangeArrowheads="1"/>
            </p:cNvSpPr>
            <p:nvPr/>
          </p:nvSpPr>
          <p:spPr bwMode="auto">
            <a:xfrm>
              <a:off x="2500757" y="4424482"/>
              <a:ext cx="191918" cy="52045"/>
            </a:xfrm>
            <a:prstGeom prst="rect">
              <a:avLst/>
            </a:prstGeom>
            <a:solidFill>
              <a:schemeClr val="bg1">
                <a:lumMod val="5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3" name="Freeform 72"/>
            <p:cNvSpPr>
              <a:spLocks noEditPoints="1"/>
            </p:cNvSpPr>
            <p:nvPr/>
          </p:nvSpPr>
          <p:spPr bwMode="auto">
            <a:xfrm>
              <a:off x="2545318" y="4389793"/>
              <a:ext cx="94124" cy="34697"/>
            </a:xfrm>
            <a:custGeom>
              <a:avLst/>
              <a:gdLst>
                <a:gd name="T0" fmla="*/ 25 w 49"/>
                <a:gd name="T1" fmla="*/ 32 h 32"/>
                <a:gd name="T2" fmla="*/ 25 w 49"/>
                <a:gd name="T3" fmla="*/ 0 h 32"/>
                <a:gd name="T4" fmla="*/ 0 w 49"/>
                <a:gd name="T5" fmla="*/ 0 h 32"/>
                <a:gd name="T6" fmla="*/ 49 w 49"/>
                <a:gd name="T7" fmla="*/ 0 h 32"/>
              </a:gdLst>
              <a:ahLst/>
              <a:cxnLst>
                <a:cxn ang="0">
                  <a:pos x="T0" y="T1"/>
                </a:cxn>
                <a:cxn ang="0">
                  <a:pos x="T2" y="T3"/>
                </a:cxn>
                <a:cxn ang="0">
                  <a:pos x="T4" y="T5"/>
                </a:cxn>
                <a:cxn ang="0">
                  <a:pos x="T6" y="T7"/>
                </a:cxn>
              </a:cxnLst>
              <a:rect l="0" t="0" r="r" b="b"/>
              <a:pathLst>
                <a:path w="49" h="32">
                  <a:moveTo>
                    <a:pt x="25" y="32"/>
                  </a:moveTo>
                  <a:lnTo>
                    <a:pt x="25" y="0"/>
                  </a:lnTo>
                  <a:moveTo>
                    <a:pt x="0" y="0"/>
                  </a:moveTo>
                  <a:lnTo>
                    <a:pt x="49" y="0"/>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4" name="Rectangle 100"/>
            <p:cNvSpPr>
              <a:spLocks noChangeArrowheads="1"/>
            </p:cNvSpPr>
            <p:nvPr/>
          </p:nvSpPr>
          <p:spPr bwMode="auto">
            <a:xfrm>
              <a:off x="2712148" y="4234113"/>
              <a:ext cx="191918" cy="24396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112"/>
            <p:cNvSpPr>
              <a:spLocks noEditPoints="1"/>
            </p:cNvSpPr>
            <p:nvPr/>
          </p:nvSpPr>
          <p:spPr bwMode="auto">
            <a:xfrm>
              <a:off x="2756708" y="4221101"/>
              <a:ext cx="94124" cy="8675"/>
            </a:xfrm>
            <a:custGeom>
              <a:avLst/>
              <a:gdLst>
                <a:gd name="T0" fmla="*/ 25 w 49"/>
                <a:gd name="T1" fmla="*/ 8 h 8"/>
                <a:gd name="T2" fmla="*/ 25 w 49"/>
                <a:gd name="T3" fmla="*/ 0 h 8"/>
                <a:gd name="T4" fmla="*/ 0 w 49"/>
                <a:gd name="T5" fmla="*/ 0 h 8"/>
                <a:gd name="T6" fmla="*/ 49 w 49"/>
                <a:gd name="T7" fmla="*/ 0 h 8"/>
              </a:gdLst>
              <a:ahLst/>
              <a:cxnLst>
                <a:cxn ang="0">
                  <a:pos x="T0" y="T1"/>
                </a:cxn>
                <a:cxn ang="0">
                  <a:pos x="T2" y="T3"/>
                </a:cxn>
                <a:cxn ang="0">
                  <a:pos x="T4" y="T5"/>
                </a:cxn>
                <a:cxn ang="0">
                  <a:pos x="T6" y="T7"/>
                </a:cxn>
              </a:cxnLst>
              <a:rect l="0" t="0" r="r" b="b"/>
              <a:pathLst>
                <a:path w="49" h="8">
                  <a:moveTo>
                    <a:pt x="25" y="8"/>
                  </a:moveTo>
                  <a:lnTo>
                    <a:pt x="25" y="0"/>
                  </a:lnTo>
                  <a:moveTo>
                    <a:pt x="0" y="0"/>
                  </a:moveTo>
                  <a:lnTo>
                    <a:pt x="49" y="0"/>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6" name="Rectangle 41"/>
            <p:cNvSpPr>
              <a:spLocks noChangeArrowheads="1"/>
            </p:cNvSpPr>
            <p:nvPr/>
          </p:nvSpPr>
          <p:spPr bwMode="auto">
            <a:xfrm>
              <a:off x="2305196" y="5055468"/>
              <a:ext cx="5786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i="1" dirty="0">
                  <a:cs typeface="Arial" panose="020B0604020202020204" pitchFamily="34" charset="0"/>
                </a:rPr>
                <a:t>miR-126</a:t>
              </a:r>
            </a:p>
          </p:txBody>
        </p:sp>
        <p:grpSp>
          <p:nvGrpSpPr>
            <p:cNvPr id="77" name="Group 76"/>
            <p:cNvGrpSpPr/>
            <p:nvPr/>
          </p:nvGrpSpPr>
          <p:grpSpPr>
            <a:xfrm>
              <a:off x="2308229" y="4173170"/>
              <a:ext cx="491844" cy="163765"/>
              <a:chOff x="2690993" y="647680"/>
              <a:chExt cx="541028" cy="752491"/>
            </a:xfrm>
          </p:grpSpPr>
          <p:cxnSp>
            <p:nvCxnSpPr>
              <p:cNvPr id="165" name="Straight Connector 164"/>
              <p:cNvCxnSpPr/>
              <p:nvPr/>
            </p:nvCxnSpPr>
            <p:spPr>
              <a:xfrm>
                <a:off x="2690993" y="1400171"/>
                <a:ext cx="3821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V="1">
                <a:off x="2885963" y="647883"/>
                <a:ext cx="0" cy="7509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flipV="1">
                <a:off x="2884578" y="647680"/>
                <a:ext cx="3474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9" name="Rectangle 13"/>
            <p:cNvSpPr>
              <a:spLocks noChangeArrowheads="1"/>
            </p:cNvSpPr>
            <p:nvPr/>
          </p:nvSpPr>
          <p:spPr bwMode="auto">
            <a:xfrm>
              <a:off x="1615154" y="4480422"/>
              <a:ext cx="191918" cy="30468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0" name="Freeform 25"/>
            <p:cNvSpPr>
              <a:spLocks noEditPoints="1"/>
            </p:cNvSpPr>
            <p:nvPr/>
          </p:nvSpPr>
          <p:spPr bwMode="auto">
            <a:xfrm>
              <a:off x="1660132" y="4780768"/>
              <a:ext cx="92202" cy="95417"/>
            </a:xfrm>
            <a:custGeom>
              <a:avLst/>
              <a:gdLst>
                <a:gd name="T0" fmla="*/ 24 w 48"/>
                <a:gd name="T1" fmla="*/ 0 h 88"/>
                <a:gd name="T2" fmla="*/ 24 w 48"/>
                <a:gd name="T3" fmla="*/ 88 h 88"/>
                <a:gd name="T4" fmla="*/ 0 w 48"/>
                <a:gd name="T5" fmla="*/ 88 h 88"/>
                <a:gd name="T6" fmla="*/ 48 w 48"/>
                <a:gd name="T7" fmla="*/ 88 h 88"/>
              </a:gdLst>
              <a:ahLst/>
              <a:cxnLst>
                <a:cxn ang="0">
                  <a:pos x="T0" y="T1"/>
                </a:cxn>
                <a:cxn ang="0">
                  <a:pos x="T2" y="T3"/>
                </a:cxn>
                <a:cxn ang="0">
                  <a:pos x="T4" y="T5"/>
                </a:cxn>
                <a:cxn ang="0">
                  <a:pos x="T6" y="T7"/>
                </a:cxn>
              </a:cxnLst>
              <a:rect l="0" t="0" r="r" b="b"/>
              <a:pathLst>
                <a:path w="48" h="88">
                  <a:moveTo>
                    <a:pt x="24" y="0"/>
                  </a:moveTo>
                  <a:lnTo>
                    <a:pt x="24" y="88"/>
                  </a:lnTo>
                  <a:moveTo>
                    <a:pt x="0" y="88"/>
                  </a:moveTo>
                  <a:lnTo>
                    <a:pt x="48" y="88"/>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1" name="Rectangle 80"/>
            <p:cNvSpPr>
              <a:spLocks noChangeArrowheads="1"/>
            </p:cNvSpPr>
            <p:nvPr/>
          </p:nvSpPr>
          <p:spPr bwMode="auto">
            <a:xfrm>
              <a:off x="1826559" y="4475622"/>
              <a:ext cx="191918" cy="226615"/>
            </a:xfrm>
            <a:prstGeom prst="rect">
              <a:avLst/>
            </a:prstGeom>
            <a:solidFill>
              <a:schemeClr val="bg1">
                <a:lumMod val="50000"/>
              </a:schemeClr>
            </a:solidFill>
            <a:ln>
              <a:solidFill>
                <a:schemeClr val="tx1"/>
              </a:solidFill>
            </a:ln>
          </p:spPr>
          <p:txBody>
            <a:bodyPr vert="horz" wrap="square" lIns="91440" tIns="45720" rIns="91440" bIns="45720" numCol="1" anchor="t" anchorCtr="0" compatLnSpc="1">
              <a:prstTxWarp prst="textNoShape">
                <a:avLst/>
              </a:prstTxWarp>
            </a:bodyPr>
            <a:lstStyle/>
            <a:p>
              <a:endParaRPr lang="en-GB"/>
            </a:p>
          </p:txBody>
        </p:sp>
        <p:sp>
          <p:nvSpPr>
            <p:cNvPr id="82" name="Freeform 81"/>
            <p:cNvSpPr>
              <a:spLocks noEditPoints="1"/>
            </p:cNvSpPr>
            <p:nvPr/>
          </p:nvSpPr>
          <p:spPr bwMode="auto">
            <a:xfrm>
              <a:off x="1875463" y="4697901"/>
              <a:ext cx="94124" cy="95417"/>
            </a:xfrm>
            <a:custGeom>
              <a:avLst/>
              <a:gdLst>
                <a:gd name="T0" fmla="*/ 24 w 49"/>
                <a:gd name="T1" fmla="*/ 0 h 88"/>
                <a:gd name="T2" fmla="*/ 24 w 49"/>
                <a:gd name="T3" fmla="*/ 88 h 88"/>
                <a:gd name="T4" fmla="*/ 0 w 49"/>
                <a:gd name="T5" fmla="*/ 88 h 88"/>
                <a:gd name="T6" fmla="*/ 49 w 49"/>
                <a:gd name="T7" fmla="*/ 88 h 88"/>
              </a:gdLst>
              <a:ahLst/>
              <a:cxnLst>
                <a:cxn ang="0">
                  <a:pos x="T0" y="T1"/>
                </a:cxn>
                <a:cxn ang="0">
                  <a:pos x="T2" y="T3"/>
                </a:cxn>
                <a:cxn ang="0">
                  <a:pos x="T4" y="T5"/>
                </a:cxn>
                <a:cxn ang="0">
                  <a:pos x="T6" y="T7"/>
                </a:cxn>
              </a:cxnLst>
              <a:rect l="0" t="0" r="r" b="b"/>
              <a:pathLst>
                <a:path w="49" h="88">
                  <a:moveTo>
                    <a:pt x="24" y="0"/>
                  </a:moveTo>
                  <a:lnTo>
                    <a:pt x="24" y="88"/>
                  </a:lnTo>
                  <a:moveTo>
                    <a:pt x="0" y="88"/>
                  </a:moveTo>
                  <a:lnTo>
                    <a:pt x="49" y="88"/>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3" name="Rectangle 95"/>
            <p:cNvSpPr>
              <a:spLocks noChangeArrowheads="1"/>
            </p:cNvSpPr>
            <p:nvPr/>
          </p:nvSpPr>
          <p:spPr bwMode="auto">
            <a:xfrm>
              <a:off x="2037822" y="4185493"/>
              <a:ext cx="190833" cy="2960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107"/>
            <p:cNvSpPr>
              <a:spLocks noEditPoints="1"/>
            </p:cNvSpPr>
            <p:nvPr/>
          </p:nvSpPr>
          <p:spPr bwMode="auto">
            <a:xfrm>
              <a:off x="2082801" y="4176826"/>
              <a:ext cx="92202" cy="8675"/>
            </a:xfrm>
            <a:custGeom>
              <a:avLst/>
              <a:gdLst>
                <a:gd name="T0" fmla="*/ 24 w 48"/>
                <a:gd name="T1" fmla="*/ 8 h 8"/>
                <a:gd name="T2" fmla="*/ 24 w 48"/>
                <a:gd name="T3" fmla="*/ 0 h 8"/>
                <a:gd name="T4" fmla="*/ 0 w 48"/>
                <a:gd name="T5" fmla="*/ 0 h 8"/>
                <a:gd name="T6" fmla="*/ 48 w 48"/>
                <a:gd name="T7" fmla="*/ 0 h 8"/>
              </a:gdLst>
              <a:ahLst/>
              <a:cxnLst>
                <a:cxn ang="0">
                  <a:pos x="T0" y="T1"/>
                </a:cxn>
                <a:cxn ang="0">
                  <a:pos x="T2" y="T3"/>
                </a:cxn>
                <a:cxn ang="0">
                  <a:pos x="T4" y="T5"/>
                </a:cxn>
                <a:cxn ang="0">
                  <a:pos x="T6" y="T7"/>
                </a:cxn>
              </a:cxnLst>
              <a:rect l="0" t="0" r="r" b="b"/>
              <a:pathLst>
                <a:path w="48" h="8">
                  <a:moveTo>
                    <a:pt x="24" y="8"/>
                  </a:moveTo>
                  <a:lnTo>
                    <a:pt x="24" y="0"/>
                  </a:lnTo>
                  <a:moveTo>
                    <a:pt x="0" y="0"/>
                  </a:moveTo>
                  <a:lnTo>
                    <a:pt x="48" y="0"/>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5" name="Rectangle 41"/>
            <p:cNvSpPr>
              <a:spLocks noChangeArrowheads="1"/>
            </p:cNvSpPr>
            <p:nvPr/>
          </p:nvSpPr>
          <p:spPr bwMode="auto">
            <a:xfrm>
              <a:off x="1637421" y="5055468"/>
              <a:ext cx="5786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i="1" dirty="0">
                  <a:cs typeface="Arial" panose="020B0604020202020204" pitchFamily="34" charset="0"/>
                </a:rPr>
                <a:t>miR-10b</a:t>
              </a:r>
            </a:p>
          </p:txBody>
        </p:sp>
        <p:grpSp>
          <p:nvGrpSpPr>
            <p:cNvPr id="86" name="Group 85"/>
            <p:cNvGrpSpPr/>
            <p:nvPr/>
          </p:nvGrpSpPr>
          <p:grpSpPr>
            <a:xfrm>
              <a:off x="1640225" y="4126408"/>
              <a:ext cx="491844" cy="290118"/>
              <a:chOff x="2690993" y="647680"/>
              <a:chExt cx="541028" cy="752491"/>
            </a:xfrm>
          </p:grpSpPr>
          <p:cxnSp>
            <p:nvCxnSpPr>
              <p:cNvPr id="162" name="Straight Connector 161"/>
              <p:cNvCxnSpPr/>
              <p:nvPr/>
            </p:nvCxnSpPr>
            <p:spPr>
              <a:xfrm>
                <a:off x="2690993" y="1400171"/>
                <a:ext cx="3821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flipV="1">
                <a:off x="2885963" y="647883"/>
                <a:ext cx="0" cy="7509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2884578" y="647680"/>
                <a:ext cx="3474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8" name="Line 31"/>
            <p:cNvSpPr>
              <a:spLocks noChangeShapeType="1"/>
            </p:cNvSpPr>
            <p:nvPr/>
          </p:nvSpPr>
          <p:spPr bwMode="auto">
            <a:xfrm flipV="1">
              <a:off x="888569" y="3408066"/>
              <a:ext cx="0" cy="2133871"/>
            </a:xfrm>
            <a:prstGeom prst="line">
              <a:avLst/>
            </a:prstGeom>
            <a:noFill/>
            <a:ln w="952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9" name="Freeform 32"/>
            <p:cNvSpPr>
              <a:spLocks noEditPoints="1"/>
            </p:cNvSpPr>
            <p:nvPr/>
          </p:nvSpPr>
          <p:spPr bwMode="auto">
            <a:xfrm>
              <a:off x="853872" y="3408066"/>
              <a:ext cx="34697" cy="2133871"/>
            </a:xfrm>
            <a:custGeom>
              <a:avLst/>
              <a:gdLst>
                <a:gd name="T0" fmla="*/ 0 w 32"/>
                <a:gd name="T1" fmla="*/ 1968 h 1968"/>
                <a:gd name="T2" fmla="*/ 32 w 32"/>
                <a:gd name="T3" fmla="*/ 1968 h 1968"/>
                <a:gd name="T4" fmla="*/ 0 w 32"/>
                <a:gd name="T5" fmla="*/ 1719 h 1968"/>
                <a:gd name="T6" fmla="*/ 32 w 32"/>
                <a:gd name="T7" fmla="*/ 1719 h 1968"/>
                <a:gd name="T8" fmla="*/ 0 w 32"/>
                <a:gd name="T9" fmla="*/ 1478 h 1968"/>
                <a:gd name="T10" fmla="*/ 32 w 32"/>
                <a:gd name="T11" fmla="*/ 1478 h 1968"/>
                <a:gd name="T12" fmla="*/ 0 w 32"/>
                <a:gd name="T13" fmla="*/ 1229 h 1968"/>
                <a:gd name="T14" fmla="*/ 32 w 32"/>
                <a:gd name="T15" fmla="*/ 1229 h 1968"/>
                <a:gd name="T16" fmla="*/ 0 w 32"/>
                <a:gd name="T17" fmla="*/ 988 h 1968"/>
                <a:gd name="T18" fmla="*/ 32 w 32"/>
                <a:gd name="T19" fmla="*/ 988 h 1968"/>
                <a:gd name="T20" fmla="*/ 0 w 32"/>
                <a:gd name="T21" fmla="*/ 739 h 1968"/>
                <a:gd name="T22" fmla="*/ 32 w 32"/>
                <a:gd name="T23" fmla="*/ 739 h 1968"/>
                <a:gd name="T24" fmla="*/ 0 w 32"/>
                <a:gd name="T25" fmla="*/ 490 h 1968"/>
                <a:gd name="T26" fmla="*/ 32 w 32"/>
                <a:gd name="T27" fmla="*/ 490 h 1968"/>
                <a:gd name="T28" fmla="*/ 0 w 32"/>
                <a:gd name="T29" fmla="*/ 249 h 1968"/>
                <a:gd name="T30" fmla="*/ 32 w 32"/>
                <a:gd name="T31" fmla="*/ 249 h 1968"/>
                <a:gd name="T32" fmla="*/ 0 w 32"/>
                <a:gd name="T33" fmla="*/ 0 h 1968"/>
                <a:gd name="T34" fmla="*/ 32 w 32"/>
                <a:gd name="T35" fmla="*/ 0 h 1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1968">
                  <a:moveTo>
                    <a:pt x="0" y="1968"/>
                  </a:moveTo>
                  <a:lnTo>
                    <a:pt x="32" y="1968"/>
                  </a:lnTo>
                  <a:moveTo>
                    <a:pt x="0" y="1719"/>
                  </a:moveTo>
                  <a:lnTo>
                    <a:pt x="32" y="1719"/>
                  </a:lnTo>
                  <a:moveTo>
                    <a:pt x="0" y="1478"/>
                  </a:moveTo>
                  <a:lnTo>
                    <a:pt x="32" y="1478"/>
                  </a:lnTo>
                  <a:moveTo>
                    <a:pt x="0" y="1229"/>
                  </a:moveTo>
                  <a:lnTo>
                    <a:pt x="32" y="1229"/>
                  </a:lnTo>
                  <a:moveTo>
                    <a:pt x="0" y="988"/>
                  </a:moveTo>
                  <a:lnTo>
                    <a:pt x="32" y="988"/>
                  </a:lnTo>
                  <a:moveTo>
                    <a:pt x="0" y="739"/>
                  </a:moveTo>
                  <a:lnTo>
                    <a:pt x="32" y="739"/>
                  </a:lnTo>
                  <a:moveTo>
                    <a:pt x="0" y="490"/>
                  </a:moveTo>
                  <a:lnTo>
                    <a:pt x="32" y="490"/>
                  </a:lnTo>
                  <a:moveTo>
                    <a:pt x="0" y="249"/>
                  </a:moveTo>
                  <a:lnTo>
                    <a:pt x="32" y="249"/>
                  </a:lnTo>
                  <a:moveTo>
                    <a:pt x="0" y="0"/>
                  </a:moveTo>
                  <a:lnTo>
                    <a:pt x="32" y="0"/>
                  </a:lnTo>
                </a:path>
              </a:pathLst>
            </a:custGeom>
            <a:noFill/>
            <a:ln w="9525"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0" name="Rectangle 33"/>
            <p:cNvSpPr>
              <a:spLocks noChangeArrowheads="1"/>
            </p:cNvSpPr>
            <p:nvPr/>
          </p:nvSpPr>
          <p:spPr bwMode="auto">
            <a:xfrm>
              <a:off x="507158" y="5451530"/>
              <a:ext cx="3494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effectLst/>
                  <a:cs typeface="Arial" panose="020B0604020202020204" pitchFamily="34" charset="0"/>
                </a:rPr>
                <a:t>-12.0</a:t>
              </a:r>
            </a:p>
          </p:txBody>
        </p:sp>
        <p:sp>
          <p:nvSpPr>
            <p:cNvPr id="91" name="Rectangle 34"/>
            <p:cNvSpPr>
              <a:spLocks noChangeArrowheads="1"/>
            </p:cNvSpPr>
            <p:nvPr/>
          </p:nvSpPr>
          <p:spPr bwMode="auto">
            <a:xfrm>
              <a:off x="559203" y="5186965"/>
              <a:ext cx="26449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effectLst/>
                  <a:cs typeface="Arial" panose="020B0604020202020204" pitchFamily="34" charset="0"/>
                </a:rPr>
                <a:t>-9.0</a:t>
              </a:r>
            </a:p>
          </p:txBody>
        </p:sp>
        <p:sp>
          <p:nvSpPr>
            <p:cNvPr id="92" name="Rectangle 35"/>
            <p:cNvSpPr>
              <a:spLocks noChangeArrowheads="1"/>
            </p:cNvSpPr>
            <p:nvPr/>
          </p:nvSpPr>
          <p:spPr bwMode="auto">
            <a:xfrm>
              <a:off x="559203" y="4919147"/>
              <a:ext cx="26449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effectLst/>
                  <a:cs typeface="Arial" panose="020B0604020202020204" pitchFamily="34" charset="0"/>
                </a:rPr>
                <a:t>-6.0</a:t>
              </a:r>
            </a:p>
          </p:txBody>
        </p:sp>
        <p:sp>
          <p:nvSpPr>
            <p:cNvPr id="93" name="Rectangle 36"/>
            <p:cNvSpPr>
              <a:spLocks noChangeArrowheads="1"/>
            </p:cNvSpPr>
            <p:nvPr/>
          </p:nvSpPr>
          <p:spPr bwMode="auto">
            <a:xfrm>
              <a:off x="559203" y="4654581"/>
              <a:ext cx="26449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effectLst/>
                  <a:cs typeface="Arial" panose="020B0604020202020204" pitchFamily="34" charset="0"/>
                </a:rPr>
                <a:t>-3.0</a:t>
              </a:r>
            </a:p>
          </p:txBody>
        </p:sp>
        <p:sp>
          <p:nvSpPr>
            <p:cNvPr id="94" name="Rectangle 37"/>
            <p:cNvSpPr>
              <a:spLocks noChangeArrowheads="1"/>
            </p:cNvSpPr>
            <p:nvPr/>
          </p:nvSpPr>
          <p:spPr bwMode="auto">
            <a:xfrm>
              <a:off x="603442" y="4386763"/>
              <a:ext cx="2132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effectLst/>
                  <a:cs typeface="Arial" panose="020B0604020202020204" pitchFamily="34" charset="0"/>
                </a:rPr>
                <a:t>0.0</a:t>
              </a:r>
            </a:p>
          </p:txBody>
        </p:sp>
        <p:sp>
          <p:nvSpPr>
            <p:cNvPr id="95" name="Rectangle 38"/>
            <p:cNvSpPr>
              <a:spLocks noChangeArrowheads="1"/>
            </p:cNvSpPr>
            <p:nvPr/>
          </p:nvSpPr>
          <p:spPr bwMode="auto">
            <a:xfrm>
              <a:off x="603442" y="4122198"/>
              <a:ext cx="2132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effectLst/>
                  <a:cs typeface="Arial" panose="020B0604020202020204" pitchFamily="34" charset="0"/>
                </a:rPr>
                <a:t>3.0</a:t>
              </a:r>
            </a:p>
          </p:txBody>
        </p:sp>
        <p:sp>
          <p:nvSpPr>
            <p:cNvPr id="96" name="Rectangle 39"/>
            <p:cNvSpPr>
              <a:spLocks noChangeArrowheads="1"/>
            </p:cNvSpPr>
            <p:nvPr/>
          </p:nvSpPr>
          <p:spPr bwMode="auto">
            <a:xfrm>
              <a:off x="603442" y="3855463"/>
              <a:ext cx="2132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effectLst/>
                  <a:cs typeface="Arial" panose="020B0604020202020204" pitchFamily="34" charset="0"/>
                </a:rPr>
                <a:t>6.0</a:t>
              </a:r>
            </a:p>
          </p:txBody>
        </p:sp>
        <p:sp>
          <p:nvSpPr>
            <p:cNvPr id="97" name="Rectangle 40"/>
            <p:cNvSpPr>
              <a:spLocks noChangeArrowheads="1"/>
            </p:cNvSpPr>
            <p:nvPr/>
          </p:nvSpPr>
          <p:spPr bwMode="auto">
            <a:xfrm>
              <a:off x="603442" y="3589813"/>
              <a:ext cx="2132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effectLst/>
                  <a:cs typeface="Arial" panose="020B0604020202020204" pitchFamily="34" charset="0"/>
                </a:rPr>
                <a:t>9.0</a:t>
              </a:r>
            </a:p>
          </p:txBody>
        </p:sp>
        <p:sp>
          <p:nvSpPr>
            <p:cNvPr id="98" name="Rectangle 41"/>
            <p:cNvSpPr>
              <a:spLocks noChangeArrowheads="1"/>
            </p:cNvSpPr>
            <p:nvPr/>
          </p:nvSpPr>
          <p:spPr bwMode="auto">
            <a:xfrm>
              <a:off x="542754" y="3315523"/>
              <a:ext cx="29815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effectLst/>
                  <a:cs typeface="Arial" panose="020B0604020202020204" pitchFamily="34" charset="0"/>
                </a:rPr>
                <a:t>12.0</a:t>
              </a:r>
            </a:p>
          </p:txBody>
        </p:sp>
        <p:sp>
          <p:nvSpPr>
            <p:cNvPr id="99" name="Rectangle 98"/>
            <p:cNvSpPr>
              <a:spLocks noChangeArrowheads="1"/>
            </p:cNvSpPr>
            <p:nvPr/>
          </p:nvSpPr>
          <p:spPr bwMode="auto">
            <a:xfrm rot="16200000">
              <a:off x="-509334" y="4382967"/>
              <a:ext cx="1865082" cy="20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dirty="0">
                  <a:cs typeface="Arial" panose="020B0604020202020204" pitchFamily="34" charset="0"/>
                </a:rPr>
                <a:t>miRNA expression levels</a:t>
              </a:r>
            </a:p>
          </p:txBody>
        </p:sp>
        <p:sp>
          <p:nvSpPr>
            <p:cNvPr id="100" name="Rectangle 41"/>
            <p:cNvSpPr>
              <a:spLocks noChangeArrowheads="1"/>
            </p:cNvSpPr>
            <p:nvPr/>
          </p:nvSpPr>
          <p:spPr bwMode="auto">
            <a:xfrm>
              <a:off x="963346" y="5055468"/>
              <a:ext cx="5626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b="1" i="1" dirty="0">
                  <a:cs typeface="Arial" panose="020B0604020202020204" pitchFamily="34" charset="0"/>
                </a:rPr>
                <a:t>miR-9-1</a:t>
              </a:r>
            </a:p>
          </p:txBody>
        </p:sp>
        <p:sp>
          <p:nvSpPr>
            <p:cNvPr id="101" name="Line 31"/>
            <p:cNvSpPr>
              <a:spLocks noChangeShapeType="1"/>
            </p:cNvSpPr>
            <p:nvPr/>
          </p:nvSpPr>
          <p:spPr bwMode="auto">
            <a:xfrm flipV="1">
              <a:off x="1584245" y="3408060"/>
              <a:ext cx="0" cy="2133871"/>
            </a:xfrm>
            <a:prstGeom prst="line">
              <a:avLst/>
            </a:prstGeom>
            <a:noFill/>
            <a:ln w="6350" cap="flat">
              <a:solidFill>
                <a:srgbClr val="7F7F7F"/>
              </a:solidFill>
              <a:prstDash val="lg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2" name="Rectangle 41"/>
            <p:cNvSpPr>
              <a:spLocks noChangeArrowheads="1"/>
            </p:cNvSpPr>
            <p:nvPr/>
          </p:nvSpPr>
          <p:spPr bwMode="auto">
            <a:xfrm>
              <a:off x="2976189" y="4131143"/>
              <a:ext cx="5786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i="1" dirty="0">
                  <a:cs typeface="Arial" panose="020B0604020202020204" pitchFamily="34" charset="0"/>
                </a:rPr>
                <a:t>miR-134</a:t>
              </a:r>
            </a:p>
          </p:txBody>
        </p:sp>
        <p:grpSp>
          <p:nvGrpSpPr>
            <p:cNvPr id="103" name="Group 102"/>
            <p:cNvGrpSpPr/>
            <p:nvPr/>
          </p:nvGrpSpPr>
          <p:grpSpPr>
            <a:xfrm>
              <a:off x="2983670" y="4701707"/>
              <a:ext cx="491844" cy="567366"/>
              <a:chOff x="3352985" y="1880973"/>
              <a:chExt cx="541028" cy="624102"/>
            </a:xfrm>
          </p:grpSpPr>
          <p:cxnSp>
            <p:nvCxnSpPr>
              <p:cNvPr id="118" name="Straight Connector 117"/>
              <p:cNvCxnSpPr/>
              <p:nvPr/>
            </p:nvCxnSpPr>
            <p:spPr>
              <a:xfrm flipV="1">
                <a:off x="3352985" y="1881179"/>
                <a:ext cx="3821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3547955" y="1880973"/>
                <a:ext cx="0" cy="6206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3546570" y="2505075"/>
                <a:ext cx="3474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5" name="Rectangle 12"/>
            <p:cNvSpPr>
              <a:spLocks noChangeArrowheads="1"/>
            </p:cNvSpPr>
            <p:nvPr/>
          </p:nvSpPr>
          <p:spPr bwMode="auto">
            <a:xfrm>
              <a:off x="3627846" y="4475183"/>
              <a:ext cx="190833" cy="8675"/>
            </a:xfrm>
            <a:prstGeom prst="rect">
              <a:avLst/>
            </a:prstGeom>
            <a:pattFill prst="pct25">
              <a:fgClr>
                <a:schemeClr val="tx1"/>
              </a:fgClr>
              <a:bgClr>
                <a:schemeClr val="bg1"/>
              </a:bgClr>
            </a:patt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6" name="Freeform 24"/>
            <p:cNvSpPr>
              <a:spLocks noEditPoints="1"/>
            </p:cNvSpPr>
            <p:nvPr/>
          </p:nvSpPr>
          <p:spPr bwMode="auto">
            <a:xfrm>
              <a:off x="3681498" y="4488194"/>
              <a:ext cx="92202" cy="86743"/>
            </a:xfrm>
            <a:custGeom>
              <a:avLst/>
              <a:gdLst>
                <a:gd name="T0" fmla="*/ 24 w 48"/>
                <a:gd name="T1" fmla="*/ 0 h 80"/>
                <a:gd name="T2" fmla="*/ 24 w 48"/>
                <a:gd name="T3" fmla="*/ 80 h 80"/>
                <a:gd name="T4" fmla="*/ 0 w 48"/>
                <a:gd name="T5" fmla="*/ 80 h 80"/>
                <a:gd name="T6" fmla="*/ 48 w 48"/>
                <a:gd name="T7" fmla="*/ 80 h 80"/>
              </a:gdLst>
              <a:ahLst/>
              <a:cxnLst>
                <a:cxn ang="0">
                  <a:pos x="T0" y="T1"/>
                </a:cxn>
                <a:cxn ang="0">
                  <a:pos x="T2" y="T3"/>
                </a:cxn>
                <a:cxn ang="0">
                  <a:pos x="T4" y="T5"/>
                </a:cxn>
                <a:cxn ang="0">
                  <a:pos x="T6" y="T7"/>
                </a:cxn>
              </a:cxnLst>
              <a:rect l="0" t="0" r="r" b="b"/>
              <a:pathLst>
                <a:path w="48" h="80">
                  <a:moveTo>
                    <a:pt x="24" y="0"/>
                  </a:moveTo>
                  <a:lnTo>
                    <a:pt x="24" y="80"/>
                  </a:lnTo>
                  <a:moveTo>
                    <a:pt x="0" y="80"/>
                  </a:moveTo>
                  <a:lnTo>
                    <a:pt x="48" y="80"/>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7" name="Rectangle 106"/>
            <p:cNvSpPr>
              <a:spLocks noChangeArrowheads="1"/>
            </p:cNvSpPr>
            <p:nvPr/>
          </p:nvSpPr>
          <p:spPr bwMode="auto">
            <a:xfrm>
              <a:off x="3839124" y="4474714"/>
              <a:ext cx="190833" cy="86743"/>
            </a:xfrm>
            <a:prstGeom prst="rect">
              <a:avLst/>
            </a:prstGeom>
            <a:solidFill>
              <a:schemeClr val="bg1">
                <a:lumMod val="5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8" name="Freeform 107"/>
            <p:cNvSpPr>
              <a:spLocks noEditPoints="1"/>
            </p:cNvSpPr>
            <p:nvPr/>
          </p:nvSpPr>
          <p:spPr bwMode="auto">
            <a:xfrm>
              <a:off x="3884102" y="4557119"/>
              <a:ext cx="92202" cy="87827"/>
            </a:xfrm>
            <a:custGeom>
              <a:avLst/>
              <a:gdLst>
                <a:gd name="T0" fmla="*/ 24 w 48"/>
                <a:gd name="T1" fmla="*/ 0 h 81"/>
                <a:gd name="T2" fmla="*/ 24 w 48"/>
                <a:gd name="T3" fmla="*/ 81 h 81"/>
                <a:gd name="T4" fmla="*/ 0 w 48"/>
                <a:gd name="T5" fmla="*/ 81 h 81"/>
                <a:gd name="T6" fmla="*/ 48 w 48"/>
                <a:gd name="T7" fmla="*/ 81 h 81"/>
              </a:gdLst>
              <a:ahLst/>
              <a:cxnLst>
                <a:cxn ang="0">
                  <a:pos x="T0" y="T1"/>
                </a:cxn>
                <a:cxn ang="0">
                  <a:pos x="T2" y="T3"/>
                </a:cxn>
                <a:cxn ang="0">
                  <a:pos x="T4" y="T5"/>
                </a:cxn>
                <a:cxn ang="0">
                  <a:pos x="T6" y="T7"/>
                </a:cxn>
              </a:cxnLst>
              <a:rect l="0" t="0" r="r" b="b"/>
              <a:pathLst>
                <a:path w="48" h="81">
                  <a:moveTo>
                    <a:pt x="24" y="0"/>
                  </a:moveTo>
                  <a:lnTo>
                    <a:pt x="24" y="81"/>
                  </a:lnTo>
                  <a:moveTo>
                    <a:pt x="0" y="81"/>
                  </a:moveTo>
                  <a:lnTo>
                    <a:pt x="48" y="81"/>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9" name="Rectangle 94"/>
            <p:cNvSpPr>
              <a:spLocks noChangeArrowheads="1"/>
            </p:cNvSpPr>
            <p:nvPr/>
          </p:nvSpPr>
          <p:spPr bwMode="auto">
            <a:xfrm>
              <a:off x="4053754" y="4481458"/>
              <a:ext cx="191918" cy="59201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106"/>
            <p:cNvSpPr>
              <a:spLocks noEditPoints="1"/>
            </p:cNvSpPr>
            <p:nvPr/>
          </p:nvSpPr>
          <p:spPr bwMode="auto">
            <a:xfrm>
              <a:off x="4099830" y="5073484"/>
              <a:ext cx="92202" cy="86743"/>
            </a:xfrm>
            <a:custGeom>
              <a:avLst/>
              <a:gdLst>
                <a:gd name="T0" fmla="*/ 24 w 48"/>
                <a:gd name="T1" fmla="*/ 0 h 80"/>
                <a:gd name="T2" fmla="*/ 24 w 48"/>
                <a:gd name="T3" fmla="*/ 80 h 80"/>
                <a:gd name="T4" fmla="*/ 0 w 48"/>
                <a:gd name="T5" fmla="*/ 80 h 80"/>
                <a:gd name="T6" fmla="*/ 48 w 48"/>
                <a:gd name="T7" fmla="*/ 80 h 80"/>
              </a:gdLst>
              <a:ahLst/>
              <a:cxnLst>
                <a:cxn ang="0">
                  <a:pos x="T0" y="T1"/>
                </a:cxn>
                <a:cxn ang="0">
                  <a:pos x="T2" y="T3"/>
                </a:cxn>
                <a:cxn ang="0">
                  <a:pos x="T4" y="T5"/>
                </a:cxn>
                <a:cxn ang="0">
                  <a:pos x="T6" y="T7"/>
                </a:cxn>
              </a:cxnLst>
              <a:rect l="0" t="0" r="r" b="b"/>
              <a:pathLst>
                <a:path w="48" h="80">
                  <a:moveTo>
                    <a:pt x="24" y="0"/>
                  </a:moveTo>
                  <a:lnTo>
                    <a:pt x="24" y="80"/>
                  </a:lnTo>
                  <a:moveTo>
                    <a:pt x="0" y="80"/>
                  </a:moveTo>
                  <a:lnTo>
                    <a:pt x="48" y="80"/>
                  </a:lnTo>
                </a:path>
              </a:pathLst>
            </a:custGeom>
            <a:noFill/>
            <a:ln w="31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1" name="Rectangle 41"/>
            <p:cNvSpPr>
              <a:spLocks noChangeArrowheads="1"/>
            </p:cNvSpPr>
            <p:nvPr/>
          </p:nvSpPr>
          <p:spPr bwMode="auto">
            <a:xfrm>
              <a:off x="3633938" y="4131143"/>
              <a:ext cx="5786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i="1" dirty="0">
                  <a:cs typeface="Arial" panose="020B0604020202020204" pitchFamily="34" charset="0"/>
                </a:rPr>
                <a:t>miR-145</a:t>
              </a:r>
            </a:p>
          </p:txBody>
        </p:sp>
        <p:grpSp>
          <p:nvGrpSpPr>
            <p:cNvPr id="112" name="Group 111"/>
            <p:cNvGrpSpPr/>
            <p:nvPr/>
          </p:nvGrpSpPr>
          <p:grpSpPr>
            <a:xfrm>
              <a:off x="3649806" y="4704936"/>
              <a:ext cx="491844" cy="515787"/>
              <a:chOff x="3352985" y="1880973"/>
              <a:chExt cx="541028" cy="624102"/>
            </a:xfrm>
          </p:grpSpPr>
          <p:cxnSp>
            <p:nvCxnSpPr>
              <p:cNvPr id="115" name="Straight Connector 114"/>
              <p:cNvCxnSpPr/>
              <p:nvPr/>
            </p:nvCxnSpPr>
            <p:spPr>
              <a:xfrm flipV="1">
                <a:off x="3352985" y="1881179"/>
                <a:ext cx="3821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3547955" y="1880973"/>
                <a:ext cx="0" cy="6206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546570" y="2505075"/>
                <a:ext cx="3474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4" name="Straight Connector 113"/>
            <p:cNvCxnSpPr/>
            <p:nvPr/>
          </p:nvCxnSpPr>
          <p:spPr>
            <a:xfrm>
              <a:off x="883529" y="4476977"/>
              <a:ext cx="342262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71" name="Rectangle 658"/>
            <p:cNvSpPr>
              <a:spLocks noChangeArrowheads="1"/>
            </p:cNvSpPr>
            <p:nvPr/>
          </p:nvSpPr>
          <p:spPr bwMode="auto">
            <a:xfrm>
              <a:off x="1211338" y="3396895"/>
              <a:ext cx="21159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172" name="Rectangle 658"/>
            <p:cNvSpPr>
              <a:spLocks noChangeArrowheads="1"/>
            </p:cNvSpPr>
            <p:nvPr/>
          </p:nvSpPr>
          <p:spPr bwMode="auto">
            <a:xfrm>
              <a:off x="1866658" y="3976015"/>
              <a:ext cx="21159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173" name="Rectangle 658"/>
            <p:cNvSpPr>
              <a:spLocks noChangeArrowheads="1"/>
            </p:cNvSpPr>
            <p:nvPr/>
          </p:nvSpPr>
          <p:spPr bwMode="auto">
            <a:xfrm>
              <a:off x="2560078" y="4029355"/>
              <a:ext cx="21159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174" name="Rectangle 658"/>
            <p:cNvSpPr>
              <a:spLocks noChangeArrowheads="1"/>
            </p:cNvSpPr>
            <p:nvPr/>
          </p:nvSpPr>
          <p:spPr bwMode="auto">
            <a:xfrm>
              <a:off x="3222959" y="5278561"/>
              <a:ext cx="21159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175" name="Rectangle 658"/>
            <p:cNvSpPr>
              <a:spLocks noChangeArrowheads="1"/>
            </p:cNvSpPr>
            <p:nvPr/>
          </p:nvSpPr>
          <p:spPr bwMode="auto">
            <a:xfrm>
              <a:off x="3878279" y="5248081"/>
              <a:ext cx="21159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grpSp>
      <p:graphicFrame>
        <p:nvGraphicFramePr>
          <p:cNvPr id="7" name="Table 6"/>
          <p:cNvGraphicFramePr>
            <a:graphicFrameLocks noGrp="1"/>
          </p:cNvGraphicFramePr>
          <p:nvPr>
            <p:extLst>
              <p:ext uri="{D42A27DB-BD31-4B8C-83A1-F6EECF244321}">
                <p14:modId xmlns:p14="http://schemas.microsoft.com/office/powerpoint/2010/main" val="492906296"/>
              </p:ext>
            </p:extLst>
          </p:nvPr>
        </p:nvGraphicFramePr>
        <p:xfrm>
          <a:off x="4083674" y="3875338"/>
          <a:ext cx="2760793" cy="1181100"/>
        </p:xfrm>
        <a:graphic>
          <a:graphicData uri="http://schemas.openxmlformats.org/drawingml/2006/table">
            <a:tbl>
              <a:tblPr>
                <a:tableStyleId>{9D7B26C5-4107-4FEC-AEDC-1716B250A1EF}</a:tableStyleId>
              </a:tblPr>
              <a:tblGrid>
                <a:gridCol w="505697">
                  <a:extLst>
                    <a:ext uri="{9D8B030D-6E8A-4147-A177-3AD203B41FA5}">
                      <a16:colId xmlns:a16="http://schemas.microsoft.com/office/drawing/2014/main" xmlns="" val="20000"/>
                    </a:ext>
                  </a:extLst>
                </a:gridCol>
                <a:gridCol w="724588">
                  <a:extLst>
                    <a:ext uri="{9D8B030D-6E8A-4147-A177-3AD203B41FA5}">
                      <a16:colId xmlns:a16="http://schemas.microsoft.com/office/drawing/2014/main" xmlns="" val="20001"/>
                    </a:ext>
                  </a:extLst>
                </a:gridCol>
                <a:gridCol w="776345">
                  <a:extLst>
                    <a:ext uri="{9D8B030D-6E8A-4147-A177-3AD203B41FA5}">
                      <a16:colId xmlns:a16="http://schemas.microsoft.com/office/drawing/2014/main" xmlns="" val="20002"/>
                    </a:ext>
                  </a:extLst>
                </a:gridCol>
                <a:gridCol w="754163">
                  <a:extLst>
                    <a:ext uri="{9D8B030D-6E8A-4147-A177-3AD203B41FA5}">
                      <a16:colId xmlns:a16="http://schemas.microsoft.com/office/drawing/2014/main" xmlns="" val="20003"/>
                    </a:ext>
                  </a:extLst>
                </a:gridCol>
              </a:tblGrid>
              <a:tr h="167640">
                <a:tc>
                  <a:txBody>
                    <a:bodyPr/>
                    <a:lstStyle/>
                    <a:p>
                      <a:pPr algn="l" fontAlgn="b"/>
                      <a:endParaRPr lang="en-GB" sz="1000" b="0" i="0" u="none" strike="noStrike" dirty="0">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tcPr>
                </a:tc>
                <a:tc>
                  <a:txBody>
                    <a:bodyPr/>
                    <a:lstStyle/>
                    <a:p>
                      <a:pPr algn="ctr" fontAlgn="b"/>
                      <a:r>
                        <a:rPr lang="en-GB" sz="1000" b="1" u="none" strike="noStrike" dirty="0">
                          <a:effectLst/>
                          <a:latin typeface="Arial" panose="020B0604020202020204" pitchFamily="34" charset="0"/>
                          <a:cs typeface="Arial" panose="020B0604020202020204" pitchFamily="34" charset="0"/>
                        </a:rPr>
                        <a:t>Ben-Men-1</a:t>
                      </a:r>
                      <a:endParaRPr lang="en-GB" sz="1000" b="1"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1000" b="1" u="none" strike="noStrike" dirty="0">
                          <a:effectLst/>
                          <a:latin typeface="Arial" panose="020B0604020202020204" pitchFamily="34" charset="0"/>
                          <a:cs typeface="Arial" panose="020B0604020202020204" pitchFamily="34" charset="0"/>
                        </a:rPr>
                        <a:t>WHO I cells</a:t>
                      </a:r>
                      <a:endParaRPr lang="en-GB" sz="1000" b="1"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1000" b="1" u="none" strike="noStrike" dirty="0">
                          <a:effectLst/>
                          <a:latin typeface="Arial" panose="020B0604020202020204" pitchFamily="34" charset="0"/>
                          <a:cs typeface="Arial" panose="020B0604020202020204" pitchFamily="34" charset="0"/>
                        </a:rPr>
                        <a:t>KT21-MG1</a:t>
                      </a:r>
                      <a:endParaRPr lang="en-GB" sz="1000" b="1"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xmlns="" val="10000"/>
                  </a:ext>
                </a:extLst>
              </a:tr>
              <a:tr h="167640">
                <a:tc>
                  <a:txBody>
                    <a:bodyPr/>
                    <a:lstStyle/>
                    <a:p>
                      <a:pPr algn="l" fontAlgn="b"/>
                      <a:r>
                        <a:rPr lang="en-GB" sz="1000" b="1" u="none" strike="noStrike" dirty="0">
                          <a:effectLst/>
                          <a:latin typeface="Arial" panose="020B0604020202020204" pitchFamily="34" charset="0"/>
                          <a:cs typeface="Arial" panose="020B0604020202020204" pitchFamily="34" charset="0"/>
                        </a:rPr>
                        <a:t>miR-9-1</a:t>
                      </a:r>
                      <a:endParaRPr lang="en-GB" sz="1000" b="1" i="0" u="none" strike="noStrike" dirty="0">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solidFill>
                      <a:srgbClr val="FFFF00"/>
                    </a:solidFill>
                  </a:tcPr>
                </a:tc>
                <a:tc>
                  <a:txBody>
                    <a:bodyPr/>
                    <a:lstStyle/>
                    <a:p>
                      <a:pPr algn="ctr" fontAlgn="b"/>
                      <a:r>
                        <a:rPr lang="en-GB" sz="1000" u="none" strike="noStrike" dirty="0">
                          <a:effectLst/>
                          <a:latin typeface="Arial" panose="020B0604020202020204" pitchFamily="34" charset="0"/>
                          <a:cs typeface="Arial" panose="020B0604020202020204" pitchFamily="34" charset="0"/>
                        </a:rPr>
                        <a:t>1.41</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F00"/>
                    </a:solidFill>
                  </a:tcPr>
                </a:tc>
                <a:tc>
                  <a:txBody>
                    <a:bodyPr/>
                    <a:lstStyle/>
                    <a:p>
                      <a:pPr algn="ctr" fontAlgn="b"/>
                      <a:r>
                        <a:rPr lang="en-GB" sz="1000" u="none" strike="noStrike" dirty="0">
                          <a:effectLst/>
                          <a:latin typeface="Arial" panose="020B0604020202020204" pitchFamily="34" charset="0"/>
                          <a:cs typeface="Arial" panose="020B0604020202020204" pitchFamily="34" charset="0"/>
                        </a:rPr>
                        <a:t>0.77</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F00"/>
                    </a:solidFill>
                  </a:tcPr>
                </a:tc>
                <a:tc>
                  <a:txBody>
                    <a:bodyPr/>
                    <a:lstStyle/>
                    <a:p>
                      <a:pPr algn="ctr" fontAlgn="b"/>
                      <a:r>
                        <a:rPr lang="en-GB" sz="1000" u="none" strike="noStrike" dirty="0">
                          <a:effectLst/>
                          <a:latin typeface="Arial" panose="020B0604020202020204" pitchFamily="34" charset="0"/>
                          <a:cs typeface="Arial" panose="020B0604020202020204" pitchFamily="34" charset="0"/>
                        </a:rPr>
                        <a:t>9.91</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solidFill>
                      <a:srgbClr val="FFFF00"/>
                    </a:solidFill>
                  </a:tcPr>
                </a:tc>
                <a:extLst>
                  <a:ext uri="{0D108BD9-81ED-4DB2-BD59-A6C34878D82A}">
                    <a16:rowId xmlns:a16="http://schemas.microsoft.com/office/drawing/2014/main" xmlns="" val="10001"/>
                  </a:ext>
                </a:extLst>
              </a:tr>
              <a:tr h="167640">
                <a:tc>
                  <a:txBody>
                    <a:bodyPr/>
                    <a:lstStyle/>
                    <a:p>
                      <a:pPr algn="l" fontAlgn="b"/>
                      <a:r>
                        <a:rPr lang="en-GB" sz="1000" b="1" u="none" strike="noStrike" dirty="0">
                          <a:effectLst/>
                          <a:latin typeface="Arial" panose="020B0604020202020204" pitchFamily="34" charset="0"/>
                          <a:cs typeface="Arial" panose="020B0604020202020204" pitchFamily="34" charset="0"/>
                        </a:rPr>
                        <a:t>miR-10b</a:t>
                      </a:r>
                      <a:endParaRPr lang="en-GB" sz="1000" b="1" i="0" u="none" strike="noStrike" dirty="0">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tcPr>
                </a:tc>
                <a:tc>
                  <a:txBody>
                    <a:bodyPr/>
                    <a:lstStyle/>
                    <a:p>
                      <a:pPr algn="ctr" fontAlgn="b"/>
                      <a:r>
                        <a:rPr lang="en-GB" sz="1000" u="none" strike="noStrike" dirty="0">
                          <a:effectLst/>
                          <a:latin typeface="Arial" panose="020B0604020202020204" pitchFamily="34" charset="0"/>
                          <a:cs typeface="Arial" panose="020B0604020202020204" pitchFamily="34" charset="0"/>
                        </a:rPr>
                        <a:t>-3.43</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1000" u="none" strike="noStrike" dirty="0">
                          <a:effectLst/>
                          <a:latin typeface="Arial" panose="020B0604020202020204" pitchFamily="34" charset="0"/>
                          <a:cs typeface="Arial" panose="020B0604020202020204" pitchFamily="34" charset="0"/>
                        </a:rPr>
                        <a:t>-2.50</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1000" u="none" strike="noStrike" dirty="0">
                          <a:effectLst/>
                          <a:latin typeface="Arial" panose="020B0604020202020204" pitchFamily="34" charset="0"/>
                          <a:cs typeface="Arial" panose="020B0604020202020204" pitchFamily="34" charset="0"/>
                        </a:rPr>
                        <a:t>3.36</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xmlns="" val="10002"/>
                  </a:ext>
                </a:extLst>
              </a:tr>
              <a:tr h="175260">
                <a:tc>
                  <a:txBody>
                    <a:bodyPr/>
                    <a:lstStyle/>
                    <a:p>
                      <a:pPr algn="l" fontAlgn="b"/>
                      <a:r>
                        <a:rPr lang="en-GB" sz="1000" b="1" u="none" strike="noStrike" dirty="0">
                          <a:effectLst/>
                          <a:latin typeface="Arial" panose="020B0604020202020204" pitchFamily="34" charset="0"/>
                          <a:cs typeface="Arial" panose="020B0604020202020204" pitchFamily="34" charset="0"/>
                        </a:rPr>
                        <a:t>miR-126</a:t>
                      </a:r>
                      <a:endParaRPr lang="en-GB" sz="1000" b="1" i="0" u="none" strike="noStrike" dirty="0">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tcPr>
                </a:tc>
                <a:tc>
                  <a:txBody>
                    <a:bodyPr/>
                    <a:lstStyle/>
                    <a:p>
                      <a:pPr algn="ctr" fontAlgn="b"/>
                      <a:r>
                        <a:rPr lang="en-GB" sz="1000" u="none" strike="noStrike" dirty="0">
                          <a:effectLst/>
                          <a:latin typeface="Arial" panose="020B0604020202020204" pitchFamily="34" charset="0"/>
                          <a:cs typeface="Arial" panose="020B0604020202020204" pitchFamily="34" charset="0"/>
                        </a:rPr>
                        <a:t>0.18</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1000" u="none" strike="noStrike" dirty="0">
                          <a:effectLst/>
                          <a:latin typeface="Arial" panose="020B0604020202020204" pitchFamily="34" charset="0"/>
                          <a:cs typeface="Arial" panose="020B0604020202020204" pitchFamily="34" charset="0"/>
                        </a:rPr>
                        <a:t>0.55</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1000" u="none" strike="noStrike" dirty="0">
                          <a:effectLst/>
                          <a:latin typeface="Arial" panose="020B0604020202020204" pitchFamily="34" charset="0"/>
                          <a:cs typeface="Arial" panose="020B0604020202020204" pitchFamily="34" charset="0"/>
                        </a:rPr>
                        <a:t>2.79</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xmlns="" val="10003"/>
                  </a:ext>
                </a:extLst>
              </a:tr>
              <a:tr h="167640">
                <a:tc>
                  <a:txBody>
                    <a:bodyPr/>
                    <a:lstStyle/>
                    <a:p>
                      <a:pPr algn="l" fontAlgn="b"/>
                      <a:r>
                        <a:rPr lang="en-GB" sz="1000" b="1" u="none" strike="noStrike" dirty="0">
                          <a:effectLst/>
                          <a:latin typeface="Arial" panose="020B0604020202020204" pitchFamily="34" charset="0"/>
                          <a:cs typeface="Arial" panose="020B0604020202020204" pitchFamily="34" charset="0"/>
                        </a:rPr>
                        <a:t>miR-134</a:t>
                      </a:r>
                      <a:endParaRPr lang="en-GB" sz="1000" b="1" i="0" u="none" strike="noStrike" dirty="0">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tcPr>
                </a:tc>
                <a:tc>
                  <a:txBody>
                    <a:bodyPr/>
                    <a:lstStyle/>
                    <a:p>
                      <a:pPr algn="ctr" fontAlgn="b"/>
                      <a:r>
                        <a:rPr lang="en-GB" sz="1000" u="none" strike="noStrike" dirty="0">
                          <a:effectLst/>
                          <a:latin typeface="Arial" panose="020B0604020202020204" pitchFamily="34" charset="0"/>
                          <a:cs typeface="Arial" panose="020B0604020202020204" pitchFamily="34" charset="0"/>
                        </a:rPr>
                        <a:t>-0.47</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1000" u="none" strike="noStrike" dirty="0">
                          <a:effectLst/>
                          <a:latin typeface="Arial" panose="020B0604020202020204" pitchFamily="34" charset="0"/>
                          <a:cs typeface="Arial" panose="020B0604020202020204" pitchFamily="34" charset="0"/>
                        </a:rPr>
                        <a:t>-0.84</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1000" u="none" strike="noStrike" dirty="0">
                          <a:effectLst/>
                          <a:latin typeface="Arial" panose="020B0604020202020204" pitchFamily="34" charset="0"/>
                          <a:cs typeface="Arial" panose="020B0604020202020204" pitchFamily="34" charset="0"/>
                        </a:rPr>
                        <a:t>-7.05</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xmlns="" val="10004"/>
                  </a:ext>
                </a:extLst>
              </a:tr>
              <a:tr h="167640">
                <a:tc>
                  <a:txBody>
                    <a:bodyPr/>
                    <a:lstStyle/>
                    <a:p>
                      <a:pPr algn="l" fontAlgn="b"/>
                      <a:r>
                        <a:rPr lang="en-GB" sz="1000" b="1" u="none" strike="noStrike" dirty="0">
                          <a:effectLst/>
                          <a:latin typeface="Arial" panose="020B0604020202020204" pitchFamily="34" charset="0"/>
                          <a:cs typeface="Arial" panose="020B0604020202020204" pitchFamily="34" charset="0"/>
                        </a:rPr>
                        <a:t>miR-145</a:t>
                      </a:r>
                      <a:endParaRPr lang="en-GB" sz="1000" b="1" i="0" u="none" strike="noStrike" dirty="0">
                        <a:effectLst/>
                        <a:latin typeface="Arial" panose="020B0604020202020204" pitchFamily="34" charset="0"/>
                        <a:cs typeface="Arial" panose="020B0604020202020204" pitchFamily="34" charset="0"/>
                      </a:endParaRPr>
                    </a:p>
                  </a:txBody>
                  <a:tcPr marL="0" marR="0" marT="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1000" u="none" strike="noStrike" dirty="0">
                          <a:effectLst/>
                          <a:latin typeface="Arial" panose="020B0604020202020204" pitchFamily="34" charset="0"/>
                          <a:cs typeface="Arial" panose="020B0604020202020204" pitchFamily="34" charset="0"/>
                        </a:rPr>
                        <a:t>-0.14</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1000" u="none" strike="noStrike" dirty="0">
                          <a:effectLst/>
                          <a:latin typeface="Arial" panose="020B0604020202020204" pitchFamily="34" charset="0"/>
                          <a:cs typeface="Arial" panose="020B0604020202020204" pitchFamily="34" charset="0"/>
                        </a:rPr>
                        <a:t>-0.94</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1000" u="none" strike="noStrike" dirty="0">
                          <a:effectLst/>
                          <a:latin typeface="Arial" panose="020B0604020202020204" pitchFamily="34" charset="0"/>
                          <a:cs typeface="Arial" panose="020B0604020202020204" pitchFamily="34" charset="0"/>
                        </a:rPr>
                        <a:t>-6.61</a:t>
                      </a:r>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167640">
                <a:tc gridSpan="4">
                  <a:txBody>
                    <a:bodyPr/>
                    <a:lstStyle/>
                    <a:p>
                      <a:pPr marL="0" marR="0" indent="0" algn="l" defTabSz="685800" rtl="0" eaLnBrk="1" fontAlgn="b" latinLnBrk="0" hangingPunct="1">
                        <a:lnSpc>
                          <a:spcPct val="100000"/>
                        </a:lnSpc>
                        <a:spcBef>
                          <a:spcPts val="0"/>
                        </a:spcBef>
                        <a:spcAft>
                          <a:spcPts val="0"/>
                        </a:spcAft>
                        <a:buClrTx/>
                        <a:buSzTx/>
                        <a:buFontTx/>
                        <a:buNone/>
                        <a:tabLst/>
                        <a:defRPr/>
                      </a:pPr>
                      <a:r>
                        <a:rPr lang="en-GB" sz="1000" b="0" i="1" u="none" strike="noStrike" dirty="0">
                          <a:effectLst/>
                          <a:latin typeface="Arial" panose="020B0604020202020204" pitchFamily="34" charset="0"/>
                          <a:cs typeface="Arial" panose="020B0604020202020204" pitchFamily="34" charset="0"/>
                        </a:rPr>
                        <a:t>Fold values compared to HMC</a:t>
                      </a:r>
                    </a:p>
                  </a:txBody>
                  <a:tcPr marL="0" marR="0" marT="0" marB="0" anchor="b">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fontAlgn="b"/>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fontAlgn="b"/>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fontAlgn="b"/>
                      <a:endParaRPr lang="en-GB" sz="1000" b="0" i="0" u="none" strike="noStrike" dirty="0">
                        <a:effectLst/>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xmlns="" val="10006"/>
                  </a:ext>
                </a:extLst>
              </a:tr>
            </a:tbl>
          </a:graphicData>
        </a:graphic>
      </p:graphicFrame>
      <p:grpSp>
        <p:nvGrpSpPr>
          <p:cNvPr id="113" name="Group 263"/>
          <p:cNvGrpSpPr/>
          <p:nvPr/>
        </p:nvGrpSpPr>
        <p:grpSpPr>
          <a:xfrm>
            <a:off x="329165" y="6006317"/>
            <a:ext cx="3991225" cy="3478609"/>
            <a:chOff x="307643" y="5996212"/>
            <a:chExt cx="3991225" cy="3478609"/>
          </a:xfrm>
        </p:grpSpPr>
        <p:grpSp>
          <p:nvGrpSpPr>
            <p:cNvPr id="137" name="Group 264"/>
            <p:cNvGrpSpPr/>
            <p:nvPr/>
          </p:nvGrpSpPr>
          <p:grpSpPr>
            <a:xfrm rot="16200000">
              <a:off x="-606385" y="7139536"/>
              <a:ext cx="2475340" cy="647283"/>
              <a:chOff x="8274230" y="4896821"/>
              <a:chExt cx="2326899" cy="436479"/>
            </a:xfrm>
          </p:grpSpPr>
          <p:grpSp>
            <p:nvGrpSpPr>
              <p:cNvPr id="156" name="Group 298"/>
              <p:cNvGrpSpPr/>
              <p:nvPr/>
            </p:nvGrpSpPr>
            <p:grpSpPr>
              <a:xfrm>
                <a:off x="8274230" y="5056418"/>
                <a:ext cx="2326899" cy="276882"/>
                <a:chOff x="1250140" y="6241886"/>
                <a:chExt cx="2326899" cy="276882"/>
              </a:xfrm>
            </p:grpSpPr>
            <p:pic>
              <p:nvPicPr>
                <p:cNvPr id="158" name="Picture 300"/>
                <p:cNvPicPr>
                  <a:picLocks noChangeAspect="1"/>
                </p:cNvPicPr>
                <p:nvPr/>
              </p:nvPicPr>
              <p:blipFill rotWithShape="1">
                <a:blip r:embed="rId2">
                  <a:extLst>
                    <a:ext uri="{28A0092B-C50C-407E-A947-70E740481C1C}">
                      <a14:useLocalDpi xmlns:a14="http://schemas.microsoft.com/office/drawing/2010/main" val="0"/>
                    </a:ext>
                  </a:extLst>
                </a:blip>
                <a:srcRect l="6483" t="-383" r="55201" b="96792"/>
                <a:stretch/>
              </p:blipFill>
              <p:spPr>
                <a:xfrm>
                  <a:off x="1601912" y="6241886"/>
                  <a:ext cx="1657350" cy="119061"/>
                </a:xfrm>
                <a:prstGeom prst="rect">
                  <a:avLst/>
                </a:prstGeom>
              </p:spPr>
            </p:pic>
            <p:sp>
              <p:nvSpPr>
                <p:cNvPr id="159" name="Rectangle 301"/>
                <p:cNvSpPr/>
                <p:nvPr/>
              </p:nvSpPr>
              <p:spPr>
                <a:xfrm>
                  <a:off x="2067617" y="6352734"/>
                  <a:ext cx="690376" cy="166033"/>
                </a:xfrm>
                <a:prstGeom prst="rect">
                  <a:avLst/>
                </a:prstGeom>
              </p:spPr>
              <p:txBody>
                <a:bodyPr wrap="square">
                  <a:spAutoFit/>
                </a:bodyPr>
                <a:lstStyle/>
                <a:p>
                  <a:pPr algn="ctr"/>
                  <a:r>
                    <a:rPr lang="de-DE" sz="1000" dirty="0">
                      <a:latin typeface="Arial" panose="020B0604020202020204" pitchFamily="34" charset="0"/>
                      <a:cs typeface="Arial" panose="020B0604020202020204" pitchFamily="34" charset="0"/>
                    </a:rPr>
                    <a:t>0.00</a:t>
                  </a:r>
                </a:p>
              </p:txBody>
            </p:sp>
            <p:sp>
              <p:nvSpPr>
                <p:cNvPr id="160" name="Rectangle 302"/>
                <p:cNvSpPr/>
                <p:nvPr/>
              </p:nvSpPr>
              <p:spPr>
                <a:xfrm>
                  <a:off x="1250140" y="6352735"/>
                  <a:ext cx="800482" cy="166033"/>
                </a:xfrm>
                <a:prstGeom prst="rect">
                  <a:avLst/>
                </a:prstGeom>
              </p:spPr>
              <p:txBody>
                <a:bodyPr wrap="square">
                  <a:spAutoFit/>
                </a:bodyPr>
                <a:lstStyle/>
                <a:p>
                  <a:pPr algn="ctr"/>
                  <a:r>
                    <a:rPr lang="de-DE" sz="1000" dirty="0">
                      <a:latin typeface="Arial" panose="020B0604020202020204" pitchFamily="34" charset="0"/>
                      <a:cs typeface="Arial" panose="020B0604020202020204" pitchFamily="34" charset="0"/>
                    </a:rPr>
                    <a:t>-10.00 </a:t>
                  </a:r>
                </a:p>
              </p:txBody>
            </p:sp>
            <p:sp>
              <p:nvSpPr>
                <p:cNvPr id="161" name="Rectangle 303"/>
                <p:cNvSpPr/>
                <p:nvPr/>
              </p:nvSpPr>
              <p:spPr>
                <a:xfrm>
                  <a:off x="2826349" y="6352734"/>
                  <a:ext cx="750690" cy="166033"/>
                </a:xfrm>
                <a:prstGeom prst="rect">
                  <a:avLst/>
                </a:prstGeom>
              </p:spPr>
              <p:txBody>
                <a:bodyPr wrap="square">
                  <a:spAutoFit/>
                </a:bodyPr>
                <a:lstStyle/>
                <a:p>
                  <a:pPr algn="ctr"/>
                  <a:r>
                    <a:rPr lang="de-DE" sz="1000" dirty="0">
                      <a:latin typeface="Arial" panose="020B0604020202020204" pitchFamily="34" charset="0"/>
                      <a:cs typeface="Arial" panose="020B0604020202020204" pitchFamily="34" charset="0"/>
                    </a:rPr>
                    <a:t>10.00 </a:t>
                  </a:r>
                </a:p>
              </p:txBody>
            </p:sp>
          </p:grpSp>
          <p:sp>
            <p:nvSpPr>
              <p:cNvPr id="157" name="Rectangle 299"/>
              <p:cNvSpPr/>
              <p:nvPr/>
            </p:nvSpPr>
            <p:spPr>
              <a:xfrm>
                <a:off x="8403356" y="4896821"/>
                <a:ext cx="2096513" cy="311314"/>
              </a:xfrm>
              <a:prstGeom prst="rect">
                <a:avLst/>
              </a:prstGeom>
            </p:spPr>
            <p:txBody>
              <a:bodyPr wrap="square">
                <a:spAutoFit/>
              </a:bodyPr>
              <a:lstStyle/>
              <a:p>
                <a:pPr algn="ctr"/>
                <a:r>
                  <a:rPr lang="de-DE" sz="1200" dirty="0">
                    <a:latin typeface="Arial" panose="020B0604020202020204" pitchFamily="34" charset="0"/>
                    <a:cs typeface="Arial" panose="020B0604020202020204" pitchFamily="34" charset="0"/>
                  </a:rPr>
                  <a:t>Colour </a:t>
                </a:r>
                <a:r>
                  <a:rPr lang="de-DE" sz="1000" dirty="0">
                    <a:latin typeface="Arial" panose="020B0604020202020204" pitchFamily="34" charset="0"/>
                    <a:cs typeface="Arial" panose="020B0604020202020204" pitchFamily="34" charset="0"/>
                  </a:rPr>
                  <a:t>Key</a:t>
                </a:r>
                <a:r>
                  <a:rPr lang="de-DE" sz="1200"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Log</a:t>
                </a:r>
                <a:r>
                  <a:rPr lang="en-GB" sz="1200" baseline="-25000" dirty="0">
                    <a:latin typeface="Arial" panose="020B0604020202020204" pitchFamily="34" charset="0"/>
                    <a:cs typeface="Arial" panose="020B0604020202020204" pitchFamily="34" charset="0"/>
                  </a:rPr>
                  <a:t>2</a:t>
                </a:r>
                <a:r>
                  <a:rPr lang="en-GB" sz="1200" dirty="0">
                    <a:latin typeface="Arial" panose="020B0604020202020204" pitchFamily="34" charset="0"/>
                    <a:cs typeface="Arial" panose="020B0604020202020204" pitchFamily="34" charset="0"/>
                  </a:rPr>
                  <a:t> 2</a:t>
                </a:r>
                <a:r>
                  <a:rPr lang="en-GB" sz="1200" baseline="30000" dirty="0">
                    <a:latin typeface="Arial" panose="020B0604020202020204" pitchFamily="34" charset="0"/>
                    <a:cs typeface="Arial" panose="020B0604020202020204" pitchFamily="34" charset="0"/>
                  </a:rPr>
                  <a:t>-ΔΔCt</a:t>
                </a:r>
                <a:r>
                  <a:rPr lang="en-GB" sz="1200" dirty="0">
                    <a:latin typeface="Arial" panose="020B0604020202020204" pitchFamily="34" charset="0"/>
                    <a:cs typeface="Arial" panose="020B0604020202020204" pitchFamily="34" charset="0"/>
                  </a:rPr>
                  <a:t>)</a:t>
                </a:r>
              </a:p>
              <a:p>
                <a:pPr algn="ctr"/>
                <a:endParaRPr lang="de-DE" sz="1200" dirty="0">
                  <a:latin typeface="Arial" panose="020B0604020202020204" pitchFamily="34" charset="0"/>
                  <a:cs typeface="Arial" panose="020B0604020202020204" pitchFamily="34" charset="0"/>
                </a:endParaRPr>
              </a:p>
            </p:txBody>
          </p:sp>
        </p:grpSp>
        <p:grpSp>
          <p:nvGrpSpPr>
            <p:cNvPr id="138" name="Group 268"/>
            <p:cNvGrpSpPr/>
            <p:nvPr/>
          </p:nvGrpSpPr>
          <p:grpSpPr>
            <a:xfrm>
              <a:off x="341804" y="5996212"/>
              <a:ext cx="3957064" cy="3478609"/>
              <a:chOff x="401964" y="5889855"/>
              <a:chExt cx="3957064" cy="3478609"/>
            </a:xfrm>
          </p:grpSpPr>
          <p:sp>
            <p:nvSpPr>
              <p:cNvPr id="139" name="Rectangle 271"/>
              <p:cNvSpPr/>
              <p:nvPr/>
            </p:nvSpPr>
            <p:spPr>
              <a:xfrm>
                <a:off x="3512793" y="8332047"/>
                <a:ext cx="846235" cy="1036417"/>
              </a:xfrm>
              <a:prstGeom prst="rect">
                <a:avLst/>
              </a:prstGeom>
            </p:spPr>
            <p:txBody>
              <a:bodyPr wrap="square">
                <a:spAutoFit/>
              </a:bodyPr>
              <a:lstStyle/>
              <a:p>
                <a:r>
                  <a:rPr lang="de-DE" sz="1200" i="1" dirty="0">
                    <a:latin typeface="Arial" panose="020B0604020202020204" pitchFamily="34" charset="0"/>
                    <a:cs typeface="Arial" panose="020B0604020202020204" pitchFamily="34" charset="0"/>
                  </a:rPr>
                  <a:t>miR-134</a:t>
                </a:r>
              </a:p>
              <a:p>
                <a:r>
                  <a:rPr lang="de-DE" sz="1200" i="1" dirty="0">
                    <a:latin typeface="Arial" panose="020B0604020202020204" pitchFamily="34" charset="0"/>
                    <a:cs typeface="Arial" panose="020B0604020202020204" pitchFamily="34" charset="0"/>
                  </a:rPr>
                  <a:t>miR-145</a:t>
                </a:r>
              </a:p>
              <a:p>
                <a:r>
                  <a:rPr lang="de-DE" sz="1200" i="1" dirty="0">
                    <a:latin typeface="Arial" panose="020B0604020202020204" pitchFamily="34" charset="0"/>
                    <a:cs typeface="Arial" panose="020B0604020202020204" pitchFamily="34" charset="0"/>
                  </a:rPr>
                  <a:t>miR-9-1</a:t>
                </a:r>
              </a:p>
              <a:p>
                <a:r>
                  <a:rPr lang="de-DE" sz="1200" i="1" dirty="0">
                    <a:latin typeface="Arial" panose="020B0604020202020204" pitchFamily="34" charset="0"/>
                    <a:cs typeface="Arial" panose="020B0604020202020204" pitchFamily="34" charset="0"/>
                  </a:rPr>
                  <a:t>miR-10b</a:t>
                </a:r>
              </a:p>
              <a:p>
                <a:r>
                  <a:rPr lang="de-DE" sz="1200" i="1" dirty="0">
                    <a:latin typeface="Arial" panose="020B0604020202020204" pitchFamily="34" charset="0"/>
                    <a:cs typeface="Arial" panose="020B0604020202020204" pitchFamily="34" charset="0"/>
                  </a:rPr>
                  <a:t>miR-126</a:t>
                </a:r>
              </a:p>
            </p:txBody>
          </p:sp>
          <p:pic>
            <p:nvPicPr>
              <p:cNvPr id="140" name="Picture 273"/>
              <p:cNvPicPr>
                <a:picLocks noChangeAspect="1"/>
              </p:cNvPicPr>
              <p:nvPr/>
            </p:nvPicPr>
            <p:blipFill rotWithShape="1">
              <a:blip r:embed="rId3">
                <a:extLst>
                  <a:ext uri="{28A0092B-C50C-407E-A947-70E740481C1C}">
                    <a14:useLocalDpi xmlns:a14="http://schemas.microsoft.com/office/drawing/2010/main" val="0"/>
                  </a:ext>
                </a:extLst>
              </a:blip>
              <a:srcRect t="72689" r="20873" b="1"/>
              <a:stretch/>
            </p:blipFill>
            <p:spPr>
              <a:xfrm>
                <a:off x="401964" y="8362126"/>
                <a:ext cx="3146274" cy="915933"/>
              </a:xfrm>
              <a:prstGeom prst="rect">
                <a:avLst/>
              </a:prstGeom>
            </p:spPr>
          </p:pic>
          <p:sp>
            <p:nvSpPr>
              <p:cNvPr id="141" name="Rectangle 274"/>
              <p:cNvSpPr/>
              <p:nvPr/>
            </p:nvSpPr>
            <p:spPr>
              <a:xfrm rot="16200000">
                <a:off x="1064452" y="7448074"/>
                <a:ext cx="1269258" cy="286755"/>
              </a:xfrm>
              <a:prstGeom prst="rect">
                <a:avLst/>
              </a:prstGeom>
            </p:spPr>
            <p:txBody>
              <a:bodyPr wrap="square">
                <a:spAutoFit/>
              </a:bodyPr>
              <a:lstStyle/>
              <a:p>
                <a:r>
                  <a:rPr lang="de-DE" sz="1200" dirty="0">
                    <a:latin typeface="Arial" panose="020B0604020202020204" pitchFamily="34" charset="0"/>
                    <a:cs typeface="Arial" panose="020B0604020202020204" pitchFamily="34" charset="0"/>
                  </a:rPr>
                  <a:t>Ben-Men-1 #1</a:t>
                </a:r>
              </a:p>
            </p:txBody>
          </p:sp>
          <p:sp>
            <p:nvSpPr>
              <p:cNvPr id="142" name="Rectangle 275"/>
              <p:cNvSpPr/>
              <p:nvPr/>
            </p:nvSpPr>
            <p:spPr>
              <a:xfrm rot="16200000">
                <a:off x="1455972" y="7476794"/>
                <a:ext cx="1221571" cy="276999"/>
              </a:xfrm>
              <a:prstGeom prst="rect">
                <a:avLst/>
              </a:prstGeom>
            </p:spPr>
            <p:txBody>
              <a:bodyPr wrap="square">
                <a:spAutoFit/>
              </a:bodyPr>
              <a:lstStyle/>
              <a:p>
                <a:r>
                  <a:rPr lang="de-DE" sz="1200" dirty="0">
                    <a:latin typeface="Arial" panose="020B0604020202020204" pitchFamily="34" charset="0"/>
                    <a:cs typeface="Arial" panose="020B0604020202020204" pitchFamily="34" charset="0"/>
                  </a:rPr>
                  <a:t>Ben-Men-1 #3</a:t>
                </a:r>
              </a:p>
            </p:txBody>
          </p:sp>
          <p:sp>
            <p:nvSpPr>
              <p:cNvPr id="143" name="Rectangle 277"/>
              <p:cNvSpPr/>
              <p:nvPr/>
            </p:nvSpPr>
            <p:spPr>
              <a:xfrm rot="16200000">
                <a:off x="1232783" y="7431474"/>
                <a:ext cx="1312212" cy="276999"/>
              </a:xfrm>
              <a:prstGeom prst="rect">
                <a:avLst/>
              </a:prstGeom>
            </p:spPr>
            <p:txBody>
              <a:bodyPr wrap="square">
                <a:spAutoFit/>
              </a:bodyPr>
              <a:lstStyle/>
              <a:p>
                <a:r>
                  <a:rPr lang="de-DE" sz="1200" dirty="0">
                    <a:latin typeface="Arial" panose="020B0604020202020204" pitchFamily="34" charset="0"/>
                    <a:cs typeface="Arial" panose="020B0604020202020204" pitchFamily="34" charset="0"/>
                  </a:rPr>
                  <a:t>Ben-Men-1 #2</a:t>
                </a:r>
              </a:p>
            </p:txBody>
          </p:sp>
          <p:sp>
            <p:nvSpPr>
              <p:cNvPr id="144" name="Rectangle 279"/>
              <p:cNvSpPr/>
              <p:nvPr/>
            </p:nvSpPr>
            <p:spPr>
              <a:xfrm rot="16200000">
                <a:off x="2461576" y="7441931"/>
                <a:ext cx="1291297" cy="276999"/>
              </a:xfrm>
              <a:prstGeom prst="rect">
                <a:avLst/>
              </a:prstGeom>
            </p:spPr>
            <p:txBody>
              <a:bodyPr wrap="square">
                <a:spAutoFit/>
              </a:bodyPr>
              <a:lstStyle/>
              <a:p>
                <a:r>
                  <a:rPr lang="de-DE" sz="1200" dirty="0">
                    <a:latin typeface="Arial" panose="020B0604020202020204" pitchFamily="34" charset="0"/>
                    <a:cs typeface="Arial" panose="020B0604020202020204" pitchFamily="34" charset="0"/>
                  </a:rPr>
                  <a:t>KT21-MG1 #1</a:t>
                </a:r>
              </a:p>
            </p:txBody>
          </p:sp>
          <p:sp>
            <p:nvSpPr>
              <p:cNvPr id="145" name="Rectangle 287"/>
              <p:cNvSpPr/>
              <p:nvPr/>
            </p:nvSpPr>
            <p:spPr>
              <a:xfrm rot="16200000">
                <a:off x="2638752" y="7441932"/>
                <a:ext cx="1291297" cy="276999"/>
              </a:xfrm>
              <a:prstGeom prst="rect">
                <a:avLst/>
              </a:prstGeom>
            </p:spPr>
            <p:txBody>
              <a:bodyPr wrap="square">
                <a:spAutoFit/>
              </a:bodyPr>
              <a:lstStyle/>
              <a:p>
                <a:r>
                  <a:rPr lang="de-DE" sz="1200" dirty="0">
                    <a:latin typeface="Arial" panose="020B0604020202020204" pitchFamily="34" charset="0"/>
                    <a:cs typeface="Arial" panose="020B0604020202020204" pitchFamily="34" charset="0"/>
                  </a:rPr>
                  <a:t>KT21-MG1 #2</a:t>
                </a:r>
              </a:p>
            </p:txBody>
          </p:sp>
          <p:sp>
            <p:nvSpPr>
              <p:cNvPr id="146" name="Rectangle 288"/>
              <p:cNvSpPr/>
              <p:nvPr/>
            </p:nvSpPr>
            <p:spPr>
              <a:xfrm rot="16200000">
                <a:off x="2804461" y="7441933"/>
                <a:ext cx="1291296" cy="276999"/>
              </a:xfrm>
              <a:prstGeom prst="rect">
                <a:avLst/>
              </a:prstGeom>
            </p:spPr>
            <p:txBody>
              <a:bodyPr wrap="square">
                <a:spAutoFit/>
              </a:bodyPr>
              <a:lstStyle/>
              <a:p>
                <a:r>
                  <a:rPr lang="de-DE" sz="1200" dirty="0">
                    <a:latin typeface="Arial" panose="020B0604020202020204" pitchFamily="34" charset="0"/>
                    <a:cs typeface="Arial" panose="020B0604020202020204" pitchFamily="34" charset="0"/>
                  </a:rPr>
                  <a:t>KT21-MG1 #3</a:t>
                </a:r>
              </a:p>
            </p:txBody>
          </p:sp>
          <p:sp>
            <p:nvSpPr>
              <p:cNvPr id="147" name="Rectangle 289"/>
              <p:cNvSpPr/>
              <p:nvPr/>
            </p:nvSpPr>
            <p:spPr>
              <a:xfrm rot="16200000">
                <a:off x="1840578" y="7696284"/>
                <a:ext cx="782593" cy="276999"/>
              </a:xfrm>
              <a:prstGeom prst="rect">
                <a:avLst/>
              </a:prstGeom>
            </p:spPr>
            <p:txBody>
              <a:bodyPr wrap="square">
                <a:spAutoFit/>
              </a:bodyPr>
              <a:lstStyle/>
              <a:p>
                <a:r>
                  <a:rPr lang="de-DE" sz="1200" dirty="0">
                    <a:latin typeface="Arial" panose="020B0604020202020204" pitchFamily="34" charset="0"/>
                    <a:cs typeface="Arial" panose="020B0604020202020204" pitchFamily="34" charset="0"/>
                  </a:rPr>
                  <a:t>MN082</a:t>
                </a:r>
              </a:p>
            </p:txBody>
          </p:sp>
          <p:sp>
            <p:nvSpPr>
              <p:cNvPr id="148" name="Rectangle 290"/>
              <p:cNvSpPr/>
              <p:nvPr/>
            </p:nvSpPr>
            <p:spPr>
              <a:xfrm rot="16200000">
                <a:off x="1964782" y="7643245"/>
                <a:ext cx="888676" cy="276999"/>
              </a:xfrm>
              <a:prstGeom prst="rect">
                <a:avLst/>
              </a:prstGeom>
            </p:spPr>
            <p:txBody>
              <a:bodyPr wrap="square">
                <a:spAutoFit/>
              </a:bodyPr>
              <a:lstStyle/>
              <a:p>
                <a:r>
                  <a:rPr lang="de-DE" sz="1200" dirty="0">
                    <a:latin typeface="Arial" panose="020B0604020202020204" pitchFamily="34" charset="0"/>
                    <a:cs typeface="Arial" panose="020B0604020202020204" pitchFamily="34" charset="0"/>
                  </a:rPr>
                  <a:t>MN036</a:t>
                </a:r>
              </a:p>
            </p:txBody>
          </p:sp>
          <p:sp>
            <p:nvSpPr>
              <p:cNvPr id="149" name="Rectangle 291"/>
              <p:cNvSpPr/>
              <p:nvPr/>
            </p:nvSpPr>
            <p:spPr>
              <a:xfrm rot="16200000">
                <a:off x="2180145" y="7696283"/>
                <a:ext cx="782598" cy="276999"/>
              </a:xfrm>
              <a:prstGeom prst="rect">
                <a:avLst/>
              </a:prstGeom>
            </p:spPr>
            <p:txBody>
              <a:bodyPr wrap="square">
                <a:spAutoFit/>
              </a:bodyPr>
              <a:lstStyle/>
              <a:p>
                <a:r>
                  <a:rPr lang="de-DE" sz="1200" dirty="0">
                    <a:latin typeface="Arial" panose="020B0604020202020204" pitchFamily="34" charset="0"/>
                    <a:cs typeface="Arial" panose="020B0604020202020204" pitchFamily="34" charset="0"/>
                  </a:rPr>
                  <a:t>MN038</a:t>
                </a:r>
              </a:p>
            </p:txBody>
          </p:sp>
          <p:sp>
            <p:nvSpPr>
              <p:cNvPr id="150" name="Rectangle 292"/>
              <p:cNvSpPr/>
              <p:nvPr/>
            </p:nvSpPr>
            <p:spPr>
              <a:xfrm rot="16200000">
                <a:off x="2361705" y="7696280"/>
                <a:ext cx="782598" cy="276999"/>
              </a:xfrm>
              <a:prstGeom prst="rect">
                <a:avLst/>
              </a:prstGeom>
            </p:spPr>
            <p:txBody>
              <a:bodyPr wrap="square">
                <a:spAutoFit/>
              </a:bodyPr>
              <a:lstStyle/>
              <a:p>
                <a:r>
                  <a:rPr lang="de-DE" sz="1200" dirty="0">
                    <a:latin typeface="Arial" panose="020B0604020202020204" pitchFamily="34" charset="0"/>
                    <a:cs typeface="Arial" panose="020B0604020202020204" pitchFamily="34" charset="0"/>
                  </a:rPr>
                  <a:t>MN033</a:t>
                </a:r>
              </a:p>
            </p:txBody>
          </p:sp>
          <p:sp>
            <p:nvSpPr>
              <p:cNvPr id="151" name="Rectangle 293"/>
              <p:cNvSpPr/>
              <p:nvPr/>
            </p:nvSpPr>
            <p:spPr>
              <a:xfrm rot="16200000">
                <a:off x="2538817" y="7696281"/>
                <a:ext cx="782595" cy="276999"/>
              </a:xfrm>
              <a:prstGeom prst="rect">
                <a:avLst/>
              </a:prstGeom>
            </p:spPr>
            <p:txBody>
              <a:bodyPr wrap="square">
                <a:spAutoFit/>
              </a:bodyPr>
              <a:lstStyle/>
              <a:p>
                <a:r>
                  <a:rPr lang="de-DE" sz="1200" dirty="0">
                    <a:latin typeface="Arial" panose="020B0604020202020204" pitchFamily="34" charset="0"/>
                    <a:cs typeface="Arial" panose="020B0604020202020204" pitchFamily="34" charset="0"/>
                  </a:rPr>
                  <a:t>MN048</a:t>
                </a:r>
              </a:p>
            </p:txBody>
          </p:sp>
          <p:pic>
            <p:nvPicPr>
              <p:cNvPr id="152" name="Picture 294"/>
              <p:cNvPicPr>
                <a:picLocks noChangeAspect="1"/>
              </p:cNvPicPr>
              <p:nvPr/>
            </p:nvPicPr>
            <p:blipFill rotWithShape="1">
              <a:blip r:embed="rId3">
                <a:extLst>
                  <a:ext uri="{28A0092B-C50C-407E-A947-70E740481C1C}">
                    <a14:useLocalDpi xmlns:a14="http://schemas.microsoft.com/office/drawing/2010/main" val="0"/>
                  </a:ext>
                </a:extLst>
              </a:blip>
              <a:srcRect l="31845" t="12209" r="22067" b="50334"/>
              <a:stretch/>
            </p:blipFill>
            <p:spPr>
              <a:xfrm>
                <a:off x="1669827" y="5889855"/>
                <a:ext cx="1832517" cy="1256247"/>
              </a:xfrm>
              <a:prstGeom prst="rect">
                <a:avLst/>
              </a:prstGeom>
            </p:spPr>
          </p:pic>
          <p:grpSp>
            <p:nvGrpSpPr>
              <p:cNvPr id="153" name="Group 295"/>
              <p:cNvGrpSpPr/>
              <p:nvPr/>
            </p:nvGrpSpPr>
            <p:grpSpPr>
              <a:xfrm>
                <a:off x="1620043" y="8166038"/>
                <a:ext cx="1908890" cy="173935"/>
                <a:chOff x="4755515" y="5133465"/>
                <a:chExt cx="1303797" cy="118800"/>
              </a:xfrm>
            </p:grpSpPr>
            <p:sp>
              <p:nvSpPr>
                <p:cNvPr id="154" name="Rectangle 296"/>
                <p:cNvSpPr/>
                <p:nvPr/>
              </p:nvSpPr>
              <p:spPr>
                <a:xfrm>
                  <a:off x="5706512" y="5133475"/>
                  <a:ext cx="352800" cy="11753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297"/>
                <p:cNvSpPr/>
                <p:nvPr/>
              </p:nvSpPr>
              <p:spPr>
                <a:xfrm>
                  <a:off x="4755515" y="5133465"/>
                  <a:ext cx="946800" cy="1188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sp>
        <p:nvSpPr>
          <p:cNvPr id="176" name="Rectangle 304"/>
          <p:cNvSpPr/>
          <p:nvPr/>
        </p:nvSpPr>
        <p:spPr>
          <a:xfrm>
            <a:off x="91904" y="5968450"/>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c</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665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3" name="Group 782"/>
          <p:cNvGrpSpPr/>
          <p:nvPr/>
        </p:nvGrpSpPr>
        <p:grpSpPr>
          <a:xfrm>
            <a:off x="2852208" y="241423"/>
            <a:ext cx="2122659" cy="2446395"/>
            <a:chOff x="2669328" y="550757"/>
            <a:chExt cx="2122659" cy="2446395"/>
          </a:xfrm>
        </p:grpSpPr>
        <p:sp>
          <p:nvSpPr>
            <p:cNvPr id="95" name="TextBox 94"/>
            <p:cNvSpPr txBox="1"/>
            <p:nvPr/>
          </p:nvSpPr>
          <p:spPr>
            <a:xfrm>
              <a:off x="4391623" y="1132086"/>
              <a:ext cx="327334" cy="215444"/>
            </a:xfrm>
            <a:prstGeom prst="rect">
              <a:avLst/>
            </a:prstGeom>
            <a:noFill/>
          </p:spPr>
          <p:txBody>
            <a:bodyPr wrap="none" rtlCol="0">
              <a:spAutoFit/>
            </a:bodyPr>
            <a:lstStyle/>
            <a:p>
              <a:pPr algn="ctr"/>
              <a:r>
                <a:rPr lang="en-GB" sz="800" dirty="0">
                  <a:latin typeface="Arial" panose="020B0604020202020204" pitchFamily="34" charset="0"/>
                  <a:cs typeface="Arial" panose="020B0604020202020204" pitchFamily="34" charset="0"/>
                </a:rPr>
                <a:t>NS</a:t>
              </a:r>
            </a:p>
          </p:txBody>
        </p:sp>
        <p:sp>
          <p:nvSpPr>
            <p:cNvPr id="99" name="Rectangle 154"/>
            <p:cNvSpPr>
              <a:spLocks noChangeArrowheads="1"/>
            </p:cNvSpPr>
            <p:nvPr/>
          </p:nvSpPr>
          <p:spPr bwMode="auto">
            <a:xfrm rot="16200000">
              <a:off x="2213690" y="1252586"/>
              <a:ext cx="1114409" cy="20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1" u="none" strike="noStrike" cap="none" normalizeH="0" baseline="0" dirty="0">
                  <a:ln>
                    <a:noFill/>
                  </a:ln>
                  <a:solidFill>
                    <a:srgbClr val="000000"/>
                  </a:solidFill>
                  <a:effectLst/>
                  <a:cs typeface="Arial" panose="020B0604020202020204" pitchFamily="34" charset="0"/>
                </a:rPr>
                <a:t>miR-145</a:t>
              </a:r>
              <a:r>
                <a:rPr kumimoji="0" lang="en-US" altLang="en-US" sz="1200" i="0" u="none" strike="noStrike" cap="none" normalizeH="0" baseline="0" dirty="0">
                  <a:ln>
                    <a:noFill/>
                  </a:ln>
                  <a:solidFill>
                    <a:srgbClr val="000000"/>
                  </a:solidFill>
                  <a:effectLst/>
                  <a:cs typeface="Arial" panose="020B0604020202020204" pitchFamily="34" charset="0"/>
                </a:rPr>
                <a:t> levels</a:t>
              </a:r>
            </a:p>
          </p:txBody>
        </p:sp>
        <p:sp>
          <p:nvSpPr>
            <p:cNvPr id="266" name="Rectangle 86"/>
            <p:cNvSpPr>
              <a:spLocks noChangeArrowheads="1"/>
            </p:cNvSpPr>
            <p:nvPr/>
          </p:nvSpPr>
          <p:spPr bwMode="auto">
            <a:xfrm rot="16200000">
              <a:off x="3212075" y="2459175"/>
              <a:ext cx="75822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cs typeface="Arial" panose="020B0604020202020204" pitchFamily="34" charset="0"/>
                </a:rPr>
                <a:t>Ben-Men-1</a:t>
              </a:r>
            </a:p>
          </p:txBody>
        </p:sp>
        <p:sp>
          <p:nvSpPr>
            <p:cNvPr id="267" name="Rectangle 88"/>
            <p:cNvSpPr>
              <a:spLocks noChangeArrowheads="1"/>
            </p:cNvSpPr>
            <p:nvPr/>
          </p:nvSpPr>
          <p:spPr bwMode="auto">
            <a:xfrm rot="16200000">
              <a:off x="3676250" y="2406125"/>
              <a:ext cx="812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defTabSz="914400"/>
              <a:r>
                <a:rPr lang="en-US" altLang="en-US" sz="1200" dirty="0">
                  <a:solidFill>
                    <a:srgbClr val="000000"/>
                  </a:solidFill>
                  <a:cs typeface="Arial" panose="020B0604020202020204" pitchFamily="34" charset="0"/>
                </a:rPr>
                <a:t>WHO I cells</a:t>
              </a:r>
            </a:p>
            <a:p>
              <a:pPr lvl="0" algn="ctr" defTabSz="914400"/>
              <a:r>
                <a:rPr lang="en-US" altLang="en-US" sz="1200" dirty="0">
                  <a:solidFill>
                    <a:srgbClr val="000000"/>
                  </a:solidFill>
                  <a:cs typeface="Arial" panose="020B0604020202020204" pitchFamily="34" charset="0"/>
                </a:rPr>
                <a:t>n=12</a:t>
              </a:r>
              <a:endParaRPr lang="en-US" altLang="en-US" sz="1200" dirty="0">
                <a:cs typeface="Arial" panose="020B0604020202020204" pitchFamily="34" charset="0"/>
              </a:endParaRPr>
            </a:p>
          </p:txBody>
        </p:sp>
        <p:sp>
          <p:nvSpPr>
            <p:cNvPr id="268" name="Rectangle 90"/>
            <p:cNvSpPr>
              <a:spLocks noChangeArrowheads="1"/>
            </p:cNvSpPr>
            <p:nvPr/>
          </p:nvSpPr>
          <p:spPr bwMode="auto">
            <a:xfrm rot="16200000">
              <a:off x="4178884" y="2468001"/>
              <a:ext cx="75180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cs typeface="Arial" panose="020B0604020202020204" pitchFamily="34" charset="0"/>
                </a:rPr>
                <a:t>KT21-MG1</a:t>
              </a:r>
              <a:endParaRPr kumimoji="0" lang="en-US" altLang="en-US" sz="1200" i="0" u="none" strike="noStrike" cap="none" normalizeH="0" baseline="0" dirty="0">
                <a:ln>
                  <a:noFill/>
                </a:ln>
                <a:solidFill>
                  <a:schemeClr val="tx1"/>
                </a:solidFill>
                <a:effectLst/>
                <a:cs typeface="Arial" panose="020B0604020202020204" pitchFamily="34" charset="0"/>
              </a:endParaRPr>
            </a:p>
          </p:txBody>
        </p:sp>
        <p:sp>
          <p:nvSpPr>
            <p:cNvPr id="175" name="Line 59"/>
            <p:cNvSpPr>
              <a:spLocks noChangeShapeType="1"/>
            </p:cNvSpPr>
            <p:nvPr/>
          </p:nvSpPr>
          <p:spPr bwMode="auto">
            <a:xfrm>
              <a:off x="3356887" y="2050945"/>
              <a:ext cx="14351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6" name="Line 60"/>
            <p:cNvSpPr>
              <a:spLocks noChangeShapeType="1"/>
            </p:cNvSpPr>
            <p:nvPr/>
          </p:nvSpPr>
          <p:spPr bwMode="auto">
            <a:xfrm>
              <a:off x="3595012" y="2050945"/>
              <a:ext cx="0" cy="52388"/>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8" name="Line 62"/>
            <p:cNvSpPr>
              <a:spLocks noChangeShapeType="1"/>
            </p:cNvSpPr>
            <p:nvPr/>
          </p:nvSpPr>
          <p:spPr bwMode="auto">
            <a:xfrm>
              <a:off x="4074437" y="2050945"/>
              <a:ext cx="0" cy="52388"/>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0" name="Line 64"/>
            <p:cNvSpPr>
              <a:spLocks noChangeShapeType="1"/>
            </p:cNvSpPr>
            <p:nvPr/>
          </p:nvSpPr>
          <p:spPr bwMode="auto">
            <a:xfrm>
              <a:off x="4553862" y="2050945"/>
              <a:ext cx="0" cy="52388"/>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2" name="Line 66"/>
            <p:cNvSpPr>
              <a:spLocks noChangeShapeType="1"/>
            </p:cNvSpPr>
            <p:nvPr/>
          </p:nvSpPr>
          <p:spPr bwMode="auto">
            <a:xfrm flipV="1">
              <a:off x="3356887" y="626957"/>
              <a:ext cx="0" cy="1423988"/>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3" name="Line 67"/>
            <p:cNvSpPr>
              <a:spLocks noChangeShapeType="1"/>
            </p:cNvSpPr>
            <p:nvPr/>
          </p:nvSpPr>
          <p:spPr bwMode="auto">
            <a:xfrm flipH="1">
              <a:off x="3304500" y="2050945"/>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4" name="Rectangle 68"/>
            <p:cNvSpPr>
              <a:spLocks noChangeArrowheads="1"/>
            </p:cNvSpPr>
            <p:nvPr/>
          </p:nvSpPr>
          <p:spPr bwMode="auto">
            <a:xfrm>
              <a:off x="2874287" y="1974745"/>
              <a:ext cx="3831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anose="020B0604020202020204" pitchFamily="34" charset="0"/>
                </a:rPr>
                <a:t>0.001</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185" name="Line 69"/>
            <p:cNvSpPr>
              <a:spLocks noChangeShapeType="1"/>
            </p:cNvSpPr>
            <p:nvPr/>
          </p:nvSpPr>
          <p:spPr bwMode="auto">
            <a:xfrm flipH="1">
              <a:off x="3304500" y="1695345"/>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6" name="Rectangle 70"/>
            <p:cNvSpPr>
              <a:spLocks noChangeArrowheads="1"/>
            </p:cNvSpPr>
            <p:nvPr/>
          </p:nvSpPr>
          <p:spPr bwMode="auto">
            <a:xfrm>
              <a:off x="2959246" y="1619145"/>
              <a:ext cx="29815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187" name="Line 71"/>
            <p:cNvSpPr>
              <a:spLocks noChangeShapeType="1"/>
            </p:cNvSpPr>
            <p:nvPr/>
          </p:nvSpPr>
          <p:spPr bwMode="auto">
            <a:xfrm flipH="1">
              <a:off x="3304500" y="1339745"/>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8" name="Rectangle 72"/>
            <p:cNvSpPr>
              <a:spLocks noChangeArrowheads="1"/>
            </p:cNvSpPr>
            <p:nvPr/>
          </p:nvSpPr>
          <p:spPr bwMode="auto">
            <a:xfrm>
              <a:off x="3044205" y="1261957"/>
              <a:ext cx="2132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189" name="Line 73"/>
            <p:cNvSpPr>
              <a:spLocks noChangeShapeType="1"/>
            </p:cNvSpPr>
            <p:nvPr/>
          </p:nvSpPr>
          <p:spPr bwMode="auto">
            <a:xfrm flipH="1">
              <a:off x="3304500" y="982557"/>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0" name="Rectangle 74"/>
            <p:cNvSpPr>
              <a:spLocks noChangeArrowheads="1"/>
            </p:cNvSpPr>
            <p:nvPr/>
          </p:nvSpPr>
          <p:spPr bwMode="auto">
            <a:xfrm>
              <a:off x="3172445" y="906357"/>
              <a:ext cx="8496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191" name="Line 75"/>
            <p:cNvSpPr>
              <a:spLocks noChangeShapeType="1"/>
            </p:cNvSpPr>
            <p:nvPr/>
          </p:nvSpPr>
          <p:spPr bwMode="auto">
            <a:xfrm flipH="1">
              <a:off x="3304500" y="626957"/>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4" name="Rectangle 76"/>
            <p:cNvSpPr>
              <a:spLocks noChangeArrowheads="1"/>
            </p:cNvSpPr>
            <p:nvPr/>
          </p:nvSpPr>
          <p:spPr bwMode="auto">
            <a:xfrm>
              <a:off x="3087487" y="550757"/>
              <a:ext cx="1699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10</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225" name="Oval 77"/>
            <p:cNvSpPr>
              <a:spLocks noChangeArrowheads="1"/>
            </p:cNvSpPr>
            <p:nvPr/>
          </p:nvSpPr>
          <p:spPr bwMode="auto">
            <a:xfrm>
              <a:off x="3436262" y="901595"/>
              <a:ext cx="127000" cy="127000"/>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6" name="Oval 78"/>
            <p:cNvSpPr>
              <a:spLocks noChangeArrowheads="1"/>
            </p:cNvSpPr>
            <p:nvPr/>
          </p:nvSpPr>
          <p:spPr bwMode="auto">
            <a:xfrm>
              <a:off x="3531512" y="952395"/>
              <a:ext cx="127000" cy="127000"/>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7" name="Oval 79"/>
            <p:cNvSpPr>
              <a:spLocks noChangeArrowheads="1"/>
            </p:cNvSpPr>
            <p:nvPr/>
          </p:nvSpPr>
          <p:spPr bwMode="auto">
            <a:xfrm>
              <a:off x="3626762" y="912707"/>
              <a:ext cx="128588" cy="127000"/>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8" name="Line 80"/>
            <p:cNvSpPr>
              <a:spLocks noChangeShapeType="1"/>
            </p:cNvSpPr>
            <p:nvPr/>
          </p:nvSpPr>
          <p:spPr bwMode="auto">
            <a:xfrm>
              <a:off x="3595012" y="969857"/>
              <a:ext cx="0" cy="30163"/>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9" name="Freeform 81"/>
            <p:cNvSpPr>
              <a:spLocks/>
            </p:cNvSpPr>
            <p:nvPr/>
          </p:nvSpPr>
          <p:spPr bwMode="auto">
            <a:xfrm>
              <a:off x="3515637" y="969857"/>
              <a:ext cx="158750"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pattFill prst="pct25">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0" name="Freeform 82"/>
            <p:cNvSpPr>
              <a:spLocks/>
            </p:cNvSpPr>
            <p:nvPr/>
          </p:nvSpPr>
          <p:spPr bwMode="auto">
            <a:xfrm>
              <a:off x="3515637" y="1000020"/>
              <a:ext cx="158750"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pattFill prst="pct25">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1" name="Line 83"/>
            <p:cNvSpPr>
              <a:spLocks noChangeShapeType="1"/>
            </p:cNvSpPr>
            <p:nvPr/>
          </p:nvSpPr>
          <p:spPr bwMode="auto">
            <a:xfrm>
              <a:off x="3385567" y="982557"/>
              <a:ext cx="420479"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2" name="Oval 84"/>
            <p:cNvSpPr>
              <a:spLocks noChangeArrowheads="1"/>
            </p:cNvSpPr>
            <p:nvPr/>
          </p:nvSpPr>
          <p:spPr bwMode="auto">
            <a:xfrm>
              <a:off x="4106187" y="909532"/>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3" name="Oval 85"/>
            <p:cNvSpPr>
              <a:spLocks noChangeArrowheads="1"/>
            </p:cNvSpPr>
            <p:nvPr/>
          </p:nvSpPr>
          <p:spPr bwMode="auto">
            <a:xfrm>
              <a:off x="4010937" y="942870"/>
              <a:ext cx="127000"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4" name="Oval 86"/>
            <p:cNvSpPr>
              <a:spLocks noChangeArrowheads="1"/>
            </p:cNvSpPr>
            <p:nvPr/>
          </p:nvSpPr>
          <p:spPr bwMode="auto">
            <a:xfrm>
              <a:off x="4010937" y="1358795"/>
              <a:ext cx="127000"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5" name="Oval 87"/>
            <p:cNvSpPr>
              <a:spLocks noChangeArrowheads="1"/>
            </p:cNvSpPr>
            <p:nvPr/>
          </p:nvSpPr>
          <p:spPr bwMode="auto">
            <a:xfrm>
              <a:off x="3914100" y="914295"/>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6" name="Oval 88"/>
            <p:cNvSpPr>
              <a:spLocks noChangeArrowheads="1"/>
            </p:cNvSpPr>
            <p:nvPr/>
          </p:nvSpPr>
          <p:spPr bwMode="auto">
            <a:xfrm>
              <a:off x="4058562" y="861907"/>
              <a:ext cx="127000"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7" name="Oval 89"/>
            <p:cNvSpPr>
              <a:spLocks noChangeArrowheads="1"/>
            </p:cNvSpPr>
            <p:nvPr/>
          </p:nvSpPr>
          <p:spPr bwMode="auto">
            <a:xfrm>
              <a:off x="3963312" y="869845"/>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8" name="Oval 90"/>
            <p:cNvSpPr>
              <a:spLocks noChangeArrowheads="1"/>
            </p:cNvSpPr>
            <p:nvPr/>
          </p:nvSpPr>
          <p:spPr bwMode="auto">
            <a:xfrm>
              <a:off x="4106187" y="704745"/>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9" name="Oval 91"/>
            <p:cNvSpPr>
              <a:spLocks noChangeArrowheads="1"/>
            </p:cNvSpPr>
            <p:nvPr/>
          </p:nvSpPr>
          <p:spPr bwMode="auto">
            <a:xfrm>
              <a:off x="4106187" y="1276245"/>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0" name="Oval 92"/>
            <p:cNvSpPr>
              <a:spLocks noChangeArrowheads="1"/>
            </p:cNvSpPr>
            <p:nvPr/>
          </p:nvSpPr>
          <p:spPr bwMode="auto">
            <a:xfrm>
              <a:off x="3914100" y="684107"/>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1" name="Oval 93"/>
            <p:cNvSpPr>
              <a:spLocks noChangeArrowheads="1"/>
            </p:cNvSpPr>
            <p:nvPr/>
          </p:nvSpPr>
          <p:spPr bwMode="auto">
            <a:xfrm>
              <a:off x="3987125" y="773007"/>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2" name="Oval 94"/>
            <p:cNvSpPr>
              <a:spLocks noChangeArrowheads="1"/>
            </p:cNvSpPr>
            <p:nvPr/>
          </p:nvSpPr>
          <p:spPr bwMode="auto">
            <a:xfrm>
              <a:off x="4010937" y="733320"/>
              <a:ext cx="127000" cy="125413"/>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4" name="Oval 95"/>
            <p:cNvSpPr>
              <a:spLocks noChangeArrowheads="1"/>
            </p:cNvSpPr>
            <p:nvPr/>
          </p:nvSpPr>
          <p:spPr bwMode="auto">
            <a:xfrm>
              <a:off x="4058562" y="649182"/>
              <a:ext cx="127000"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5" name="Line 96"/>
            <p:cNvSpPr>
              <a:spLocks noChangeShapeType="1"/>
            </p:cNvSpPr>
            <p:nvPr/>
          </p:nvSpPr>
          <p:spPr bwMode="auto">
            <a:xfrm>
              <a:off x="4074437" y="828570"/>
              <a:ext cx="0" cy="77788"/>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6" name="Freeform 97"/>
            <p:cNvSpPr>
              <a:spLocks/>
            </p:cNvSpPr>
            <p:nvPr/>
          </p:nvSpPr>
          <p:spPr bwMode="auto">
            <a:xfrm>
              <a:off x="3995062" y="828570"/>
              <a:ext cx="158750"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solidFill>
              <a:schemeClr val="bg1">
                <a:lumMod val="50000"/>
              </a:schemeClr>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7" name="Freeform 98"/>
            <p:cNvSpPr>
              <a:spLocks/>
            </p:cNvSpPr>
            <p:nvPr/>
          </p:nvSpPr>
          <p:spPr bwMode="auto">
            <a:xfrm>
              <a:off x="3995062" y="906357"/>
              <a:ext cx="158750"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solidFill>
              <a:schemeClr val="bg1">
                <a:lumMod val="50000"/>
              </a:schemeClr>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8" name="Line 99"/>
            <p:cNvSpPr>
              <a:spLocks noChangeShapeType="1"/>
            </p:cNvSpPr>
            <p:nvPr/>
          </p:nvSpPr>
          <p:spPr bwMode="auto">
            <a:xfrm>
              <a:off x="3863141" y="861907"/>
              <a:ext cx="42259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9" name="Oval 100"/>
            <p:cNvSpPr>
              <a:spLocks noChangeArrowheads="1"/>
            </p:cNvSpPr>
            <p:nvPr/>
          </p:nvSpPr>
          <p:spPr bwMode="auto">
            <a:xfrm>
              <a:off x="4490362" y="1676295"/>
              <a:ext cx="127000" cy="127000"/>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0" name="Oval 101"/>
            <p:cNvSpPr>
              <a:spLocks noChangeArrowheads="1"/>
            </p:cNvSpPr>
            <p:nvPr/>
          </p:nvSpPr>
          <p:spPr bwMode="auto">
            <a:xfrm>
              <a:off x="4490362" y="1449282"/>
              <a:ext cx="127000" cy="127000"/>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1" name="Oval 102"/>
            <p:cNvSpPr>
              <a:spLocks noChangeArrowheads="1"/>
            </p:cNvSpPr>
            <p:nvPr/>
          </p:nvSpPr>
          <p:spPr bwMode="auto">
            <a:xfrm>
              <a:off x="4393525" y="1401657"/>
              <a:ext cx="128588" cy="127000"/>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2" name="Line 103"/>
            <p:cNvSpPr>
              <a:spLocks noChangeShapeType="1"/>
            </p:cNvSpPr>
            <p:nvPr/>
          </p:nvSpPr>
          <p:spPr bwMode="auto">
            <a:xfrm>
              <a:off x="4553862" y="1484207"/>
              <a:ext cx="0" cy="12700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3" name="Freeform 104"/>
            <p:cNvSpPr>
              <a:spLocks/>
            </p:cNvSpPr>
            <p:nvPr/>
          </p:nvSpPr>
          <p:spPr bwMode="auto">
            <a:xfrm>
              <a:off x="4474487" y="1484207"/>
              <a:ext cx="158750"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pattFill prst="pct80">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4" name="Freeform 105"/>
            <p:cNvSpPr>
              <a:spLocks/>
            </p:cNvSpPr>
            <p:nvPr/>
          </p:nvSpPr>
          <p:spPr bwMode="auto">
            <a:xfrm>
              <a:off x="4474487" y="1611207"/>
              <a:ext cx="158750"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pattFill prst="pct80">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5" name="Line 106"/>
            <p:cNvSpPr>
              <a:spLocks noChangeShapeType="1"/>
            </p:cNvSpPr>
            <p:nvPr/>
          </p:nvSpPr>
          <p:spPr bwMode="auto">
            <a:xfrm>
              <a:off x="4342566" y="1535007"/>
              <a:ext cx="42259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514" name="Rectangle 513"/>
          <p:cNvSpPr/>
          <p:nvPr/>
        </p:nvSpPr>
        <p:spPr>
          <a:xfrm>
            <a:off x="60857" y="36132"/>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d</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sp>
        <p:nvSpPr>
          <p:cNvPr id="256" name="Rectangle 255"/>
          <p:cNvSpPr/>
          <p:nvPr/>
        </p:nvSpPr>
        <p:spPr>
          <a:xfrm>
            <a:off x="62945" y="2806466"/>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e</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grpSp>
        <p:nvGrpSpPr>
          <p:cNvPr id="5" name="Group 4"/>
          <p:cNvGrpSpPr/>
          <p:nvPr/>
        </p:nvGrpSpPr>
        <p:grpSpPr>
          <a:xfrm>
            <a:off x="282659" y="221386"/>
            <a:ext cx="1956825" cy="2466431"/>
            <a:chOff x="282659" y="542912"/>
            <a:chExt cx="1956825" cy="2466431"/>
          </a:xfrm>
        </p:grpSpPr>
        <p:grpSp>
          <p:nvGrpSpPr>
            <p:cNvPr id="4" name="Group 3"/>
            <p:cNvGrpSpPr/>
            <p:nvPr/>
          </p:nvGrpSpPr>
          <p:grpSpPr>
            <a:xfrm>
              <a:off x="282659" y="542912"/>
              <a:ext cx="1956825" cy="2466431"/>
              <a:chOff x="294851" y="542912"/>
              <a:chExt cx="1956825" cy="2466431"/>
            </a:xfrm>
          </p:grpSpPr>
          <p:sp>
            <p:nvSpPr>
              <p:cNvPr id="262" name="Rectangle 154"/>
              <p:cNvSpPr>
                <a:spLocks noChangeArrowheads="1"/>
              </p:cNvSpPr>
              <p:nvPr/>
            </p:nvSpPr>
            <p:spPr bwMode="auto">
              <a:xfrm rot="16200000">
                <a:off x="-160787" y="1258041"/>
                <a:ext cx="1114407" cy="203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1" u="none" strike="noStrike" cap="none" normalizeH="0" baseline="0" dirty="0">
                    <a:ln>
                      <a:noFill/>
                    </a:ln>
                    <a:solidFill>
                      <a:srgbClr val="000000"/>
                    </a:solidFill>
                    <a:effectLst/>
                    <a:cs typeface="Arial" panose="020B0604020202020204" pitchFamily="34" charset="0"/>
                  </a:rPr>
                  <a:t>miR-134 </a:t>
                </a:r>
                <a:r>
                  <a:rPr kumimoji="0" lang="en-US" altLang="en-US" sz="1200" i="0" u="none" strike="noStrike" cap="none" normalizeH="0" baseline="0" dirty="0">
                    <a:ln>
                      <a:noFill/>
                    </a:ln>
                    <a:solidFill>
                      <a:srgbClr val="000000"/>
                    </a:solidFill>
                    <a:effectLst/>
                    <a:cs typeface="Arial" panose="020B0604020202020204" pitchFamily="34" charset="0"/>
                  </a:rPr>
                  <a:t>levels</a:t>
                </a:r>
              </a:p>
            </p:txBody>
          </p:sp>
          <p:sp>
            <p:nvSpPr>
              <p:cNvPr id="13" name="Line 8"/>
              <p:cNvSpPr>
                <a:spLocks noChangeShapeType="1"/>
              </p:cNvSpPr>
              <p:nvPr/>
            </p:nvSpPr>
            <p:spPr bwMode="auto">
              <a:xfrm>
                <a:off x="821339" y="2057387"/>
                <a:ext cx="1430337"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Line 9"/>
              <p:cNvSpPr>
                <a:spLocks noChangeShapeType="1"/>
              </p:cNvSpPr>
              <p:nvPr/>
            </p:nvSpPr>
            <p:spPr bwMode="auto">
              <a:xfrm>
                <a:off x="1059464" y="2057387"/>
                <a:ext cx="0" cy="52388"/>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1"/>
              <p:cNvSpPr>
                <a:spLocks noChangeShapeType="1"/>
              </p:cNvSpPr>
              <p:nvPr/>
            </p:nvSpPr>
            <p:spPr bwMode="auto">
              <a:xfrm>
                <a:off x="1535714" y="2057387"/>
                <a:ext cx="0" cy="52388"/>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Line 13"/>
              <p:cNvSpPr>
                <a:spLocks noChangeShapeType="1"/>
              </p:cNvSpPr>
              <p:nvPr/>
            </p:nvSpPr>
            <p:spPr bwMode="auto">
              <a:xfrm>
                <a:off x="2013551" y="2057387"/>
                <a:ext cx="0" cy="52388"/>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 name="Line 15"/>
              <p:cNvSpPr>
                <a:spLocks noChangeShapeType="1"/>
              </p:cNvSpPr>
              <p:nvPr/>
            </p:nvSpPr>
            <p:spPr bwMode="auto">
              <a:xfrm flipV="1">
                <a:off x="821339" y="620700"/>
                <a:ext cx="0" cy="1436688"/>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Line 16"/>
              <p:cNvSpPr>
                <a:spLocks noChangeShapeType="1"/>
              </p:cNvSpPr>
              <p:nvPr/>
            </p:nvSpPr>
            <p:spPr bwMode="auto">
              <a:xfrm flipH="1">
                <a:off x="768951" y="2057387"/>
                <a:ext cx="52387"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p:nvSpPr>
            <p:spPr bwMode="auto">
              <a:xfrm>
                <a:off x="494314" y="1979600"/>
                <a:ext cx="2132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23" name="Line 18"/>
              <p:cNvSpPr>
                <a:spLocks noChangeShapeType="1"/>
              </p:cNvSpPr>
              <p:nvPr/>
            </p:nvSpPr>
            <p:spPr bwMode="auto">
              <a:xfrm flipH="1">
                <a:off x="768951" y="1339837"/>
                <a:ext cx="52387"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 name="Rectangle 19"/>
              <p:cNvSpPr>
                <a:spLocks noChangeArrowheads="1"/>
              </p:cNvSpPr>
              <p:nvPr/>
            </p:nvSpPr>
            <p:spPr bwMode="auto">
              <a:xfrm>
                <a:off x="622554" y="1262050"/>
                <a:ext cx="8496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25" name="Line 20"/>
              <p:cNvSpPr>
                <a:spLocks noChangeShapeType="1"/>
              </p:cNvSpPr>
              <p:nvPr/>
            </p:nvSpPr>
            <p:spPr bwMode="auto">
              <a:xfrm flipH="1">
                <a:off x="768951" y="620700"/>
                <a:ext cx="52387"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Rectangle 21"/>
              <p:cNvSpPr>
                <a:spLocks noChangeArrowheads="1"/>
              </p:cNvSpPr>
              <p:nvPr/>
            </p:nvSpPr>
            <p:spPr bwMode="auto">
              <a:xfrm>
                <a:off x="537596" y="542912"/>
                <a:ext cx="1699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10</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27" name="Oval 22"/>
              <p:cNvSpPr>
                <a:spLocks noChangeArrowheads="1"/>
              </p:cNvSpPr>
              <p:nvPr/>
            </p:nvSpPr>
            <p:spPr bwMode="auto">
              <a:xfrm>
                <a:off x="995964" y="1235062"/>
                <a:ext cx="127000" cy="128588"/>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Oval 23"/>
              <p:cNvSpPr>
                <a:spLocks noChangeArrowheads="1"/>
              </p:cNvSpPr>
              <p:nvPr/>
            </p:nvSpPr>
            <p:spPr bwMode="auto">
              <a:xfrm>
                <a:off x="899126" y="1185850"/>
                <a:ext cx="128587" cy="127000"/>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9" name="Oval 24"/>
              <p:cNvSpPr>
                <a:spLocks noChangeArrowheads="1"/>
              </p:cNvSpPr>
              <p:nvPr/>
            </p:nvSpPr>
            <p:spPr bwMode="auto">
              <a:xfrm>
                <a:off x="995964" y="1477950"/>
                <a:ext cx="127000" cy="127000"/>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Line 25"/>
              <p:cNvSpPr>
                <a:spLocks noChangeShapeType="1"/>
              </p:cNvSpPr>
              <p:nvPr/>
            </p:nvSpPr>
            <p:spPr bwMode="auto">
              <a:xfrm>
                <a:off x="1059464" y="1271575"/>
                <a:ext cx="0" cy="155575"/>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Freeform 26"/>
              <p:cNvSpPr>
                <a:spLocks/>
              </p:cNvSpPr>
              <p:nvPr/>
            </p:nvSpPr>
            <p:spPr bwMode="auto">
              <a:xfrm>
                <a:off x="980089" y="1271575"/>
                <a:ext cx="157162"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pattFill prst="pct25">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4" name="Freeform 27"/>
              <p:cNvSpPr>
                <a:spLocks/>
              </p:cNvSpPr>
              <p:nvPr/>
            </p:nvSpPr>
            <p:spPr bwMode="auto">
              <a:xfrm>
                <a:off x="980089" y="1427150"/>
                <a:ext cx="157162"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pattFill prst="pct25">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5" name="Line 28"/>
              <p:cNvSpPr>
                <a:spLocks noChangeShapeType="1"/>
              </p:cNvSpPr>
              <p:nvPr/>
            </p:nvSpPr>
            <p:spPr bwMode="auto">
              <a:xfrm>
                <a:off x="848431" y="1339837"/>
                <a:ext cx="42047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6" name="Oval 29"/>
              <p:cNvSpPr>
                <a:spLocks noChangeArrowheads="1"/>
              </p:cNvSpPr>
              <p:nvPr/>
            </p:nvSpPr>
            <p:spPr bwMode="auto">
              <a:xfrm>
                <a:off x="1376964" y="1120762"/>
                <a:ext cx="127000"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7" name="Oval 30"/>
              <p:cNvSpPr>
                <a:spLocks noChangeArrowheads="1"/>
              </p:cNvSpPr>
              <p:nvPr/>
            </p:nvSpPr>
            <p:spPr bwMode="auto">
              <a:xfrm>
                <a:off x="1426176" y="1012812"/>
                <a:ext cx="127000"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8" name="Oval 31"/>
              <p:cNvSpPr>
                <a:spLocks noChangeArrowheads="1"/>
              </p:cNvSpPr>
              <p:nvPr/>
            </p:nvSpPr>
            <p:spPr bwMode="auto">
              <a:xfrm>
                <a:off x="1567464" y="1222362"/>
                <a:ext cx="128587"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9" name="Oval 32"/>
              <p:cNvSpPr>
                <a:spLocks noChangeArrowheads="1"/>
              </p:cNvSpPr>
              <p:nvPr/>
            </p:nvSpPr>
            <p:spPr bwMode="auto">
              <a:xfrm>
                <a:off x="1472214" y="1277925"/>
                <a:ext cx="127000" cy="1285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0" name="Oval 33"/>
              <p:cNvSpPr>
                <a:spLocks noChangeArrowheads="1"/>
              </p:cNvSpPr>
              <p:nvPr/>
            </p:nvSpPr>
            <p:spPr bwMode="auto">
              <a:xfrm>
                <a:off x="1567464" y="1014400"/>
                <a:ext cx="128587" cy="1285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1" name="Oval 34"/>
              <p:cNvSpPr>
                <a:spLocks noChangeArrowheads="1"/>
              </p:cNvSpPr>
              <p:nvPr/>
            </p:nvSpPr>
            <p:spPr bwMode="auto">
              <a:xfrm>
                <a:off x="1496026" y="915975"/>
                <a:ext cx="127000" cy="1285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2" name="Oval 35"/>
              <p:cNvSpPr>
                <a:spLocks noChangeArrowheads="1"/>
              </p:cNvSpPr>
              <p:nvPr/>
            </p:nvSpPr>
            <p:spPr bwMode="auto">
              <a:xfrm>
                <a:off x="1472214" y="881050"/>
                <a:ext cx="127000" cy="1285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3" name="Oval 36"/>
              <p:cNvSpPr>
                <a:spLocks noChangeArrowheads="1"/>
              </p:cNvSpPr>
              <p:nvPr/>
            </p:nvSpPr>
            <p:spPr bwMode="auto">
              <a:xfrm>
                <a:off x="1519839" y="1011225"/>
                <a:ext cx="127000"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4" name="Oval 37"/>
              <p:cNvSpPr>
                <a:spLocks noChangeArrowheads="1"/>
              </p:cNvSpPr>
              <p:nvPr/>
            </p:nvSpPr>
            <p:spPr bwMode="auto">
              <a:xfrm>
                <a:off x="1376964" y="1060437"/>
                <a:ext cx="127000" cy="1285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5" name="Oval 38"/>
              <p:cNvSpPr>
                <a:spLocks noChangeArrowheads="1"/>
              </p:cNvSpPr>
              <p:nvPr/>
            </p:nvSpPr>
            <p:spPr bwMode="auto">
              <a:xfrm>
                <a:off x="1472214" y="1084250"/>
                <a:ext cx="127000"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6" name="Oval 39"/>
              <p:cNvSpPr>
                <a:spLocks noChangeArrowheads="1"/>
              </p:cNvSpPr>
              <p:nvPr/>
            </p:nvSpPr>
            <p:spPr bwMode="auto">
              <a:xfrm>
                <a:off x="1449989" y="1009637"/>
                <a:ext cx="127000"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7" name="Oval 40"/>
              <p:cNvSpPr>
                <a:spLocks noChangeArrowheads="1"/>
              </p:cNvSpPr>
              <p:nvPr/>
            </p:nvSpPr>
            <p:spPr bwMode="auto">
              <a:xfrm>
                <a:off x="1567464" y="844537"/>
                <a:ext cx="128587" cy="1285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8" name="Line 41"/>
              <p:cNvSpPr>
                <a:spLocks noChangeShapeType="1"/>
              </p:cNvSpPr>
              <p:nvPr/>
            </p:nvSpPr>
            <p:spPr bwMode="auto">
              <a:xfrm>
                <a:off x="1535714" y="1046150"/>
                <a:ext cx="0" cy="6985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9" name="Freeform 42"/>
              <p:cNvSpPr>
                <a:spLocks/>
              </p:cNvSpPr>
              <p:nvPr/>
            </p:nvSpPr>
            <p:spPr bwMode="auto">
              <a:xfrm>
                <a:off x="1457926" y="1046150"/>
                <a:ext cx="157162"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solidFill>
                <a:schemeClr val="bg1">
                  <a:lumMod val="50000"/>
                </a:schemeClr>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0" name="Freeform 43"/>
              <p:cNvSpPr>
                <a:spLocks/>
              </p:cNvSpPr>
              <p:nvPr/>
            </p:nvSpPr>
            <p:spPr bwMode="auto">
              <a:xfrm>
                <a:off x="1457926" y="1116000"/>
                <a:ext cx="157162"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solidFill>
                <a:schemeClr val="bg1">
                  <a:lumMod val="50000"/>
                </a:schemeClr>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1" name="Line 44"/>
              <p:cNvSpPr>
                <a:spLocks noChangeShapeType="1"/>
              </p:cNvSpPr>
              <p:nvPr/>
            </p:nvSpPr>
            <p:spPr bwMode="auto">
              <a:xfrm>
                <a:off x="1326268" y="1079487"/>
                <a:ext cx="42047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2" name="Oval 45"/>
              <p:cNvSpPr>
                <a:spLocks noChangeArrowheads="1"/>
              </p:cNvSpPr>
              <p:nvPr/>
            </p:nvSpPr>
            <p:spPr bwMode="auto">
              <a:xfrm>
                <a:off x="1854801" y="1355712"/>
                <a:ext cx="127000" cy="128588"/>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3" name="Oval 46"/>
              <p:cNvSpPr>
                <a:spLocks noChangeArrowheads="1"/>
              </p:cNvSpPr>
              <p:nvPr/>
            </p:nvSpPr>
            <p:spPr bwMode="auto">
              <a:xfrm>
                <a:off x="1950051" y="1449375"/>
                <a:ext cx="127000" cy="127000"/>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4" name="Oval 47"/>
              <p:cNvSpPr>
                <a:spLocks noChangeArrowheads="1"/>
              </p:cNvSpPr>
              <p:nvPr/>
            </p:nvSpPr>
            <p:spPr bwMode="auto">
              <a:xfrm>
                <a:off x="2045301" y="1444612"/>
                <a:ext cx="127000" cy="127000"/>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5" name="Line 48"/>
              <p:cNvSpPr>
                <a:spLocks noChangeShapeType="1"/>
              </p:cNvSpPr>
              <p:nvPr/>
            </p:nvSpPr>
            <p:spPr bwMode="auto">
              <a:xfrm>
                <a:off x="2013551" y="1447787"/>
                <a:ext cx="0" cy="6350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6" name="Freeform 49"/>
              <p:cNvSpPr>
                <a:spLocks/>
              </p:cNvSpPr>
              <p:nvPr/>
            </p:nvSpPr>
            <p:spPr bwMode="auto">
              <a:xfrm>
                <a:off x="1934176" y="1447787"/>
                <a:ext cx="158750"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pattFill prst="pct80">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7" name="Freeform 50"/>
              <p:cNvSpPr>
                <a:spLocks/>
              </p:cNvSpPr>
              <p:nvPr/>
            </p:nvSpPr>
            <p:spPr bwMode="auto">
              <a:xfrm>
                <a:off x="1934176" y="1511287"/>
                <a:ext cx="158750"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pattFill prst="pct80">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8" name="Line 51"/>
              <p:cNvSpPr>
                <a:spLocks noChangeShapeType="1"/>
              </p:cNvSpPr>
              <p:nvPr/>
            </p:nvSpPr>
            <p:spPr bwMode="auto">
              <a:xfrm>
                <a:off x="1804368" y="1477950"/>
                <a:ext cx="418367"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69" name="Rectangle 86"/>
              <p:cNvSpPr>
                <a:spLocks noChangeArrowheads="1"/>
              </p:cNvSpPr>
              <p:nvPr/>
            </p:nvSpPr>
            <p:spPr bwMode="auto">
              <a:xfrm rot="16200000">
                <a:off x="670837" y="2471366"/>
                <a:ext cx="75822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cs typeface="Arial" panose="020B0604020202020204" pitchFamily="34" charset="0"/>
                  </a:rPr>
                  <a:t>Ben-Men-1</a:t>
                </a:r>
              </a:p>
            </p:txBody>
          </p:sp>
          <p:sp>
            <p:nvSpPr>
              <p:cNvPr id="770" name="Rectangle 88"/>
              <p:cNvSpPr>
                <a:spLocks noChangeArrowheads="1"/>
              </p:cNvSpPr>
              <p:nvPr/>
            </p:nvSpPr>
            <p:spPr bwMode="auto">
              <a:xfrm rot="16200000">
                <a:off x="1135012" y="2418316"/>
                <a:ext cx="812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defTabSz="914400"/>
                <a:r>
                  <a:rPr lang="en-US" altLang="en-US" sz="1200" dirty="0">
                    <a:solidFill>
                      <a:srgbClr val="000000"/>
                    </a:solidFill>
                    <a:cs typeface="Arial" panose="020B0604020202020204" pitchFamily="34" charset="0"/>
                  </a:rPr>
                  <a:t>WHO I cells</a:t>
                </a:r>
              </a:p>
              <a:p>
                <a:pPr lvl="0" algn="ctr" defTabSz="914400"/>
                <a:r>
                  <a:rPr lang="en-US" altLang="en-US" sz="1200" dirty="0">
                    <a:solidFill>
                      <a:srgbClr val="000000"/>
                    </a:solidFill>
                    <a:cs typeface="Arial" panose="020B0604020202020204" pitchFamily="34" charset="0"/>
                  </a:rPr>
                  <a:t>n=12</a:t>
                </a:r>
                <a:endParaRPr lang="en-US" altLang="en-US" sz="1200" dirty="0">
                  <a:cs typeface="Arial" panose="020B0604020202020204" pitchFamily="34" charset="0"/>
                </a:endParaRPr>
              </a:p>
            </p:txBody>
          </p:sp>
          <p:sp>
            <p:nvSpPr>
              <p:cNvPr id="771" name="Rectangle 90"/>
              <p:cNvSpPr>
                <a:spLocks noChangeArrowheads="1"/>
              </p:cNvSpPr>
              <p:nvPr/>
            </p:nvSpPr>
            <p:spPr bwMode="auto">
              <a:xfrm rot="16200000">
                <a:off x="1637646" y="2480192"/>
                <a:ext cx="75180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cs typeface="Arial" panose="020B0604020202020204" pitchFamily="34" charset="0"/>
                  </a:rPr>
                  <a:t>KT21-MG1</a:t>
                </a:r>
                <a:endParaRPr kumimoji="0" lang="en-US" altLang="en-US" sz="1200" i="0" u="none" strike="noStrike" cap="none" normalizeH="0" baseline="0" dirty="0">
                  <a:ln>
                    <a:noFill/>
                  </a:ln>
                  <a:solidFill>
                    <a:schemeClr val="tx1"/>
                  </a:solidFill>
                  <a:effectLst/>
                  <a:cs typeface="Arial" panose="020B0604020202020204" pitchFamily="34" charset="0"/>
                </a:endParaRPr>
              </a:p>
            </p:txBody>
          </p:sp>
        </p:grpSp>
        <p:sp>
          <p:nvSpPr>
            <p:cNvPr id="257" name="Rectangle 658"/>
            <p:cNvSpPr>
              <a:spLocks noChangeArrowheads="1"/>
            </p:cNvSpPr>
            <p:nvPr/>
          </p:nvSpPr>
          <p:spPr bwMode="auto">
            <a:xfrm>
              <a:off x="1953402" y="1139665"/>
              <a:ext cx="1410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grpSp>
      <p:grpSp>
        <p:nvGrpSpPr>
          <p:cNvPr id="7" name="Group 6"/>
          <p:cNvGrpSpPr/>
          <p:nvPr/>
        </p:nvGrpSpPr>
        <p:grpSpPr>
          <a:xfrm>
            <a:off x="144785" y="2971189"/>
            <a:ext cx="2456679" cy="3170616"/>
            <a:chOff x="144785" y="3392923"/>
            <a:chExt cx="2456679" cy="3170616"/>
          </a:xfrm>
        </p:grpSpPr>
        <p:grpSp>
          <p:nvGrpSpPr>
            <p:cNvPr id="3" name="Group 2"/>
            <p:cNvGrpSpPr/>
            <p:nvPr/>
          </p:nvGrpSpPr>
          <p:grpSpPr>
            <a:xfrm>
              <a:off x="144785" y="3392923"/>
              <a:ext cx="2456679" cy="3170616"/>
              <a:chOff x="3509437" y="3563611"/>
              <a:chExt cx="2456679" cy="3170616"/>
            </a:xfrm>
          </p:grpSpPr>
          <p:sp>
            <p:nvSpPr>
              <p:cNvPr id="243" name="Rectangle 154"/>
              <p:cNvSpPr>
                <a:spLocks noChangeArrowheads="1"/>
              </p:cNvSpPr>
              <p:nvPr/>
            </p:nvSpPr>
            <p:spPr bwMode="auto">
              <a:xfrm rot="16200000">
                <a:off x="3095220" y="4595656"/>
                <a:ext cx="101309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1" u="none" strike="noStrike" cap="none" normalizeH="0" baseline="0" dirty="0">
                    <a:ln>
                      <a:noFill/>
                    </a:ln>
                    <a:solidFill>
                      <a:srgbClr val="000000"/>
                    </a:solidFill>
                    <a:effectLst/>
                    <a:cs typeface="Arial" panose="020B0604020202020204" pitchFamily="34" charset="0"/>
                  </a:rPr>
                  <a:t>miR-126</a:t>
                </a:r>
                <a:r>
                  <a:rPr kumimoji="0" lang="en-US" altLang="en-US" sz="1200" i="0" u="none" strike="noStrike" cap="none" normalizeH="0" baseline="0" dirty="0">
                    <a:ln>
                      <a:noFill/>
                    </a:ln>
                    <a:solidFill>
                      <a:srgbClr val="000000"/>
                    </a:solidFill>
                    <a:effectLst/>
                    <a:cs typeface="Arial" panose="020B0604020202020204" pitchFamily="34" charset="0"/>
                  </a:rPr>
                  <a:t> levels</a:t>
                </a:r>
              </a:p>
            </p:txBody>
          </p:sp>
          <p:sp>
            <p:nvSpPr>
              <p:cNvPr id="270" name="Line 115"/>
              <p:cNvSpPr>
                <a:spLocks noChangeShapeType="1"/>
              </p:cNvSpPr>
              <p:nvPr/>
            </p:nvSpPr>
            <p:spPr bwMode="auto">
              <a:xfrm>
                <a:off x="4183130" y="5782936"/>
                <a:ext cx="1782986"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1" name="Line 116"/>
              <p:cNvSpPr>
                <a:spLocks noChangeShapeType="1"/>
              </p:cNvSpPr>
              <p:nvPr/>
            </p:nvSpPr>
            <p:spPr bwMode="auto">
              <a:xfrm>
                <a:off x="4394697" y="578293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3" name="Line 118"/>
              <p:cNvSpPr>
                <a:spLocks noChangeShapeType="1"/>
              </p:cNvSpPr>
              <p:nvPr/>
            </p:nvSpPr>
            <p:spPr bwMode="auto">
              <a:xfrm>
                <a:off x="4824909" y="578293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7" name="Line 122"/>
              <p:cNvSpPr>
                <a:spLocks noChangeShapeType="1"/>
              </p:cNvSpPr>
              <p:nvPr/>
            </p:nvSpPr>
            <p:spPr bwMode="auto">
              <a:xfrm>
                <a:off x="5235818" y="578293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9" name="Line 124"/>
              <p:cNvSpPr>
                <a:spLocks noChangeShapeType="1"/>
              </p:cNvSpPr>
              <p:nvPr/>
            </p:nvSpPr>
            <p:spPr bwMode="auto">
              <a:xfrm>
                <a:off x="5666030" y="578293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1" name="Line 126"/>
              <p:cNvSpPr>
                <a:spLocks noChangeShapeType="1"/>
              </p:cNvSpPr>
              <p:nvPr/>
            </p:nvSpPr>
            <p:spPr bwMode="auto">
              <a:xfrm flipV="1">
                <a:off x="4178797" y="3638223"/>
                <a:ext cx="0" cy="2144713"/>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2" name="Line 127"/>
              <p:cNvSpPr>
                <a:spLocks noChangeShapeType="1"/>
              </p:cNvSpPr>
              <p:nvPr/>
            </p:nvSpPr>
            <p:spPr bwMode="auto">
              <a:xfrm flipH="1">
                <a:off x="4127997" y="5782936"/>
                <a:ext cx="508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3" name="Rectangle 128"/>
              <p:cNvSpPr>
                <a:spLocks noChangeArrowheads="1"/>
              </p:cNvSpPr>
              <p:nvPr/>
            </p:nvSpPr>
            <p:spPr bwMode="auto">
              <a:xfrm>
                <a:off x="3699372" y="5705148"/>
                <a:ext cx="3831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0.001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284" name="Line 129"/>
              <p:cNvSpPr>
                <a:spLocks noChangeShapeType="1"/>
              </p:cNvSpPr>
              <p:nvPr/>
            </p:nvSpPr>
            <p:spPr bwMode="auto">
              <a:xfrm flipH="1">
                <a:off x="4127997" y="5354311"/>
                <a:ext cx="508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5" name="Rectangle 130"/>
              <p:cNvSpPr>
                <a:spLocks noChangeArrowheads="1"/>
              </p:cNvSpPr>
              <p:nvPr/>
            </p:nvSpPr>
            <p:spPr bwMode="auto">
              <a:xfrm>
                <a:off x="3784331" y="5278111"/>
                <a:ext cx="29815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286" name="Line 131"/>
              <p:cNvSpPr>
                <a:spLocks noChangeShapeType="1"/>
              </p:cNvSpPr>
              <p:nvPr/>
            </p:nvSpPr>
            <p:spPr bwMode="auto">
              <a:xfrm flipH="1">
                <a:off x="4127997" y="4925686"/>
                <a:ext cx="508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7" name="Rectangle 132"/>
              <p:cNvSpPr>
                <a:spLocks noChangeArrowheads="1"/>
              </p:cNvSpPr>
              <p:nvPr/>
            </p:nvSpPr>
            <p:spPr bwMode="auto">
              <a:xfrm>
                <a:off x="3869290" y="4849486"/>
                <a:ext cx="2132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352" name="Line 133"/>
              <p:cNvSpPr>
                <a:spLocks noChangeShapeType="1"/>
              </p:cNvSpPr>
              <p:nvPr/>
            </p:nvSpPr>
            <p:spPr bwMode="auto">
              <a:xfrm flipH="1">
                <a:off x="4127997" y="4497061"/>
                <a:ext cx="508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3" name="Rectangle 134"/>
              <p:cNvSpPr>
                <a:spLocks noChangeArrowheads="1"/>
              </p:cNvSpPr>
              <p:nvPr/>
            </p:nvSpPr>
            <p:spPr bwMode="auto">
              <a:xfrm>
                <a:off x="3997530" y="4419273"/>
                <a:ext cx="8496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354" name="Line 135"/>
              <p:cNvSpPr>
                <a:spLocks noChangeShapeType="1"/>
              </p:cNvSpPr>
              <p:nvPr/>
            </p:nvSpPr>
            <p:spPr bwMode="auto">
              <a:xfrm flipH="1">
                <a:off x="4127997" y="4068436"/>
                <a:ext cx="508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5" name="Rectangle 136"/>
              <p:cNvSpPr>
                <a:spLocks noChangeArrowheads="1"/>
              </p:cNvSpPr>
              <p:nvPr/>
            </p:nvSpPr>
            <p:spPr bwMode="auto">
              <a:xfrm>
                <a:off x="3912572" y="3990648"/>
                <a:ext cx="1699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10</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356" name="Line 137"/>
              <p:cNvSpPr>
                <a:spLocks noChangeShapeType="1"/>
              </p:cNvSpPr>
              <p:nvPr/>
            </p:nvSpPr>
            <p:spPr bwMode="auto">
              <a:xfrm flipH="1">
                <a:off x="4127997" y="3639811"/>
                <a:ext cx="508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7" name="Rectangle 138"/>
              <p:cNvSpPr>
                <a:spLocks noChangeArrowheads="1"/>
              </p:cNvSpPr>
              <p:nvPr/>
            </p:nvSpPr>
            <p:spPr bwMode="auto">
              <a:xfrm>
                <a:off x="3827612" y="3563611"/>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100</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358" name="Oval 139"/>
              <p:cNvSpPr>
                <a:spLocks noChangeArrowheads="1"/>
              </p:cNvSpPr>
              <p:nvPr/>
            </p:nvSpPr>
            <p:spPr bwMode="auto">
              <a:xfrm>
                <a:off x="4329609" y="4503411"/>
                <a:ext cx="128588" cy="127000"/>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9" name="Oval 140"/>
              <p:cNvSpPr>
                <a:spLocks noChangeArrowheads="1"/>
              </p:cNvSpPr>
              <p:nvPr/>
            </p:nvSpPr>
            <p:spPr bwMode="auto">
              <a:xfrm>
                <a:off x="4234359" y="4392286"/>
                <a:ext cx="127000" cy="127000"/>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0" name="Oval 141"/>
              <p:cNvSpPr>
                <a:spLocks noChangeArrowheads="1"/>
              </p:cNvSpPr>
              <p:nvPr/>
            </p:nvSpPr>
            <p:spPr bwMode="auto">
              <a:xfrm>
                <a:off x="4426447" y="4422448"/>
                <a:ext cx="127000" cy="127000"/>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41" name="Line 142"/>
              <p:cNvSpPr>
                <a:spLocks noChangeShapeType="1"/>
              </p:cNvSpPr>
              <p:nvPr/>
            </p:nvSpPr>
            <p:spPr bwMode="auto">
              <a:xfrm>
                <a:off x="4394697" y="4470073"/>
                <a:ext cx="0" cy="60325"/>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43" name="Freeform 143"/>
              <p:cNvSpPr>
                <a:spLocks/>
              </p:cNvSpPr>
              <p:nvPr/>
            </p:nvSpPr>
            <p:spPr bwMode="auto">
              <a:xfrm>
                <a:off x="4323259" y="4470073"/>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pct25">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44" name="Freeform 144"/>
              <p:cNvSpPr>
                <a:spLocks/>
              </p:cNvSpPr>
              <p:nvPr/>
            </p:nvSpPr>
            <p:spPr bwMode="auto">
              <a:xfrm>
                <a:off x="4323259" y="4530398"/>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pct25">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45" name="Line 145"/>
              <p:cNvSpPr>
                <a:spLocks noChangeShapeType="1"/>
              </p:cNvSpPr>
              <p:nvPr/>
            </p:nvSpPr>
            <p:spPr bwMode="auto">
              <a:xfrm>
                <a:off x="4202680" y="4497061"/>
                <a:ext cx="382447"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46" name="Oval 146"/>
              <p:cNvSpPr>
                <a:spLocks noChangeArrowheads="1"/>
              </p:cNvSpPr>
              <p:nvPr/>
            </p:nvSpPr>
            <p:spPr bwMode="auto">
              <a:xfrm>
                <a:off x="4761409" y="4906636"/>
                <a:ext cx="127000"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47" name="Oval 147"/>
              <p:cNvSpPr>
                <a:spLocks noChangeArrowheads="1"/>
              </p:cNvSpPr>
              <p:nvPr/>
            </p:nvSpPr>
            <p:spPr bwMode="auto">
              <a:xfrm>
                <a:off x="4761409" y="4327198"/>
                <a:ext cx="127000"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48" name="Oval 148"/>
              <p:cNvSpPr>
                <a:spLocks noChangeArrowheads="1"/>
              </p:cNvSpPr>
              <p:nvPr/>
            </p:nvSpPr>
            <p:spPr bwMode="auto">
              <a:xfrm>
                <a:off x="4783634" y="4395461"/>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49" name="Oval 149"/>
              <p:cNvSpPr>
                <a:spLocks noChangeArrowheads="1"/>
              </p:cNvSpPr>
              <p:nvPr/>
            </p:nvSpPr>
            <p:spPr bwMode="auto">
              <a:xfrm>
                <a:off x="4856659" y="4462136"/>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50" name="Oval 150"/>
              <p:cNvSpPr>
                <a:spLocks noChangeArrowheads="1"/>
              </p:cNvSpPr>
              <p:nvPr/>
            </p:nvSpPr>
            <p:spPr bwMode="auto">
              <a:xfrm>
                <a:off x="4807447" y="4443086"/>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51" name="Oval 151"/>
              <p:cNvSpPr>
                <a:spLocks noChangeArrowheads="1"/>
              </p:cNvSpPr>
              <p:nvPr/>
            </p:nvSpPr>
            <p:spPr bwMode="auto">
              <a:xfrm>
                <a:off x="4761409" y="4536748"/>
                <a:ext cx="127000" cy="1285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52" name="Oval 152"/>
              <p:cNvSpPr>
                <a:spLocks noChangeArrowheads="1"/>
              </p:cNvSpPr>
              <p:nvPr/>
            </p:nvSpPr>
            <p:spPr bwMode="auto">
              <a:xfrm>
                <a:off x="4664572" y="4509761"/>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53" name="Oval 153"/>
              <p:cNvSpPr>
                <a:spLocks noChangeArrowheads="1"/>
              </p:cNvSpPr>
              <p:nvPr/>
            </p:nvSpPr>
            <p:spPr bwMode="auto">
              <a:xfrm>
                <a:off x="4750297" y="4392286"/>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54" name="Oval 154"/>
              <p:cNvSpPr>
                <a:spLocks noChangeArrowheads="1"/>
              </p:cNvSpPr>
              <p:nvPr/>
            </p:nvSpPr>
            <p:spPr bwMode="auto">
              <a:xfrm>
                <a:off x="4770934" y="4368473"/>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55" name="Oval 155"/>
              <p:cNvSpPr>
                <a:spLocks noChangeArrowheads="1"/>
              </p:cNvSpPr>
              <p:nvPr/>
            </p:nvSpPr>
            <p:spPr bwMode="auto">
              <a:xfrm>
                <a:off x="4713784" y="4458961"/>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56" name="Oval 156"/>
              <p:cNvSpPr>
                <a:spLocks noChangeArrowheads="1"/>
              </p:cNvSpPr>
              <p:nvPr/>
            </p:nvSpPr>
            <p:spPr bwMode="auto">
              <a:xfrm>
                <a:off x="4737597" y="4408161"/>
                <a:ext cx="128588" cy="1285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57" name="Oval 157"/>
              <p:cNvSpPr>
                <a:spLocks noChangeArrowheads="1"/>
              </p:cNvSpPr>
              <p:nvPr/>
            </p:nvSpPr>
            <p:spPr bwMode="auto">
              <a:xfrm>
                <a:off x="4856659" y="4281161"/>
                <a:ext cx="128588" cy="127000"/>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58" name="Line 158"/>
              <p:cNvSpPr>
                <a:spLocks noChangeShapeType="1"/>
              </p:cNvSpPr>
              <p:nvPr/>
            </p:nvSpPr>
            <p:spPr bwMode="auto">
              <a:xfrm>
                <a:off x="4824909" y="4455786"/>
                <a:ext cx="0" cy="55563"/>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59" name="Freeform 159"/>
              <p:cNvSpPr>
                <a:spLocks/>
              </p:cNvSpPr>
              <p:nvPr/>
            </p:nvSpPr>
            <p:spPr bwMode="auto">
              <a:xfrm>
                <a:off x="4753472" y="4455786"/>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solidFill>
                <a:schemeClr val="bg1">
                  <a:lumMod val="50000"/>
                </a:schemeClr>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60" name="Freeform 160"/>
              <p:cNvSpPr>
                <a:spLocks/>
              </p:cNvSpPr>
              <p:nvPr/>
            </p:nvSpPr>
            <p:spPr bwMode="auto">
              <a:xfrm>
                <a:off x="4753472" y="4511348"/>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solidFill>
                <a:schemeClr val="bg1">
                  <a:lumMod val="50000"/>
                </a:schemeClr>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61" name="Line 161"/>
              <p:cNvSpPr>
                <a:spLocks noChangeShapeType="1"/>
              </p:cNvSpPr>
              <p:nvPr/>
            </p:nvSpPr>
            <p:spPr bwMode="auto">
              <a:xfrm>
                <a:off x="4634742" y="4481186"/>
                <a:ext cx="380334"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78" name="Oval 172"/>
              <p:cNvSpPr>
                <a:spLocks noChangeArrowheads="1"/>
              </p:cNvSpPr>
              <p:nvPr/>
            </p:nvSpPr>
            <p:spPr bwMode="auto">
              <a:xfrm>
                <a:off x="5172318" y="4101773"/>
                <a:ext cx="127000" cy="127000"/>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79" name="Oval 173"/>
              <p:cNvSpPr>
                <a:spLocks noChangeArrowheads="1"/>
              </p:cNvSpPr>
              <p:nvPr/>
            </p:nvSpPr>
            <p:spPr bwMode="auto">
              <a:xfrm>
                <a:off x="5075480" y="3911273"/>
                <a:ext cx="128588" cy="127000"/>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80" name="Oval 174"/>
              <p:cNvSpPr>
                <a:spLocks noChangeArrowheads="1"/>
              </p:cNvSpPr>
              <p:nvPr/>
            </p:nvSpPr>
            <p:spPr bwMode="auto">
              <a:xfrm>
                <a:off x="5267568" y="4023986"/>
                <a:ext cx="128588" cy="127000"/>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81" name="Line 175"/>
              <p:cNvSpPr>
                <a:spLocks noChangeShapeType="1"/>
              </p:cNvSpPr>
              <p:nvPr/>
            </p:nvSpPr>
            <p:spPr bwMode="auto">
              <a:xfrm>
                <a:off x="5235818" y="4011286"/>
                <a:ext cx="0" cy="11430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82" name="Freeform 176"/>
              <p:cNvSpPr>
                <a:spLocks/>
              </p:cNvSpPr>
              <p:nvPr/>
            </p:nvSpPr>
            <p:spPr bwMode="auto">
              <a:xfrm>
                <a:off x="5164380" y="4011286"/>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pct80">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83" name="Freeform 177"/>
              <p:cNvSpPr>
                <a:spLocks/>
              </p:cNvSpPr>
              <p:nvPr/>
            </p:nvSpPr>
            <p:spPr bwMode="auto">
              <a:xfrm>
                <a:off x="5164380" y="4125586"/>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pct80">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84" name="Line 178"/>
              <p:cNvSpPr>
                <a:spLocks noChangeShapeType="1"/>
              </p:cNvSpPr>
              <p:nvPr/>
            </p:nvSpPr>
            <p:spPr bwMode="auto">
              <a:xfrm>
                <a:off x="5045651" y="4058911"/>
                <a:ext cx="380334"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85" name="Oval 179"/>
              <p:cNvSpPr>
                <a:spLocks noChangeArrowheads="1"/>
              </p:cNvSpPr>
              <p:nvPr/>
            </p:nvSpPr>
            <p:spPr bwMode="auto">
              <a:xfrm>
                <a:off x="5697780" y="5636886"/>
                <a:ext cx="128588" cy="127000"/>
              </a:xfrm>
              <a:prstGeom prst="ellipse">
                <a:avLst/>
              </a:prstGeom>
              <a:solidFill>
                <a:schemeClr val="tx1">
                  <a:lumMod val="65000"/>
                  <a:lumOff val="35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86" name="Oval 180"/>
              <p:cNvSpPr>
                <a:spLocks noChangeArrowheads="1"/>
              </p:cNvSpPr>
              <p:nvPr/>
            </p:nvSpPr>
            <p:spPr bwMode="auto">
              <a:xfrm>
                <a:off x="5602530" y="5401936"/>
                <a:ext cx="128588" cy="127000"/>
              </a:xfrm>
              <a:prstGeom prst="ellipse">
                <a:avLst/>
              </a:prstGeom>
              <a:solidFill>
                <a:schemeClr val="tx1">
                  <a:lumMod val="65000"/>
                  <a:lumOff val="35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87" name="Oval 181"/>
              <p:cNvSpPr>
                <a:spLocks noChangeArrowheads="1"/>
              </p:cNvSpPr>
              <p:nvPr/>
            </p:nvSpPr>
            <p:spPr bwMode="auto">
              <a:xfrm>
                <a:off x="5602530" y="5671811"/>
                <a:ext cx="128588" cy="127000"/>
              </a:xfrm>
              <a:prstGeom prst="ellipse">
                <a:avLst/>
              </a:prstGeom>
              <a:solidFill>
                <a:schemeClr val="tx1">
                  <a:lumMod val="65000"/>
                  <a:lumOff val="35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88" name="Line 182"/>
              <p:cNvSpPr>
                <a:spLocks noChangeShapeType="1"/>
              </p:cNvSpPr>
              <p:nvPr/>
            </p:nvSpPr>
            <p:spPr bwMode="auto">
              <a:xfrm>
                <a:off x="5666030" y="5517823"/>
                <a:ext cx="0" cy="200025"/>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89" name="Freeform 183"/>
              <p:cNvSpPr>
                <a:spLocks/>
              </p:cNvSpPr>
              <p:nvPr/>
            </p:nvSpPr>
            <p:spPr bwMode="auto">
              <a:xfrm>
                <a:off x="5594593" y="5517823"/>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trellis">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90" name="Freeform 184"/>
              <p:cNvSpPr>
                <a:spLocks/>
              </p:cNvSpPr>
              <p:nvPr/>
            </p:nvSpPr>
            <p:spPr bwMode="auto">
              <a:xfrm>
                <a:off x="5594593" y="5717848"/>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trellis">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91" name="Line 185"/>
              <p:cNvSpPr>
                <a:spLocks noChangeShapeType="1"/>
              </p:cNvSpPr>
              <p:nvPr/>
            </p:nvSpPr>
            <p:spPr bwMode="auto">
              <a:xfrm>
                <a:off x="5475863" y="5592436"/>
                <a:ext cx="380334"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74" name="Rectangle 86"/>
              <p:cNvSpPr>
                <a:spLocks noChangeArrowheads="1"/>
              </p:cNvSpPr>
              <p:nvPr/>
            </p:nvSpPr>
            <p:spPr bwMode="auto">
              <a:xfrm rot="16200000">
                <a:off x="4056635" y="6182211"/>
                <a:ext cx="689292"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cs typeface="Arial" panose="020B0604020202020204" pitchFamily="34" charset="0"/>
                  </a:rPr>
                  <a:t>Ben-Men-1</a:t>
                </a:r>
              </a:p>
            </p:txBody>
          </p:sp>
          <p:sp>
            <p:nvSpPr>
              <p:cNvPr id="775" name="Rectangle 90"/>
              <p:cNvSpPr>
                <a:spLocks noChangeArrowheads="1"/>
              </p:cNvSpPr>
              <p:nvPr/>
            </p:nvSpPr>
            <p:spPr bwMode="auto">
              <a:xfrm rot="16200000">
                <a:off x="4897258" y="6179297"/>
                <a:ext cx="683463"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cs typeface="Arial" panose="020B0604020202020204" pitchFamily="34" charset="0"/>
                  </a:rPr>
                  <a:t>KT21-MG1</a:t>
                </a:r>
                <a:endParaRPr kumimoji="0" lang="en-US" altLang="en-US" sz="1200" i="0" u="none" strike="noStrike" cap="none" normalizeH="0" baseline="0" dirty="0">
                  <a:ln>
                    <a:noFill/>
                  </a:ln>
                  <a:solidFill>
                    <a:schemeClr val="tx1"/>
                  </a:solidFill>
                  <a:effectLst/>
                  <a:cs typeface="Arial" panose="020B0604020202020204" pitchFamily="34" charset="0"/>
                </a:endParaRPr>
              </a:p>
            </p:txBody>
          </p:sp>
          <p:sp>
            <p:nvSpPr>
              <p:cNvPr id="776" name="Rectangle 90"/>
              <p:cNvSpPr>
                <a:spLocks noChangeArrowheads="1"/>
              </p:cNvSpPr>
              <p:nvPr/>
            </p:nvSpPr>
            <p:spPr bwMode="auto">
              <a:xfrm rot="16200000">
                <a:off x="5347989" y="6167638"/>
                <a:ext cx="660146"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dirty="0">
                    <a:solidFill>
                      <a:srgbClr val="000000"/>
                    </a:solidFill>
                    <a:cs typeface="Arial" panose="020B0604020202020204" pitchFamily="34" charset="0"/>
                  </a:rPr>
                  <a:t>IOMM-Lee</a:t>
                </a:r>
                <a:endParaRPr kumimoji="0" lang="en-US" altLang="en-US" sz="1200" i="0" u="none" strike="noStrike" cap="none" normalizeH="0" baseline="0" dirty="0">
                  <a:ln>
                    <a:noFill/>
                  </a:ln>
                  <a:solidFill>
                    <a:schemeClr val="tx1"/>
                  </a:solidFill>
                  <a:effectLst/>
                  <a:cs typeface="Arial" panose="020B0604020202020204" pitchFamily="34" charset="0"/>
                </a:endParaRPr>
              </a:p>
            </p:txBody>
          </p:sp>
          <p:sp>
            <p:nvSpPr>
              <p:cNvPr id="777" name="Rectangle 12"/>
              <p:cNvSpPr>
                <a:spLocks noChangeArrowheads="1"/>
              </p:cNvSpPr>
              <p:nvPr/>
            </p:nvSpPr>
            <p:spPr bwMode="auto">
              <a:xfrm rot="16200000">
                <a:off x="4422470" y="6143200"/>
                <a:ext cx="812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rPr>
                  <a:t>WHO I cells</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dirty="0">
                    <a:solidFill>
                      <a:srgbClr val="000000"/>
                    </a:solidFill>
                  </a:rPr>
                  <a:t>n=12</a:t>
                </a:r>
                <a:endParaRPr kumimoji="0" lang="en-US" altLang="en-US" sz="1200" i="0" u="none" strike="noStrike" cap="none" normalizeH="0" baseline="0" dirty="0">
                  <a:ln>
                    <a:noFill/>
                  </a:ln>
                  <a:solidFill>
                    <a:schemeClr val="tx1"/>
                  </a:solidFill>
                  <a:effectLst/>
                </a:endParaRPr>
              </a:p>
            </p:txBody>
          </p:sp>
        </p:grpSp>
        <p:sp>
          <p:nvSpPr>
            <p:cNvPr id="258" name="Rectangle 658"/>
            <p:cNvSpPr>
              <a:spLocks noChangeArrowheads="1"/>
            </p:cNvSpPr>
            <p:nvPr/>
          </p:nvSpPr>
          <p:spPr bwMode="auto">
            <a:xfrm>
              <a:off x="1741800" y="3532896"/>
              <a:ext cx="28213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260" name="Rectangle 658"/>
            <p:cNvSpPr>
              <a:spLocks noChangeArrowheads="1"/>
            </p:cNvSpPr>
            <p:nvPr/>
          </p:nvSpPr>
          <p:spPr bwMode="auto">
            <a:xfrm>
              <a:off x="2168520" y="5026416"/>
              <a:ext cx="28213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grpSp>
      <p:grpSp>
        <p:nvGrpSpPr>
          <p:cNvPr id="8" name="Group 7"/>
          <p:cNvGrpSpPr/>
          <p:nvPr/>
        </p:nvGrpSpPr>
        <p:grpSpPr>
          <a:xfrm>
            <a:off x="2899473" y="2966761"/>
            <a:ext cx="2417711" cy="3191042"/>
            <a:chOff x="2899473" y="3388495"/>
            <a:chExt cx="2417711" cy="3191042"/>
          </a:xfrm>
        </p:grpSpPr>
        <p:grpSp>
          <p:nvGrpSpPr>
            <p:cNvPr id="2" name="Group 1"/>
            <p:cNvGrpSpPr/>
            <p:nvPr/>
          </p:nvGrpSpPr>
          <p:grpSpPr>
            <a:xfrm>
              <a:off x="2899473" y="3388495"/>
              <a:ext cx="2417711" cy="3191042"/>
              <a:chOff x="303251" y="3559183"/>
              <a:chExt cx="2417711" cy="3191042"/>
            </a:xfrm>
          </p:grpSpPr>
          <p:sp>
            <p:nvSpPr>
              <p:cNvPr id="533" name="Rectangle 89"/>
              <p:cNvSpPr>
                <a:spLocks noChangeArrowheads="1"/>
              </p:cNvSpPr>
              <p:nvPr/>
            </p:nvSpPr>
            <p:spPr bwMode="auto">
              <a:xfrm rot="16200000">
                <a:off x="-110965" y="4640964"/>
                <a:ext cx="101309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i="1" dirty="0">
                    <a:solidFill>
                      <a:srgbClr val="000000"/>
                    </a:solidFill>
                  </a:rPr>
                  <a:t>miR-10b</a:t>
                </a:r>
                <a:r>
                  <a:rPr kumimoji="0" lang="en-US" altLang="en-US" sz="1200" b="0" i="0" u="none" strike="noStrike" cap="none" normalizeH="0" baseline="0" dirty="0">
                    <a:ln>
                      <a:noFill/>
                    </a:ln>
                    <a:solidFill>
                      <a:srgbClr val="000000"/>
                    </a:solidFill>
                    <a:effectLst/>
                    <a:latin typeface="Arial" panose="020B0604020202020204" pitchFamily="34" charset="0"/>
                  </a:rPr>
                  <a:t> </a:t>
                </a:r>
                <a:r>
                  <a:rPr lang="en-US" altLang="en-US" sz="1200" dirty="0">
                    <a:solidFill>
                      <a:srgbClr val="000000"/>
                    </a:solidFill>
                  </a:rPr>
                  <a:t>levels</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534" name="Rectangle 86"/>
              <p:cNvSpPr>
                <a:spLocks noChangeArrowheads="1"/>
              </p:cNvSpPr>
              <p:nvPr/>
            </p:nvSpPr>
            <p:spPr bwMode="auto">
              <a:xfrm rot="16200000">
                <a:off x="808114" y="6198209"/>
                <a:ext cx="689292"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cs typeface="Arial" panose="020B0604020202020204" pitchFamily="34" charset="0"/>
                  </a:rPr>
                  <a:t>Ben-Men-1</a:t>
                </a:r>
              </a:p>
            </p:txBody>
          </p:sp>
          <p:sp>
            <p:nvSpPr>
              <p:cNvPr id="536" name="Rectangle 90"/>
              <p:cNvSpPr>
                <a:spLocks noChangeArrowheads="1"/>
              </p:cNvSpPr>
              <p:nvPr/>
            </p:nvSpPr>
            <p:spPr bwMode="auto">
              <a:xfrm rot="16200000">
                <a:off x="1648737" y="6195295"/>
                <a:ext cx="683463"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cs typeface="Arial" panose="020B0604020202020204" pitchFamily="34" charset="0"/>
                  </a:rPr>
                  <a:t>KT21-MG1</a:t>
                </a:r>
                <a:endParaRPr kumimoji="0" lang="en-US" altLang="en-US" sz="1200" i="0" u="none" strike="noStrike" cap="none" normalizeH="0" baseline="0" dirty="0">
                  <a:ln>
                    <a:noFill/>
                  </a:ln>
                  <a:solidFill>
                    <a:schemeClr val="tx1"/>
                  </a:solidFill>
                  <a:effectLst/>
                  <a:cs typeface="Arial" panose="020B0604020202020204" pitchFamily="34" charset="0"/>
                </a:endParaRPr>
              </a:p>
            </p:txBody>
          </p:sp>
          <p:sp>
            <p:nvSpPr>
              <p:cNvPr id="537" name="Rectangle 90"/>
              <p:cNvSpPr>
                <a:spLocks noChangeArrowheads="1"/>
              </p:cNvSpPr>
              <p:nvPr/>
            </p:nvSpPr>
            <p:spPr bwMode="auto">
              <a:xfrm rot="16200000">
                <a:off x="2099468" y="6183636"/>
                <a:ext cx="660146"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dirty="0">
                    <a:solidFill>
                      <a:srgbClr val="000000"/>
                    </a:solidFill>
                    <a:cs typeface="Arial" panose="020B0604020202020204" pitchFamily="34" charset="0"/>
                  </a:rPr>
                  <a:t>IOMM-Lee</a:t>
                </a:r>
                <a:endParaRPr kumimoji="0" lang="en-US" altLang="en-US" sz="1200" i="0" u="none" strike="noStrike" cap="none" normalizeH="0" baseline="0" dirty="0">
                  <a:ln>
                    <a:noFill/>
                  </a:ln>
                  <a:solidFill>
                    <a:schemeClr val="tx1"/>
                  </a:solidFill>
                  <a:effectLst/>
                  <a:cs typeface="Arial" panose="020B0604020202020204" pitchFamily="34" charset="0"/>
                </a:endParaRPr>
              </a:p>
            </p:txBody>
          </p:sp>
          <p:sp>
            <p:nvSpPr>
              <p:cNvPr id="538" name="Rectangle 12"/>
              <p:cNvSpPr>
                <a:spLocks noChangeArrowheads="1"/>
              </p:cNvSpPr>
              <p:nvPr/>
            </p:nvSpPr>
            <p:spPr bwMode="auto">
              <a:xfrm rot="16200000">
                <a:off x="1173949" y="6159198"/>
                <a:ext cx="812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rPr>
                  <a:t>WHO I cells</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dirty="0">
                    <a:solidFill>
                      <a:srgbClr val="000000"/>
                    </a:solidFill>
                  </a:rPr>
                  <a:t>n=12</a:t>
                </a:r>
                <a:endParaRPr kumimoji="0" lang="en-US" altLang="en-US" sz="1200" i="0" u="none" strike="noStrike" cap="none" normalizeH="0" baseline="0" dirty="0">
                  <a:ln>
                    <a:noFill/>
                  </a:ln>
                  <a:solidFill>
                    <a:schemeClr val="tx1"/>
                  </a:solidFill>
                  <a:effectLst/>
                </a:endParaRPr>
              </a:p>
            </p:txBody>
          </p:sp>
          <p:sp>
            <p:nvSpPr>
              <p:cNvPr id="599" name="Line 194"/>
              <p:cNvSpPr>
                <a:spLocks noChangeShapeType="1"/>
              </p:cNvSpPr>
              <p:nvPr/>
            </p:nvSpPr>
            <p:spPr bwMode="auto">
              <a:xfrm>
                <a:off x="940600" y="5792796"/>
                <a:ext cx="1780362"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00" name="Line 195"/>
              <p:cNvSpPr>
                <a:spLocks noChangeShapeType="1"/>
              </p:cNvSpPr>
              <p:nvPr/>
            </p:nvSpPr>
            <p:spPr bwMode="auto">
              <a:xfrm>
                <a:off x="1150855" y="5792796"/>
                <a:ext cx="0" cy="5080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02" name="Line 197"/>
              <p:cNvSpPr>
                <a:spLocks noChangeShapeType="1"/>
              </p:cNvSpPr>
              <p:nvPr/>
            </p:nvSpPr>
            <p:spPr bwMode="auto">
              <a:xfrm>
                <a:off x="1581067" y="5792796"/>
                <a:ext cx="0" cy="5080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06" name="Line 201"/>
              <p:cNvSpPr>
                <a:spLocks noChangeShapeType="1"/>
              </p:cNvSpPr>
              <p:nvPr/>
            </p:nvSpPr>
            <p:spPr bwMode="auto">
              <a:xfrm>
                <a:off x="1990388" y="5792796"/>
                <a:ext cx="0" cy="5080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08" name="Line 203"/>
              <p:cNvSpPr>
                <a:spLocks noChangeShapeType="1"/>
              </p:cNvSpPr>
              <p:nvPr/>
            </p:nvSpPr>
            <p:spPr bwMode="auto">
              <a:xfrm>
                <a:off x="2420601" y="5792796"/>
                <a:ext cx="0" cy="5080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10" name="Line 205"/>
              <p:cNvSpPr>
                <a:spLocks noChangeShapeType="1"/>
              </p:cNvSpPr>
              <p:nvPr/>
            </p:nvSpPr>
            <p:spPr bwMode="auto">
              <a:xfrm flipV="1">
                <a:off x="936542" y="3636971"/>
                <a:ext cx="0" cy="2155825"/>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11" name="Line 206"/>
              <p:cNvSpPr>
                <a:spLocks noChangeShapeType="1"/>
              </p:cNvSpPr>
              <p:nvPr/>
            </p:nvSpPr>
            <p:spPr bwMode="auto">
              <a:xfrm flipH="1">
                <a:off x="884155" y="5792796"/>
                <a:ext cx="52388"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12" name="Rectangle 207"/>
              <p:cNvSpPr>
                <a:spLocks noChangeArrowheads="1"/>
              </p:cNvSpPr>
              <p:nvPr/>
            </p:nvSpPr>
            <p:spPr bwMode="auto">
              <a:xfrm>
                <a:off x="620267" y="5715008"/>
                <a:ext cx="2132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613" name="Line 208"/>
              <p:cNvSpPr>
                <a:spLocks noChangeShapeType="1"/>
              </p:cNvSpPr>
              <p:nvPr/>
            </p:nvSpPr>
            <p:spPr bwMode="auto">
              <a:xfrm flipH="1">
                <a:off x="884155" y="5254633"/>
                <a:ext cx="52388"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14" name="Rectangle 209"/>
              <p:cNvSpPr>
                <a:spLocks noChangeArrowheads="1"/>
              </p:cNvSpPr>
              <p:nvPr/>
            </p:nvSpPr>
            <p:spPr bwMode="auto">
              <a:xfrm>
                <a:off x="748507" y="5176846"/>
                <a:ext cx="8496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615" name="Line 210"/>
              <p:cNvSpPr>
                <a:spLocks noChangeShapeType="1"/>
              </p:cNvSpPr>
              <p:nvPr/>
            </p:nvSpPr>
            <p:spPr bwMode="auto">
              <a:xfrm flipH="1">
                <a:off x="884155" y="4714883"/>
                <a:ext cx="52388"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16" name="Rectangle 211"/>
              <p:cNvSpPr>
                <a:spLocks noChangeArrowheads="1"/>
              </p:cNvSpPr>
              <p:nvPr/>
            </p:nvSpPr>
            <p:spPr bwMode="auto">
              <a:xfrm>
                <a:off x="663549" y="4638683"/>
                <a:ext cx="1699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10</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664" name="Line 212"/>
              <p:cNvSpPr>
                <a:spLocks noChangeShapeType="1"/>
              </p:cNvSpPr>
              <p:nvPr/>
            </p:nvSpPr>
            <p:spPr bwMode="auto">
              <a:xfrm flipH="1">
                <a:off x="884155" y="4176721"/>
                <a:ext cx="52388"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65" name="Rectangle 213"/>
              <p:cNvSpPr>
                <a:spLocks noChangeArrowheads="1"/>
              </p:cNvSpPr>
              <p:nvPr/>
            </p:nvSpPr>
            <p:spPr bwMode="auto">
              <a:xfrm>
                <a:off x="578589" y="4098933"/>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100</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666" name="Line 214"/>
              <p:cNvSpPr>
                <a:spLocks noChangeShapeType="1"/>
              </p:cNvSpPr>
              <p:nvPr/>
            </p:nvSpPr>
            <p:spPr bwMode="auto">
              <a:xfrm flipH="1">
                <a:off x="884155" y="3636971"/>
                <a:ext cx="52388" cy="0"/>
              </a:xfrm>
              <a:prstGeom prst="line">
                <a:avLst/>
              </a:prstGeom>
              <a:noFill/>
              <a:ln w="79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09" name="Rectangle 215"/>
              <p:cNvSpPr>
                <a:spLocks noChangeArrowheads="1"/>
              </p:cNvSpPr>
              <p:nvPr/>
            </p:nvSpPr>
            <p:spPr bwMode="auto">
              <a:xfrm>
                <a:off x="493630" y="3559183"/>
                <a:ext cx="3398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1000</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719" name="Oval 216"/>
              <p:cNvSpPr>
                <a:spLocks noChangeArrowheads="1"/>
              </p:cNvSpPr>
              <p:nvPr/>
            </p:nvSpPr>
            <p:spPr bwMode="auto">
              <a:xfrm>
                <a:off x="1087355" y="5154621"/>
                <a:ext cx="127000" cy="128587"/>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20" name="Oval 217"/>
              <p:cNvSpPr>
                <a:spLocks noChangeArrowheads="1"/>
              </p:cNvSpPr>
              <p:nvPr/>
            </p:nvSpPr>
            <p:spPr bwMode="auto">
              <a:xfrm>
                <a:off x="990517" y="5092708"/>
                <a:ext cx="128588" cy="128587"/>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21" name="Oval 218"/>
              <p:cNvSpPr>
                <a:spLocks noChangeArrowheads="1"/>
              </p:cNvSpPr>
              <p:nvPr/>
            </p:nvSpPr>
            <p:spPr bwMode="auto">
              <a:xfrm>
                <a:off x="1087355" y="5462596"/>
                <a:ext cx="127000" cy="12700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22" name="Line 219"/>
              <p:cNvSpPr>
                <a:spLocks noChangeShapeType="1"/>
              </p:cNvSpPr>
              <p:nvPr/>
            </p:nvSpPr>
            <p:spPr bwMode="auto">
              <a:xfrm>
                <a:off x="1150855" y="5183196"/>
                <a:ext cx="0" cy="176212"/>
              </a:xfrm>
              <a:prstGeom prst="line">
                <a:avLst/>
              </a:prstGeom>
              <a:noFill/>
              <a:ln w="7938">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23" name="Freeform 220"/>
              <p:cNvSpPr>
                <a:spLocks/>
              </p:cNvSpPr>
              <p:nvPr/>
            </p:nvSpPr>
            <p:spPr bwMode="auto">
              <a:xfrm>
                <a:off x="1079417" y="5183196"/>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pct25">
                <a:fgClr>
                  <a:schemeClr val="tx1"/>
                </a:fgClr>
                <a:bgClr>
                  <a:schemeClr val="bg1"/>
                </a:bgClr>
              </a:pattFill>
              <a:ln w="7938">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24" name="Freeform 221"/>
              <p:cNvSpPr>
                <a:spLocks/>
              </p:cNvSpPr>
              <p:nvPr/>
            </p:nvSpPr>
            <p:spPr bwMode="auto">
              <a:xfrm>
                <a:off x="1079417" y="5359408"/>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pct25">
                <a:fgClr>
                  <a:schemeClr val="tx1"/>
                </a:fgClr>
                <a:bgClr>
                  <a:schemeClr val="bg1"/>
                </a:bgClr>
              </a:pattFill>
              <a:ln w="7938">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25" name="Line 222"/>
              <p:cNvSpPr>
                <a:spLocks noChangeShapeType="1"/>
              </p:cNvSpPr>
              <p:nvPr/>
            </p:nvSpPr>
            <p:spPr bwMode="auto">
              <a:xfrm>
                <a:off x="960688" y="5254633"/>
                <a:ext cx="380334"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26" name="Oval 223"/>
              <p:cNvSpPr>
                <a:spLocks noChangeArrowheads="1"/>
              </p:cNvSpPr>
              <p:nvPr/>
            </p:nvSpPr>
            <p:spPr bwMode="auto">
              <a:xfrm>
                <a:off x="1420730" y="4826008"/>
                <a:ext cx="128588" cy="128587"/>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27" name="Oval 224"/>
              <p:cNvSpPr>
                <a:spLocks noChangeArrowheads="1"/>
              </p:cNvSpPr>
              <p:nvPr/>
            </p:nvSpPr>
            <p:spPr bwMode="auto">
              <a:xfrm>
                <a:off x="1517567" y="4970471"/>
                <a:ext cx="127000" cy="128587"/>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28" name="Oval 225"/>
              <p:cNvSpPr>
                <a:spLocks noChangeArrowheads="1"/>
              </p:cNvSpPr>
              <p:nvPr/>
            </p:nvSpPr>
            <p:spPr bwMode="auto">
              <a:xfrm>
                <a:off x="1517567" y="5183196"/>
                <a:ext cx="127000" cy="127000"/>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29" name="Oval 226"/>
              <p:cNvSpPr>
                <a:spLocks noChangeArrowheads="1"/>
              </p:cNvSpPr>
              <p:nvPr/>
            </p:nvSpPr>
            <p:spPr bwMode="auto">
              <a:xfrm>
                <a:off x="1527092" y="5060958"/>
                <a:ext cx="128588" cy="127000"/>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30" name="Oval 227"/>
              <p:cNvSpPr>
                <a:spLocks noChangeArrowheads="1"/>
              </p:cNvSpPr>
              <p:nvPr/>
            </p:nvSpPr>
            <p:spPr bwMode="auto">
              <a:xfrm>
                <a:off x="1469942" y="5075246"/>
                <a:ext cx="127000" cy="127000"/>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31" name="Oval 228"/>
              <p:cNvSpPr>
                <a:spLocks noChangeArrowheads="1"/>
              </p:cNvSpPr>
              <p:nvPr/>
            </p:nvSpPr>
            <p:spPr bwMode="auto">
              <a:xfrm>
                <a:off x="1563605" y="5113346"/>
                <a:ext cx="128588" cy="127000"/>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32" name="Oval 229"/>
              <p:cNvSpPr>
                <a:spLocks noChangeArrowheads="1"/>
              </p:cNvSpPr>
              <p:nvPr/>
            </p:nvSpPr>
            <p:spPr bwMode="auto">
              <a:xfrm>
                <a:off x="1539792" y="5072071"/>
                <a:ext cx="128588" cy="127000"/>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33" name="Oval 230"/>
              <p:cNvSpPr>
                <a:spLocks noChangeArrowheads="1"/>
              </p:cNvSpPr>
              <p:nvPr/>
            </p:nvSpPr>
            <p:spPr bwMode="auto">
              <a:xfrm>
                <a:off x="1493755" y="5070483"/>
                <a:ext cx="128588" cy="127000"/>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34" name="Oval 231"/>
              <p:cNvSpPr>
                <a:spLocks noChangeArrowheads="1"/>
              </p:cNvSpPr>
              <p:nvPr/>
            </p:nvSpPr>
            <p:spPr bwMode="auto">
              <a:xfrm>
                <a:off x="1420730" y="5114933"/>
                <a:ext cx="128588" cy="127000"/>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35" name="Oval 232"/>
              <p:cNvSpPr>
                <a:spLocks noChangeArrowheads="1"/>
              </p:cNvSpPr>
              <p:nvPr/>
            </p:nvSpPr>
            <p:spPr bwMode="auto">
              <a:xfrm>
                <a:off x="1506455" y="5054608"/>
                <a:ext cx="127000" cy="128587"/>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36" name="Oval 233"/>
              <p:cNvSpPr>
                <a:spLocks noChangeArrowheads="1"/>
              </p:cNvSpPr>
              <p:nvPr/>
            </p:nvSpPr>
            <p:spPr bwMode="auto">
              <a:xfrm>
                <a:off x="1612817" y="5129221"/>
                <a:ext cx="128588" cy="128587"/>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37" name="Oval 234"/>
              <p:cNvSpPr>
                <a:spLocks noChangeArrowheads="1"/>
              </p:cNvSpPr>
              <p:nvPr/>
            </p:nvSpPr>
            <p:spPr bwMode="auto">
              <a:xfrm>
                <a:off x="1522330" y="5035558"/>
                <a:ext cx="127000" cy="127000"/>
              </a:xfrm>
              <a:prstGeom prst="ellipse">
                <a:avLst/>
              </a:prstGeom>
              <a:solidFill>
                <a:schemeClr val="bg1">
                  <a:lumMod val="50000"/>
                </a:schemeClr>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38" name="Line 235"/>
              <p:cNvSpPr>
                <a:spLocks noChangeShapeType="1"/>
              </p:cNvSpPr>
              <p:nvPr/>
            </p:nvSpPr>
            <p:spPr bwMode="auto">
              <a:xfrm>
                <a:off x="1581067" y="5072071"/>
                <a:ext cx="0" cy="69850"/>
              </a:xfrm>
              <a:prstGeom prst="line">
                <a:avLst/>
              </a:prstGeom>
              <a:noFill/>
              <a:ln w="7938">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39" name="Freeform 236"/>
              <p:cNvSpPr>
                <a:spLocks/>
              </p:cNvSpPr>
              <p:nvPr/>
            </p:nvSpPr>
            <p:spPr bwMode="auto">
              <a:xfrm>
                <a:off x="1509630" y="5072071"/>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solidFill>
                <a:schemeClr val="bg1">
                  <a:lumMod val="50000"/>
                </a:schemeClr>
              </a:solidFill>
              <a:ln w="7938">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40" name="Freeform 237"/>
              <p:cNvSpPr>
                <a:spLocks/>
              </p:cNvSpPr>
              <p:nvPr/>
            </p:nvSpPr>
            <p:spPr bwMode="auto">
              <a:xfrm>
                <a:off x="1509630" y="5141921"/>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solidFill>
                <a:schemeClr val="bg1">
                  <a:lumMod val="50000"/>
                </a:schemeClr>
              </a:solidFill>
              <a:ln w="7938">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41" name="Line 238"/>
              <p:cNvSpPr>
                <a:spLocks noChangeShapeType="1"/>
              </p:cNvSpPr>
              <p:nvPr/>
            </p:nvSpPr>
            <p:spPr bwMode="auto">
              <a:xfrm>
                <a:off x="1390900" y="5103821"/>
                <a:ext cx="380334"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53" name="Oval 250"/>
              <p:cNvSpPr>
                <a:spLocks noChangeArrowheads="1"/>
              </p:cNvSpPr>
              <p:nvPr/>
            </p:nvSpPr>
            <p:spPr bwMode="auto">
              <a:xfrm>
                <a:off x="1926888" y="4040196"/>
                <a:ext cx="128588" cy="128587"/>
              </a:xfrm>
              <a:prstGeom prst="ellipse">
                <a:avLst/>
              </a:prstGeom>
              <a:solidFill>
                <a:srgbClr val="000000"/>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54" name="Oval 251"/>
              <p:cNvSpPr>
                <a:spLocks noChangeArrowheads="1"/>
              </p:cNvSpPr>
              <p:nvPr/>
            </p:nvSpPr>
            <p:spPr bwMode="auto">
              <a:xfrm>
                <a:off x="2022138" y="4033846"/>
                <a:ext cx="128588" cy="128587"/>
              </a:xfrm>
              <a:prstGeom prst="ellipse">
                <a:avLst/>
              </a:prstGeom>
              <a:solidFill>
                <a:srgbClr val="000000"/>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55" name="Oval 252"/>
              <p:cNvSpPr>
                <a:spLocks noChangeArrowheads="1"/>
              </p:cNvSpPr>
              <p:nvPr/>
            </p:nvSpPr>
            <p:spPr bwMode="auto">
              <a:xfrm>
                <a:off x="1831638" y="4005271"/>
                <a:ext cx="127000" cy="127000"/>
              </a:xfrm>
              <a:prstGeom prst="ellipse">
                <a:avLst/>
              </a:prstGeom>
              <a:solidFill>
                <a:srgbClr val="000000"/>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56" name="Line 253"/>
              <p:cNvSpPr>
                <a:spLocks noChangeShapeType="1"/>
              </p:cNvSpPr>
              <p:nvPr/>
            </p:nvSpPr>
            <p:spPr bwMode="auto">
              <a:xfrm>
                <a:off x="1990388" y="4079883"/>
                <a:ext cx="0" cy="20637"/>
              </a:xfrm>
              <a:prstGeom prst="line">
                <a:avLst/>
              </a:prstGeom>
              <a:noFill/>
              <a:ln w="7938">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57" name="Freeform 254"/>
              <p:cNvSpPr>
                <a:spLocks/>
              </p:cNvSpPr>
              <p:nvPr/>
            </p:nvSpPr>
            <p:spPr bwMode="auto">
              <a:xfrm>
                <a:off x="1918951" y="4079883"/>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pct80">
                <a:fgClr>
                  <a:schemeClr val="tx1"/>
                </a:fgClr>
                <a:bgClr>
                  <a:schemeClr val="bg1"/>
                </a:bgClr>
              </a:pattFill>
              <a:ln w="7938">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58" name="Freeform 255"/>
              <p:cNvSpPr>
                <a:spLocks/>
              </p:cNvSpPr>
              <p:nvPr/>
            </p:nvSpPr>
            <p:spPr bwMode="auto">
              <a:xfrm>
                <a:off x="1918951" y="4100521"/>
                <a:ext cx="142875"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pct80">
                <a:fgClr>
                  <a:schemeClr val="tx1"/>
                </a:fgClr>
                <a:bgClr>
                  <a:schemeClr val="bg1"/>
                </a:bgClr>
              </a:pattFill>
              <a:ln w="7938">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59" name="Line 256"/>
              <p:cNvSpPr>
                <a:spLocks noChangeShapeType="1"/>
              </p:cNvSpPr>
              <p:nvPr/>
            </p:nvSpPr>
            <p:spPr bwMode="auto">
              <a:xfrm>
                <a:off x="1775837" y="4090996"/>
                <a:ext cx="380334"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60" name="Oval 257"/>
              <p:cNvSpPr>
                <a:spLocks noChangeArrowheads="1"/>
              </p:cNvSpPr>
              <p:nvPr/>
            </p:nvSpPr>
            <p:spPr bwMode="auto">
              <a:xfrm>
                <a:off x="2357101" y="5060958"/>
                <a:ext cx="128588" cy="127000"/>
              </a:xfrm>
              <a:prstGeom prst="ellipse">
                <a:avLst/>
              </a:prstGeom>
              <a:solidFill>
                <a:srgbClr val="595959"/>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61" name="Oval 258"/>
              <p:cNvSpPr>
                <a:spLocks noChangeArrowheads="1"/>
              </p:cNvSpPr>
              <p:nvPr/>
            </p:nvSpPr>
            <p:spPr bwMode="auto">
              <a:xfrm>
                <a:off x="2453938" y="5054608"/>
                <a:ext cx="127000" cy="128587"/>
              </a:xfrm>
              <a:prstGeom prst="ellipse">
                <a:avLst/>
              </a:prstGeom>
              <a:solidFill>
                <a:srgbClr val="595959"/>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62" name="Oval 259"/>
              <p:cNvSpPr>
                <a:spLocks noChangeArrowheads="1"/>
              </p:cNvSpPr>
              <p:nvPr/>
            </p:nvSpPr>
            <p:spPr bwMode="auto">
              <a:xfrm>
                <a:off x="2261851" y="4983171"/>
                <a:ext cx="127000" cy="128587"/>
              </a:xfrm>
              <a:prstGeom prst="ellipse">
                <a:avLst/>
              </a:prstGeom>
              <a:solidFill>
                <a:srgbClr val="595959"/>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63" name="Line 260"/>
              <p:cNvSpPr>
                <a:spLocks noChangeShapeType="1"/>
              </p:cNvSpPr>
              <p:nvPr/>
            </p:nvSpPr>
            <p:spPr bwMode="auto">
              <a:xfrm>
                <a:off x="2420601" y="5068896"/>
                <a:ext cx="0" cy="52387"/>
              </a:xfrm>
              <a:prstGeom prst="line">
                <a:avLst/>
              </a:prstGeom>
              <a:noFill/>
              <a:ln w="7938">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64" name="Freeform 261"/>
              <p:cNvSpPr>
                <a:spLocks/>
              </p:cNvSpPr>
              <p:nvPr/>
            </p:nvSpPr>
            <p:spPr bwMode="auto">
              <a:xfrm>
                <a:off x="2349163" y="5068896"/>
                <a:ext cx="144463"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trellis">
                <a:fgClr>
                  <a:schemeClr val="tx1"/>
                </a:fgClr>
                <a:bgClr>
                  <a:schemeClr val="bg1"/>
                </a:bgClr>
              </a:pattFill>
              <a:ln w="7938">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65" name="Freeform 262"/>
              <p:cNvSpPr>
                <a:spLocks/>
              </p:cNvSpPr>
              <p:nvPr/>
            </p:nvSpPr>
            <p:spPr bwMode="auto">
              <a:xfrm>
                <a:off x="2349163" y="5121283"/>
                <a:ext cx="144463" cy="0"/>
              </a:xfrm>
              <a:custGeom>
                <a:avLst/>
                <a:gdLst>
                  <a:gd name="T0" fmla="*/ 0 w 94"/>
                  <a:gd name="T1" fmla="*/ 94 w 94"/>
                  <a:gd name="T2" fmla="*/ 0 w 94"/>
                </a:gdLst>
                <a:ahLst/>
                <a:cxnLst>
                  <a:cxn ang="0">
                    <a:pos x="T0" y="0"/>
                  </a:cxn>
                  <a:cxn ang="0">
                    <a:pos x="T1" y="0"/>
                  </a:cxn>
                  <a:cxn ang="0">
                    <a:pos x="T2" y="0"/>
                  </a:cxn>
                </a:cxnLst>
                <a:rect l="0" t="0" r="r" b="b"/>
                <a:pathLst>
                  <a:path w="94">
                    <a:moveTo>
                      <a:pt x="0" y="0"/>
                    </a:moveTo>
                    <a:lnTo>
                      <a:pt x="94" y="0"/>
                    </a:lnTo>
                    <a:lnTo>
                      <a:pt x="0" y="0"/>
                    </a:lnTo>
                  </a:path>
                </a:pathLst>
              </a:custGeom>
              <a:pattFill prst="trellis">
                <a:fgClr>
                  <a:schemeClr val="tx1"/>
                </a:fgClr>
                <a:bgClr>
                  <a:schemeClr val="bg1"/>
                </a:bgClr>
              </a:pattFill>
              <a:ln w="7938">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66" name="Line 263"/>
              <p:cNvSpPr>
                <a:spLocks noChangeShapeType="1"/>
              </p:cNvSpPr>
              <p:nvPr/>
            </p:nvSpPr>
            <p:spPr bwMode="auto">
              <a:xfrm>
                <a:off x="2230172" y="5094296"/>
                <a:ext cx="382447"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261" name="Rectangle 658"/>
            <p:cNvSpPr>
              <a:spLocks noChangeArrowheads="1"/>
            </p:cNvSpPr>
            <p:nvPr/>
          </p:nvSpPr>
          <p:spPr bwMode="auto">
            <a:xfrm>
              <a:off x="4440560" y="3658900"/>
              <a:ext cx="28213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grpSp>
      <p:sp>
        <p:nvSpPr>
          <p:cNvPr id="6" name="Rettangolo 5"/>
          <p:cNvSpPr/>
          <p:nvPr/>
        </p:nvSpPr>
        <p:spPr>
          <a:xfrm>
            <a:off x="0" y="6467527"/>
            <a:ext cx="6858000" cy="2554545"/>
          </a:xfrm>
          <a:prstGeom prst="rect">
            <a:avLst/>
          </a:prstGeom>
        </p:spPr>
        <p:txBody>
          <a:bodyPr wrap="square">
            <a:spAutoFit/>
          </a:bodyPr>
          <a:lstStyle/>
          <a:p>
            <a:r>
              <a:rPr lang="en-GB" sz="1000" b="1" dirty="0">
                <a:latin typeface="Arial"/>
                <a:cs typeface="Arial"/>
              </a:rPr>
              <a:t>Figure S4. </a:t>
            </a:r>
            <a:r>
              <a:rPr lang="en-US" sz="1000" b="1" dirty="0">
                <a:latin typeface="Arial"/>
                <a:cs typeface="Arial"/>
              </a:rPr>
              <a:t>a</a:t>
            </a:r>
            <a:r>
              <a:rPr lang="en-US" sz="1000" b="1" dirty="0" smtClean="0">
                <a:latin typeface="Arial"/>
                <a:cs typeface="Arial"/>
              </a:rPr>
              <a:t>)</a:t>
            </a:r>
            <a:r>
              <a:rPr lang="en-US" sz="1000" dirty="0" smtClean="0">
                <a:latin typeface="Arial"/>
                <a:cs typeface="Arial"/>
              </a:rPr>
              <a:t> </a:t>
            </a:r>
            <a:r>
              <a:rPr lang="en-US" sz="1000" dirty="0">
                <a:latin typeface="Arial"/>
                <a:cs typeface="Arial"/>
              </a:rPr>
              <a:t>Venn diagram showing the 5 miRNAs commonly deregulated between KT21-MG1, Ben-Men-1, and primary WHO I meningioma cells. </a:t>
            </a:r>
            <a:r>
              <a:rPr lang="en-US" sz="1000" b="1" dirty="0">
                <a:latin typeface="Arial"/>
                <a:cs typeface="Arial"/>
              </a:rPr>
              <a:t>b</a:t>
            </a:r>
            <a:r>
              <a:rPr lang="en-US" sz="1000" b="1" dirty="0" smtClean="0">
                <a:latin typeface="Arial"/>
                <a:cs typeface="Arial"/>
              </a:rPr>
              <a:t>)</a:t>
            </a:r>
            <a:r>
              <a:rPr lang="en-US" sz="1000" dirty="0" smtClean="0">
                <a:latin typeface="Arial"/>
                <a:cs typeface="Arial"/>
              </a:rPr>
              <a:t> </a:t>
            </a:r>
            <a:r>
              <a:rPr lang="en-US" sz="1000" dirty="0">
                <a:latin typeface="Arial"/>
                <a:cs typeface="Arial"/>
              </a:rPr>
              <a:t>Expression levels of miR-10b, -126,-134 and -145 compared to miR-9-1. Data are expressed as mean Log</a:t>
            </a:r>
            <a:r>
              <a:rPr lang="en-US" sz="1000" baseline="-25000" dirty="0">
                <a:latin typeface="Arial"/>
                <a:cs typeface="Arial"/>
              </a:rPr>
              <a:t>2</a:t>
            </a:r>
            <a:r>
              <a:rPr lang="en-US" sz="1000" dirty="0">
                <a:latin typeface="Arial"/>
                <a:cs typeface="Arial"/>
              </a:rPr>
              <a:t> (</a:t>
            </a:r>
            <a:r>
              <a:rPr lang="en-US" sz="1000" baseline="30000" dirty="0">
                <a:latin typeface="Arial"/>
                <a:cs typeface="Arial"/>
              </a:rPr>
              <a:t>2-ΔΔCt</a:t>
            </a:r>
            <a:r>
              <a:rPr lang="en-US" sz="1000" dirty="0">
                <a:latin typeface="Arial"/>
                <a:cs typeface="Arial"/>
              </a:rPr>
              <a:t>) ± SEM, ANOVA one-way (***p&lt;0.0001) when compared to HMC. </a:t>
            </a:r>
            <a:r>
              <a:rPr lang="en-US" sz="1000" b="1" dirty="0">
                <a:latin typeface="Arial"/>
                <a:cs typeface="Arial"/>
              </a:rPr>
              <a:t>c</a:t>
            </a:r>
            <a:r>
              <a:rPr lang="en-US" sz="1000" b="1" dirty="0" smtClean="0">
                <a:latin typeface="Arial"/>
                <a:cs typeface="Arial"/>
              </a:rPr>
              <a:t>)</a:t>
            </a:r>
            <a:r>
              <a:rPr lang="en-US" sz="1000" dirty="0" smtClean="0">
                <a:latin typeface="Arial"/>
                <a:cs typeface="Arial"/>
              </a:rPr>
              <a:t> </a:t>
            </a:r>
            <a:r>
              <a:rPr lang="en-US" sz="1000" dirty="0">
                <a:latin typeface="Arial"/>
                <a:cs typeface="Arial"/>
              </a:rPr>
              <a:t>Unsupervised hierarchical clustering and heat map showing the different expression pattern of miR-9-1, -10b, -126,-134, and -145. The </a:t>
            </a:r>
            <a:r>
              <a:rPr lang="en-US" sz="1000" dirty="0" err="1">
                <a:latin typeface="Arial"/>
                <a:cs typeface="Arial"/>
              </a:rPr>
              <a:t>dendrogram</a:t>
            </a:r>
            <a:r>
              <a:rPr lang="en-US" sz="1000" dirty="0">
                <a:latin typeface="Arial"/>
                <a:cs typeface="Arial"/>
              </a:rPr>
              <a:t> was obtained using the Euclidean distance metric with Ward grouping, led by the software Morpheus® (https://</a:t>
            </a:r>
            <a:r>
              <a:rPr lang="en-US" sz="1000" dirty="0" err="1">
                <a:latin typeface="Arial"/>
                <a:cs typeface="Arial"/>
              </a:rPr>
              <a:t>software.broadinstitute.org</a:t>
            </a:r>
            <a:r>
              <a:rPr lang="en-US" sz="1000" dirty="0">
                <a:latin typeface="Arial"/>
                <a:cs typeface="Arial"/>
              </a:rPr>
              <a:t>/</a:t>
            </a:r>
            <a:r>
              <a:rPr lang="en-US" sz="1000" dirty="0" err="1">
                <a:latin typeface="Arial"/>
                <a:cs typeface="Arial"/>
              </a:rPr>
              <a:t>morpheus</a:t>
            </a:r>
            <a:r>
              <a:rPr lang="en-US" sz="1000" dirty="0">
                <a:latin typeface="Arial"/>
                <a:cs typeface="Arial"/>
              </a:rPr>
              <a:t>/). The </a:t>
            </a:r>
            <a:r>
              <a:rPr lang="en-US" sz="1000" dirty="0" err="1">
                <a:latin typeface="Arial"/>
                <a:cs typeface="Arial"/>
              </a:rPr>
              <a:t>colour</a:t>
            </a:r>
            <a:r>
              <a:rPr lang="en-US" sz="1000" dirty="0">
                <a:latin typeface="Arial"/>
                <a:cs typeface="Arial"/>
              </a:rPr>
              <a:t> in each box reflects the expression level of the corresponding gene in the corresponding sample (red–high; blue-low and white-intermediate expression), relative to the average of 3 Human Meningeal Cells (HMC) at different passage, calculated using the comparative 2</a:t>
            </a:r>
            <a:r>
              <a:rPr lang="en-US" sz="1000" baseline="30000" dirty="0">
                <a:latin typeface="Arial"/>
                <a:cs typeface="Arial"/>
              </a:rPr>
              <a:t>-ΔΔCt</a:t>
            </a:r>
            <a:r>
              <a:rPr lang="en-US" sz="1000" dirty="0">
                <a:latin typeface="Arial"/>
                <a:cs typeface="Arial"/>
              </a:rPr>
              <a:t> method (MN=</a:t>
            </a:r>
            <a:r>
              <a:rPr lang="en-US" sz="1000" dirty="0" err="1">
                <a:latin typeface="Arial"/>
                <a:cs typeface="Arial"/>
              </a:rPr>
              <a:t>Tumour</a:t>
            </a:r>
            <a:r>
              <a:rPr lang="en-US" sz="1000" dirty="0">
                <a:latin typeface="Arial"/>
                <a:cs typeface="Arial"/>
              </a:rPr>
              <a:t>-derived WHO I cells). </a:t>
            </a:r>
            <a:r>
              <a:rPr lang="en-US" sz="1000" b="1" dirty="0">
                <a:latin typeface="Arial"/>
                <a:cs typeface="Arial"/>
              </a:rPr>
              <a:t>d</a:t>
            </a:r>
            <a:r>
              <a:rPr lang="en-US" sz="1000" b="1" dirty="0" smtClean="0">
                <a:latin typeface="Arial"/>
                <a:cs typeface="Arial"/>
              </a:rPr>
              <a:t>)</a:t>
            </a:r>
            <a:r>
              <a:rPr lang="en-US" sz="1000" dirty="0" smtClean="0">
                <a:latin typeface="Arial"/>
                <a:cs typeface="Arial"/>
              </a:rPr>
              <a:t> </a:t>
            </a:r>
            <a:r>
              <a:rPr lang="en-US" sz="1000" dirty="0">
                <a:latin typeface="Arial"/>
                <a:cs typeface="Arial"/>
              </a:rPr>
              <a:t>Validation of miR-134 and miR-145 (see Fig. </a:t>
            </a:r>
            <a:r>
              <a:rPr lang="en-US" sz="1000" dirty="0" smtClean="0">
                <a:latin typeface="Arial"/>
                <a:cs typeface="Arial"/>
              </a:rPr>
              <a:t>1a) </a:t>
            </a:r>
            <a:r>
              <a:rPr lang="en-US" sz="1000" dirty="0">
                <a:latin typeface="Arial"/>
                <a:cs typeface="Arial"/>
              </a:rPr>
              <a:t>by RT-qPCR, using specific </a:t>
            </a:r>
            <a:r>
              <a:rPr lang="en-US" sz="1000" dirty="0" err="1">
                <a:latin typeface="Arial"/>
                <a:cs typeface="Arial"/>
              </a:rPr>
              <a:t>TaqMan</a:t>
            </a:r>
            <a:r>
              <a:rPr lang="en-US" sz="1000" dirty="0">
                <a:latin typeface="Arial"/>
                <a:cs typeface="Arial"/>
              </a:rPr>
              <a:t>® probes, in KT21-MG1 (0.64 and 0.028, respectively; n=3), Ben-Men-1 (n=3) and tumor-derived WHO I (2.32 and 2.19 folds, respectively; n=12) cells. </a:t>
            </a:r>
            <a:r>
              <a:rPr lang="en-US" sz="1000" b="1" dirty="0">
                <a:latin typeface="Arial"/>
                <a:cs typeface="Arial"/>
              </a:rPr>
              <a:t>e</a:t>
            </a:r>
            <a:r>
              <a:rPr lang="en-US" sz="1000" b="1" dirty="0" smtClean="0">
                <a:latin typeface="Arial"/>
                <a:cs typeface="Arial"/>
              </a:rPr>
              <a:t>)</a:t>
            </a:r>
            <a:r>
              <a:rPr lang="en-US" sz="1000" dirty="0" smtClean="0">
                <a:latin typeface="Arial"/>
                <a:cs typeface="Arial"/>
              </a:rPr>
              <a:t> </a:t>
            </a:r>
            <a:r>
              <a:rPr lang="en-US" sz="1000" dirty="0">
                <a:latin typeface="Arial"/>
                <a:cs typeface="Arial"/>
              </a:rPr>
              <a:t>Validation of miR-126 and miR-10b (see Fig. 1A) by RT-</a:t>
            </a:r>
            <a:r>
              <a:rPr lang="en-US" sz="1000" dirty="0" err="1">
                <a:latin typeface="Arial"/>
                <a:cs typeface="Arial"/>
              </a:rPr>
              <a:t>qPCR</a:t>
            </a:r>
            <a:r>
              <a:rPr lang="en-US" sz="1000" dirty="0">
                <a:latin typeface="Arial"/>
                <a:cs typeface="Arial"/>
              </a:rPr>
              <a:t>, using specific </a:t>
            </a:r>
            <a:r>
              <a:rPr lang="en-US" sz="1000" dirty="0" err="1">
                <a:latin typeface="Arial"/>
                <a:cs typeface="Arial"/>
              </a:rPr>
              <a:t>TaqMan</a:t>
            </a:r>
            <a:r>
              <a:rPr lang="en-US" sz="1000" dirty="0">
                <a:latin typeface="Arial"/>
                <a:cs typeface="Arial"/>
              </a:rPr>
              <a:t>® probes, in KT21-MG1 (10.47 and 73.95, respectively; n=3), Ben-Men-1 (n=3), tumor-derived WHO I (1.08 and 0.97 folds, respectively; n=12), and IOMM-Lee (0.002 and 1.01, respectively; n=3) cells. Both KT21-MG1 and Ben-Men-1 cells were tested at three different passages, and each sample was assayed in triplicate. All data are expressed as mean Log</a:t>
            </a:r>
            <a:r>
              <a:rPr lang="en-US" sz="1000" baseline="-25000" dirty="0">
                <a:latin typeface="Arial"/>
                <a:cs typeface="Arial"/>
              </a:rPr>
              <a:t>2</a:t>
            </a:r>
            <a:r>
              <a:rPr lang="en-US" sz="1000" dirty="0">
                <a:latin typeface="Arial"/>
                <a:cs typeface="Arial"/>
              </a:rPr>
              <a:t> (2</a:t>
            </a:r>
            <a:r>
              <a:rPr lang="en-US" sz="1000" baseline="30000" dirty="0">
                <a:latin typeface="Arial"/>
                <a:cs typeface="Arial"/>
              </a:rPr>
              <a:t>-ΔΔCt</a:t>
            </a:r>
            <a:r>
              <a:rPr lang="en-US" sz="1000" dirty="0">
                <a:latin typeface="Arial"/>
                <a:cs typeface="Arial"/>
              </a:rPr>
              <a:t>) ± SEM, ANOVA one-way (*p&lt;0.05, **p&lt;0.005, ****p&lt;0.0001 when compared to Ben-Men-1. </a:t>
            </a:r>
            <a:endParaRPr lang="it-IT" sz="1000" dirty="0">
              <a:latin typeface="Arial"/>
              <a:cs typeface="Arial"/>
            </a:endParaRPr>
          </a:p>
        </p:txBody>
      </p:sp>
    </p:spTree>
    <p:extLst>
      <p:ext uri="{BB962C8B-B14F-4D97-AF65-F5344CB8AC3E}">
        <p14:creationId xmlns:p14="http://schemas.microsoft.com/office/powerpoint/2010/main" val="3332457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Rectangle 105"/>
          <p:cNvSpPr>
            <a:spLocks noChangeArrowheads="1"/>
          </p:cNvSpPr>
          <p:nvPr/>
        </p:nvSpPr>
        <p:spPr bwMode="auto">
          <a:xfrm>
            <a:off x="5493141" y="43808"/>
            <a:ext cx="13032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rPr>
              <a:t>Supplemental Data</a:t>
            </a:r>
          </a:p>
        </p:txBody>
      </p:sp>
      <p:sp>
        <p:nvSpPr>
          <p:cNvPr id="271" name="Rectangle 105"/>
          <p:cNvSpPr>
            <a:spLocks noChangeArrowheads="1"/>
          </p:cNvSpPr>
          <p:nvPr/>
        </p:nvSpPr>
        <p:spPr bwMode="auto">
          <a:xfrm>
            <a:off x="3049644" y="53845"/>
            <a:ext cx="7758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400" dirty="0"/>
              <a:t>Figure S5</a:t>
            </a:r>
            <a:endParaRPr kumimoji="0" lang="en-US" altLang="en-US" sz="1400" b="0" i="0" u="none" strike="noStrike" cap="none" normalizeH="0" baseline="0" dirty="0">
              <a:ln>
                <a:noFill/>
              </a:ln>
              <a:effectLst/>
            </a:endParaRPr>
          </a:p>
        </p:txBody>
      </p:sp>
      <p:sp>
        <p:nvSpPr>
          <p:cNvPr id="217" name="Rectangle 216"/>
          <p:cNvSpPr/>
          <p:nvPr/>
        </p:nvSpPr>
        <p:spPr>
          <a:xfrm>
            <a:off x="60857" y="538945"/>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a</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sp>
        <p:nvSpPr>
          <p:cNvPr id="218" name="Rectangle 217"/>
          <p:cNvSpPr/>
          <p:nvPr/>
        </p:nvSpPr>
        <p:spPr>
          <a:xfrm>
            <a:off x="3325868" y="537059"/>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b</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sp>
        <p:nvSpPr>
          <p:cNvPr id="313" name="Rectangle 312"/>
          <p:cNvSpPr/>
          <p:nvPr/>
        </p:nvSpPr>
        <p:spPr>
          <a:xfrm>
            <a:off x="96953" y="4033343"/>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c</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grpSp>
        <p:nvGrpSpPr>
          <p:cNvPr id="631" name="Group 630"/>
          <p:cNvGrpSpPr/>
          <p:nvPr/>
        </p:nvGrpSpPr>
        <p:grpSpPr>
          <a:xfrm>
            <a:off x="332811" y="4193465"/>
            <a:ext cx="1924491" cy="1790783"/>
            <a:chOff x="332811" y="360801"/>
            <a:chExt cx="1924491" cy="1790783"/>
          </a:xfrm>
        </p:grpSpPr>
        <p:sp>
          <p:nvSpPr>
            <p:cNvPr id="632" name="TextBox 631"/>
            <p:cNvSpPr txBox="1"/>
            <p:nvPr/>
          </p:nvSpPr>
          <p:spPr>
            <a:xfrm>
              <a:off x="1640599" y="1548810"/>
              <a:ext cx="484428"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AKT</a:t>
              </a:r>
            </a:p>
          </p:txBody>
        </p:sp>
        <p:sp>
          <p:nvSpPr>
            <p:cNvPr id="633" name="TextBox 632"/>
            <p:cNvSpPr txBox="1"/>
            <p:nvPr/>
          </p:nvSpPr>
          <p:spPr>
            <a:xfrm>
              <a:off x="1623795" y="1091553"/>
              <a:ext cx="633507" cy="400110"/>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p-AKT</a:t>
              </a:r>
            </a:p>
            <a:p>
              <a:r>
                <a:rPr lang="en-GB" sz="800" dirty="0">
                  <a:latin typeface="Arial" panose="020B0604020202020204" pitchFamily="34" charset="0"/>
                  <a:cs typeface="Arial" panose="020B0604020202020204" pitchFamily="34" charset="0"/>
                </a:rPr>
                <a:t>S473</a:t>
              </a:r>
            </a:p>
          </p:txBody>
        </p:sp>
        <p:sp>
          <p:nvSpPr>
            <p:cNvPr id="634" name="TextBox 633"/>
            <p:cNvSpPr txBox="1"/>
            <p:nvPr/>
          </p:nvSpPr>
          <p:spPr>
            <a:xfrm>
              <a:off x="750561" y="360801"/>
              <a:ext cx="936475" cy="276999"/>
            </a:xfrm>
            <a:prstGeom prst="rect">
              <a:avLst/>
            </a:prstGeom>
            <a:noFill/>
          </p:spPr>
          <p:txBody>
            <a:bodyPr wrap="none" rtlCol="0">
              <a:spAutoFit/>
            </a:bodyPr>
            <a:lstStyle/>
            <a:p>
              <a:r>
                <a:rPr lang="en-GB" sz="1200" b="1" dirty="0">
                  <a:latin typeface="Arial" panose="020B0604020202020204" pitchFamily="34" charset="0"/>
                  <a:cs typeface="Arial" panose="020B0604020202020204" pitchFamily="34" charset="0"/>
                </a:rPr>
                <a:t>KT21-MG1</a:t>
              </a:r>
            </a:p>
          </p:txBody>
        </p:sp>
        <p:sp>
          <p:nvSpPr>
            <p:cNvPr id="635" name="TextBox 634"/>
            <p:cNvSpPr txBox="1"/>
            <p:nvPr/>
          </p:nvSpPr>
          <p:spPr>
            <a:xfrm>
              <a:off x="1012072" y="858730"/>
              <a:ext cx="341760" cy="261610"/>
            </a:xfrm>
            <a:prstGeom prst="rect">
              <a:avLst/>
            </a:prstGeom>
            <a:noFill/>
          </p:spPr>
          <p:txBody>
            <a:bodyPr wrap="none" rtlCol="0">
              <a:spAutoFit/>
            </a:bodyPr>
            <a:lstStyle/>
            <a:p>
              <a:pPr algn="ctr"/>
              <a:r>
                <a:rPr lang="en-GB" sz="1100" dirty="0">
                  <a:latin typeface="Arial" panose="020B0604020202020204" pitchFamily="34" charset="0"/>
                  <a:cs typeface="Arial" panose="020B0604020202020204" pitchFamily="34" charset="0"/>
                </a:rPr>
                <a:t>10</a:t>
              </a:r>
            </a:p>
          </p:txBody>
        </p:sp>
        <p:sp>
          <p:nvSpPr>
            <p:cNvPr id="636" name="TextBox 635"/>
            <p:cNvSpPr txBox="1"/>
            <p:nvPr/>
          </p:nvSpPr>
          <p:spPr>
            <a:xfrm>
              <a:off x="1001799" y="626143"/>
              <a:ext cx="696024" cy="261610"/>
            </a:xfrm>
            <a:prstGeom prst="rect">
              <a:avLst/>
            </a:prstGeom>
            <a:noFill/>
          </p:spPr>
          <p:txBody>
            <a:bodyPr wrap="none" rtlCol="0">
              <a:spAutoFit/>
            </a:bodyPr>
            <a:lstStyle/>
            <a:p>
              <a:pPr algn="ctr"/>
              <a:r>
                <a:rPr lang="en-GB" sz="1100" dirty="0">
                  <a:latin typeface="Arial" panose="020B0604020202020204" pitchFamily="34" charset="0"/>
                  <a:cs typeface="Arial" panose="020B0604020202020204" pitchFamily="34" charset="0"/>
                </a:rPr>
                <a:t>AF (µM)</a:t>
              </a:r>
            </a:p>
          </p:txBody>
        </p:sp>
        <p:sp>
          <p:nvSpPr>
            <p:cNvPr id="637" name="TextBox 636"/>
            <p:cNvSpPr txBox="1"/>
            <p:nvPr/>
          </p:nvSpPr>
          <p:spPr>
            <a:xfrm>
              <a:off x="1328036" y="858730"/>
              <a:ext cx="341760" cy="261610"/>
            </a:xfrm>
            <a:prstGeom prst="rect">
              <a:avLst/>
            </a:prstGeom>
            <a:noFill/>
          </p:spPr>
          <p:txBody>
            <a:bodyPr wrap="none" rtlCol="0">
              <a:spAutoFit/>
            </a:bodyPr>
            <a:lstStyle/>
            <a:p>
              <a:pPr algn="ctr"/>
              <a:r>
                <a:rPr lang="en-GB" sz="1100" dirty="0">
                  <a:latin typeface="Arial" panose="020B0604020202020204" pitchFamily="34" charset="0"/>
                  <a:cs typeface="Arial" panose="020B0604020202020204" pitchFamily="34" charset="0"/>
                </a:rPr>
                <a:t>20</a:t>
              </a:r>
            </a:p>
          </p:txBody>
        </p:sp>
        <p:sp>
          <p:nvSpPr>
            <p:cNvPr id="638" name="TextBox 637"/>
            <p:cNvSpPr txBox="1"/>
            <p:nvPr/>
          </p:nvSpPr>
          <p:spPr>
            <a:xfrm>
              <a:off x="750570" y="854718"/>
              <a:ext cx="279244" cy="261610"/>
            </a:xfrm>
            <a:prstGeom prst="rect">
              <a:avLst/>
            </a:prstGeom>
            <a:noFill/>
          </p:spPr>
          <p:txBody>
            <a:bodyPr wrap="none" rtlCol="0">
              <a:spAutoFit/>
            </a:bodyPr>
            <a:lstStyle/>
            <a:p>
              <a:pPr algn="ctr"/>
              <a:r>
                <a:rPr lang="en-GB" sz="1100" dirty="0">
                  <a:latin typeface="Arial" panose="020B0604020202020204" pitchFamily="34" charset="0"/>
                  <a:cs typeface="Arial" panose="020B0604020202020204" pitchFamily="34" charset="0"/>
                </a:rPr>
                <a:t>V</a:t>
              </a:r>
            </a:p>
          </p:txBody>
        </p:sp>
        <p:cxnSp>
          <p:nvCxnSpPr>
            <p:cNvPr id="639" name="Straight Connector 638"/>
            <p:cNvCxnSpPr/>
            <p:nvPr/>
          </p:nvCxnSpPr>
          <p:spPr>
            <a:xfrm>
              <a:off x="1047758" y="873778"/>
              <a:ext cx="6024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640" name="Picture 639"/>
            <p:cNvPicPr>
              <a:picLocks noChangeAspect="1"/>
            </p:cNvPicPr>
            <p:nvPr/>
          </p:nvPicPr>
          <p:blipFill>
            <a:blip r:embed="rId2" cstate="print">
              <a:extLst>
                <a:ext uri="{BEBA8EAE-BF5A-486C-A8C5-ECC9F3942E4B}">
                  <a14:imgProps xmlns:a14="http://schemas.microsoft.com/office/drawing/2010/main">
                    <a14:imgLayer r:embed="rId3">
                      <a14:imgEffect>
                        <a14:brightnessContrast bright="5000" contrast="-10000"/>
                      </a14:imgEffect>
                    </a14:imgLayer>
                  </a14:imgProps>
                </a:ext>
                <a:ext uri="{28A0092B-C50C-407E-A947-70E740481C1C}">
                  <a14:useLocalDpi xmlns:a14="http://schemas.microsoft.com/office/drawing/2010/main" val="0"/>
                </a:ext>
              </a:extLst>
            </a:blip>
            <a:stretch>
              <a:fillRect/>
            </a:stretch>
          </p:blipFill>
          <p:spPr>
            <a:xfrm>
              <a:off x="742108" y="1889456"/>
              <a:ext cx="928118" cy="262128"/>
            </a:xfrm>
            <a:prstGeom prst="rect">
              <a:avLst/>
            </a:prstGeom>
          </p:spPr>
        </p:pic>
        <p:cxnSp>
          <p:nvCxnSpPr>
            <p:cNvPr id="641" name="Straight Connector 640"/>
            <p:cNvCxnSpPr/>
            <p:nvPr/>
          </p:nvCxnSpPr>
          <p:spPr>
            <a:xfrm>
              <a:off x="636637" y="1945122"/>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2" name="TextBox 641"/>
            <p:cNvSpPr txBox="1"/>
            <p:nvPr/>
          </p:nvSpPr>
          <p:spPr>
            <a:xfrm>
              <a:off x="410912" y="1836092"/>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37</a:t>
              </a:r>
            </a:p>
          </p:txBody>
        </p:sp>
        <p:sp>
          <p:nvSpPr>
            <p:cNvPr id="643" name="TextBox 642"/>
            <p:cNvSpPr txBox="1"/>
            <p:nvPr/>
          </p:nvSpPr>
          <p:spPr>
            <a:xfrm>
              <a:off x="1605712" y="1873686"/>
              <a:ext cx="604372"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GAPDH</a:t>
              </a:r>
            </a:p>
          </p:txBody>
        </p:sp>
        <p:pic>
          <p:nvPicPr>
            <p:cNvPr id="644" name="Picture 6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3317" y="1523380"/>
              <a:ext cx="929429" cy="322079"/>
            </a:xfrm>
            <a:prstGeom prst="rect">
              <a:avLst/>
            </a:prstGeom>
          </p:spPr>
        </p:pic>
        <p:cxnSp>
          <p:nvCxnSpPr>
            <p:cNvPr id="645" name="Straight Connector 644"/>
            <p:cNvCxnSpPr/>
            <p:nvPr/>
          </p:nvCxnSpPr>
          <p:spPr>
            <a:xfrm>
              <a:off x="636624" y="1754615"/>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6" name="TextBox 645"/>
            <p:cNvSpPr txBox="1"/>
            <p:nvPr/>
          </p:nvSpPr>
          <p:spPr>
            <a:xfrm>
              <a:off x="410899" y="1645585"/>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50</a:t>
              </a:r>
            </a:p>
          </p:txBody>
        </p:sp>
        <p:pic>
          <p:nvPicPr>
            <p:cNvPr id="647" name="Picture 6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1439" y="1105023"/>
              <a:ext cx="931308" cy="374102"/>
            </a:xfrm>
            <a:prstGeom prst="rect">
              <a:avLst/>
            </a:prstGeom>
          </p:spPr>
        </p:pic>
        <p:cxnSp>
          <p:nvCxnSpPr>
            <p:cNvPr id="648" name="Straight Connector 647"/>
            <p:cNvCxnSpPr/>
            <p:nvPr/>
          </p:nvCxnSpPr>
          <p:spPr>
            <a:xfrm>
              <a:off x="631047" y="1119806"/>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9" name="TextBox 648"/>
            <p:cNvSpPr txBox="1"/>
            <p:nvPr/>
          </p:nvSpPr>
          <p:spPr>
            <a:xfrm>
              <a:off x="405322" y="1014404"/>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75</a:t>
              </a:r>
            </a:p>
          </p:txBody>
        </p:sp>
        <p:cxnSp>
          <p:nvCxnSpPr>
            <p:cNvPr id="650" name="Straight Connector 649"/>
            <p:cNvCxnSpPr/>
            <p:nvPr/>
          </p:nvCxnSpPr>
          <p:spPr>
            <a:xfrm>
              <a:off x="635800" y="1465758"/>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51" name="TextBox 650"/>
            <p:cNvSpPr txBox="1"/>
            <p:nvPr/>
          </p:nvSpPr>
          <p:spPr>
            <a:xfrm>
              <a:off x="410075" y="1356728"/>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50</a:t>
              </a:r>
            </a:p>
          </p:txBody>
        </p:sp>
        <p:sp>
          <p:nvSpPr>
            <p:cNvPr id="652" name="TextBox 651"/>
            <p:cNvSpPr txBox="1"/>
            <p:nvPr/>
          </p:nvSpPr>
          <p:spPr>
            <a:xfrm>
              <a:off x="332811" y="890424"/>
              <a:ext cx="367408" cy="215444"/>
            </a:xfrm>
            <a:prstGeom prst="rect">
              <a:avLst/>
            </a:prstGeom>
            <a:noFill/>
          </p:spPr>
          <p:txBody>
            <a:bodyPr wrap="none" rtlCol="0">
              <a:spAutoFit/>
            </a:bodyPr>
            <a:lstStyle/>
            <a:p>
              <a:pPr algn="r"/>
              <a:r>
                <a:rPr lang="en-GB" sz="800" dirty="0" err="1">
                  <a:latin typeface="Arial" panose="020B0604020202020204" pitchFamily="34" charset="0"/>
                  <a:cs typeface="Arial" panose="020B0604020202020204" pitchFamily="34" charset="0"/>
                </a:rPr>
                <a:t>kDa</a:t>
              </a:r>
              <a:endParaRPr lang="en-GB" sz="800" dirty="0">
                <a:latin typeface="Arial" panose="020B0604020202020204" pitchFamily="34" charset="0"/>
                <a:cs typeface="Arial" panose="020B0604020202020204" pitchFamily="34" charset="0"/>
              </a:endParaRPr>
            </a:p>
          </p:txBody>
        </p:sp>
      </p:grpSp>
      <p:grpSp>
        <p:nvGrpSpPr>
          <p:cNvPr id="653" name="Group 652"/>
          <p:cNvGrpSpPr/>
          <p:nvPr/>
        </p:nvGrpSpPr>
        <p:grpSpPr>
          <a:xfrm>
            <a:off x="2362132" y="4189449"/>
            <a:ext cx="1916022" cy="1812961"/>
            <a:chOff x="2362132" y="356785"/>
            <a:chExt cx="1916022" cy="1812961"/>
          </a:xfrm>
        </p:grpSpPr>
        <p:sp>
          <p:nvSpPr>
            <p:cNvPr id="654" name="TextBox 653"/>
            <p:cNvSpPr txBox="1"/>
            <p:nvPr/>
          </p:nvSpPr>
          <p:spPr>
            <a:xfrm>
              <a:off x="3659899" y="1556576"/>
              <a:ext cx="484428"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AKT</a:t>
              </a:r>
            </a:p>
          </p:txBody>
        </p:sp>
        <p:sp>
          <p:nvSpPr>
            <p:cNvPr id="655" name="TextBox 654"/>
            <p:cNvSpPr txBox="1"/>
            <p:nvPr/>
          </p:nvSpPr>
          <p:spPr>
            <a:xfrm>
              <a:off x="3644647" y="1104292"/>
              <a:ext cx="633507" cy="400110"/>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p-AKT</a:t>
              </a:r>
            </a:p>
            <a:p>
              <a:r>
                <a:rPr lang="en-GB" sz="800" dirty="0">
                  <a:latin typeface="Arial" panose="020B0604020202020204" pitchFamily="34" charset="0"/>
                  <a:cs typeface="Arial" panose="020B0604020202020204" pitchFamily="34" charset="0"/>
                </a:rPr>
                <a:t>S473</a:t>
              </a:r>
            </a:p>
          </p:txBody>
        </p:sp>
        <p:sp>
          <p:nvSpPr>
            <p:cNvPr id="656" name="TextBox 655"/>
            <p:cNvSpPr txBox="1"/>
            <p:nvPr/>
          </p:nvSpPr>
          <p:spPr>
            <a:xfrm>
              <a:off x="2779896" y="356785"/>
              <a:ext cx="920445" cy="276999"/>
            </a:xfrm>
            <a:prstGeom prst="rect">
              <a:avLst/>
            </a:prstGeom>
            <a:noFill/>
          </p:spPr>
          <p:txBody>
            <a:bodyPr wrap="none" rtlCol="0">
              <a:spAutoFit/>
            </a:bodyPr>
            <a:lstStyle/>
            <a:p>
              <a:r>
                <a:rPr lang="en-GB" sz="1200" b="1" dirty="0">
                  <a:latin typeface="Arial" panose="020B0604020202020204" pitchFamily="34" charset="0"/>
                  <a:cs typeface="Arial" panose="020B0604020202020204" pitchFamily="34" charset="0"/>
                </a:rPr>
                <a:t>IOMM-Lee</a:t>
              </a:r>
            </a:p>
          </p:txBody>
        </p:sp>
        <p:sp>
          <p:nvSpPr>
            <p:cNvPr id="657" name="TextBox 656"/>
            <p:cNvSpPr txBox="1"/>
            <p:nvPr/>
          </p:nvSpPr>
          <p:spPr>
            <a:xfrm>
              <a:off x="3041407" y="854714"/>
              <a:ext cx="341760" cy="261610"/>
            </a:xfrm>
            <a:prstGeom prst="rect">
              <a:avLst/>
            </a:prstGeom>
            <a:noFill/>
          </p:spPr>
          <p:txBody>
            <a:bodyPr wrap="none" rtlCol="0">
              <a:spAutoFit/>
            </a:bodyPr>
            <a:lstStyle/>
            <a:p>
              <a:pPr algn="ctr"/>
              <a:r>
                <a:rPr lang="en-GB" sz="1100" dirty="0">
                  <a:latin typeface="Arial" panose="020B0604020202020204" pitchFamily="34" charset="0"/>
                  <a:cs typeface="Arial" panose="020B0604020202020204" pitchFamily="34" charset="0"/>
                </a:rPr>
                <a:t>10</a:t>
              </a:r>
            </a:p>
          </p:txBody>
        </p:sp>
        <p:sp>
          <p:nvSpPr>
            <p:cNvPr id="658" name="TextBox 657"/>
            <p:cNvSpPr txBox="1"/>
            <p:nvPr/>
          </p:nvSpPr>
          <p:spPr>
            <a:xfrm>
              <a:off x="3031134" y="622127"/>
              <a:ext cx="696024" cy="261610"/>
            </a:xfrm>
            <a:prstGeom prst="rect">
              <a:avLst/>
            </a:prstGeom>
            <a:noFill/>
          </p:spPr>
          <p:txBody>
            <a:bodyPr wrap="none" rtlCol="0">
              <a:spAutoFit/>
            </a:bodyPr>
            <a:lstStyle/>
            <a:p>
              <a:pPr algn="ctr"/>
              <a:r>
                <a:rPr lang="en-GB" sz="1100" dirty="0">
                  <a:latin typeface="Arial" panose="020B0604020202020204" pitchFamily="34" charset="0"/>
                  <a:cs typeface="Arial" panose="020B0604020202020204" pitchFamily="34" charset="0"/>
                </a:rPr>
                <a:t>AF (µM)</a:t>
              </a:r>
            </a:p>
          </p:txBody>
        </p:sp>
        <p:sp>
          <p:nvSpPr>
            <p:cNvPr id="659" name="TextBox 658"/>
            <p:cNvSpPr txBox="1"/>
            <p:nvPr/>
          </p:nvSpPr>
          <p:spPr>
            <a:xfrm>
              <a:off x="3357371" y="854714"/>
              <a:ext cx="341760" cy="261610"/>
            </a:xfrm>
            <a:prstGeom prst="rect">
              <a:avLst/>
            </a:prstGeom>
            <a:noFill/>
          </p:spPr>
          <p:txBody>
            <a:bodyPr wrap="none" rtlCol="0">
              <a:spAutoFit/>
            </a:bodyPr>
            <a:lstStyle/>
            <a:p>
              <a:pPr algn="ctr"/>
              <a:r>
                <a:rPr lang="en-GB" sz="1100" dirty="0">
                  <a:latin typeface="Arial" panose="020B0604020202020204" pitchFamily="34" charset="0"/>
                  <a:cs typeface="Arial" panose="020B0604020202020204" pitchFamily="34" charset="0"/>
                </a:rPr>
                <a:t>20</a:t>
              </a:r>
            </a:p>
          </p:txBody>
        </p:sp>
        <p:sp>
          <p:nvSpPr>
            <p:cNvPr id="660" name="TextBox 659"/>
            <p:cNvSpPr txBox="1"/>
            <p:nvPr/>
          </p:nvSpPr>
          <p:spPr>
            <a:xfrm>
              <a:off x="2779905" y="850702"/>
              <a:ext cx="279244" cy="261610"/>
            </a:xfrm>
            <a:prstGeom prst="rect">
              <a:avLst/>
            </a:prstGeom>
            <a:noFill/>
          </p:spPr>
          <p:txBody>
            <a:bodyPr wrap="none" rtlCol="0">
              <a:spAutoFit/>
            </a:bodyPr>
            <a:lstStyle/>
            <a:p>
              <a:pPr algn="ctr"/>
              <a:r>
                <a:rPr lang="en-GB" sz="1100" dirty="0">
                  <a:latin typeface="Arial" panose="020B0604020202020204" pitchFamily="34" charset="0"/>
                  <a:cs typeface="Arial" panose="020B0604020202020204" pitchFamily="34" charset="0"/>
                </a:rPr>
                <a:t>V</a:t>
              </a:r>
            </a:p>
          </p:txBody>
        </p:sp>
        <p:cxnSp>
          <p:nvCxnSpPr>
            <p:cNvPr id="661" name="Straight Connector 660"/>
            <p:cNvCxnSpPr/>
            <p:nvPr/>
          </p:nvCxnSpPr>
          <p:spPr>
            <a:xfrm>
              <a:off x="3065049" y="881794"/>
              <a:ext cx="6024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662" name="Picture 661"/>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
                      </a14:imgEffect>
                    </a14:imgLayer>
                  </a14:imgProps>
                </a:ext>
                <a:ext uri="{28A0092B-C50C-407E-A947-70E740481C1C}">
                  <a14:useLocalDpi xmlns:a14="http://schemas.microsoft.com/office/drawing/2010/main" val="0"/>
                </a:ext>
              </a:extLst>
            </a:blip>
            <a:stretch>
              <a:fillRect/>
            </a:stretch>
          </p:blipFill>
          <p:spPr>
            <a:xfrm>
              <a:off x="2776879" y="1909854"/>
              <a:ext cx="929740" cy="249759"/>
            </a:xfrm>
            <a:prstGeom prst="rect">
              <a:avLst/>
            </a:prstGeom>
          </p:spPr>
        </p:pic>
        <p:cxnSp>
          <p:nvCxnSpPr>
            <p:cNvPr id="663" name="Straight Connector 662"/>
            <p:cNvCxnSpPr/>
            <p:nvPr/>
          </p:nvCxnSpPr>
          <p:spPr>
            <a:xfrm>
              <a:off x="2670477" y="1973708"/>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64" name="TextBox 663"/>
            <p:cNvSpPr txBox="1"/>
            <p:nvPr/>
          </p:nvSpPr>
          <p:spPr>
            <a:xfrm>
              <a:off x="2444752" y="1864678"/>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37</a:t>
              </a:r>
            </a:p>
          </p:txBody>
        </p:sp>
        <p:sp>
          <p:nvSpPr>
            <p:cNvPr id="665" name="TextBox 664"/>
            <p:cNvSpPr txBox="1"/>
            <p:nvPr/>
          </p:nvSpPr>
          <p:spPr>
            <a:xfrm>
              <a:off x="3658602" y="1892747"/>
              <a:ext cx="604372"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GAPDH</a:t>
              </a:r>
            </a:p>
          </p:txBody>
        </p:sp>
        <p:pic>
          <p:nvPicPr>
            <p:cNvPr id="666" name="Picture 66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71957" y="1528795"/>
              <a:ext cx="934661" cy="333697"/>
            </a:xfrm>
            <a:prstGeom prst="rect">
              <a:avLst/>
            </a:prstGeom>
          </p:spPr>
        </p:pic>
        <p:cxnSp>
          <p:nvCxnSpPr>
            <p:cNvPr id="667" name="Straight Connector 666"/>
            <p:cNvCxnSpPr/>
            <p:nvPr/>
          </p:nvCxnSpPr>
          <p:spPr>
            <a:xfrm>
              <a:off x="2665708" y="1537264"/>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68" name="TextBox 667"/>
            <p:cNvSpPr txBox="1"/>
            <p:nvPr/>
          </p:nvSpPr>
          <p:spPr>
            <a:xfrm>
              <a:off x="2439983" y="1431862"/>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75</a:t>
              </a:r>
            </a:p>
          </p:txBody>
        </p:sp>
        <p:cxnSp>
          <p:nvCxnSpPr>
            <p:cNvPr id="669" name="Straight Connector 668"/>
            <p:cNvCxnSpPr/>
            <p:nvPr/>
          </p:nvCxnSpPr>
          <p:spPr>
            <a:xfrm>
              <a:off x="2670461" y="1854638"/>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0" name="TextBox 669"/>
            <p:cNvSpPr txBox="1"/>
            <p:nvPr/>
          </p:nvSpPr>
          <p:spPr>
            <a:xfrm>
              <a:off x="2444736" y="1745608"/>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50</a:t>
              </a:r>
            </a:p>
          </p:txBody>
        </p:sp>
        <p:pic>
          <p:nvPicPr>
            <p:cNvPr id="671" name="Picture 67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77675" y="1123021"/>
              <a:ext cx="928943" cy="360393"/>
            </a:xfrm>
            <a:prstGeom prst="rect">
              <a:avLst/>
            </a:prstGeom>
          </p:spPr>
        </p:pic>
        <p:cxnSp>
          <p:nvCxnSpPr>
            <p:cNvPr id="672" name="Straight Connector 671"/>
            <p:cNvCxnSpPr/>
            <p:nvPr/>
          </p:nvCxnSpPr>
          <p:spPr>
            <a:xfrm>
              <a:off x="2665478" y="1462332"/>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3" name="TextBox 672"/>
            <p:cNvSpPr txBox="1"/>
            <p:nvPr/>
          </p:nvSpPr>
          <p:spPr>
            <a:xfrm>
              <a:off x="2439753" y="1353302"/>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50</a:t>
              </a:r>
            </a:p>
          </p:txBody>
        </p:sp>
        <p:cxnSp>
          <p:nvCxnSpPr>
            <p:cNvPr id="674" name="Straight Connector 673"/>
            <p:cNvCxnSpPr/>
            <p:nvPr/>
          </p:nvCxnSpPr>
          <p:spPr>
            <a:xfrm>
              <a:off x="2664654" y="1130608"/>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5" name="TextBox 674"/>
            <p:cNvSpPr txBox="1"/>
            <p:nvPr/>
          </p:nvSpPr>
          <p:spPr>
            <a:xfrm>
              <a:off x="2438929" y="1035866"/>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75</a:t>
              </a:r>
            </a:p>
          </p:txBody>
        </p:sp>
        <p:sp>
          <p:nvSpPr>
            <p:cNvPr id="676" name="TextBox 675"/>
            <p:cNvSpPr txBox="1"/>
            <p:nvPr/>
          </p:nvSpPr>
          <p:spPr>
            <a:xfrm>
              <a:off x="2362132" y="898443"/>
              <a:ext cx="367408" cy="215444"/>
            </a:xfrm>
            <a:prstGeom prst="rect">
              <a:avLst/>
            </a:prstGeom>
            <a:noFill/>
          </p:spPr>
          <p:txBody>
            <a:bodyPr wrap="none" rtlCol="0">
              <a:spAutoFit/>
            </a:bodyPr>
            <a:lstStyle/>
            <a:p>
              <a:pPr algn="r"/>
              <a:r>
                <a:rPr lang="en-GB" sz="800" dirty="0" err="1">
                  <a:latin typeface="Arial" panose="020B0604020202020204" pitchFamily="34" charset="0"/>
                  <a:cs typeface="Arial" panose="020B0604020202020204" pitchFamily="34" charset="0"/>
                </a:rPr>
                <a:t>kDa</a:t>
              </a:r>
              <a:endParaRPr lang="en-GB" sz="800" dirty="0">
                <a:latin typeface="Arial" panose="020B0604020202020204" pitchFamily="34" charset="0"/>
                <a:cs typeface="Arial" panose="020B0604020202020204" pitchFamily="34" charset="0"/>
              </a:endParaRPr>
            </a:p>
          </p:txBody>
        </p:sp>
      </p:grpSp>
      <p:grpSp>
        <p:nvGrpSpPr>
          <p:cNvPr id="2" name="Group 1"/>
          <p:cNvGrpSpPr/>
          <p:nvPr/>
        </p:nvGrpSpPr>
        <p:grpSpPr>
          <a:xfrm>
            <a:off x="3357147" y="910591"/>
            <a:ext cx="3098234" cy="2325251"/>
            <a:chOff x="3357147" y="910591"/>
            <a:chExt cx="3098234" cy="2325251"/>
          </a:xfrm>
        </p:grpSpPr>
        <p:grpSp>
          <p:nvGrpSpPr>
            <p:cNvPr id="494" name="Group 493"/>
            <p:cNvGrpSpPr/>
            <p:nvPr/>
          </p:nvGrpSpPr>
          <p:grpSpPr>
            <a:xfrm>
              <a:off x="3357147" y="910591"/>
              <a:ext cx="3098234" cy="2325251"/>
              <a:chOff x="3722907" y="689611"/>
              <a:chExt cx="3098234" cy="2325251"/>
            </a:xfrm>
          </p:grpSpPr>
          <p:sp>
            <p:nvSpPr>
              <p:cNvPr id="191" name="Rectangle 658"/>
              <p:cNvSpPr>
                <a:spLocks noChangeArrowheads="1"/>
              </p:cNvSpPr>
              <p:nvPr/>
            </p:nvSpPr>
            <p:spPr bwMode="auto">
              <a:xfrm>
                <a:off x="6083319" y="2088708"/>
                <a:ext cx="28213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65000"/>
                        <a:lumOff val="35000"/>
                      </a:schemeClr>
                    </a:solidFill>
                    <a:effectLst/>
                    <a:cs typeface="Arial" panose="020B0604020202020204" pitchFamily="34" charset="0"/>
                  </a:rPr>
                  <a:t>****</a:t>
                </a:r>
              </a:p>
            </p:txBody>
          </p:sp>
          <p:sp>
            <p:nvSpPr>
              <p:cNvPr id="199" name="Rectangle 658"/>
              <p:cNvSpPr>
                <a:spLocks noChangeArrowheads="1"/>
              </p:cNvSpPr>
              <p:nvPr/>
            </p:nvSpPr>
            <p:spPr bwMode="auto">
              <a:xfrm>
                <a:off x="5176539" y="1555308"/>
                <a:ext cx="28213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65000"/>
                        <a:lumOff val="35000"/>
                      </a:schemeClr>
                    </a:solidFill>
                    <a:effectLst/>
                    <a:cs typeface="Arial" panose="020B0604020202020204" pitchFamily="34" charset="0"/>
                  </a:rPr>
                  <a:t>****</a:t>
                </a:r>
              </a:p>
            </p:txBody>
          </p:sp>
          <p:sp>
            <p:nvSpPr>
              <p:cNvPr id="200" name="Rectangle 658"/>
              <p:cNvSpPr>
                <a:spLocks noChangeArrowheads="1"/>
              </p:cNvSpPr>
              <p:nvPr/>
            </p:nvSpPr>
            <p:spPr bwMode="auto">
              <a:xfrm>
                <a:off x="4732179" y="1038692"/>
                <a:ext cx="705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65000"/>
                        <a:lumOff val="35000"/>
                      </a:schemeClr>
                    </a:solidFill>
                    <a:effectLst/>
                    <a:cs typeface="Arial" panose="020B0604020202020204" pitchFamily="34" charset="0"/>
                  </a:rPr>
                  <a:t>*</a:t>
                </a:r>
              </a:p>
            </p:txBody>
          </p:sp>
          <p:sp>
            <p:nvSpPr>
              <p:cNvPr id="202" name="Rectangle 658"/>
              <p:cNvSpPr>
                <a:spLocks noChangeArrowheads="1"/>
              </p:cNvSpPr>
              <p:nvPr/>
            </p:nvSpPr>
            <p:spPr bwMode="auto">
              <a:xfrm>
                <a:off x="4486647" y="1699789"/>
                <a:ext cx="3618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203" name="Rectangle 658"/>
              <p:cNvSpPr>
                <a:spLocks noChangeArrowheads="1"/>
              </p:cNvSpPr>
              <p:nvPr/>
            </p:nvSpPr>
            <p:spPr bwMode="auto">
              <a:xfrm>
                <a:off x="5042907" y="2149369"/>
                <a:ext cx="3618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204" name="Rectangle 658"/>
              <p:cNvSpPr>
                <a:spLocks noChangeArrowheads="1"/>
              </p:cNvSpPr>
              <p:nvPr/>
            </p:nvSpPr>
            <p:spPr bwMode="auto">
              <a:xfrm>
                <a:off x="5949687" y="2446549"/>
                <a:ext cx="3618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180" name="Rectangle 69"/>
              <p:cNvSpPr>
                <a:spLocks noChangeArrowheads="1"/>
              </p:cNvSpPr>
              <p:nvPr/>
            </p:nvSpPr>
            <p:spPr bwMode="auto">
              <a:xfrm>
                <a:off x="4781453" y="2830196"/>
                <a:ext cx="8736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itchFamily="34" charset="0"/>
                    <a:cs typeface="Arial" pitchFamily="34" charset="0"/>
                  </a:rPr>
                  <a:t>Afatinib (µM)</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089" name="Rectangle 79"/>
              <p:cNvSpPr>
                <a:spLocks noChangeArrowheads="1"/>
              </p:cNvSpPr>
              <p:nvPr/>
            </p:nvSpPr>
            <p:spPr bwMode="auto">
              <a:xfrm>
                <a:off x="4781868" y="701041"/>
                <a:ext cx="8544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itchFamily="34" charset="0"/>
                    <a:cs typeface="Arial" pitchFamily="34" charset="0"/>
                  </a:rPr>
                  <a:t>IOMM-Lee</a:t>
                </a:r>
                <a:endParaRPr kumimoji="0" lang="en-US" alt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1090" name="Line 80"/>
              <p:cNvSpPr>
                <a:spLocks noChangeShapeType="1"/>
              </p:cNvSpPr>
              <p:nvPr/>
            </p:nvSpPr>
            <p:spPr bwMode="auto">
              <a:xfrm>
                <a:off x="4301808" y="2578736"/>
                <a:ext cx="18192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91" name="Line 81"/>
              <p:cNvSpPr>
                <a:spLocks noChangeShapeType="1"/>
              </p:cNvSpPr>
              <p:nvPr/>
            </p:nvSpPr>
            <p:spPr bwMode="auto">
              <a:xfrm>
                <a:off x="4301808" y="257873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92" name="Rectangle 82"/>
              <p:cNvSpPr>
                <a:spLocks noChangeArrowheads="1"/>
              </p:cNvSpPr>
              <p:nvPr/>
            </p:nvSpPr>
            <p:spPr bwMode="auto">
              <a:xfrm>
                <a:off x="4262534" y="2646998"/>
                <a:ext cx="7854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itchFamily="34" charset="0"/>
                    <a:cs typeface="Arial" pitchFamily="34" charset="0"/>
                  </a:rPr>
                  <a:t>0</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093" name="Line 83"/>
              <p:cNvSpPr>
                <a:spLocks noChangeShapeType="1"/>
              </p:cNvSpPr>
              <p:nvPr/>
            </p:nvSpPr>
            <p:spPr bwMode="auto">
              <a:xfrm>
                <a:off x="4528820" y="2578736"/>
                <a:ext cx="0" cy="2857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94" name="Line 84"/>
              <p:cNvSpPr>
                <a:spLocks noChangeShapeType="1"/>
              </p:cNvSpPr>
              <p:nvPr/>
            </p:nvSpPr>
            <p:spPr bwMode="auto">
              <a:xfrm>
                <a:off x="4755833" y="257873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95" name="Rectangle 85"/>
              <p:cNvSpPr>
                <a:spLocks noChangeArrowheads="1"/>
              </p:cNvSpPr>
              <p:nvPr/>
            </p:nvSpPr>
            <p:spPr bwMode="auto">
              <a:xfrm>
                <a:off x="4716559" y="2646998"/>
                <a:ext cx="7854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5</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96" name="Line 86"/>
              <p:cNvSpPr>
                <a:spLocks noChangeShapeType="1"/>
              </p:cNvSpPr>
              <p:nvPr/>
            </p:nvSpPr>
            <p:spPr bwMode="auto">
              <a:xfrm>
                <a:off x="4982845" y="2578736"/>
                <a:ext cx="0" cy="2857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98" name="Line 87"/>
              <p:cNvSpPr>
                <a:spLocks noChangeShapeType="1"/>
              </p:cNvSpPr>
              <p:nvPr/>
            </p:nvSpPr>
            <p:spPr bwMode="auto">
              <a:xfrm>
                <a:off x="5211445" y="257873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99" name="Rectangle 88"/>
              <p:cNvSpPr>
                <a:spLocks noChangeArrowheads="1"/>
              </p:cNvSpPr>
              <p:nvPr/>
            </p:nvSpPr>
            <p:spPr bwMode="auto">
              <a:xfrm>
                <a:off x="5132898" y="2646998"/>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10</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100" name="Line 89"/>
              <p:cNvSpPr>
                <a:spLocks noChangeShapeType="1"/>
              </p:cNvSpPr>
              <p:nvPr/>
            </p:nvSpPr>
            <p:spPr bwMode="auto">
              <a:xfrm>
                <a:off x="5438458" y="2578736"/>
                <a:ext cx="0" cy="2857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01" name="Line 90"/>
              <p:cNvSpPr>
                <a:spLocks noChangeShapeType="1"/>
              </p:cNvSpPr>
              <p:nvPr/>
            </p:nvSpPr>
            <p:spPr bwMode="auto">
              <a:xfrm>
                <a:off x="5665470" y="257873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02" name="Rectangle 91"/>
              <p:cNvSpPr>
                <a:spLocks noChangeArrowheads="1"/>
              </p:cNvSpPr>
              <p:nvPr/>
            </p:nvSpPr>
            <p:spPr bwMode="auto">
              <a:xfrm>
                <a:off x="5586923" y="2646998"/>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15</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103" name="Line 92"/>
              <p:cNvSpPr>
                <a:spLocks noChangeShapeType="1"/>
              </p:cNvSpPr>
              <p:nvPr/>
            </p:nvSpPr>
            <p:spPr bwMode="auto">
              <a:xfrm>
                <a:off x="5892483" y="2578736"/>
                <a:ext cx="0" cy="2857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04" name="Line 93"/>
              <p:cNvSpPr>
                <a:spLocks noChangeShapeType="1"/>
              </p:cNvSpPr>
              <p:nvPr/>
            </p:nvSpPr>
            <p:spPr bwMode="auto">
              <a:xfrm>
                <a:off x="6121083" y="257873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05" name="Rectangle 94"/>
              <p:cNvSpPr>
                <a:spLocks noChangeArrowheads="1"/>
              </p:cNvSpPr>
              <p:nvPr/>
            </p:nvSpPr>
            <p:spPr bwMode="auto">
              <a:xfrm>
                <a:off x="6042535" y="2646998"/>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20</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106" name="Line 95"/>
              <p:cNvSpPr>
                <a:spLocks noChangeShapeType="1"/>
              </p:cNvSpPr>
              <p:nvPr/>
            </p:nvSpPr>
            <p:spPr bwMode="auto">
              <a:xfrm flipV="1">
                <a:off x="4301808" y="767398"/>
                <a:ext cx="0" cy="1811338"/>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07" name="Line 96"/>
              <p:cNvSpPr>
                <a:spLocks noChangeShapeType="1"/>
              </p:cNvSpPr>
              <p:nvPr/>
            </p:nvSpPr>
            <p:spPr bwMode="auto">
              <a:xfrm flipH="1">
                <a:off x="4249420" y="2578736"/>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08" name="Rectangle 97"/>
              <p:cNvSpPr>
                <a:spLocks noChangeArrowheads="1"/>
              </p:cNvSpPr>
              <p:nvPr/>
            </p:nvSpPr>
            <p:spPr bwMode="auto">
              <a:xfrm>
                <a:off x="3951923" y="2500948"/>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itchFamily="34" charset="0"/>
                    <a:cs typeface="Arial" pitchFamily="34" charset="0"/>
                  </a:rPr>
                  <a:t>0.00</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09" name="Line 98"/>
              <p:cNvSpPr>
                <a:spLocks noChangeShapeType="1"/>
              </p:cNvSpPr>
              <p:nvPr/>
            </p:nvSpPr>
            <p:spPr bwMode="auto">
              <a:xfrm flipH="1">
                <a:off x="4273233" y="2397761"/>
                <a:ext cx="285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10" name="Line 99"/>
              <p:cNvSpPr>
                <a:spLocks noChangeShapeType="1"/>
              </p:cNvSpPr>
              <p:nvPr/>
            </p:nvSpPr>
            <p:spPr bwMode="auto">
              <a:xfrm flipH="1">
                <a:off x="4249420" y="2215198"/>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11" name="Rectangle 100"/>
              <p:cNvSpPr>
                <a:spLocks noChangeArrowheads="1"/>
              </p:cNvSpPr>
              <p:nvPr/>
            </p:nvSpPr>
            <p:spPr bwMode="auto">
              <a:xfrm>
                <a:off x="3951923" y="2138998"/>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itchFamily="34" charset="0"/>
                    <a:cs typeface="Arial" pitchFamily="34" charset="0"/>
                  </a:rPr>
                  <a:t>0.25</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12" name="Line 101"/>
              <p:cNvSpPr>
                <a:spLocks noChangeShapeType="1"/>
              </p:cNvSpPr>
              <p:nvPr/>
            </p:nvSpPr>
            <p:spPr bwMode="auto">
              <a:xfrm flipH="1">
                <a:off x="4273233" y="2034223"/>
                <a:ext cx="285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13" name="Line 102"/>
              <p:cNvSpPr>
                <a:spLocks noChangeShapeType="1"/>
              </p:cNvSpPr>
              <p:nvPr/>
            </p:nvSpPr>
            <p:spPr bwMode="auto">
              <a:xfrm flipH="1">
                <a:off x="4249420" y="1853248"/>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14" name="Rectangle 103"/>
              <p:cNvSpPr>
                <a:spLocks noChangeArrowheads="1"/>
              </p:cNvSpPr>
              <p:nvPr/>
            </p:nvSpPr>
            <p:spPr bwMode="auto">
              <a:xfrm>
                <a:off x="3959543" y="1777048"/>
                <a:ext cx="333375"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itchFamily="34" charset="0"/>
                    <a:cs typeface="Arial" pitchFamily="34" charset="0"/>
                  </a:rPr>
                  <a:t>0.50</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115" name="Line 104"/>
              <p:cNvSpPr>
                <a:spLocks noChangeShapeType="1"/>
              </p:cNvSpPr>
              <p:nvPr/>
            </p:nvSpPr>
            <p:spPr bwMode="auto">
              <a:xfrm flipH="1">
                <a:off x="4273233" y="1672273"/>
                <a:ext cx="285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16" name="Line 105"/>
              <p:cNvSpPr>
                <a:spLocks noChangeShapeType="1"/>
              </p:cNvSpPr>
              <p:nvPr/>
            </p:nvSpPr>
            <p:spPr bwMode="auto">
              <a:xfrm flipH="1">
                <a:off x="4249420" y="1491298"/>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17" name="Rectangle 106"/>
              <p:cNvSpPr>
                <a:spLocks noChangeArrowheads="1"/>
              </p:cNvSpPr>
              <p:nvPr/>
            </p:nvSpPr>
            <p:spPr bwMode="auto">
              <a:xfrm>
                <a:off x="3951923" y="1415098"/>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0.75</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118" name="Line 107"/>
              <p:cNvSpPr>
                <a:spLocks noChangeShapeType="1"/>
              </p:cNvSpPr>
              <p:nvPr/>
            </p:nvSpPr>
            <p:spPr bwMode="auto">
              <a:xfrm flipH="1">
                <a:off x="4273233" y="1310323"/>
                <a:ext cx="285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19" name="Line 108"/>
              <p:cNvSpPr>
                <a:spLocks noChangeShapeType="1"/>
              </p:cNvSpPr>
              <p:nvPr/>
            </p:nvSpPr>
            <p:spPr bwMode="auto">
              <a:xfrm flipH="1">
                <a:off x="4249420" y="1129348"/>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1" name="Rectangle 109"/>
              <p:cNvSpPr>
                <a:spLocks noChangeArrowheads="1"/>
              </p:cNvSpPr>
              <p:nvPr/>
            </p:nvSpPr>
            <p:spPr bwMode="auto">
              <a:xfrm>
                <a:off x="3951923" y="1051561"/>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1.00</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210" name="Line 110"/>
              <p:cNvSpPr>
                <a:spLocks noChangeShapeType="1"/>
              </p:cNvSpPr>
              <p:nvPr/>
            </p:nvSpPr>
            <p:spPr bwMode="auto">
              <a:xfrm flipH="1">
                <a:off x="4273233" y="948373"/>
                <a:ext cx="285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1" name="Line 111"/>
              <p:cNvSpPr>
                <a:spLocks noChangeShapeType="1"/>
              </p:cNvSpPr>
              <p:nvPr/>
            </p:nvSpPr>
            <p:spPr bwMode="auto">
              <a:xfrm flipH="1">
                <a:off x="4249420" y="767398"/>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2" name="Rectangle 112"/>
              <p:cNvSpPr>
                <a:spLocks noChangeArrowheads="1"/>
              </p:cNvSpPr>
              <p:nvPr/>
            </p:nvSpPr>
            <p:spPr bwMode="auto">
              <a:xfrm>
                <a:off x="3951923" y="689611"/>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1.25</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219" name="Line 113"/>
              <p:cNvSpPr>
                <a:spLocks noChangeShapeType="1"/>
              </p:cNvSpPr>
              <p:nvPr/>
            </p:nvSpPr>
            <p:spPr bwMode="auto">
              <a:xfrm>
                <a:off x="4301808" y="1129348"/>
                <a:ext cx="227013" cy="7461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0" name="Line 114"/>
              <p:cNvSpPr>
                <a:spLocks noChangeShapeType="1"/>
              </p:cNvSpPr>
              <p:nvPr/>
            </p:nvSpPr>
            <p:spPr bwMode="auto">
              <a:xfrm>
                <a:off x="4528820" y="1145223"/>
                <a:ext cx="0" cy="1270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1" name="Line 115"/>
              <p:cNvSpPr>
                <a:spLocks noChangeShapeType="1"/>
              </p:cNvSpPr>
              <p:nvPr/>
            </p:nvSpPr>
            <p:spPr bwMode="auto">
              <a:xfrm flipV="1">
                <a:off x="4528820" y="1248411"/>
                <a:ext cx="0" cy="1270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2" name="Freeform 116"/>
              <p:cNvSpPr>
                <a:spLocks/>
              </p:cNvSpPr>
              <p:nvPr/>
            </p:nvSpPr>
            <p:spPr bwMode="auto">
              <a:xfrm>
                <a:off x="4482783" y="1145223"/>
                <a:ext cx="92075" cy="0"/>
              </a:xfrm>
              <a:custGeom>
                <a:avLst/>
                <a:gdLst>
                  <a:gd name="T0" fmla="*/ 0 w 60"/>
                  <a:gd name="T1" fmla="*/ 60 w 60"/>
                  <a:gd name="T2" fmla="*/ 0 w 60"/>
                </a:gdLst>
                <a:ahLst/>
                <a:cxnLst>
                  <a:cxn ang="0">
                    <a:pos x="T0" y="0"/>
                  </a:cxn>
                  <a:cxn ang="0">
                    <a:pos x="T1" y="0"/>
                  </a:cxn>
                  <a:cxn ang="0">
                    <a:pos x="T2" y="0"/>
                  </a:cxn>
                </a:cxnLst>
                <a:rect l="0" t="0" r="r" b="b"/>
                <a:pathLst>
                  <a:path w="60">
                    <a:moveTo>
                      <a:pt x="0" y="0"/>
                    </a:moveTo>
                    <a:lnTo>
                      <a:pt x="60"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3" name="Freeform 117"/>
              <p:cNvSpPr>
                <a:spLocks/>
              </p:cNvSpPr>
              <p:nvPr/>
            </p:nvSpPr>
            <p:spPr bwMode="auto">
              <a:xfrm>
                <a:off x="4482783" y="1261111"/>
                <a:ext cx="92075" cy="0"/>
              </a:xfrm>
              <a:custGeom>
                <a:avLst/>
                <a:gdLst>
                  <a:gd name="T0" fmla="*/ 0 w 60"/>
                  <a:gd name="T1" fmla="*/ 60 w 60"/>
                  <a:gd name="T2" fmla="*/ 0 w 60"/>
                </a:gdLst>
                <a:ahLst/>
                <a:cxnLst>
                  <a:cxn ang="0">
                    <a:pos x="T0" y="0"/>
                  </a:cxn>
                  <a:cxn ang="0">
                    <a:pos x="T1" y="0"/>
                  </a:cxn>
                  <a:cxn ang="0">
                    <a:pos x="T2" y="0"/>
                  </a:cxn>
                </a:cxnLst>
                <a:rect l="0" t="0" r="r" b="b"/>
                <a:pathLst>
                  <a:path w="60">
                    <a:moveTo>
                      <a:pt x="0" y="0"/>
                    </a:moveTo>
                    <a:lnTo>
                      <a:pt x="60"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4" name="Line 118"/>
              <p:cNvSpPr>
                <a:spLocks noChangeShapeType="1"/>
              </p:cNvSpPr>
              <p:nvPr/>
            </p:nvSpPr>
            <p:spPr bwMode="auto">
              <a:xfrm>
                <a:off x="4528820" y="1203961"/>
                <a:ext cx="227013" cy="44132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5" name="Line 119"/>
              <p:cNvSpPr>
                <a:spLocks noChangeShapeType="1"/>
              </p:cNvSpPr>
              <p:nvPr/>
            </p:nvSpPr>
            <p:spPr bwMode="auto">
              <a:xfrm>
                <a:off x="4755833" y="1645286"/>
                <a:ext cx="455613" cy="401638"/>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6" name="Line 120"/>
              <p:cNvSpPr>
                <a:spLocks noChangeShapeType="1"/>
              </p:cNvSpPr>
              <p:nvPr/>
            </p:nvSpPr>
            <p:spPr bwMode="auto">
              <a:xfrm>
                <a:off x="5211445" y="1981836"/>
                <a:ext cx="0" cy="19050"/>
              </a:xfrm>
              <a:prstGeom prst="line">
                <a:avLst/>
              </a:prstGeom>
              <a:noFill/>
              <a:ln w="19050">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7" name="Line 121"/>
              <p:cNvSpPr>
                <a:spLocks noChangeShapeType="1"/>
              </p:cNvSpPr>
              <p:nvPr/>
            </p:nvSpPr>
            <p:spPr bwMode="auto">
              <a:xfrm flipV="1">
                <a:off x="5211445" y="2091373"/>
                <a:ext cx="0" cy="22225"/>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8" name="Freeform 122"/>
              <p:cNvSpPr>
                <a:spLocks/>
              </p:cNvSpPr>
              <p:nvPr/>
            </p:nvSpPr>
            <p:spPr bwMode="auto">
              <a:xfrm>
                <a:off x="5165408" y="1981836"/>
                <a:ext cx="90488" cy="0"/>
              </a:xfrm>
              <a:custGeom>
                <a:avLst/>
                <a:gdLst>
                  <a:gd name="T0" fmla="*/ 0 w 60"/>
                  <a:gd name="T1" fmla="*/ 60 w 60"/>
                  <a:gd name="T2" fmla="*/ 0 w 60"/>
                </a:gdLst>
                <a:ahLst/>
                <a:cxnLst>
                  <a:cxn ang="0">
                    <a:pos x="T0" y="0"/>
                  </a:cxn>
                  <a:cxn ang="0">
                    <a:pos x="T1" y="0"/>
                  </a:cxn>
                  <a:cxn ang="0">
                    <a:pos x="T2" y="0"/>
                  </a:cxn>
                </a:cxnLst>
                <a:rect l="0" t="0" r="r" b="b"/>
                <a:pathLst>
                  <a:path w="60">
                    <a:moveTo>
                      <a:pt x="0" y="0"/>
                    </a:moveTo>
                    <a:lnTo>
                      <a:pt x="60"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9" name="Freeform 123"/>
              <p:cNvSpPr>
                <a:spLocks/>
              </p:cNvSpPr>
              <p:nvPr/>
            </p:nvSpPr>
            <p:spPr bwMode="auto">
              <a:xfrm>
                <a:off x="5165408" y="2113598"/>
                <a:ext cx="90488" cy="0"/>
              </a:xfrm>
              <a:custGeom>
                <a:avLst/>
                <a:gdLst>
                  <a:gd name="T0" fmla="*/ 0 w 60"/>
                  <a:gd name="T1" fmla="*/ 60 w 60"/>
                  <a:gd name="T2" fmla="*/ 0 w 60"/>
                </a:gdLst>
                <a:ahLst/>
                <a:cxnLst>
                  <a:cxn ang="0">
                    <a:pos x="T0" y="0"/>
                  </a:cxn>
                  <a:cxn ang="0">
                    <a:pos x="T1" y="0"/>
                  </a:cxn>
                  <a:cxn ang="0">
                    <a:pos x="T2" y="0"/>
                  </a:cxn>
                </a:cxnLst>
                <a:rect l="0" t="0" r="r" b="b"/>
                <a:pathLst>
                  <a:path w="60">
                    <a:moveTo>
                      <a:pt x="0" y="0"/>
                    </a:moveTo>
                    <a:lnTo>
                      <a:pt x="60"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2" name="Line 124"/>
              <p:cNvSpPr>
                <a:spLocks noChangeShapeType="1"/>
              </p:cNvSpPr>
              <p:nvPr/>
            </p:nvSpPr>
            <p:spPr bwMode="auto">
              <a:xfrm>
                <a:off x="5211445" y="2046923"/>
                <a:ext cx="909638" cy="32861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3" name="Oval 125"/>
              <p:cNvSpPr>
                <a:spLocks noChangeArrowheads="1"/>
              </p:cNvSpPr>
              <p:nvPr/>
            </p:nvSpPr>
            <p:spPr bwMode="auto">
              <a:xfrm>
                <a:off x="4255770" y="1083311"/>
                <a:ext cx="90488"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74" name="Oval 126"/>
              <p:cNvSpPr>
                <a:spLocks noChangeArrowheads="1"/>
              </p:cNvSpPr>
              <p:nvPr/>
            </p:nvSpPr>
            <p:spPr bwMode="auto">
              <a:xfrm>
                <a:off x="4482783" y="1157923"/>
                <a:ext cx="92075"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75" name="Oval 127"/>
              <p:cNvSpPr>
                <a:spLocks noChangeArrowheads="1"/>
              </p:cNvSpPr>
              <p:nvPr/>
            </p:nvSpPr>
            <p:spPr bwMode="auto">
              <a:xfrm>
                <a:off x="4711383" y="1600836"/>
                <a:ext cx="90488"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76" name="Oval 128"/>
              <p:cNvSpPr>
                <a:spLocks noChangeArrowheads="1"/>
              </p:cNvSpPr>
              <p:nvPr/>
            </p:nvSpPr>
            <p:spPr bwMode="auto">
              <a:xfrm>
                <a:off x="5165408" y="2000886"/>
                <a:ext cx="90488"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84" name="Oval 129"/>
              <p:cNvSpPr>
                <a:spLocks noChangeArrowheads="1"/>
              </p:cNvSpPr>
              <p:nvPr/>
            </p:nvSpPr>
            <p:spPr bwMode="auto">
              <a:xfrm>
                <a:off x="6075045" y="2331086"/>
                <a:ext cx="90488"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85" name="Line 130"/>
              <p:cNvSpPr>
                <a:spLocks noChangeShapeType="1"/>
              </p:cNvSpPr>
              <p:nvPr/>
            </p:nvSpPr>
            <p:spPr bwMode="auto">
              <a:xfrm flipV="1">
                <a:off x="4301808" y="1026161"/>
                <a:ext cx="227013" cy="103188"/>
              </a:xfrm>
              <a:prstGeom prst="line">
                <a:avLst/>
              </a:prstGeom>
              <a:noFill/>
              <a:ln w="2698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6" name="Line 131"/>
              <p:cNvSpPr>
                <a:spLocks noChangeShapeType="1"/>
              </p:cNvSpPr>
              <p:nvPr/>
            </p:nvSpPr>
            <p:spPr bwMode="auto">
              <a:xfrm>
                <a:off x="4528820" y="1026161"/>
                <a:ext cx="227013" cy="223838"/>
              </a:xfrm>
              <a:prstGeom prst="line">
                <a:avLst/>
              </a:prstGeom>
              <a:noFill/>
              <a:ln w="2698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7" name="Line 132"/>
              <p:cNvSpPr>
                <a:spLocks noChangeShapeType="1"/>
              </p:cNvSpPr>
              <p:nvPr/>
            </p:nvSpPr>
            <p:spPr bwMode="auto">
              <a:xfrm>
                <a:off x="4755833" y="1249998"/>
                <a:ext cx="455613" cy="533400"/>
              </a:xfrm>
              <a:prstGeom prst="line">
                <a:avLst/>
              </a:prstGeom>
              <a:noFill/>
              <a:ln w="2698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8" name="Line 133"/>
              <p:cNvSpPr>
                <a:spLocks noChangeShapeType="1"/>
              </p:cNvSpPr>
              <p:nvPr/>
            </p:nvSpPr>
            <p:spPr bwMode="auto">
              <a:xfrm>
                <a:off x="5211445" y="1783398"/>
                <a:ext cx="909638" cy="527050"/>
              </a:xfrm>
              <a:prstGeom prst="line">
                <a:avLst/>
              </a:prstGeom>
              <a:noFill/>
              <a:ln w="2698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9" name="Oval 134"/>
              <p:cNvSpPr>
                <a:spLocks noChangeArrowheads="1"/>
              </p:cNvSpPr>
              <p:nvPr/>
            </p:nvSpPr>
            <p:spPr bwMode="auto">
              <a:xfrm>
                <a:off x="4255770" y="1083311"/>
                <a:ext cx="90488" cy="90488"/>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90" name="Oval 135"/>
              <p:cNvSpPr>
                <a:spLocks noChangeArrowheads="1"/>
              </p:cNvSpPr>
              <p:nvPr/>
            </p:nvSpPr>
            <p:spPr bwMode="auto">
              <a:xfrm>
                <a:off x="4482783" y="981711"/>
                <a:ext cx="92075" cy="90488"/>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91" name="Oval 136"/>
              <p:cNvSpPr>
                <a:spLocks noChangeArrowheads="1"/>
              </p:cNvSpPr>
              <p:nvPr/>
            </p:nvSpPr>
            <p:spPr bwMode="auto">
              <a:xfrm>
                <a:off x="4711383" y="1203961"/>
                <a:ext cx="90488" cy="92075"/>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92" name="Oval 137"/>
              <p:cNvSpPr>
                <a:spLocks noChangeArrowheads="1"/>
              </p:cNvSpPr>
              <p:nvPr/>
            </p:nvSpPr>
            <p:spPr bwMode="auto">
              <a:xfrm>
                <a:off x="5165408" y="1737361"/>
                <a:ext cx="90488" cy="90488"/>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93" name="Oval 138"/>
              <p:cNvSpPr>
                <a:spLocks noChangeArrowheads="1"/>
              </p:cNvSpPr>
              <p:nvPr/>
            </p:nvSpPr>
            <p:spPr bwMode="auto">
              <a:xfrm>
                <a:off x="6075045" y="2265998"/>
                <a:ext cx="90488" cy="90488"/>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304" name="Group 303"/>
              <p:cNvGrpSpPr/>
              <p:nvPr/>
            </p:nvGrpSpPr>
            <p:grpSpPr>
              <a:xfrm>
                <a:off x="5549265" y="1087438"/>
                <a:ext cx="1271876" cy="392629"/>
                <a:chOff x="9229725" y="1354138"/>
                <a:chExt cx="1271876" cy="392629"/>
              </a:xfrm>
            </p:grpSpPr>
            <p:sp>
              <p:nvSpPr>
                <p:cNvPr id="294" name="Rectangle 139"/>
                <p:cNvSpPr>
                  <a:spLocks noChangeArrowheads="1"/>
                </p:cNvSpPr>
                <p:nvPr/>
              </p:nvSpPr>
              <p:spPr bwMode="auto">
                <a:xfrm>
                  <a:off x="9532938" y="1354138"/>
                  <a:ext cx="9686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itchFamily="34" charset="0"/>
                      <a:cs typeface="Arial" pitchFamily="34" charset="0"/>
                    </a:rPr>
                    <a:t>Viability assay</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95" name="Line 140"/>
                <p:cNvSpPr>
                  <a:spLocks noChangeShapeType="1"/>
                </p:cNvSpPr>
                <p:nvPr/>
              </p:nvSpPr>
              <p:spPr bwMode="auto">
                <a:xfrm>
                  <a:off x="9229725" y="1438276"/>
                  <a:ext cx="196850" cy="1588"/>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6" name="Oval 141"/>
                <p:cNvSpPr>
                  <a:spLocks noChangeArrowheads="1"/>
                </p:cNvSpPr>
                <p:nvPr/>
              </p:nvSpPr>
              <p:spPr bwMode="auto">
                <a:xfrm>
                  <a:off x="9280525" y="1392238"/>
                  <a:ext cx="90488"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97" name="Rectangle 142"/>
                <p:cNvSpPr>
                  <a:spLocks noChangeArrowheads="1"/>
                </p:cNvSpPr>
                <p:nvPr/>
              </p:nvSpPr>
              <p:spPr bwMode="auto">
                <a:xfrm>
                  <a:off x="9532938" y="1562101"/>
                  <a:ext cx="7296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200" dirty="0">
                      <a:solidFill>
                        <a:srgbClr val="000000"/>
                      </a:solidFill>
                    </a:rPr>
                    <a:t>ATP assay</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98" name="Line 143"/>
                <p:cNvSpPr>
                  <a:spLocks noChangeShapeType="1"/>
                </p:cNvSpPr>
                <p:nvPr/>
              </p:nvSpPr>
              <p:spPr bwMode="auto">
                <a:xfrm>
                  <a:off x="9229725" y="1646238"/>
                  <a:ext cx="196850" cy="1588"/>
                </a:xfrm>
                <a:prstGeom prst="line">
                  <a:avLst/>
                </a:prstGeom>
                <a:noFill/>
                <a:ln w="2698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9" name="Oval 144"/>
                <p:cNvSpPr>
                  <a:spLocks noChangeArrowheads="1"/>
                </p:cNvSpPr>
                <p:nvPr/>
              </p:nvSpPr>
              <p:spPr bwMode="auto">
                <a:xfrm>
                  <a:off x="9280525" y="1600201"/>
                  <a:ext cx="90488" cy="90488"/>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03" name="Rectangle 148"/>
              <p:cNvSpPr>
                <a:spLocks noChangeArrowheads="1"/>
              </p:cNvSpPr>
              <p:nvPr/>
            </p:nvSpPr>
            <p:spPr bwMode="auto">
              <a:xfrm rot="16200000">
                <a:off x="3202091" y="1568034"/>
                <a:ext cx="122629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itchFamily="34" charset="0"/>
                    <a:cs typeface="Arial" pitchFamily="34" charset="0"/>
                  </a:rPr>
                  <a:t>Proliferation index</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grpSp>
        <p:cxnSp>
          <p:nvCxnSpPr>
            <p:cNvPr id="215" name="Straight Connector 214"/>
            <p:cNvCxnSpPr/>
            <p:nvPr/>
          </p:nvCxnSpPr>
          <p:spPr>
            <a:xfrm>
              <a:off x="3942005" y="2068854"/>
              <a:ext cx="663671" cy="0"/>
            </a:xfrm>
            <a:prstGeom prst="line">
              <a:avLst/>
            </a:prstGeom>
            <a:ln>
              <a:solidFill>
                <a:srgbClr val="C00000"/>
              </a:solidFill>
              <a:prstDash val="lgDash"/>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5400000">
              <a:off x="4249627" y="2441270"/>
              <a:ext cx="730035" cy="0"/>
            </a:xfrm>
            <a:prstGeom prst="line">
              <a:avLst/>
            </a:prstGeom>
            <a:ln>
              <a:solidFill>
                <a:srgbClr val="C00000"/>
              </a:solidFill>
              <a:prstDash val="lgDash"/>
            </a:ln>
          </p:spPr>
          <p:style>
            <a:lnRef idx="1">
              <a:schemeClr val="accent1"/>
            </a:lnRef>
            <a:fillRef idx="0">
              <a:schemeClr val="accent1"/>
            </a:fillRef>
            <a:effectRef idx="0">
              <a:schemeClr val="accent1"/>
            </a:effectRef>
            <a:fontRef idx="minor">
              <a:schemeClr val="tx1"/>
            </a:fontRef>
          </p:style>
        </p:cxnSp>
        <p:sp>
          <p:nvSpPr>
            <p:cNvPr id="223" name="Rectangle 94"/>
            <p:cNvSpPr>
              <a:spLocks noChangeArrowheads="1"/>
            </p:cNvSpPr>
            <p:nvPr/>
          </p:nvSpPr>
          <p:spPr bwMode="auto">
            <a:xfrm>
              <a:off x="4665607" y="2563203"/>
              <a:ext cx="65242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en-US" sz="800" b="1" dirty="0">
                  <a:solidFill>
                    <a:srgbClr val="C00000"/>
                  </a:solidFill>
                </a:rPr>
                <a:t>IC50 ~ 7.5 µM</a:t>
              </a:r>
              <a:endParaRPr kumimoji="0" lang="en-US" altLang="en-US" sz="800" b="1" i="0" u="none" strike="noStrike" cap="none" normalizeH="0" baseline="0" dirty="0">
                <a:ln>
                  <a:noFill/>
                </a:ln>
                <a:solidFill>
                  <a:srgbClr val="C00000"/>
                </a:solidFill>
                <a:effectLst/>
              </a:endParaRPr>
            </a:p>
          </p:txBody>
        </p:sp>
      </p:grpSp>
      <p:grpSp>
        <p:nvGrpSpPr>
          <p:cNvPr id="3" name="Group 2"/>
          <p:cNvGrpSpPr/>
          <p:nvPr/>
        </p:nvGrpSpPr>
        <p:grpSpPr>
          <a:xfrm>
            <a:off x="103407" y="910591"/>
            <a:ext cx="3080771" cy="2325251"/>
            <a:chOff x="103407" y="910591"/>
            <a:chExt cx="3080771" cy="2325251"/>
          </a:xfrm>
        </p:grpSpPr>
        <p:grpSp>
          <p:nvGrpSpPr>
            <p:cNvPr id="493" name="Group 492"/>
            <p:cNvGrpSpPr/>
            <p:nvPr/>
          </p:nvGrpSpPr>
          <p:grpSpPr>
            <a:xfrm>
              <a:off x="103407" y="910591"/>
              <a:ext cx="3080771" cy="2325251"/>
              <a:chOff x="232947" y="689611"/>
              <a:chExt cx="3080771" cy="2325251"/>
            </a:xfrm>
          </p:grpSpPr>
          <p:sp>
            <p:nvSpPr>
              <p:cNvPr id="187" name="Rectangle 658"/>
              <p:cNvSpPr>
                <a:spLocks noChangeArrowheads="1"/>
              </p:cNvSpPr>
              <p:nvPr/>
            </p:nvSpPr>
            <p:spPr bwMode="auto">
              <a:xfrm>
                <a:off x="2492780" y="2295767"/>
                <a:ext cx="28213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188" name="Rectangle 658"/>
              <p:cNvSpPr>
                <a:spLocks noChangeArrowheads="1"/>
              </p:cNvSpPr>
              <p:nvPr/>
            </p:nvSpPr>
            <p:spPr bwMode="auto">
              <a:xfrm>
                <a:off x="1648913" y="1830947"/>
                <a:ext cx="1410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189" name="Rectangle 658"/>
              <p:cNvSpPr>
                <a:spLocks noChangeArrowheads="1"/>
              </p:cNvSpPr>
              <p:nvPr/>
            </p:nvSpPr>
            <p:spPr bwMode="auto">
              <a:xfrm>
                <a:off x="1234599" y="1678772"/>
                <a:ext cx="705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206" name="Rectangle 658"/>
              <p:cNvSpPr>
                <a:spLocks noChangeArrowheads="1"/>
              </p:cNvSpPr>
              <p:nvPr/>
            </p:nvSpPr>
            <p:spPr bwMode="auto">
              <a:xfrm>
                <a:off x="2451789" y="1965461"/>
                <a:ext cx="3618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65000"/>
                        <a:lumOff val="35000"/>
                      </a:schemeClr>
                    </a:solidFill>
                    <a:effectLst/>
                    <a:cs typeface="Arial" panose="020B0604020202020204" pitchFamily="34" charset="0"/>
                  </a:rPr>
                  <a:t>**</a:t>
                </a:r>
              </a:p>
            </p:txBody>
          </p:sp>
          <p:sp>
            <p:nvSpPr>
              <p:cNvPr id="207" name="Rectangle 658"/>
              <p:cNvSpPr>
                <a:spLocks noChangeArrowheads="1"/>
              </p:cNvSpPr>
              <p:nvPr/>
            </p:nvSpPr>
            <p:spPr bwMode="auto">
              <a:xfrm>
                <a:off x="1177501" y="1165908"/>
                <a:ext cx="1809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65000"/>
                        <a:lumOff val="35000"/>
                      </a:schemeClr>
                    </a:solidFill>
                    <a:effectLst/>
                    <a:cs typeface="Arial" panose="020B0604020202020204" pitchFamily="34" charset="0"/>
                  </a:rPr>
                  <a:t>*</a:t>
                </a:r>
              </a:p>
            </p:txBody>
          </p:sp>
          <p:sp>
            <p:nvSpPr>
              <p:cNvPr id="209" name="Rectangle 658"/>
              <p:cNvSpPr>
                <a:spLocks noChangeArrowheads="1"/>
              </p:cNvSpPr>
              <p:nvPr/>
            </p:nvSpPr>
            <p:spPr bwMode="auto">
              <a:xfrm>
                <a:off x="1634701" y="1303068"/>
                <a:ext cx="1809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65000"/>
                        <a:lumOff val="35000"/>
                      </a:schemeClr>
                    </a:solidFill>
                    <a:effectLst/>
                    <a:cs typeface="Arial" panose="020B0604020202020204" pitchFamily="34" charset="0"/>
                  </a:rPr>
                  <a:t>*</a:t>
                </a:r>
              </a:p>
            </p:txBody>
          </p:sp>
          <p:sp>
            <p:nvSpPr>
              <p:cNvPr id="312" name="Line 156"/>
              <p:cNvSpPr>
                <a:spLocks noChangeShapeType="1"/>
              </p:cNvSpPr>
              <p:nvPr/>
            </p:nvSpPr>
            <p:spPr bwMode="auto">
              <a:xfrm>
                <a:off x="809625" y="2574926"/>
                <a:ext cx="18192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4" name="Line 157"/>
              <p:cNvSpPr>
                <a:spLocks noChangeShapeType="1"/>
              </p:cNvSpPr>
              <p:nvPr/>
            </p:nvSpPr>
            <p:spPr bwMode="auto">
              <a:xfrm>
                <a:off x="809625" y="257492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6" name="Line 159"/>
              <p:cNvSpPr>
                <a:spLocks noChangeShapeType="1"/>
              </p:cNvSpPr>
              <p:nvPr/>
            </p:nvSpPr>
            <p:spPr bwMode="auto">
              <a:xfrm>
                <a:off x="1036637" y="2574926"/>
                <a:ext cx="0" cy="2857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7" name="Line 160"/>
              <p:cNvSpPr>
                <a:spLocks noChangeShapeType="1"/>
              </p:cNvSpPr>
              <p:nvPr/>
            </p:nvSpPr>
            <p:spPr bwMode="auto">
              <a:xfrm>
                <a:off x="1263650" y="257492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9" name="Line 162"/>
              <p:cNvSpPr>
                <a:spLocks noChangeShapeType="1"/>
              </p:cNvSpPr>
              <p:nvPr/>
            </p:nvSpPr>
            <p:spPr bwMode="auto">
              <a:xfrm>
                <a:off x="1490662" y="2574926"/>
                <a:ext cx="0" cy="2857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52" name="Line 163"/>
              <p:cNvSpPr>
                <a:spLocks noChangeShapeType="1"/>
              </p:cNvSpPr>
              <p:nvPr/>
            </p:nvSpPr>
            <p:spPr bwMode="auto">
              <a:xfrm>
                <a:off x="1719262" y="257492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54" name="Line 165"/>
              <p:cNvSpPr>
                <a:spLocks noChangeShapeType="1"/>
              </p:cNvSpPr>
              <p:nvPr/>
            </p:nvSpPr>
            <p:spPr bwMode="auto">
              <a:xfrm>
                <a:off x="1946275" y="2574926"/>
                <a:ext cx="0" cy="2857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55" name="Line 166"/>
              <p:cNvSpPr>
                <a:spLocks noChangeShapeType="1"/>
              </p:cNvSpPr>
              <p:nvPr/>
            </p:nvSpPr>
            <p:spPr bwMode="auto">
              <a:xfrm>
                <a:off x="2173287" y="257492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57" name="Line 168"/>
              <p:cNvSpPr>
                <a:spLocks noChangeShapeType="1"/>
              </p:cNvSpPr>
              <p:nvPr/>
            </p:nvSpPr>
            <p:spPr bwMode="auto">
              <a:xfrm>
                <a:off x="2400300" y="2574926"/>
                <a:ext cx="0" cy="2857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58" name="Line 169"/>
              <p:cNvSpPr>
                <a:spLocks noChangeShapeType="1"/>
              </p:cNvSpPr>
              <p:nvPr/>
            </p:nvSpPr>
            <p:spPr bwMode="auto">
              <a:xfrm>
                <a:off x="2628900" y="2574926"/>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60" name="Line 171"/>
              <p:cNvSpPr>
                <a:spLocks noChangeShapeType="1"/>
              </p:cNvSpPr>
              <p:nvPr/>
            </p:nvSpPr>
            <p:spPr bwMode="auto">
              <a:xfrm flipV="1">
                <a:off x="809625" y="763588"/>
                <a:ext cx="0" cy="1811338"/>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61" name="Line 172"/>
              <p:cNvSpPr>
                <a:spLocks noChangeShapeType="1"/>
              </p:cNvSpPr>
              <p:nvPr/>
            </p:nvSpPr>
            <p:spPr bwMode="auto">
              <a:xfrm flipH="1">
                <a:off x="757237" y="2574926"/>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63" name="Line 174"/>
              <p:cNvSpPr>
                <a:spLocks noChangeShapeType="1"/>
              </p:cNvSpPr>
              <p:nvPr/>
            </p:nvSpPr>
            <p:spPr bwMode="auto">
              <a:xfrm flipH="1">
                <a:off x="781050" y="2393951"/>
                <a:ext cx="285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64" name="Line 175"/>
              <p:cNvSpPr>
                <a:spLocks noChangeShapeType="1"/>
              </p:cNvSpPr>
              <p:nvPr/>
            </p:nvSpPr>
            <p:spPr bwMode="auto">
              <a:xfrm flipH="1">
                <a:off x="757237" y="2211388"/>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66" name="Line 177"/>
              <p:cNvSpPr>
                <a:spLocks noChangeShapeType="1"/>
              </p:cNvSpPr>
              <p:nvPr/>
            </p:nvSpPr>
            <p:spPr bwMode="auto">
              <a:xfrm flipH="1">
                <a:off x="781050" y="2030413"/>
                <a:ext cx="285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67" name="Line 178"/>
              <p:cNvSpPr>
                <a:spLocks noChangeShapeType="1"/>
              </p:cNvSpPr>
              <p:nvPr/>
            </p:nvSpPr>
            <p:spPr bwMode="auto">
              <a:xfrm flipH="1">
                <a:off x="757237" y="1849438"/>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69" name="Line 180"/>
              <p:cNvSpPr>
                <a:spLocks noChangeShapeType="1"/>
              </p:cNvSpPr>
              <p:nvPr/>
            </p:nvSpPr>
            <p:spPr bwMode="auto">
              <a:xfrm flipH="1">
                <a:off x="781050" y="1668463"/>
                <a:ext cx="285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70" name="Line 181"/>
              <p:cNvSpPr>
                <a:spLocks noChangeShapeType="1"/>
              </p:cNvSpPr>
              <p:nvPr/>
            </p:nvSpPr>
            <p:spPr bwMode="auto">
              <a:xfrm flipH="1">
                <a:off x="757237" y="1487488"/>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72" name="Line 183"/>
              <p:cNvSpPr>
                <a:spLocks noChangeShapeType="1"/>
              </p:cNvSpPr>
              <p:nvPr/>
            </p:nvSpPr>
            <p:spPr bwMode="auto">
              <a:xfrm flipH="1">
                <a:off x="781050" y="1306513"/>
                <a:ext cx="285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74" name="Line 184"/>
              <p:cNvSpPr>
                <a:spLocks noChangeShapeType="1"/>
              </p:cNvSpPr>
              <p:nvPr/>
            </p:nvSpPr>
            <p:spPr bwMode="auto">
              <a:xfrm flipH="1">
                <a:off x="757237" y="1125538"/>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76" name="Line 186"/>
              <p:cNvSpPr>
                <a:spLocks noChangeShapeType="1"/>
              </p:cNvSpPr>
              <p:nvPr/>
            </p:nvSpPr>
            <p:spPr bwMode="auto">
              <a:xfrm flipH="1">
                <a:off x="781050" y="944563"/>
                <a:ext cx="285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77" name="Line 187"/>
              <p:cNvSpPr>
                <a:spLocks noChangeShapeType="1"/>
              </p:cNvSpPr>
              <p:nvPr/>
            </p:nvSpPr>
            <p:spPr bwMode="auto">
              <a:xfrm flipH="1">
                <a:off x="757237" y="763588"/>
                <a:ext cx="5238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79" name="Line 189"/>
              <p:cNvSpPr>
                <a:spLocks noChangeShapeType="1"/>
              </p:cNvSpPr>
              <p:nvPr/>
            </p:nvSpPr>
            <p:spPr bwMode="auto">
              <a:xfrm>
                <a:off x="809625" y="1125538"/>
                <a:ext cx="227013" cy="44132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80" name="Line 190"/>
              <p:cNvSpPr>
                <a:spLocks noChangeShapeType="1"/>
              </p:cNvSpPr>
              <p:nvPr/>
            </p:nvSpPr>
            <p:spPr bwMode="auto">
              <a:xfrm>
                <a:off x="1036637" y="1460501"/>
                <a:ext cx="0" cy="61913"/>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81" name="Line 191"/>
              <p:cNvSpPr>
                <a:spLocks noChangeShapeType="1"/>
              </p:cNvSpPr>
              <p:nvPr/>
            </p:nvSpPr>
            <p:spPr bwMode="auto">
              <a:xfrm flipV="1">
                <a:off x="1036637" y="1612901"/>
                <a:ext cx="0" cy="60325"/>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82" name="Freeform 192"/>
              <p:cNvSpPr>
                <a:spLocks/>
              </p:cNvSpPr>
              <p:nvPr/>
            </p:nvSpPr>
            <p:spPr bwMode="auto">
              <a:xfrm>
                <a:off x="990600" y="1460501"/>
                <a:ext cx="92075" cy="0"/>
              </a:xfrm>
              <a:custGeom>
                <a:avLst/>
                <a:gdLst>
                  <a:gd name="T0" fmla="*/ 0 w 60"/>
                  <a:gd name="T1" fmla="*/ 60 w 60"/>
                  <a:gd name="T2" fmla="*/ 0 w 60"/>
                </a:gdLst>
                <a:ahLst/>
                <a:cxnLst>
                  <a:cxn ang="0">
                    <a:pos x="T0" y="0"/>
                  </a:cxn>
                  <a:cxn ang="0">
                    <a:pos x="T1" y="0"/>
                  </a:cxn>
                  <a:cxn ang="0">
                    <a:pos x="T2" y="0"/>
                  </a:cxn>
                </a:cxnLst>
                <a:rect l="0" t="0" r="r" b="b"/>
                <a:pathLst>
                  <a:path w="60">
                    <a:moveTo>
                      <a:pt x="0" y="0"/>
                    </a:moveTo>
                    <a:lnTo>
                      <a:pt x="60"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83" name="Freeform 193"/>
              <p:cNvSpPr>
                <a:spLocks/>
              </p:cNvSpPr>
              <p:nvPr/>
            </p:nvSpPr>
            <p:spPr bwMode="auto">
              <a:xfrm>
                <a:off x="990600" y="1673226"/>
                <a:ext cx="92075" cy="0"/>
              </a:xfrm>
              <a:custGeom>
                <a:avLst/>
                <a:gdLst>
                  <a:gd name="T0" fmla="*/ 0 w 60"/>
                  <a:gd name="T1" fmla="*/ 60 w 60"/>
                  <a:gd name="T2" fmla="*/ 0 w 60"/>
                </a:gdLst>
                <a:ahLst/>
                <a:cxnLst>
                  <a:cxn ang="0">
                    <a:pos x="T0" y="0"/>
                  </a:cxn>
                  <a:cxn ang="0">
                    <a:pos x="T1" y="0"/>
                  </a:cxn>
                  <a:cxn ang="0">
                    <a:pos x="T2" y="0"/>
                  </a:cxn>
                </a:cxnLst>
                <a:rect l="0" t="0" r="r" b="b"/>
                <a:pathLst>
                  <a:path w="60">
                    <a:moveTo>
                      <a:pt x="0" y="0"/>
                    </a:moveTo>
                    <a:lnTo>
                      <a:pt x="60"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4" name="Line 194"/>
              <p:cNvSpPr>
                <a:spLocks noChangeShapeType="1"/>
              </p:cNvSpPr>
              <p:nvPr/>
            </p:nvSpPr>
            <p:spPr bwMode="auto">
              <a:xfrm>
                <a:off x="1036637" y="1566863"/>
                <a:ext cx="227013" cy="3333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5" name="Line 195"/>
              <p:cNvSpPr>
                <a:spLocks noChangeShapeType="1"/>
              </p:cNvSpPr>
              <p:nvPr/>
            </p:nvSpPr>
            <p:spPr bwMode="auto">
              <a:xfrm>
                <a:off x="1263650" y="1900238"/>
                <a:ext cx="455613" cy="209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6" name="Line 196"/>
              <p:cNvSpPr>
                <a:spLocks noChangeShapeType="1"/>
              </p:cNvSpPr>
              <p:nvPr/>
            </p:nvSpPr>
            <p:spPr bwMode="auto">
              <a:xfrm>
                <a:off x="1719262" y="1990726"/>
                <a:ext cx="0" cy="73025"/>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1" name="Line 197"/>
              <p:cNvSpPr>
                <a:spLocks noChangeShapeType="1"/>
              </p:cNvSpPr>
              <p:nvPr/>
            </p:nvSpPr>
            <p:spPr bwMode="auto">
              <a:xfrm flipV="1">
                <a:off x="1719262" y="2154238"/>
                <a:ext cx="0" cy="73025"/>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2" name="Freeform 198"/>
              <p:cNvSpPr>
                <a:spLocks/>
              </p:cNvSpPr>
              <p:nvPr/>
            </p:nvSpPr>
            <p:spPr bwMode="auto">
              <a:xfrm>
                <a:off x="1673225" y="1990726"/>
                <a:ext cx="90488" cy="0"/>
              </a:xfrm>
              <a:custGeom>
                <a:avLst/>
                <a:gdLst>
                  <a:gd name="T0" fmla="*/ 0 w 60"/>
                  <a:gd name="T1" fmla="*/ 60 w 60"/>
                  <a:gd name="T2" fmla="*/ 0 w 60"/>
                </a:gdLst>
                <a:ahLst/>
                <a:cxnLst>
                  <a:cxn ang="0">
                    <a:pos x="T0" y="0"/>
                  </a:cxn>
                  <a:cxn ang="0">
                    <a:pos x="T1" y="0"/>
                  </a:cxn>
                  <a:cxn ang="0">
                    <a:pos x="T2" y="0"/>
                  </a:cxn>
                </a:cxnLst>
                <a:rect l="0" t="0" r="r" b="b"/>
                <a:pathLst>
                  <a:path w="60">
                    <a:moveTo>
                      <a:pt x="0" y="0"/>
                    </a:moveTo>
                    <a:lnTo>
                      <a:pt x="60"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3" name="Freeform 199"/>
              <p:cNvSpPr>
                <a:spLocks/>
              </p:cNvSpPr>
              <p:nvPr/>
            </p:nvSpPr>
            <p:spPr bwMode="auto">
              <a:xfrm>
                <a:off x="1673225" y="2227263"/>
                <a:ext cx="90488" cy="0"/>
              </a:xfrm>
              <a:custGeom>
                <a:avLst/>
                <a:gdLst>
                  <a:gd name="T0" fmla="*/ 0 w 60"/>
                  <a:gd name="T1" fmla="*/ 60 w 60"/>
                  <a:gd name="T2" fmla="*/ 0 w 60"/>
                </a:gdLst>
                <a:ahLst/>
                <a:cxnLst>
                  <a:cxn ang="0">
                    <a:pos x="T0" y="0"/>
                  </a:cxn>
                  <a:cxn ang="0">
                    <a:pos x="T1" y="0"/>
                  </a:cxn>
                  <a:cxn ang="0">
                    <a:pos x="T2" y="0"/>
                  </a:cxn>
                </a:cxnLst>
                <a:rect l="0" t="0" r="r" b="b"/>
                <a:pathLst>
                  <a:path w="60">
                    <a:moveTo>
                      <a:pt x="0" y="0"/>
                    </a:moveTo>
                    <a:lnTo>
                      <a:pt x="60"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4" name="Line 200"/>
              <p:cNvSpPr>
                <a:spLocks noChangeShapeType="1"/>
              </p:cNvSpPr>
              <p:nvPr/>
            </p:nvSpPr>
            <p:spPr bwMode="auto">
              <a:xfrm>
                <a:off x="1719262" y="2109788"/>
                <a:ext cx="909638" cy="407988"/>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5" name="Oval 201"/>
              <p:cNvSpPr>
                <a:spLocks noChangeArrowheads="1"/>
              </p:cNvSpPr>
              <p:nvPr/>
            </p:nvSpPr>
            <p:spPr bwMode="auto">
              <a:xfrm>
                <a:off x="763587" y="1079501"/>
                <a:ext cx="90488"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06" name="Oval 202"/>
              <p:cNvSpPr>
                <a:spLocks noChangeArrowheads="1"/>
              </p:cNvSpPr>
              <p:nvPr/>
            </p:nvSpPr>
            <p:spPr bwMode="auto">
              <a:xfrm>
                <a:off x="990600" y="1522413"/>
                <a:ext cx="92075"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07" name="Oval 203"/>
              <p:cNvSpPr>
                <a:spLocks noChangeArrowheads="1"/>
              </p:cNvSpPr>
              <p:nvPr/>
            </p:nvSpPr>
            <p:spPr bwMode="auto">
              <a:xfrm>
                <a:off x="1219200" y="1854201"/>
                <a:ext cx="90488"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08" name="Oval 204"/>
              <p:cNvSpPr>
                <a:spLocks noChangeArrowheads="1"/>
              </p:cNvSpPr>
              <p:nvPr/>
            </p:nvSpPr>
            <p:spPr bwMode="auto">
              <a:xfrm>
                <a:off x="1673225" y="2063751"/>
                <a:ext cx="90488"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09" name="Oval 205"/>
              <p:cNvSpPr>
                <a:spLocks noChangeArrowheads="1"/>
              </p:cNvSpPr>
              <p:nvPr/>
            </p:nvSpPr>
            <p:spPr bwMode="auto">
              <a:xfrm>
                <a:off x="2582862" y="2473326"/>
                <a:ext cx="90488"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5" name="Line 206"/>
              <p:cNvSpPr>
                <a:spLocks noChangeShapeType="1"/>
              </p:cNvSpPr>
              <p:nvPr/>
            </p:nvSpPr>
            <p:spPr bwMode="auto">
              <a:xfrm>
                <a:off x="809625" y="1125538"/>
                <a:ext cx="227013" cy="74613"/>
              </a:xfrm>
              <a:prstGeom prst="line">
                <a:avLst/>
              </a:prstGeom>
              <a:noFill/>
              <a:ln w="2698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7" name="Freeform 207"/>
              <p:cNvSpPr>
                <a:spLocks/>
              </p:cNvSpPr>
              <p:nvPr/>
            </p:nvSpPr>
            <p:spPr bwMode="auto">
              <a:xfrm>
                <a:off x="990600" y="1244601"/>
                <a:ext cx="92075" cy="0"/>
              </a:xfrm>
              <a:custGeom>
                <a:avLst/>
                <a:gdLst>
                  <a:gd name="T0" fmla="*/ 0 w 60"/>
                  <a:gd name="T1" fmla="*/ 60 w 60"/>
                  <a:gd name="T2" fmla="*/ 0 w 60"/>
                </a:gdLst>
                <a:ahLst/>
                <a:cxnLst>
                  <a:cxn ang="0">
                    <a:pos x="T0" y="0"/>
                  </a:cxn>
                  <a:cxn ang="0">
                    <a:pos x="T1" y="0"/>
                  </a:cxn>
                  <a:cxn ang="0">
                    <a:pos x="T2" y="0"/>
                  </a:cxn>
                </a:cxnLst>
                <a:rect l="0" t="0" r="r" b="b"/>
                <a:pathLst>
                  <a:path w="60">
                    <a:moveTo>
                      <a:pt x="0" y="0"/>
                    </a:moveTo>
                    <a:lnTo>
                      <a:pt x="60"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8" name="Line 208"/>
              <p:cNvSpPr>
                <a:spLocks noChangeShapeType="1"/>
              </p:cNvSpPr>
              <p:nvPr/>
            </p:nvSpPr>
            <p:spPr bwMode="auto">
              <a:xfrm>
                <a:off x="1036637" y="1200151"/>
                <a:ext cx="227013" cy="190500"/>
              </a:xfrm>
              <a:prstGeom prst="line">
                <a:avLst/>
              </a:prstGeom>
              <a:noFill/>
              <a:ln w="2698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9" name="Line 209"/>
              <p:cNvSpPr>
                <a:spLocks noChangeShapeType="1"/>
              </p:cNvSpPr>
              <p:nvPr/>
            </p:nvSpPr>
            <p:spPr bwMode="auto">
              <a:xfrm>
                <a:off x="1263650" y="1341438"/>
                <a:ext cx="0" cy="4763"/>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0" name="Line 210"/>
              <p:cNvSpPr>
                <a:spLocks noChangeShapeType="1"/>
              </p:cNvSpPr>
              <p:nvPr/>
            </p:nvSpPr>
            <p:spPr bwMode="auto">
              <a:xfrm flipV="1">
                <a:off x="1263650" y="1436688"/>
                <a:ext cx="0" cy="4763"/>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1" name="Freeform 211"/>
              <p:cNvSpPr>
                <a:spLocks/>
              </p:cNvSpPr>
              <p:nvPr/>
            </p:nvSpPr>
            <p:spPr bwMode="auto">
              <a:xfrm>
                <a:off x="1219200" y="1341438"/>
                <a:ext cx="90488" cy="0"/>
              </a:xfrm>
              <a:custGeom>
                <a:avLst/>
                <a:gdLst>
                  <a:gd name="T0" fmla="*/ 0 w 60"/>
                  <a:gd name="T1" fmla="*/ 60 w 60"/>
                  <a:gd name="T2" fmla="*/ 0 w 60"/>
                </a:gdLst>
                <a:ahLst/>
                <a:cxnLst>
                  <a:cxn ang="0">
                    <a:pos x="T0" y="0"/>
                  </a:cxn>
                  <a:cxn ang="0">
                    <a:pos x="T1" y="0"/>
                  </a:cxn>
                  <a:cxn ang="0">
                    <a:pos x="T2" y="0"/>
                  </a:cxn>
                </a:cxnLst>
                <a:rect l="0" t="0" r="r" b="b"/>
                <a:pathLst>
                  <a:path w="60">
                    <a:moveTo>
                      <a:pt x="0" y="0"/>
                    </a:moveTo>
                    <a:lnTo>
                      <a:pt x="60"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2" name="Freeform 212"/>
              <p:cNvSpPr>
                <a:spLocks/>
              </p:cNvSpPr>
              <p:nvPr/>
            </p:nvSpPr>
            <p:spPr bwMode="auto">
              <a:xfrm>
                <a:off x="1219200" y="1441451"/>
                <a:ext cx="90488" cy="0"/>
              </a:xfrm>
              <a:custGeom>
                <a:avLst/>
                <a:gdLst>
                  <a:gd name="T0" fmla="*/ 0 w 60"/>
                  <a:gd name="T1" fmla="*/ 60 w 60"/>
                  <a:gd name="T2" fmla="*/ 0 w 60"/>
                </a:gdLst>
                <a:ahLst/>
                <a:cxnLst>
                  <a:cxn ang="0">
                    <a:pos x="T0" y="0"/>
                  </a:cxn>
                  <a:cxn ang="0">
                    <a:pos x="T1" y="0"/>
                  </a:cxn>
                  <a:cxn ang="0">
                    <a:pos x="T2" y="0"/>
                  </a:cxn>
                </a:cxnLst>
                <a:rect l="0" t="0" r="r" b="b"/>
                <a:pathLst>
                  <a:path w="60">
                    <a:moveTo>
                      <a:pt x="0" y="0"/>
                    </a:moveTo>
                    <a:lnTo>
                      <a:pt x="60"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3" name="Line 213"/>
              <p:cNvSpPr>
                <a:spLocks noChangeShapeType="1"/>
              </p:cNvSpPr>
              <p:nvPr/>
            </p:nvSpPr>
            <p:spPr bwMode="auto">
              <a:xfrm>
                <a:off x="1263650" y="1390651"/>
                <a:ext cx="455613" cy="115888"/>
              </a:xfrm>
              <a:prstGeom prst="line">
                <a:avLst/>
              </a:prstGeom>
              <a:noFill/>
              <a:ln w="2698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4" name="Line 214"/>
              <p:cNvSpPr>
                <a:spLocks noChangeShapeType="1"/>
              </p:cNvSpPr>
              <p:nvPr/>
            </p:nvSpPr>
            <p:spPr bwMode="auto">
              <a:xfrm>
                <a:off x="1719262" y="1506538"/>
                <a:ext cx="909638" cy="682625"/>
              </a:xfrm>
              <a:prstGeom prst="line">
                <a:avLst/>
              </a:prstGeom>
              <a:noFill/>
              <a:ln w="2698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5" name="Oval 215"/>
              <p:cNvSpPr>
                <a:spLocks noChangeArrowheads="1"/>
              </p:cNvSpPr>
              <p:nvPr/>
            </p:nvSpPr>
            <p:spPr bwMode="auto">
              <a:xfrm>
                <a:off x="763587" y="1079501"/>
                <a:ext cx="90488" cy="90488"/>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7" name="Oval 216"/>
              <p:cNvSpPr>
                <a:spLocks noChangeArrowheads="1"/>
              </p:cNvSpPr>
              <p:nvPr/>
            </p:nvSpPr>
            <p:spPr bwMode="auto">
              <a:xfrm>
                <a:off x="990600" y="1154113"/>
                <a:ext cx="92075" cy="90488"/>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8" name="Oval 217"/>
              <p:cNvSpPr>
                <a:spLocks noChangeArrowheads="1"/>
              </p:cNvSpPr>
              <p:nvPr/>
            </p:nvSpPr>
            <p:spPr bwMode="auto">
              <a:xfrm>
                <a:off x="1219200" y="1346201"/>
                <a:ext cx="90488" cy="90488"/>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9" name="Oval 218"/>
              <p:cNvSpPr>
                <a:spLocks noChangeArrowheads="1"/>
              </p:cNvSpPr>
              <p:nvPr/>
            </p:nvSpPr>
            <p:spPr bwMode="auto">
              <a:xfrm>
                <a:off x="1673225" y="1462088"/>
                <a:ext cx="90488" cy="90488"/>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8" name="Oval 219"/>
              <p:cNvSpPr>
                <a:spLocks noChangeArrowheads="1"/>
              </p:cNvSpPr>
              <p:nvPr/>
            </p:nvSpPr>
            <p:spPr bwMode="auto">
              <a:xfrm>
                <a:off x="2582862" y="2144713"/>
                <a:ext cx="90488" cy="90488"/>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462" name="Group 461"/>
              <p:cNvGrpSpPr/>
              <p:nvPr/>
            </p:nvGrpSpPr>
            <p:grpSpPr>
              <a:xfrm>
                <a:off x="2041842" y="1091248"/>
                <a:ext cx="1271876" cy="392629"/>
                <a:chOff x="1592262" y="2363788"/>
                <a:chExt cx="1271876" cy="392629"/>
              </a:xfrm>
            </p:grpSpPr>
            <p:sp>
              <p:nvSpPr>
                <p:cNvPr id="439" name="Rectangle 220"/>
                <p:cNvSpPr>
                  <a:spLocks noChangeArrowheads="1"/>
                </p:cNvSpPr>
                <p:nvPr/>
              </p:nvSpPr>
              <p:spPr bwMode="auto">
                <a:xfrm>
                  <a:off x="1895475" y="2363788"/>
                  <a:ext cx="9686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itchFamily="34" charset="0"/>
                      <a:cs typeface="Arial" pitchFamily="34" charset="0"/>
                    </a:rPr>
                    <a:t>Viability assay</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440" name="Line 221"/>
                <p:cNvSpPr>
                  <a:spLocks noChangeShapeType="1"/>
                </p:cNvSpPr>
                <p:nvPr/>
              </p:nvSpPr>
              <p:spPr bwMode="auto">
                <a:xfrm>
                  <a:off x="1592262" y="2447926"/>
                  <a:ext cx="196850" cy="1588"/>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1" name="Oval 222"/>
                <p:cNvSpPr>
                  <a:spLocks noChangeArrowheads="1"/>
                </p:cNvSpPr>
                <p:nvPr/>
              </p:nvSpPr>
              <p:spPr bwMode="auto">
                <a:xfrm>
                  <a:off x="1643062" y="2401888"/>
                  <a:ext cx="90488" cy="90488"/>
                </a:xfrm>
                <a:prstGeom prst="ellipse">
                  <a:avLst/>
                </a:prstGeom>
                <a:solidFill>
                  <a:srgbClr val="FFFFFF"/>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6" name="Rectangle 223"/>
                <p:cNvSpPr>
                  <a:spLocks noChangeArrowheads="1"/>
                </p:cNvSpPr>
                <p:nvPr/>
              </p:nvSpPr>
              <p:spPr bwMode="auto">
                <a:xfrm>
                  <a:off x="1895475" y="2571751"/>
                  <a:ext cx="7296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itchFamily="34" charset="0"/>
                      <a:cs typeface="Arial" pitchFamily="34" charset="0"/>
                    </a:rPr>
                    <a:t>ATP assay</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447" name="Line 224"/>
                <p:cNvSpPr>
                  <a:spLocks noChangeShapeType="1"/>
                </p:cNvSpPr>
                <p:nvPr/>
              </p:nvSpPr>
              <p:spPr bwMode="auto">
                <a:xfrm>
                  <a:off x="1592262" y="2655888"/>
                  <a:ext cx="196850" cy="1588"/>
                </a:xfrm>
                <a:prstGeom prst="line">
                  <a:avLst/>
                </a:prstGeom>
                <a:noFill/>
                <a:ln w="2698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8" name="Oval 225"/>
                <p:cNvSpPr>
                  <a:spLocks noChangeArrowheads="1"/>
                </p:cNvSpPr>
                <p:nvPr/>
              </p:nvSpPr>
              <p:spPr bwMode="auto">
                <a:xfrm>
                  <a:off x="1643062" y="2609851"/>
                  <a:ext cx="90488" cy="90488"/>
                </a:xfrm>
                <a:prstGeom prst="ellipse">
                  <a:avLst/>
                </a:prstGeom>
                <a:solidFill>
                  <a:srgbClr val="FFFFFF"/>
                </a:solidFill>
                <a:ln w="19050">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69" name="Rectangle 69"/>
              <p:cNvSpPr>
                <a:spLocks noChangeArrowheads="1"/>
              </p:cNvSpPr>
              <p:nvPr/>
            </p:nvSpPr>
            <p:spPr bwMode="auto">
              <a:xfrm>
                <a:off x="1291493" y="2830196"/>
                <a:ext cx="8736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itchFamily="34" charset="0"/>
                    <a:cs typeface="Arial" pitchFamily="34" charset="0"/>
                  </a:rPr>
                  <a:t>Afatinib (µM)</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471" name="Rectangle 79"/>
              <p:cNvSpPr>
                <a:spLocks noChangeArrowheads="1"/>
              </p:cNvSpPr>
              <p:nvPr/>
            </p:nvSpPr>
            <p:spPr bwMode="auto">
              <a:xfrm>
                <a:off x="1276678" y="701041"/>
                <a:ext cx="8848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en-US" sz="1400" b="1" dirty="0">
                    <a:solidFill>
                      <a:srgbClr val="000000"/>
                    </a:solidFill>
                  </a:rPr>
                  <a:t>KT21-MG1</a:t>
                </a:r>
                <a:endParaRPr kumimoji="0" lang="en-US" altLang="en-US" sz="1800" b="1" i="0" u="none" strike="noStrike" cap="none" normalizeH="0" baseline="0" dirty="0">
                  <a:ln>
                    <a:noFill/>
                  </a:ln>
                  <a:solidFill>
                    <a:schemeClr val="tx1"/>
                  </a:solidFill>
                  <a:effectLst/>
                  <a:latin typeface="Arial" pitchFamily="34" charset="0"/>
                  <a:cs typeface="Arial" pitchFamily="34" charset="0"/>
                </a:endParaRPr>
              </a:p>
            </p:txBody>
          </p:sp>
          <p:sp>
            <p:nvSpPr>
              <p:cNvPr id="472" name="Rectangle 82"/>
              <p:cNvSpPr>
                <a:spLocks noChangeArrowheads="1"/>
              </p:cNvSpPr>
              <p:nvPr/>
            </p:nvSpPr>
            <p:spPr bwMode="auto">
              <a:xfrm>
                <a:off x="772574" y="2646998"/>
                <a:ext cx="7854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itchFamily="34" charset="0"/>
                    <a:cs typeface="Arial" pitchFamily="34" charset="0"/>
                  </a:rPr>
                  <a:t>0</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473" name="Rectangle 85"/>
              <p:cNvSpPr>
                <a:spLocks noChangeArrowheads="1"/>
              </p:cNvSpPr>
              <p:nvPr/>
            </p:nvSpPr>
            <p:spPr bwMode="auto">
              <a:xfrm>
                <a:off x="1226599" y="2646998"/>
                <a:ext cx="7854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5</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474" name="Rectangle 88"/>
              <p:cNvSpPr>
                <a:spLocks noChangeArrowheads="1"/>
              </p:cNvSpPr>
              <p:nvPr/>
            </p:nvSpPr>
            <p:spPr bwMode="auto">
              <a:xfrm>
                <a:off x="1642938" y="2646998"/>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10</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475" name="Rectangle 91"/>
              <p:cNvSpPr>
                <a:spLocks noChangeArrowheads="1"/>
              </p:cNvSpPr>
              <p:nvPr/>
            </p:nvSpPr>
            <p:spPr bwMode="auto">
              <a:xfrm>
                <a:off x="2096963" y="2646998"/>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15</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485" name="Rectangle 94"/>
              <p:cNvSpPr>
                <a:spLocks noChangeArrowheads="1"/>
              </p:cNvSpPr>
              <p:nvPr/>
            </p:nvSpPr>
            <p:spPr bwMode="auto">
              <a:xfrm>
                <a:off x="2552575" y="2646998"/>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itchFamily="34" charset="0"/>
                    <a:cs typeface="Arial" pitchFamily="34" charset="0"/>
                  </a:rPr>
                  <a:t>20</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486" name="Rectangle 97"/>
              <p:cNvSpPr>
                <a:spLocks noChangeArrowheads="1"/>
              </p:cNvSpPr>
              <p:nvPr/>
            </p:nvSpPr>
            <p:spPr bwMode="auto">
              <a:xfrm>
                <a:off x="461963" y="2500948"/>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itchFamily="34" charset="0"/>
                    <a:cs typeface="Arial" pitchFamily="34" charset="0"/>
                  </a:rPr>
                  <a:t>0.00</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487" name="Rectangle 100"/>
              <p:cNvSpPr>
                <a:spLocks noChangeArrowheads="1"/>
              </p:cNvSpPr>
              <p:nvPr/>
            </p:nvSpPr>
            <p:spPr bwMode="auto">
              <a:xfrm>
                <a:off x="461963" y="2138998"/>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itchFamily="34" charset="0"/>
                    <a:cs typeface="Arial" pitchFamily="34" charset="0"/>
                  </a:rPr>
                  <a:t>0.25</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488" name="Rectangle 103"/>
              <p:cNvSpPr>
                <a:spLocks noChangeArrowheads="1"/>
              </p:cNvSpPr>
              <p:nvPr/>
            </p:nvSpPr>
            <p:spPr bwMode="auto">
              <a:xfrm>
                <a:off x="469583" y="1777048"/>
                <a:ext cx="333375"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Arial" pitchFamily="34" charset="0"/>
                    <a:cs typeface="Arial" pitchFamily="34" charset="0"/>
                  </a:rPr>
                  <a:t>0.50</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489" name="Rectangle 106"/>
              <p:cNvSpPr>
                <a:spLocks noChangeArrowheads="1"/>
              </p:cNvSpPr>
              <p:nvPr/>
            </p:nvSpPr>
            <p:spPr bwMode="auto">
              <a:xfrm>
                <a:off x="461963" y="1415098"/>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0.75</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490" name="Rectangle 109"/>
              <p:cNvSpPr>
                <a:spLocks noChangeArrowheads="1"/>
              </p:cNvSpPr>
              <p:nvPr/>
            </p:nvSpPr>
            <p:spPr bwMode="auto">
              <a:xfrm>
                <a:off x="461963" y="1051561"/>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1.00</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491" name="Rectangle 112"/>
              <p:cNvSpPr>
                <a:spLocks noChangeArrowheads="1"/>
              </p:cNvSpPr>
              <p:nvPr/>
            </p:nvSpPr>
            <p:spPr bwMode="auto">
              <a:xfrm>
                <a:off x="461963" y="689611"/>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Arial" pitchFamily="34" charset="0"/>
                    <a:cs typeface="Arial" pitchFamily="34" charset="0"/>
                  </a:rPr>
                  <a:t>1.25</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492" name="Rectangle 148"/>
              <p:cNvSpPr>
                <a:spLocks noChangeArrowheads="1"/>
              </p:cNvSpPr>
              <p:nvPr/>
            </p:nvSpPr>
            <p:spPr bwMode="auto">
              <a:xfrm rot="16200000">
                <a:off x="-287869" y="1568034"/>
                <a:ext cx="122629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itchFamily="34" charset="0"/>
                    <a:cs typeface="Arial" pitchFamily="34" charset="0"/>
                  </a:rPr>
                  <a:t>Proliferation index</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grpSp>
        <p:cxnSp>
          <p:nvCxnSpPr>
            <p:cNvPr id="213" name="Straight Connector 212"/>
            <p:cNvCxnSpPr/>
            <p:nvPr/>
          </p:nvCxnSpPr>
          <p:spPr>
            <a:xfrm>
              <a:off x="686773" y="2068854"/>
              <a:ext cx="453295" cy="0"/>
            </a:xfrm>
            <a:prstGeom prst="line">
              <a:avLst/>
            </a:prstGeom>
            <a:ln>
              <a:solidFill>
                <a:srgbClr val="C00000"/>
              </a:solidFill>
              <a:prstDash val="lgDash"/>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5400000">
              <a:off x="767287" y="2448890"/>
              <a:ext cx="730035" cy="0"/>
            </a:xfrm>
            <a:prstGeom prst="line">
              <a:avLst/>
            </a:prstGeom>
            <a:ln>
              <a:solidFill>
                <a:srgbClr val="C00000"/>
              </a:solidFill>
              <a:prstDash val="lgDash"/>
            </a:ln>
          </p:spPr>
          <p:style>
            <a:lnRef idx="1">
              <a:schemeClr val="accent1"/>
            </a:lnRef>
            <a:fillRef idx="0">
              <a:schemeClr val="accent1"/>
            </a:fillRef>
            <a:effectRef idx="0">
              <a:schemeClr val="accent1"/>
            </a:effectRef>
            <a:fontRef idx="minor">
              <a:schemeClr val="tx1"/>
            </a:fontRef>
          </p:style>
        </p:cxnSp>
        <p:sp>
          <p:nvSpPr>
            <p:cNvPr id="224" name="Rectangle 94"/>
            <p:cNvSpPr>
              <a:spLocks noChangeArrowheads="1"/>
            </p:cNvSpPr>
            <p:nvPr/>
          </p:nvSpPr>
          <p:spPr bwMode="auto">
            <a:xfrm>
              <a:off x="1182045" y="2557025"/>
              <a:ext cx="56586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en-US" sz="800" b="1" dirty="0">
                  <a:solidFill>
                    <a:srgbClr val="C00000"/>
                  </a:solidFill>
                </a:rPr>
                <a:t>IC50 ~ 5 µM</a:t>
              </a:r>
              <a:endParaRPr kumimoji="0" lang="en-US" altLang="en-US" sz="800" b="1" i="0" u="none" strike="noStrike" cap="none" normalizeH="0" baseline="0" dirty="0">
                <a:ln>
                  <a:noFill/>
                </a:ln>
                <a:solidFill>
                  <a:srgbClr val="C00000"/>
                </a:solidFill>
                <a:effectLst/>
              </a:endParaRPr>
            </a:p>
          </p:txBody>
        </p:sp>
      </p:grpSp>
      <p:sp>
        <p:nvSpPr>
          <p:cNvPr id="4" name="Rettangolo 3"/>
          <p:cNvSpPr/>
          <p:nvPr/>
        </p:nvSpPr>
        <p:spPr>
          <a:xfrm>
            <a:off x="0" y="6763348"/>
            <a:ext cx="6858000" cy="1323439"/>
          </a:xfrm>
          <a:prstGeom prst="rect">
            <a:avLst/>
          </a:prstGeom>
        </p:spPr>
        <p:txBody>
          <a:bodyPr wrap="square">
            <a:spAutoFit/>
          </a:bodyPr>
          <a:lstStyle/>
          <a:p>
            <a:r>
              <a:rPr lang="en-GB" sz="1000" b="1" dirty="0">
                <a:latin typeface="Arial"/>
                <a:cs typeface="Arial"/>
              </a:rPr>
              <a:t>Figure S5.</a:t>
            </a:r>
            <a:r>
              <a:rPr lang="en-GB" sz="1000" dirty="0">
                <a:latin typeface="Arial"/>
                <a:cs typeface="Arial"/>
              </a:rPr>
              <a:t> </a:t>
            </a:r>
            <a:r>
              <a:rPr lang="en-GB" sz="1000" b="1" dirty="0">
                <a:latin typeface="Arial"/>
                <a:cs typeface="Arial"/>
              </a:rPr>
              <a:t>a</a:t>
            </a:r>
            <a:r>
              <a:rPr lang="en-GB" sz="1000" b="1" dirty="0" smtClean="0">
                <a:latin typeface="Arial"/>
                <a:cs typeface="Arial"/>
              </a:rPr>
              <a:t>)</a:t>
            </a:r>
            <a:r>
              <a:rPr lang="en-GB" sz="1000" dirty="0" smtClean="0">
                <a:latin typeface="Arial"/>
                <a:cs typeface="Arial"/>
              </a:rPr>
              <a:t> </a:t>
            </a:r>
            <a:r>
              <a:rPr lang="en-GB" sz="1000" dirty="0" err="1">
                <a:latin typeface="Arial"/>
                <a:cs typeface="Arial"/>
              </a:rPr>
              <a:t>Afatinib</a:t>
            </a:r>
            <a:r>
              <a:rPr lang="en-GB" sz="1000" dirty="0">
                <a:latin typeface="Arial"/>
                <a:cs typeface="Arial"/>
              </a:rPr>
              <a:t> (AF) significantly reduced KT21-MG1 cell viability (10 µM AF: 0.32 folds; 20 µM AF: 0.03 folds) and proliferation (ATP assay; 10 µM AF: 0.73 folds; 20 µM AF: 0.26 folds), when compared to vehicle DMSO, at 24 hours. </a:t>
            </a:r>
            <a:r>
              <a:rPr lang="en-GB" sz="1000" b="1" dirty="0">
                <a:latin typeface="Arial"/>
                <a:cs typeface="Arial"/>
              </a:rPr>
              <a:t>b</a:t>
            </a:r>
            <a:r>
              <a:rPr lang="en-GB" sz="1000" b="1" dirty="0" smtClean="0">
                <a:latin typeface="Arial"/>
                <a:cs typeface="Arial"/>
              </a:rPr>
              <a:t>) </a:t>
            </a:r>
            <a:r>
              <a:rPr lang="en-GB" sz="1000" dirty="0" err="1">
                <a:latin typeface="Arial"/>
                <a:cs typeface="Arial"/>
              </a:rPr>
              <a:t>Afatinib</a:t>
            </a:r>
            <a:r>
              <a:rPr lang="en-GB" sz="1000" dirty="0">
                <a:latin typeface="Arial"/>
                <a:cs typeface="Arial"/>
              </a:rPr>
              <a:t> (AF) significantly reduced IOMM-Lee cell viability (10 µM AF: 0.36 folds; 20 µM AF: 0.14 folds) and proliferation (ATP assay; 10 µM AF: 0.54 folds; 20 µM AF: 0.18 folds), when compared to vehicle DMSO, at 24 hours. </a:t>
            </a:r>
            <a:r>
              <a:rPr lang="en-GB" sz="1000" b="1" dirty="0">
                <a:latin typeface="Arial"/>
                <a:cs typeface="Arial"/>
              </a:rPr>
              <a:t>c</a:t>
            </a:r>
            <a:r>
              <a:rPr lang="en-GB" sz="1000" b="1" dirty="0" smtClean="0">
                <a:latin typeface="Arial"/>
                <a:cs typeface="Arial"/>
              </a:rPr>
              <a:t>)</a:t>
            </a:r>
            <a:r>
              <a:rPr lang="en-GB" sz="1000" dirty="0" smtClean="0">
                <a:latin typeface="Arial"/>
                <a:cs typeface="Arial"/>
              </a:rPr>
              <a:t> </a:t>
            </a:r>
            <a:r>
              <a:rPr lang="en-GB" sz="1000" dirty="0">
                <a:latin typeface="Arial"/>
                <a:cs typeface="Arial"/>
              </a:rPr>
              <a:t>Representative Western blot panel conducted in KT21-MG1 and IOMM-Lee cells that further confirmed a decrease of proliferation by assessing the levels of p-AKTS473/AKT, marker of cell proliferation. All data are expressed as means ± SEM, ANOVA one-way (*p&lt;0.05, **p&lt;0.005, ****p&lt;0.0001), when compared to vehicle.</a:t>
            </a:r>
            <a:endParaRPr lang="it-IT" sz="1000" dirty="0">
              <a:latin typeface="Arial"/>
              <a:cs typeface="Arial"/>
            </a:endParaRPr>
          </a:p>
          <a:p>
            <a:r>
              <a:rPr lang="en-GB" sz="1000" b="1" dirty="0">
                <a:latin typeface="Arial"/>
                <a:cs typeface="Arial"/>
              </a:rPr>
              <a:t> </a:t>
            </a:r>
            <a:endParaRPr lang="it-IT" sz="1000" dirty="0">
              <a:latin typeface="Arial"/>
              <a:cs typeface="Arial"/>
            </a:endParaRPr>
          </a:p>
        </p:txBody>
      </p:sp>
    </p:spTree>
    <p:extLst>
      <p:ext uri="{BB962C8B-B14F-4D97-AF65-F5344CB8AC3E}">
        <p14:creationId xmlns:p14="http://schemas.microsoft.com/office/powerpoint/2010/main" val="2625700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noChangeAspect="1"/>
          </p:cNvGraphicFramePr>
          <p:nvPr>
            <p:extLst>
              <p:ext uri="{D42A27DB-BD31-4B8C-83A1-F6EECF244321}">
                <p14:modId xmlns:p14="http://schemas.microsoft.com/office/powerpoint/2010/main" val="2795952970"/>
              </p:ext>
            </p:extLst>
          </p:nvPr>
        </p:nvGraphicFramePr>
        <p:xfrm>
          <a:off x="3148615" y="961643"/>
          <a:ext cx="3167969" cy="1447800"/>
        </p:xfrm>
        <a:graphic>
          <a:graphicData uri="http://schemas.openxmlformats.org/drawingml/2006/table">
            <a:tbl>
              <a:tblPr>
                <a:tableStyleId>{2D5ABB26-0587-4C30-8999-92F81FD0307C}</a:tableStyleId>
              </a:tblPr>
              <a:tblGrid>
                <a:gridCol w="540736">
                  <a:extLst>
                    <a:ext uri="{9D8B030D-6E8A-4147-A177-3AD203B41FA5}">
                      <a16:colId xmlns:a16="http://schemas.microsoft.com/office/drawing/2014/main" xmlns="" val="1311562022"/>
                    </a:ext>
                  </a:extLst>
                </a:gridCol>
                <a:gridCol w="1090213">
                  <a:extLst>
                    <a:ext uri="{9D8B030D-6E8A-4147-A177-3AD203B41FA5}">
                      <a16:colId xmlns:a16="http://schemas.microsoft.com/office/drawing/2014/main" xmlns="" val="3821137120"/>
                    </a:ext>
                  </a:extLst>
                </a:gridCol>
                <a:gridCol w="911922">
                  <a:extLst>
                    <a:ext uri="{9D8B030D-6E8A-4147-A177-3AD203B41FA5}">
                      <a16:colId xmlns:a16="http://schemas.microsoft.com/office/drawing/2014/main" xmlns="" val="105638838"/>
                    </a:ext>
                  </a:extLst>
                </a:gridCol>
                <a:gridCol w="625098">
                  <a:extLst>
                    <a:ext uri="{9D8B030D-6E8A-4147-A177-3AD203B41FA5}">
                      <a16:colId xmlns:a16="http://schemas.microsoft.com/office/drawing/2014/main" xmlns="" val="3675102727"/>
                    </a:ext>
                  </a:extLst>
                </a:gridCol>
              </a:tblGrid>
              <a:tr h="149274">
                <a:tc gridSpan="4">
                  <a:txBody>
                    <a:bodyPr/>
                    <a:lstStyle/>
                    <a:p>
                      <a:pPr algn="ctr" fontAlgn="b"/>
                      <a:r>
                        <a:rPr lang="en-GB" sz="1000" b="1" u="none" strike="noStrike" dirty="0">
                          <a:solidFill>
                            <a:schemeClr val="bg1"/>
                          </a:solidFill>
                          <a:effectLst/>
                          <a:latin typeface="Arial" panose="020B0604020202020204" pitchFamily="34" charset="0"/>
                          <a:cs typeface="Arial" panose="020B0604020202020204" pitchFamily="34" charset="0"/>
                        </a:rPr>
                        <a:t>KT21-MG1 vs Ben-Men-1</a:t>
                      </a:r>
                      <a:endParaRPr lang="en-GB" sz="10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b">
                    <a:lnB w="12700" cap="flat" cmpd="sng" algn="ctr">
                      <a:noFill/>
                      <a:prstDash val="solid"/>
                      <a:round/>
                      <a:headEnd type="none" w="med" len="med"/>
                      <a:tailEnd type="none" w="med" len="med"/>
                    </a:lnB>
                    <a:solidFill>
                      <a:schemeClr val="tx1"/>
                    </a:solidFill>
                  </a:tcPr>
                </a:tc>
                <a:tc hMerge="1">
                  <a:txBody>
                    <a:bodyPr/>
                    <a:lstStyle/>
                    <a:p>
                      <a:pPr algn="ctr" fontAlgn="b"/>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hMerge="1">
                  <a:txBody>
                    <a:bodyPr/>
                    <a:lstStyle/>
                    <a:p>
                      <a:endParaRPr lang="en-GB"/>
                    </a:p>
                  </a:txBody>
                  <a:tcPr/>
                </a:tc>
                <a:tc hMerge="1">
                  <a:txBody>
                    <a:bodyPr/>
                    <a:lstStyle/>
                    <a:p>
                      <a:pPr algn="ctr" fontAlgn="b"/>
                      <a:endParaRPr lang="en-GB" sz="10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b">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xmlns="" val="694600625"/>
                  </a:ext>
                </a:extLst>
              </a:tr>
              <a:tr h="149274">
                <a:tc>
                  <a:txBody>
                    <a:bodyPr/>
                    <a:lstStyle/>
                    <a:p>
                      <a:pPr algn="l" fontAlgn="b"/>
                      <a:r>
                        <a:rPr lang="en-GB" sz="1000" b="0" i="1" u="none" strike="noStrike" dirty="0">
                          <a:solidFill>
                            <a:srgbClr val="000000"/>
                          </a:solidFill>
                          <a:effectLst/>
                          <a:latin typeface="Arial" panose="020B0604020202020204" pitchFamily="34" charset="0"/>
                          <a:cs typeface="Arial" panose="020B0604020202020204" pitchFamily="34" charset="0"/>
                        </a:rPr>
                        <a:t>Gene</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000" kern="1200" dirty="0">
                          <a:solidFill>
                            <a:schemeClr val="tx1"/>
                          </a:solidFill>
                          <a:effectLst/>
                          <a:latin typeface="Arial" panose="020B0604020202020204" pitchFamily="34" charset="0"/>
                          <a:ea typeface="+mn-ea"/>
                          <a:cs typeface="Arial" panose="020B0604020202020204" pitchFamily="34" charset="0"/>
                        </a:rPr>
                        <a:t>Log</a:t>
                      </a:r>
                      <a:r>
                        <a:rPr lang="en-GB" sz="1000" kern="1200" baseline="-25000" dirty="0">
                          <a:solidFill>
                            <a:schemeClr val="tx1"/>
                          </a:solidFill>
                          <a:effectLst/>
                          <a:latin typeface="Arial" panose="020B0604020202020204" pitchFamily="34" charset="0"/>
                          <a:ea typeface="+mn-ea"/>
                          <a:cs typeface="Arial" panose="020B0604020202020204" pitchFamily="34" charset="0"/>
                        </a:rPr>
                        <a:t>2</a:t>
                      </a:r>
                      <a:r>
                        <a:rPr lang="en-GB" sz="1000" kern="1200" baseline="0" dirty="0">
                          <a:solidFill>
                            <a:schemeClr val="tx1"/>
                          </a:solidFill>
                          <a:effectLst/>
                          <a:latin typeface="Arial" panose="020B0604020202020204" pitchFamily="34" charset="0"/>
                          <a:ea typeface="+mn-ea"/>
                          <a:cs typeface="Arial" panose="020B0604020202020204" pitchFamily="34" charset="0"/>
                        </a:rPr>
                        <a:t>(</a:t>
                      </a:r>
                      <a:r>
                        <a:rPr lang="en-GB" sz="1000" u="none" strike="noStrike" dirty="0">
                          <a:effectLst/>
                          <a:latin typeface="Arial" panose="020B0604020202020204" pitchFamily="34" charset="0"/>
                          <a:cs typeface="Arial" panose="020B0604020202020204" pitchFamily="34" charset="0"/>
                        </a:rPr>
                        <a:t>Fold Change)</a:t>
                      </a:r>
                    </a:p>
                    <a:p>
                      <a:pPr marL="0" marR="0" lvl="0" indent="0" algn="ctr" defTabSz="685800" rtl="0" eaLnBrk="1" fontAlgn="b" latinLnBrk="0" hangingPunct="1">
                        <a:lnSpc>
                          <a:spcPct val="100000"/>
                        </a:lnSpc>
                        <a:spcBef>
                          <a:spcPts val="0"/>
                        </a:spcBef>
                        <a:spcAft>
                          <a:spcPts val="0"/>
                        </a:spcAft>
                        <a:buClrTx/>
                        <a:buSzTx/>
                        <a:buFontTx/>
                        <a:buNone/>
                        <a:tabLst/>
                        <a:defRPr/>
                      </a:pPr>
                      <a:r>
                        <a:rPr lang="en-GB" sz="1000" b="1" u="none" strike="noStrike" dirty="0">
                          <a:effectLst/>
                          <a:latin typeface="Arial" panose="020B0604020202020204" pitchFamily="34" charset="0"/>
                          <a:cs typeface="Arial" panose="020B0604020202020204" pitchFamily="34" charset="0"/>
                        </a:rPr>
                        <a:t>≤-2</a:t>
                      </a:r>
                      <a:endParaRPr lang="en-GB"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000" u="none" strike="noStrike" dirty="0">
                          <a:effectLst/>
                          <a:latin typeface="Arial" panose="020B0604020202020204" pitchFamily="34" charset="0"/>
                          <a:cs typeface="Arial" panose="020B0604020202020204" pitchFamily="34" charset="0"/>
                        </a:rPr>
                        <a:t>-</a:t>
                      </a:r>
                      <a:r>
                        <a:rPr lang="en-GB" sz="1000" kern="1200" dirty="0">
                          <a:solidFill>
                            <a:schemeClr val="tx1"/>
                          </a:solidFill>
                          <a:effectLst/>
                          <a:latin typeface="Arial" panose="020B0604020202020204" pitchFamily="34" charset="0"/>
                          <a:ea typeface="+mn-ea"/>
                          <a:cs typeface="Arial" panose="020B0604020202020204" pitchFamily="34" charset="0"/>
                        </a:rPr>
                        <a:t>Log</a:t>
                      </a:r>
                      <a:r>
                        <a:rPr lang="en-GB" sz="1000" kern="1200" baseline="-25000" dirty="0">
                          <a:solidFill>
                            <a:schemeClr val="tx1"/>
                          </a:solidFill>
                          <a:effectLst/>
                          <a:latin typeface="Arial" panose="020B0604020202020204" pitchFamily="34" charset="0"/>
                          <a:ea typeface="+mn-ea"/>
                          <a:cs typeface="Arial" panose="020B0604020202020204" pitchFamily="34" charset="0"/>
                        </a:rPr>
                        <a:t>10</a:t>
                      </a:r>
                      <a:r>
                        <a:rPr lang="en-GB" sz="1000" u="none" strike="noStrike" dirty="0">
                          <a:effectLst/>
                          <a:latin typeface="Arial" panose="020B0604020202020204" pitchFamily="34" charset="0"/>
                          <a:cs typeface="Arial" panose="020B0604020202020204" pitchFamily="34" charset="0"/>
                        </a:rPr>
                        <a:t>(t-Test)</a:t>
                      </a:r>
                    </a:p>
                    <a:p>
                      <a:pPr marL="0" marR="0" lvl="0" indent="0" algn="ctr" defTabSz="685800" rtl="0" eaLnBrk="1" fontAlgn="b" latinLnBrk="0" hangingPunct="1">
                        <a:lnSpc>
                          <a:spcPct val="100000"/>
                        </a:lnSpc>
                        <a:spcBef>
                          <a:spcPts val="0"/>
                        </a:spcBef>
                        <a:spcAft>
                          <a:spcPts val="0"/>
                        </a:spcAft>
                        <a:buClrTx/>
                        <a:buSzTx/>
                        <a:buFontTx/>
                        <a:buNone/>
                        <a:tabLst/>
                        <a:defRPr/>
                      </a:pPr>
                      <a:r>
                        <a:rPr lang="en-GB" sz="1000" b="1" u="none" strike="noStrike" dirty="0">
                          <a:effectLst/>
                          <a:latin typeface="Arial" panose="020B0604020202020204" pitchFamily="34" charset="0"/>
                          <a:cs typeface="Arial" panose="020B0604020202020204" pitchFamily="34" charset="0"/>
                        </a:rPr>
                        <a:t>≥1</a:t>
                      </a:r>
                      <a:endParaRPr lang="en-GB"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000" b="0" i="0" u="none" strike="noStrike" dirty="0">
                          <a:solidFill>
                            <a:srgbClr val="000000"/>
                          </a:solidFill>
                          <a:effectLst/>
                          <a:latin typeface="Arial" panose="020B0604020202020204" pitchFamily="34" charset="0"/>
                          <a:cs typeface="Arial" panose="020B0604020202020204" pitchFamily="34" charset="0"/>
                        </a:rPr>
                        <a:t>p-value</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432637188"/>
                  </a:ext>
                </a:extLst>
              </a:tr>
              <a:tr h="149274">
                <a:tc>
                  <a:txBody>
                    <a:bodyPr/>
                    <a:lstStyle/>
                    <a:p>
                      <a:pPr algn="l" fontAlgn="b"/>
                      <a:r>
                        <a:rPr lang="en-GB" sz="1000" b="1" i="1" u="none" strike="noStrike" dirty="0">
                          <a:solidFill>
                            <a:srgbClr val="0000FF"/>
                          </a:solidFill>
                          <a:effectLst/>
                          <a:latin typeface="Arial" panose="020B0604020202020204" pitchFamily="34" charset="0"/>
                          <a:cs typeface="Arial" panose="020B0604020202020204" pitchFamily="34" charset="0"/>
                        </a:rPr>
                        <a:t>CDH1</a:t>
                      </a:r>
                    </a:p>
                  </a:txBody>
                  <a:tcPr marL="9525" marR="9525" marT="9525" marB="0" anchor="b">
                    <a:lnT>
                      <a:noFill/>
                    </a:lnT>
                  </a:tcPr>
                </a:tc>
                <a:tc>
                  <a:txBody>
                    <a:bodyPr/>
                    <a:lstStyle/>
                    <a:p>
                      <a:pPr algn="ctr" fontAlgn="b"/>
                      <a:r>
                        <a:rPr lang="en-GB" sz="1000" b="0" i="0" u="none" strike="noStrike" dirty="0">
                          <a:solidFill>
                            <a:srgbClr val="0000FF"/>
                          </a:solidFill>
                          <a:effectLst/>
                          <a:latin typeface="Arial" panose="020B0604020202020204" pitchFamily="34" charset="0"/>
                          <a:cs typeface="Arial" panose="020B0604020202020204" pitchFamily="34" charset="0"/>
                        </a:rPr>
                        <a:t>-17.801</a:t>
                      </a:r>
                    </a:p>
                  </a:txBody>
                  <a:tcPr marL="9525" marR="9525" marT="9525" marB="0" anchor="b">
                    <a:lnT>
                      <a:noFill/>
                    </a:lnT>
                  </a:tcPr>
                </a:tc>
                <a:tc>
                  <a:txBody>
                    <a:bodyPr/>
                    <a:lstStyle/>
                    <a:p>
                      <a:pPr algn="ctr" fontAlgn="b"/>
                      <a:r>
                        <a:rPr lang="en-GB" sz="1000" b="0" i="0" u="none" strike="noStrike" dirty="0">
                          <a:solidFill>
                            <a:srgbClr val="0000FF"/>
                          </a:solidFill>
                          <a:effectLst/>
                          <a:latin typeface="Arial" panose="020B0604020202020204" pitchFamily="34" charset="0"/>
                          <a:cs typeface="Arial" panose="020B0604020202020204" pitchFamily="34" charset="0"/>
                        </a:rPr>
                        <a:t>2.244</a:t>
                      </a:r>
                    </a:p>
                  </a:txBody>
                  <a:tcPr marL="9525" marR="9525" marT="9525" marB="0" anchor="b">
                    <a:lnT>
                      <a:noFill/>
                    </a:lnT>
                  </a:tcPr>
                </a:tc>
                <a:tc>
                  <a:txBody>
                    <a:bodyPr/>
                    <a:lstStyle/>
                    <a:p>
                      <a:pPr algn="ctr" fontAlgn="b"/>
                      <a:r>
                        <a:rPr lang="en-GB" sz="1000" b="0" i="0" u="none" strike="noStrike" dirty="0">
                          <a:solidFill>
                            <a:srgbClr val="0000FF"/>
                          </a:solidFill>
                          <a:effectLst/>
                          <a:latin typeface="Arial" panose="020B0604020202020204" pitchFamily="34" charset="0"/>
                          <a:cs typeface="Arial" panose="020B0604020202020204" pitchFamily="34" charset="0"/>
                        </a:rPr>
                        <a:t>0.0057</a:t>
                      </a:r>
                    </a:p>
                  </a:txBody>
                  <a:tcPr marL="9525" marR="9525" marT="9525" marB="0" anchor="b">
                    <a:lnT>
                      <a:noFill/>
                    </a:lnT>
                  </a:tcPr>
                </a:tc>
                <a:extLst>
                  <a:ext uri="{0D108BD9-81ED-4DB2-BD59-A6C34878D82A}">
                    <a16:rowId xmlns:a16="http://schemas.microsoft.com/office/drawing/2014/main" xmlns="" val="4268132475"/>
                  </a:ext>
                </a:extLst>
              </a:tr>
              <a:tr h="149274">
                <a:tc>
                  <a:txBody>
                    <a:bodyPr/>
                    <a:lstStyle/>
                    <a:p>
                      <a:pPr algn="l" fontAlgn="b"/>
                      <a:r>
                        <a:rPr lang="en-GB" sz="1000" b="0" i="1" u="none" strike="noStrike" dirty="0">
                          <a:solidFill>
                            <a:srgbClr val="0000FF"/>
                          </a:solidFill>
                          <a:effectLst/>
                          <a:latin typeface="Arial" panose="020B0604020202020204" pitchFamily="34" charset="0"/>
                          <a:cs typeface="Arial" panose="020B0604020202020204" pitchFamily="34" charset="0"/>
                        </a:rPr>
                        <a:t>MYOCD </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-8.805</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2.624</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0.0004</a:t>
                      </a:r>
                    </a:p>
                  </a:txBody>
                  <a:tcPr marL="9525" marR="9525" marT="9525" marB="0" anchor="b"/>
                </a:tc>
                <a:extLst>
                  <a:ext uri="{0D108BD9-81ED-4DB2-BD59-A6C34878D82A}">
                    <a16:rowId xmlns:a16="http://schemas.microsoft.com/office/drawing/2014/main" xmlns="" val="1793225344"/>
                  </a:ext>
                </a:extLst>
              </a:tr>
              <a:tr h="149274">
                <a:tc>
                  <a:txBody>
                    <a:bodyPr/>
                    <a:lstStyle/>
                    <a:p>
                      <a:pPr algn="l" fontAlgn="b"/>
                      <a:r>
                        <a:rPr lang="en-GB" sz="1000" b="0" i="1" u="none" strike="noStrike" dirty="0">
                          <a:solidFill>
                            <a:srgbClr val="0000FF"/>
                          </a:solidFill>
                          <a:effectLst/>
                          <a:latin typeface="Arial" panose="020B0604020202020204" pitchFamily="34" charset="0"/>
                          <a:cs typeface="Arial" panose="020B0604020202020204" pitchFamily="34" charset="0"/>
                        </a:rPr>
                        <a:t>BACE1</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-4.156</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3.689</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0.0002</a:t>
                      </a:r>
                    </a:p>
                  </a:txBody>
                  <a:tcPr marL="9525" marR="9525" marT="9525" marB="0" anchor="b"/>
                </a:tc>
                <a:extLst>
                  <a:ext uri="{0D108BD9-81ED-4DB2-BD59-A6C34878D82A}">
                    <a16:rowId xmlns:a16="http://schemas.microsoft.com/office/drawing/2014/main" xmlns="" val="3949098550"/>
                  </a:ext>
                </a:extLst>
              </a:tr>
              <a:tr h="149274">
                <a:tc>
                  <a:txBody>
                    <a:bodyPr/>
                    <a:lstStyle/>
                    <a:p>
                      <a:pPr algn="l" fontAlgn="b"/>
                      <a:r>
                        <a:rPr lang="en-GB" sz="1000" b="0" i="1" u="none" strike="noStrike" dirty="0">
                          <a:solidFill>
                            <a:srgbClr val="0000FF"/>
                          </a:solidFill>
                          <a:effectLst/>
                          <a:latin typeface="Arial" panose="020B0604020202020204" pitchFamily="34" charset="0"/>
                          <a:cs typeface="Arial" panose="020B0604020202020204" pitchFamily="34" charset="0"/>
                        </a:rPr>
                        <a:t>SNX25</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-3.560</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2.685</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0.0021</a:t>
                      </a:r>
                    </a:p>
                  </a:txBody>
                  <a:tcPr marL="9525" marR="9525" marT="9525" marB="0" anchor="b"/>
                </a:tc>
                <a:extLst>
                  <a:ext uri="{0D108BD9-81ED-4DB2-BD59-A6C34878D82A}">
                    <a16:rowId xmlns:a16="http://schemas.microsoft.com/office/drawing/2014/main" xmlns="" val="1209283124"/>
                  </a:ext>
                </a:extLst>
              </a:tr>
              <a:tr h="149274">
                <a:tc>
                  <a:txBody>
                    <a:bodyPr/>
                    <a:lstStyle/>
                    <a:p>
                      <a:pPr algn="l" fontAlgn="b"/>
                      <a:r>
                        <a:rPr lang="en-GB" sz="1000" b="0" i="1" u="none" strike="noStrike" dirty="0">
                          <a:solidFill>
                            <a:srgbClr val="0000FF"/>
                          </a:solidFill>
                          <a:effectLst/>
                          <a:latin typeface="Arial" panose="020B0604020202020204" pitchFamily="34" charset="0"/>
                          <a:cs typeface="Arial" panose="020B0604020202020204" pitchFamily="34" charset="0"/>
                        </a:rPr>
                        <a:t>LAMP1</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-2.387</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2.624</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0.0024</a:t>
                      </a:r>
                    </a:p>
                  </a:txBody>
                  <a:tcPr marL="9525" marR="9525" marT="9525" marB="0" anchor="b"/>
                </a:tc>
                <a:extLst>
                  <a:ext uri="{0D108BD9-81ED-4DB2-BD59-A6C34878D82A}">
                    <a16:rowId xmlns:a16="http://schemas.microsoft.com/office/drawing/2014/main" xmlns="" val="962753384"/>
                  </a:ext>
                </a:extLst>
              </a:tr>
              <a:tr h="149274">
                <a:tc>
                  <a:txBody>
                    <a:bodyPr/>
                    <a:lstStyle/>
                    <a:p>
                      <a:pPr algn="l" fontAlgn="b"/>
                      <a:r>
                        <a:rPr lang="en-GB" sz="1000" b="0" i="1" u="none" strike="noStrike" dirty="0">
                          <a:solidFill>
                            <a:srgbClr val="0000FF"/>
                          </a:solidFill>
                          <a:effectLst/>
                          <a:latin typeface="Arial" panose="020B0604020202020204" pitchFamily="34" charset="0"/>
                          <a:cs typeface="Arial" panose="020B0604020202020204" pitchFamily="34" charset="0"/>
                        </a:rPr>
                        <a:t>CRIM1</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-2.347</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2.663</a:t>
                      </a:r>
                    </a:p>
                  </a:txBody>
                  <a:tcPr marL="9525" marR="9525" marT="952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0.0022</a:t>
                      </a:r>
                    </a:p>
                  </a:txBody>
                  <a:tcPr marL="9525" marR="9525" marT="9525" marB="0" anchor="b"/>
                </a:tc>
                <a:extLst>
                  <a:ext uri="{0D108BD9-81ED-4DB2-BD59-A6C34878D82A}">
                    <a16:rowId xmlns:a16="http://schemas.microsoft.com/office/drawing/2014/main" xmlns="" val="3659544161"/>
                  </a:ext>
                </a:extLst>
              </a:tr>
            </a:tbl>
          </a:graphicData>
        </a:graphic>
      </p:graphicFrame>
      <p:grpSp>
        <p:nvGrpSpPr>
          <p:cNvPr id="237" name="Group 236"/>
          <p:cNvGrpSpPr/>
          <p:nvPr/>
        </p:nvGrpSpPr>
        <p:grpSpPr>
          <a:xfrm>
            <a:off x="255630" y="328591"/>
            <a:ext cx="3788379" cy="2084958"/>
            <a:chOff x="122280" y="586867"/>
            <a:chExt cx="3788379" cy="2084958"/>
          </a:xfrm>
        </p:grpSpPr>
        <p:grpSp>
          <p:nvGrpSpPr>
            <p:cNvPr id="203" name="Group 202"/>
            <p:cNvGrpSpPr/>
            <p:nvPr/>
          </p:nvGrpSpPr>
          <p:grpSpPr>
            <a:xfrm>
              <a:off x="3020711" y="638965"/>
              <a:ext cx="889948" cy="448256"/>
              <a:chOff x="4051170" y="6357211"/>
              <a:chExt cx="889948" cy="448256"/>
            </a:xfrm>
          </p:grpSpPr>
          <p:sp>
            <p:nvSpPr>
              <p:cNvPr id="204" name="Oval 145"/>
              <p:cNvSpPr>
                <a:spLocks noChangeArrowheads="1"/>
              </p:cNvSpPr>
              <p:nvPr/>
            </p:nvSpPr>
            <p:spPr bwMode="auto">
              <a:xfrm>
                <a:off x="4051170" y="6388452"/>
                <a:ext cx="47708" cy="47709"/>
              </a:xfrm>
              <a:prstGeom prst="ellipse">
                <a:avLst/>
              </a:prstGeom>
              <a:solidFill>
                <a:srgbClr val="FF0000"/>
              </a:solidFill>
              <a:ln w="11113"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sz="1000">
                  <a:latin typeface="Arial" panose="020B0604020202020204" pitchFamily="34" charset="0"/>
                  <a:cs typeface="Arial" panose="020B0604020202020204" pitchFamily="34" charset="0"/>
                </a:endParaRPr>
              </a:p>
            </p:txBody>
          </p:sp>
          <p:sp>
            <p:nvSpPr>
              <p:cNvPr id="205" name="Oval 125"/>
              <p:cNvSpPr>
                <a:spLocks noChangeArrowheads="1"/>
              </p:cNvSpPr>
              <p:nvPr/>
            </p:nvSpPr>
            <p:spPr bwMode="auto">
              <a:xfrm>
                <a:off x="4051170" y="6712263"/>
                <a:ext cx="47708" cy="47709"/>
              </a:xfrm>
              <a:prstGeom prst="ellipse">
                <a:avLst/>
              </a:prstGeom>
              <a:solidFill>
                <a:schemeClr val="bg1">
                  <a:lumMod val="50000"/>
                </a:schemeClr>
              </a:solidFill>
              <a:ln w="11113"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sz="1000">
                  <a:latin typeface="Arial" panose="020B0604020202020204" pitchFamily="34" charset="0"/>
                  <a:cs typeface="Arial" panose="020B0604020202020204" pitchFamily="34" charset="0"/>
                </a:endParaRPr>
              </a:p>
            </p:txBody>
          </p:sp>
          <p:sp>
            <p:nvSpPr>
              <p:cNvPr id="206" name="Oval 49"/>
              <p:cNvSpPr>
                <a:spLocks noChangeArrowheads="1"/>
              </p:cNvSpPr>
              <p:nvPr/>
            </p:nvSpPr>
            <p:spPr bwMode="auto">
              <a:xfrm>
                <a:off x="4051170" y="6550945"/>
                <a:ext cx="47708" cy="47709"/>
              </a:xfrm>
              <a:prstGeom prst="ellipse">
                <a:avLst/>
              </a:prstGeom>
              <a:solidFill>
                <a:srgbClr val="0000FF"/>
              </a:solidFill>
              <a:ln w="11113"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sz="1000">
                  <a:latin typeface="Arial" panose="020B0604020202020204" pitchFamily="34" charset="0"/>
                  <a:cs typeface="Arial" panose="020B0604020202020204" pitchFamily="34" charset="0"/>
                </a:endParaRPr>
              </a:p>
            </p:txBody>
          </p:sp>
          <p:sp>
            <p:nvSpPr>
              <p:cNvPr id="207" name="Rectangle 508"/>
              <p:cNvSpPr>
                <a:spLocks noChangeArrowheads="1"/>
              </p:cNvSpPr>
              <p:nvPr/>
            </p:nvSpPr>
            <p:spPr bwMode="auto">
              <a:xfrm flipH="1">
                <a:off x="4169256" y="6357211"/>
                <a:ext cx="62124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lang="en-US" altLang="en-US" sz="800" dirty="0">
                    <a:cs typeface="Arial" panose="020B0604020202020204" pitchFamily="34" charset="0"/>
                  </a:rPr>
                  <a:t>Up-regulated</a:t>
                </a:r>
                <a:endParaRPr kumimoji="0" lang="en-US" altLang="en-US" sz="800" b="0" i="0" u="none" strike="noStrike" cap="none" normalizeH="0" baseline="0" dirty="0">
                  <a:ln>
                    <a:noFill/>
                  </a:ln>
                  <a:effectLst/>
                  <a:cs typeface="Arial" panose="020B0604020202020204" pitchFamily="34" charset="0"/>
                </a:endParaRPr>
              </a:p>
            </p:txBody>
          </p:sp>
          <p:sp>
            <p:nvSpPr>
              <p:cNvPr id="208" name="Rectangle 508"/>
              <p:cNvSpPr>
                <a:spLocks noChangeArrowheads="1"/>
              </p:cNvSpPr>
              <p:nvPr/>
            </p:nvSpPr>
            <p:spPr bwMode="auto">
              <a:xfrm flipH="1">
                <a:off x="4169256" y="6519060"/>
                <a:ext cx="77186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lang="en-US" altLang="en-US" sz="800" dirty="0">
                    <a:cs typeface="Arial" panose="020B0604020202020204" pitchFamily="34" charset="0"/>
                  </a:rPr>
                  <a:t>Down-regulated</a:t>
                </a:r>
                <a:endParaRPr kumimoji="0" lang="en-US" altLang="en-US" sz="800" b="0" i="0" u="none" strike="noStrike" cap="none" normalizeH="0" baseline="0" dirty="0">
                  <a:ln>
                    <a:noFill/>
                  </a:ln>
                  <a:effectLst/>
                  <a:cs typeface="Arial" panose="020B0604020202020204" pitchFamily="34" charset="0"/>
                </a:endParaRPr>
              </a:p>
            </p:txBody>
          </p:sp>
          <p:sp>
            <p:nvSpPr>
              <p:cNvPr id="209" name="Rectangle 508"/>
              <p:cNvSpPr>
                <a:spLocks noChangeArrowheads="1"/>
              </p:cNvSpPr>
              <p:nvPr/>
            </p:nvSpPr>
            <p:spPr bwMode="auto">
              <a:xfrm flipH="1">
                <a:off x="4169256" y="6682356"/>
                <a:ext cx="52719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lang="en-US" altLang="en-US" sz="800" dirty="0">
                    <a:cs typeface="Arial" panose="020B0604020202020204" pitchFamily="34" charset="0"/>
                  </a:rPr>
                  <a:t>Unchanged</a:t>
                </a:r>
                <a:endParaRPr kumimoji="0" lang="en-US" altLang="en-US" sz="800" b="0" i="0" u="none" strike="noStrike" cap="none" normalizeH="0" baseline="0" dirty="0">
                  <a:ln>
                    <a:noFill/>
                  </a:ln>
                  <a:effectLst/>
                  <a:cs typeface="Arial" panose="020B0604020202020204" pitchFamily="34" charset="0"/>
                </a:endParaRPr>
              </a:p>
            </p:txBody>
          </p:sp>
        </p:grpSp>
        <p:grpSp>
          <p:nvGrpSpPr>
            <p:cNvPr id="236" name="Group 235"/>
            <p:cNvGrpSpPr/>
            <p:nvPr/>
          </p:nvGrpSpPr>
          <p:grpSpPr>
            <a:xfrm>
              <a:off x="122280" y="586867"/>
              <a:ext cx="2735940" cy="2084958"/>
              <a:chOff x="122280" y="586867"/>
              <a:chExt cx="2735940" cy="2084958"/>
            </a:xfrm>
          </p:grpSpPr>
          <p:sp>
            <p:nvSpPr>
              <p:cNvPr id="6" name="Freeform 220"/>
              <p:cNvSpPr>
                <a:spLocks noEditPoints="1"/>
              </p:cNvSpPr>
              <p:nvPr/>
            </p:nvSpPr>
            <p:spPr bwMode="auto">
              <a:xfrm>
                <a:off x="477196" y="663068"/>
                <a:ext cx="2314575" cy="1589088"/>
              </a:xfrm>
              <a:custGeom>
                <a:avLst/>
                <a:gdLst>
                  <a:gd name="T0" fmla="*/ 0 w 1458"/>
                  <a:gd name="T1" fmla="*/ 0 h 1001"/>
                  <a:gd name="T2" fmla="*/ 0 w 1458"/>
                  <a:gd name="T3" fmla="*/ 1001 h 1001"/>
                  <a:gd name="T4" fmla="*/ 60 w 1458"/>
                  <a:gd name="T5" fmla="*/ 0 h 1001"/>
                  <a:gd name="T6" fmla="*/ 60 w 1458"/>
                  <a:gd name="T7" fmla="*/ 1001 h 1001"/>
                  <a:gd name="T8" fmla="*/ 120 w 1458"/>
                  <a:gd name="T9" fmla="*/ 0 h 1001"/>
                  <a:gd name="T10" fmla="*/ 120 w 1458"/>
                  <a:gd name="T11" fmla="*/ 1001 h 1001"/>
                  <a:gd name="T12" fmla="*/ 180 w 1458"/>
                  <a:gd name="T13" fmla="*/ 0 h 1001"/>
                  <a:gd name="T14" fmla="*/ 180 w 1458"/>
                  <a:gd name="T15" fmla="*/ 1001 h 1001"/>
                  <a:gd name="T16" fmla="*/ 241 w 1458"/>
                  <a:gd name="T17" fmla="*/ 0 h 1001"/>
                  <a:gd name="T18" fmla="*/ 241 w 1458"/>
                  <a:gd name="T19" fmla="*/ 1001 h 1001"/>
                  <a:gd name="T20" fmla="*/ 301 w 1458"/>
                  <a:gd name="T21" fmla="*/ 0 h 1001"/>
                  <a:gd name="T22" fmla="*/ 301 w 1458"/>
                  <a:gd name="T23" fmla="*/ 1001 h 1001"/>
                  <a:gd name="T24" fmla="*/ 367 w 1458"/>
                  <a:gd name="T25" fmla="*/ 0 h 1001"/>
                  <a:gd name="T26" fmla="*/ 367 w 1458"/>
                  <a:gd name="T27" fmla="*/ 1001 h 1001"/>
                  <a:gd name="T28" fmla="*/ 428 w 1458"/>
                  <a:gd name="T29" fmla="*/ 0 h 1001"/>
                  <a:gd name="T30" fmla="*/ 428 w 1458"/>
                  <a:gd name="T31" fmla="*/ 1001 h 1001"/>
                  <a:gd name="T32" fmla="*/ 488 w 1458"/>
                  <a:gd name="T33" fmla="*/ 0 h 1001"/>
                  <a:gd name="T34" fmla="*/ 488 w 1458"/>
                  <a:gd name="T35" fmla="*/ 1001 h 1001"/>
                  <a:gd name="T36" fmla="*/ 548 w 1458"/>
                  <a:gd name="T37" fmla="*/ 0 h 1001"/>
                  <a:gd name="T38" fmla="*/ 548 w 1458"/>
                  <a:gd name="T39" fmla="*/ 1001 h 1001"/>
                  <a:gd name="T40" fmla="*/ 608 w 1458"/>
                  <a:gd name="T41" fmla="*/ 0 h 1001"/>
                  <a:gd name="T42" fmla="*/ 608 w 1458"/>
                  <a:gd name="T43" fmla="*/ 1001 h 1001"/>
                  <a:gd name="T44" fmla="*/ 669 w 1458"/>
                  <a:gd name="T45" fmla="*/ 0 h 1001"/>
                  <a:gd name="T46" fmla="*/ 669 w 1458"/>
                  <a:gd name="T47" fmla="*/ 1001 h 1001"/>
                  <a:gd name="T48" fmla="*/ 789 w 1458"/>
                  <a:gd name="T49" fmla="*/ 0 h 1001"/>
                  <a:gd name="T50" fmla="*/ 789 w 1458"/>
                  <a:gd name="T51" fmla="*/ 1001 h 1001"/>
                  <a:gd name="T52" fmla="*/ 850 w 1458"/>
                  <a:gd name="T53" fmla="*/ 0 h 1001"/>
                  <a:gd name="T54" fmla="*/ 850 w 1458"/>
                  <a:gd name="T55" fmla="*/ 1001 h 1001"/>
                  <a:gd name="T56" fmla="*/ 910 w 1458"/>
                  <a:gd name="T57" fmla="*/ 0 h 1001"/>
                  <a:gd name="T58" fmla="*/ 910 w 1458"/>
                  <a:gd name="T59" fmla="*/ 1001 h 1001"/>
                  <a:gd name="T60" fmla="*/ 970 w 1458"/>
                  <a:gd name="T61" fmla="*/ 0 h 1001"/>
                  <a:gd name="T62" fmla="*/ 970 w 1458"/>
                  <a:gd name="T63" fmla="*/ 1001 h 1001"/>
                  <a:gd name="T64" fmla="*/ 1030 w 1458"/>
                  <a:gd name="T65" fmla="*/ 0 h 1001"/>
                  <a:gd name="T66" fmla="*/ 1030 w 1458"/>
                  <a:gd name="T67" fmla="*/ 1001 h 1001"/>
                  <a:gd name="T68" fmla="*/ 1091 w 1458"/>
                  <a:gd name="T69" fmla="*/ 0 h 1001"/>
                  <a:gd name="T70" fmla="*/ 1091 w 1458"/>
                  <a:gd name="T71" fmla="*/ 1001 h 1001"/>
                  <a:gd name="T72" fmla="*/ 1151 w 1458"/>
                  <a:gd name="T73" fmla="*/ 0 h 1001"/>
                  <a:gd name="T74" fmla="*/ 1151 w 1458"/>
                  <a:gd name="T75" fmla="*/ 1001 h 1001"/>
                  <a:gd name="T76" fmla="*/ 1211 w 1458"/>
                  <a:gd name="T77" fmla="*/ 0 h 1001"/>
                  <a:gd name="T78" fmla="*/ 1211 w 1458"/>
                  <a:gd name="T79" fmla="*/ 1001 h 1001"/>
                  <a:gd name="T80" fmla="*/ 1278 w 1458"/>
                  <a:gd name="T81" fmla="*/ 0 h 1001"/>
                  <a:gd name="T82" fmla="*/ 1278 w 1458"/>
                  <a:gd name="T83" fmla="*/ 1001 h 1001"/>
                  <a:gd name="T84" fmla="*/ 1338 w 1458"/>
                  <a:gd name="T85" fmla="*/ 0 h 1001"/>
                  <a:gd name="T86" fmla="*/ 1338 w 1458"/>
                  <a:gd name="T87" fmla="*/ 1001 h 1001"/>
                  <a:gd name="T88" fmla="*/ 1398 w 1458"/>
                  <a:gd name="T89" fmla="*/ 0 h 1001"/>
                  <a:gd name="T90" fmla="*/ 1398 w 1458"/>
                  <a:gd name="T91" fmla="*/ 1001 h 1001"/>
                  <a:gd name="T92" fmla="*/ 1458 w 1458"/>
                  <a:gd name="T93" fmla="*/ 0 h 1001"/>
                  <a:gd name="T94" fmla="*/ 1458 w 1458"/>
                  <a:gd name="T95" fmla="*/ 1001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58" h="1001">
                    <a:moveTo>
                      <a:pt x="0" y="0"/>
                    </a:moveTo>
                    <a:lnTo>
                      <a:pt x="0" y="1001"/>
                    </a:lnTo>
                    <a:moveTo>
                      <a:pt x="60" y="0"/>
                    </a:moveTo>
                    <a:lnTo>
                      <a:pt x="60" y="1001"/>
                    </a:lnTo>
                    <a:moveTo>
                      <a:pt x="120" y="0"/>
                    </a:moveTo>
                    <a:lnTo>
                      <a:pt x="120" y="1001"/>
                    </a:lnTo>
                    <a:moveTo>
                      <a:pt x="180" y="0"/>
                    </a:moveTo>
                    <a:lnTo>
                      <a:pt x="180" y="1001"/>
                    </a:lnTo>
                    <a:moveTo>
                      <a:pt x="241" y="0"/>
                    </a:moveTo>
                    <a:lnTo>
                      <a:pt x="241" y="1001"/>
                    </a:lnTo>
                    <a:moveTo>
                      <a:pt x="301" y="0"/>
                    </a:moveTo>
                    <a:lnTo>
                      <a:pt x="301" y="1001"/>
                    </a:lnTo>
                    <a:moveTo>
                      <a:pt x="367" y="0"/>
                    </a:moveTo>
                    <a:lnTo>
                      <a:pt x="367" y="1001"/>
                    </a:lnTo>
                    <a:moveTo>
                      <a:pt x="428" y="0"/>
                    </a:moveTo>
                    <a:lnTo>
                      <a:pt x="428" y="1001"/>
                    </a:lnTo>
                    <a:moveTo>
                      <a:pt x="488" y="0"/>
                    </a:moveTo>
                    <a:lnTo>
                      <a:pt x="488" y="1001"/>
                    </a:lnTo>
                    <a:moveTo>
                      <a:pt x="548" y="0"/>
                    </a:moveTo>
                    <a:lnTo>
                      <a:pt x="548" y="1001"/>
                    </a:lnTo>
                    <a:moveTo>
                      <a:pt x="608" y="0"/>
                    </a:moveTo>
                    <a:lnTo>
                      <a:pt x="608" y="1001"/>
                    </a:lnTo>
                    <a:moveTo>
                      <a:pt x="669" y="0"/>
                    </a:moveTo>
                    <a:lnTo>
                      <a:pt x="669" y="1001"/>
                    </a:lnTo>
                    <a:moveTo>
                      <a:pt x="789" y="0"/>
                    </a:moveTo>
                    <a:lnTo>
                      <a:pt x="789" y="1001"/>
                    </a:lnTo>
                    <a:moveTo>
                      <a:pt x="850" y="0"/>
                    </a:moveTo>
                    <a:lnTo>
                      <a:pt x="850" y="1001"/>
                    </a:lnTo>
                    <a:moveTo>
                      <a:pt x="910" y="0"/>
                    </a:moveTo>
                    <a:lnTo>
                      <a:pt x="910" y="1001"/>
                    </a:lnTo>
                    <a:moveTo>
                      <a:pt x="970" y="0"/>
                    </a:moveTo>
                    <a:lnTo>
                      <a:pt x="970" y="1001"/>
                    </a:lnTo>
                    <a:moveTo>
                      <a:pt x="1030" y="0"/>
                    </a:moveTo>
                    <a:lnTo>
                      <a:pt x="1030" y="1001"/>
                    </a:lnTo>
                    <a:moveTo>
                      <a:pt x="1091" y="0"/>
                    </a:moveTo>
                    <a:lnTo>
                      <a:pt x="1091" y="1001"/>
                    </a:lnTo>
                    <a:moveTo>
                      <a:pt x="1151" y="0"/>
                    </a:moveTo>
                    <a:lnTo>
                      <a:pt x="1151" y="1001"/>
                    </a:lnTo>
                    <a:moveTo>
                      <a:pt x="1211" y="0"/>
                    </a:moveTo>
                    <a:lnTo>
                      <a:pt x="1211" y="1001"/>
                    </a:lnTo>
                    <a:moveTo>
                      <a:pt x="1278" y="0"/>
                    </a:moveTo>
                    <a:lnTo>
                      <a:pt x="1278" y="1001"/>
                    </a:lnTo>
                    <a:moveTo>
                      <a:pt x="1338" y="0"/>
                    </a:moveTo>
                    <a:lnTo>
                      <a:pt x="1338" y="1001"/>
                    </a:lnTo>
                    <a:moveTo>
                      <a:pt x="1398" y="0"/>
                    </a:moveTo>
                    <a:lnTo>
                      <a:pt x="1398" y="1001"/>
                    </a:lnTo>
                    <a:moveTo>
                      <a:pt x="1458" y="0"/>
                    </a:moveTo>
                    <a:lnTo>
                      <a:pt x="1458" y="100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Freeform 219"/>
              <p:cNvSpPr>
                <a:spLocks noEditPoints="1"/>
              </p:cNvSpPr>
              <p:nvPr/>
            </p:nvSpPr>
            <p:spPr bwMode="auto">
              <a:xfrm>
                <a:off x="477196" y="663068"/>
                <a:ext cx="2314575" cy="1320800"/>
              </a:xfrm>
              <a:custGeom>
                <a:avLst/>
                <a:gdLst>
                  <a:gd name="T0" fmla="*/ 0 w 1458"/>
                  <a:gd name="T1" fmla="*/ 832 h 832"/>
                  <a:gd name="T2" fmla="*/ 1458 w 1458"/>
                  <a:gd name="T3" fmla="*/ 832 h 832"/>
                  <a:gd name="T4" fmla="*/ 0 w 1458"/>
                  <a:gd name="T5" fmla="*/ 663 h 832"/>
                  <a:gd name="T6" fmla="*/ 1458 w 1458"/>
                  <a:gd name="T7" fmla="*/ 663 h 832"/>
                  <a:gd name="T8" fmla="*/ 0 w 1458"/>
                  <a:gd name="T9" fmla="*/ 500 h 832"/>
                  <a:gd name="T10" fmla="*/ 1458 w 1458"/>
                  <a:gd name="T11" fmla="*/ 500 h 832"/>
                  <a:gd name="T12" fmla="*/ 0 w 1458"/>
                  <a:gd name="T13" fmla="*/ 331 h 832"/>
                  <a:gd name="T14" fmla="*/ 1458 w 1458"/>
                  <a:gd name="T15" fmla="*/ 331 h 832"/>
                  <a:gd name="T16" fmla="*/ 0 w 1458"/>
                  <a:gd name="T17" fmla="*/ 169 h 832"/>
                  <a:gd name="T18" fmla="*/ 1458 w 1458"/>
                  <a:gd name="T19" fmla="*/ 169 h 832"/>
                  <a:gd name="T20" fmla="*/ 0 w 1458"/>
                  <a:gd name="T21" fmla="*/ 0 h 832"/>
                  <a:gd name="T22" fmla="*/ 1458 w 1458"/>
                  <a:gd name="T23"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8" h="832">
                    <a:moveTo>
                      <a:pt x="0" y="832"/>
                    </a:moveTo>
                    <a:lnTo>
                      <a:pt x="1458" y="832"/>
                    </a:lnTo>
                    <a:moveTo>
                      <a:pt x="0" y="663"/>
                    </a:moveTo>
                    <a:lnTo>
                      <a:pt x="1458" y="663"/>
                    </a:lnTo>
                    <a:moveTo>
                      <a:pt x="0" y="500"/>
                    </a:moveTo>
                    <a:lnTo>
                      <a:pt x="1458" y="500"/>
                    </a:lnTo>
                    <a:moveTo>
                      <a:pt x="0" y="331"/>
                    </a:moveTo>
                    <a:lnTo>
                      <a:pt x="1458" y="331"/>
                    </a:lnTo>
                    <a:moveTo>
                      <a:pt x="0" y="169"/>
                    </a:moveTo>
                    <a:lnTo>
                      <a:pt x="1458" y="169"/>
                    </a:lnTo>
                    <a:moveTo>
                      <a:pt x="0" y="0"/>
                    </a:moveTo>
                    <a:lnTo>
                      <a:pt x="1458" y="0"/>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Line 221"/>
              <p:cNvSpPr>
                <a:spLocks noChangeShapeType="1"/>
              </p:cNvSpPr>
              <p:nvPr/>
            </p:nvSpPr>
            <p:spPr bwMode="auto">
              <a:xfrm flipV="1">
                <a:off x="1634484" y="663068"/>
                <a:ext cx="0" cy="1589088"/>
              </a:xfrm>
              <a:prstGeom prst="line">
                <a:avLst/>
              </a:prstGeom>
              <a:noFill/>
              <a:ln w="952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Oval 223"/>
              <p:cNvSpPr>
                <a:spLocks noChangeArrowheads="1"/>
              </p:cNvSpPr>
              <p:nvPr/>
            </p:nvSpPr>
            <p:spPr bwMode="auto">
              <a:xfrm>
                <a:off x="2332984" y="1121855"/>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Oval 224"/>
              <p:cNvSpPr>
                <a:spLocks noChangeArrowheads="1"/>
              </p:cNvSpPr>
              <p:nvPr/>
            </p:nvSpPr>
            <p:spPr bwMode="auto">
              <a:xfrm>
                <a:off x="2332984" y="1121855"/>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Oval 237"/>
              <p:cNvSpPr>
                <a:spLocks noChangeArrowheads="1"/>
              </p:cNvSpPr>
              <p:nvPr/>
            </p:nvSpPr>
            <p:spPr bwMode="auto">
              <a:xfrm>
                <a:off x="1404296" y="1247268"/>
                <a:ext cx="58738" cy="57150"/>
              </a:xfrm>
              <a:prstGeom prst="ellipse">
                <a:avLst/>
              </a:prstGeom>
              <a:solidFill>
                <a:srgbClr val="0000FF"/>
              </a:solidFill>
              <a:ln w="0">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238"/>
              <p:cNvSpPr>
                <a:spLocks/>
              </p:cNvSpPr>
              <p:nvPr/>
            </p:nvSpPr>
            <p:spPr bwMode="auto">
              <a:xfrm>
                <a:off x="1404296" y="1247268"/>
                <a:ext cx="58738" cy="57150"/>
              </a:xfrm>
              <a:custGeom>
                <a:avLst/>
                <a:gdLst>
                  <a:gd name="T0" fmla="*/ 37 w 37"/>
                  <a:gd name="T1" fmla="*/ 18 h 36"/>
                  <a:gd name="T2" fmla="*/ 18 w 37"/>
                  <a:gd name="T3" fmla="*/ 36 h 36"/>
                  <a:gd name="T4" fmla="*/ 0 w 37"/>
                  <a:gd name="T5" fmla="*/ 18 h 36"/>
                  <a:gd name="T6" fmla="*/ 18 w 37"/>
                  <a:gd name="T7" fmla="*/ 0 h 36"/>
                  <a:gd name="T8" fmla="*/ 37 w 37"/>
                  <a:gd name="T9" fmla="*/ 18 h 36"/>
                </a:gdLst>
                <a:ahLst/>
                <a:cxnLst>
                  <a:cxn ang="0">
                    <a:pos x="T0" y="T1"/>
                  </a:cxn>
                  <a:cxn ang="0">
                    <a:pos x="T2" y="T3"/>
                  </a:cxn>
                  <a:cxn ang="0">
                    <a:pos x="T4" y="T5"/>
                  </a:cxn>
                  <a:cxn ang="0">
                    <a:pos x="T6" y="T7"/>
                  </a:cxn>
                  <a:cxn ang="0">
                    <a:pos x="T8" y="T9"/>
                  </a:cxn>
                </a:cxnLst>
                <a:rect l="0" t="0" r="r" b="b"/>
                <a:pathLst>
                  <a:path w="37" h="36">
                    <a:moveTo>
                      <a:pt x="37" y="18"/>
                    </a:moveTo>
                    <a:cubicBezTo>
                      <a:pt x="37" y="28"/>
                      <a:pt x="29" y="36"/>
                      <a:pt x="18" y="36"/>
                    </a:cubicBezTo>
                    <a:cubicBezTo>
                      <a:pt x="9" y="36"/>
                      <a:pt x="0" y="28"/>
                      <a:pt x="0" y="18"/>
                    </a:cubicBezTo>
                    <a:cubicBezTo>
                      <a:pt x="0" y="8"/>
                      <a:pt x="9" y="0"/>
                      <a:pt x="18" y="0"/>
                    </a:cubicBezTo>
                    <a:cubicBezTo>
                      <a:pt x="29" y="0"/>
                      <a:pt x="37" y="8"/>
                      <a:pt x="37" y="18"/>
                    </a:cubicBezTo>
                  </a:path>
                </a:pathLst>
              </a:custGeom>
              <a:solidFill>
                <a:srgbClr val="0000FF"/>
              </a:solidFill>
              <a:ln w="9525"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Oval 239"/>
              <p:cNvSpPr>
                <a:spLocks noChangeArrowheads="1"/>
              </p:cNvSpPr>
              <p:nvPr/>
            </p:nvSpPr>
            <p:spPr bwMode="auto">
              <a:xfrm>
                <a:off x="2275834" y="1525080"/>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Oval 240"/>
              <p:cNvSpPr>
                <a:spLocks noChangeArrowheads="1"/>
              </p:cNvSpPr>
              <p:nvPr/>
            </p:nvSpPr>
            <p:spPr bwMode="auto">
              <a:xfrm>
                <a:off x="2275834" y="1525080"/>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Oval 245"/>
              <p:cNvSpPr>
                <a:spLocks noChangeArrowheads="1"/>
              </p:cNvSpPr>
              <p:nvPr/>
            </p:nvSpPr>
            <p:spPr bwMode="auto">
              <a:xfrm>
                <a:off x="1767834" y="1371093"/>
                <a:ext cx="58738"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Oval 246"/>
              <p:cNvSpPr>
                <a:spLocks noChangeArrowheads="1"/>
              </p:cNvSpPr>
              <p:nvPr/>
            </p:nvSpPr>
            <p:spPr bwMode="auto">
              <a:xfrm>
                <a:off x="1767834" y="1371093"/>
                <a:ext cx="58738"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Oval 249"/>
              <p:cNvSpPr>
                <a:spLocks noChangeArrowheads="1"/>
              </p:cNvSpPr>
              <p:nvPr/>
            </p:nvSpPr>
            <p:spPr bwMode="auto">
              <a:xfrm>
                <a:off x="743896" y="1629855"/>
                <a:ext cx="58738" cy="57150"/>
              </a:xfrm>
              <a:prstGeom prst="ellipse">
                <a:avLst/>
              </a:prstGeom>
              <a:solidFill>
                <a:srgbClr val="0000FF"/>
              </a:solidFill>
              <a:ln w="0">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250"/>
              <p:cNvSpPr>
                <a:spLocks/>
              </p:cNvSpPr>
              <p:nvPr/>
            </p:nvSpPr>
            <p:spPr bwMode="auto">
              <a:xfrm>
                <a:off x="743896" y="1629855"/>
                <a:ext cx="58738" cy="57150"/>
              </a:xfrm>
              <a:custGeom>
                <a:avLst/>
                <a:gdLst>
                  <a:gd name="T0" fmla="*/ 37 w 37"/>
                  <a:gd name="T1" fmla="*/ 18 h 36"/>
                  <a:gd name="T2" fmla="*/ 18 w 37"/>
                  <a:gd name="T3" fmla="*/ 36 h 36"/>
                  <a:gd name="T4" fmla="*/ 0 w 37"/>
                  <a:gd name="T5" fmla="*/ 18 h 36"/>
                  <a:gd name="T6" fmla="*/ 18 w 37"/>
                  <a:gd name="T7" fmla="*/ 0 h 36"/>
                  <a:gd name="T8" fmla="*/ 37 w 37"/>
                  <a:gd name="T9" fmla="*/ 18 h 36"/>
                </a:gdLst>
                <a:ahLst/>
                <a:cxnLst>
                  <a:cxn ang="0">
                    <a:pos x="T0" y="T1"/>
                  </a:cxn>
                  <a:cxn ang="0">
                    <a:pos x="T2" y="T3"/>
                  </a:cxn>
                  <a:cxn ang="0">
                    <a:pos x="T4" y="T5"/>
                  </a:cxn>
                  <a:cxn ang="0">
                    <a:pos x="T6" y="T7"/>
                  </a:cxn>
                  <a:cxn ang="0">
                    <a:pos x="T8" y="T9"/>
                  </a:cxn>
                </a:cxnLst>
                <a:rect l="0" t="0" r="r" b="b"/>
                <a:pathLst>
                  <a:path w="37" h="36">
                    <a:moveTo>
                      <a:pt x="37" y="18"/>
                    </a:moveTo>
                    <a:cubicBezTo>
                      <a:pt x="37" y="28"/>
                      <a:pt x="29" y="36"/>
                      <a:pt x="18" y="36"/>
                    </a:cubicBezTo>
                    <a:cubicBezTo>
                      <a:pt x="9" y="36"/>
                      <a:pt x="0" y="28"/>
                      <a:pt x="0" y="18"/>
                    </a:cubicBezTo>
                    <a:cubicBezTo>
                      <a:pt x="0" y="8"/>
                      <a:pt x="9" y="0"/>
                      <a:pt x="18" y="0"/>
                    </a:cubicBezTo>
                    <a:cubicBezTo>
                      <a:pt x="29" y="0"/>
                      <a:pt x="37" y="8"/>
                      <a:pt x="37" y="18"/>
                    </a:cubicBezTo>
                  </a:path>
                </a:pathLst>
              </a:custGeom>
              <a:solidFill>
                <a:srgbClr val="0000FF"/>
              </a:solidFill>
              <a:ln w="9525"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Oval 251"/>
              <p:cNvSpPr>
                <a:spLocks noChangeArrowheads="1"/>
              </p:cNvSpPr>
              <p:nvPr/>
            </p:nvSpPr>
            <p:spPr bwMode="auto">
              <a:xfrm>
                <a:off x="2371084" y="1831468"/>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Oval 252"/>
              <p:cNvSpPr>
                <a:spLocks noChangeArrowheads="1"/>
              </p:cNvSpPr>
              <p:nvPr/>
            </p:nvSpPr>
            <p:spPr bwMode="auto">
              <a:xfrm>
                <a:off x="2371084" y="1831468"/>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 name="Oval 255"/>
              <p:cNvSpPr>
                <a:spLocks noChangeArrowheads="1"/>
              </p:cNvSpPr>
              <p:nvPr/>
            </p:nvSpPr>
            <p:spPr bwMode="auto">
              <a:xfrm>
                <a:off x="2161534" y="209975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 name="Oval 256"/>
              <p:cNvSpPr>
                <a:spLocks noChangeArrowheads="1"/>
              </p:cNvSpPr>
              <p:nvPr/>
            </p:nvSpPr>
            <p:spPr bwMode="auto">
              <a:xfrm>
                <a:off x="2161534" y="209975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Oval 257"/>
              <p:cNvSpPr>
                <a:spLocks noChangeArrowheads="1"/>
              </p:cNvSpPr>
              <p:nvPr/>
            </p:nvSpPr>
            <p:spPr bwMode="auto">
              <a:xfrm>
                <a:off x="1959921" y="1744155"/>
                <a:ext cx="57150" cy="58738"/>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258"/>
              <p:cNvSpPr>
                <a:spLocks/>
              </p:cNvSpPr>
              <p:nvPr/>
            </p:nvSpPr>
            <p:spPr bwMode="auto">
              <a:xfrm>
                <a:off x="1959921" y="1744155"/>
                <a:ext cx="57150" cy="57150"/>
              </a:xfrm>
              <a:custGeom>
                <a:avLst/>
                <a:gdLst>
                  <a:gd name="T0" fmla="*/ 36 w 36"/>
                  <a:gd name="T1" fmla="*/ 18 h 36"/>
                  <a:gd name="T2" fmla="*/ 18 w 36"/>
                  <a:gd name="T3" fmla="*/ 36 h 36"/>
                  <a:gd name="T4" fmla="*/ 0 w 36"/>
                  <a:gd name="T5" fmla="*/ 18 h 36"/>
                  <a:gd name="T6" fmla="*/ 18 w 36"/>
                  <a:gd name="T7" fmla="*/ 0 h 36"/>
                  <a:gd name="T8" fmla="*/ 36 w 36"/>
                  <a:gd name="T9" fmla="*/ 18 h 36"/>
                </a:gdLst>
                <a:ahLst/>
                <a:cxnLst>
                  <a:cxn ang="0">
                    <a:pos x="T0" y="T1"/>
                  </a:cxn>
                  <a:cxn ang="0">
                    <a:pos x="T2" y="T3"/>
                  </a:cxn>
                  <a:cxn ang="0">
                    <a:pos x="T4" y="T5"/>
                  </a:cxn>
                  <a:cxn ang="0">
                    <a:pos x="T6" y="T7"/>
                  </a:cxn>
                  <a:cxn ang="0">
                    <a:pos x="T8" y="T9"/>
                  </a:cxn>
                </a:cxnLst>
                <a:rect l="0" t="0" r="r" b="b"/>
                <a:pathLst>
                  <a:path w="36" h="36">
                    <a:moveTo>
                      <a:pt x="36" y="18"/>
                    </a:moveTo>
                    <a:cubicBezTo>
                      <a:pt x="36" y="29"/>
                      <a:pt x="28" y="36"/>
                      <a:pt x="18" y="36"/>
                    </a:cubicBezTo>
                    <a:cubicBezTo>
                      <a:pt x="8" y="36"/>
                      <a:pt x="0" y="29"/>
                      <a:pt x="0" y="18"/>
                    </a:cubicBezTo>
                    <a:cubicBezTo>
                      <a:pt x="0" y="9"/>
                      <a:pt x="8" y="0"/>
                      <a:pt x="18" y="0"/>
                    </a:cubicBezTo>
                    <a:cubicBezTo>
                      <a:pt x="28" y="0"/>
                      <a:pt x="36" y="9"/>
                      <a:pt x="36" y="18"/>
                    </a:cubicBezTo>
                  </a:path>
                </a:pathLst>
              </a:cu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Oval 261"/>
              <p:cNvSpPr>
                <a:spLocks noChangeArrowheads="1"/>
              </p:cNvSpPr>
              <p:nvPr/>
            </p:nvSpPr>
            <p:spPr bwMode="auto">
              <a:xfrm>
                <a:off x="1836096" y="1207580"/>
                <a:ext cx="57150" cy="58738"/>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Oval 262"/>
              <p:cNvSpPr>
                <a:spLocks noChangeArrowheads="1"/>
              </p:cNvSpPr>
              <p:nvPr/>
            </p:nvSpPr>
            <p:spPr bwMode="auto">
              <a:xfrm>
                <a:off x="1836096" y="1207580"/>
                <a:ext cx="57150" cy="58738"/>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Oval 269"/>
              <p:cNvSpPr>
                <a:spLocks noChangeArrowheads="1"/>
              </p:cNvSpPr>
              <p:nvPr/>
            </p:nvSpPr>
            <p:spPr bwMode="auto">
              <a:xfrm>
                <a:off x="2477446" y="1380618"/>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Oval 270"/>
              <p:cNvSpPr>
                <a:spLocks noChangeArrowheads="1"/>
              </p:cNvSpPr>
              <p:nvPr/>
            </p:nvSpPr>
            <p:spPr bwMode="auto">
              <a:xfrm>
                <a:off x="2477446" y="1380618"/>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9" name="Oval 273"/>
              <p:cNvSpPr>
                <a:spLocks noChangeArrowheads="1"/>
              </p:cNvSpPr>
              <p:nvPr/>
            </p:nvSpPr>
            <p:spPr bwMode="auto">
              <a:xfrm>
                <a:off x="1758309" y="2099755"/>
                <a:ext cx="58738"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Freeform 274"/>
              <p:cNvSpPr>
                <a:spLocks/>
              </p:cNvSpPr>
              <p:nvPr/>
            </p:nvSpPr>
            <p:spPr bwMode="auto">
              <a:xfrm>
                <a:off x="1758309" y="2099755"/>
                <a:ext cx="58738" cy="57150"/>
              </a:xfrm>
              <a:custGeom>
                <a:avLst/>
                <a:gdLst>
                  <a:gd name="T0" fmla="*/ 37 w 37"/>
                  <a:gd name="T1" fmla="*/ 18 h 36"/>
                  <a:gd name="T2" fmla="*/ 18 w 37"/>
                  <a:gd name="T3" fmla="*/ 36 h 36"/>
                  <a:gd name="T4" fmla="*/ 0 w 37"/>
                  <a:gd name="T5" fmla="*/ 18 h 36"/>
                  <a:gd name="T6" fmla="*/ 18 w 37"/>
                  <a:gd name="T7" fmla="*/ 0 h 36"/>
                  <a:gd name="T8" fmla="*/ 37 w 37"/>
                  <a:gd name="T9" fmla="*/ 18 h 36"/>
                </a:gdLst>
                <a:ahLst/>
                <a:cxnLst>
                  <a:cxn ang="0">
                    <a:pos x="T0" y="T1"/>
                  </a:cxn>
                  <a:cxn ang="0">
                    <a:pos x="T2" y="T3"/>
                  </a:cxn>
                  <a:cxn ang="0">
                    <a:pos x="T4" y="T5"/>
                  </a:cxn>
                  <a:cxn ang="0">
                    <a:pos x="T6" y="T7"/>
                  </a:cxn>
                  <a:cxn ang="0">
                    <a:pos x="T8" y="T9"/>
                  </a:cxn>
                </a:cxnLst>
                <a:rect l="0" t="0" r="r" b="b"/>
                <a:pathLst>
                  <a:path w="37" h="36">
                    <a:moveTo>
                      <a:pt x="37" y="18"/>
                    </a:moveTo>
                    <a:cubicBezTo>
                      <a:pt x="37" y="28"/>
                      <a:pt x="29" y="36"/>
                      <a:pt x="18" y="36"/>
                    </a:cubicBezTo>
                    <a:cubicBezTo>
                      <a:pt x="9" y="36"/>
                      <a:pt x="0" y="28"/>
                      <a:pt x="0" y="18"/>
                    </a:cubicBezTo>
                    <a:cubicBezTo>
                      <a:pt x="0" y="8"/>
                      <a:pt x="9" y="0"/>
                      <a:pt x="18" y="0"/>
                    </a:cubicBezTo>
                    <a:cubicBezTo>
                      <a:pt x="29" y="0"/>
                      <a:pt x="37" y="8"/>
                      <a:pt x="37" y="18"/>
                    </a:cubicBezTo>
                  </a:path>
                </a:pathLst>
              </a:cu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1" name="Oval 279"/>
              <p:cNvSpPr>
                <a:spLocks noChangeArrowheads="1"/>
              </p:cNvSpPr>
              <p:nvPr/>
            </p:nvSpPr>
            <p:spPr bwMode="auto">
              <a:xfrm>
                <a:off x="2610796" y="1466343"/>
                <a:ext cx="57150" cy="58738"/>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280"/>
              <p:cNvSpPr>
                <a:spLocks/>
              </p:cNvSpPr>
              <p:nvPr/>
            </p:nvSpPr>
            <p:spPr bwMode="auto">
              <a:xfrm>
                <a:off x="2610796" y="1466343"/>
                <a:ext cx="57150" cy="58738"/>
              </a:xfrm>
              <a:custGeom>
                <a:avLst/>
                <a:gdLst>
                  <a:gd name="T0" fmla="*/ 36 w 36"/>
                  <a:gd name="T1" fmla="*/ 18 h 37"/>
                  <a:gd name="T2" fmla="*/ 18 w 36"/>
                  <a:gd name="T3" fmla="*/ 37 h 37"/>
                  <a:gd name="T4" fmla="*/ 0 w 36"/>
                  <a:gd name="T5" fmla="*/ 18 h 37"/>
                  <a:gd name="T6" fmla="*/ 18 w 36"/>
                  <a:gd name="T7" fmla="*/ 0 h 37"/>
                  <a:gd name="T8" fmla="*/ 36 w 36"/>
                  <a:gd name="T9" fmla="*/ 18 h 37"/>
                </a:gdLst>
                <a:ahLst/>
                <a:cxnLst>
                  <a:cxn ang="0">
                    <a:pos x="T0" y="T1"/>
                  </a:cxn>
                  <a:cxn ang="0">
                    <a:pos x="T2" y="T3"/>
                  </a:cxn>
                  <a:cxn ang="0">
                    <a:pos x="T4" y="T5"/>
                  </a:cxn>
                  <a:cxn ang="0">
                    <a:pos x="T6" y="T7"/>
                  </a:cxn>
                  <a:cxn ang="0">
                    <a:pos x="T8" y="T9"/>
                  </a:cxn>
                </a:cxnLst>
                <a:rect l="0" t="0" r="r" b="b"/>
                <a:pathLst>
                  <a:path w="36" h="37">
                    <a:moveTo>
                      <a:pt x="36" y="18"/>
                    </a:moveTo>
                    <a:cubicBezTo>
                      <a:pt x="36" y="29"/>
                      <a:pt x="28" y="37"/>
                      <a:pt x="18" y="37"/>
                    </a:cubicBezTo>
                    <a:cubicBezTo>
                      <a:pt x="8" y="37"/>
                      <a:pt x="0" y="29"/>
                      <a:pt x="0" y="18"/>
                    </a:cubicBezTo>
                    <a:cubicBezTo>
                      <a:pt x="0" y="9"/>
                      <a:pt x="8" y="0"/>
                      <a:pt x="18" y="0"/>
                    </a:cubicBezTo>
                    <a:cubicBezTo>
                      <a:pt x="28" y="0"/>
                      <a:pt x="36" y="9"/>
                      <a:pt x="36" y="18"/>
                    </a:cubicBezTo>
                  </a:path>
                </a:pathLst>
              </a:cu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 name="Oval 285"/>
              <p:cNvSpPr>
                <a:spLocks noChangeArrowheads="1"/>
              </p:cNvSpPr>
              <p:nvPr/>
            </p:nvSpPr>
            <p:spPr bwMode="auto">
              <a:xfrm>
                <a:off x="2171059" y="1687005"/>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Oval 286"/>
              <p:cNvSpPr>
                <a:spLocks noChangeArrowheads="1"/>
              </p:cNvSpPr>
              <p:nvPr/>
            </p:nvSpPr>
            <p:spPr bwMode="auto">
              <a:xfrm>
                <a:off x="2171059" y="1687005"/>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Oval 287"/>
              <p:cNvSpPr>
                <a:spLocks noChangeArrowheads="1"/>
              </p:cNvSpPr>
              <p:nvPr/>
            </p:nvSpPr>
            <p:spPr bwMode="auto">
              <a:xfrm>
                <a:off x="1855146" y="1667955"/>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Oval 288"/>
              <p:cNvSpPr>
                <a:spLocks noChangeArrowheads="1"/>
              </p:cNvSpPr>
              <p:nvPr/>
            </p:nvSpPr>
            <p:spPr bwMode="auto">
              <a:xfrm>
                <a:off x="1855146" y="1667955"/>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Oval 289"/>
              <p:cNvSpPr>
                <a:spLocks noChangeArrowheads="1"/>
              </p:cNvSpPr>
              <p:nvPr/>
            </p:nvSpPr>
            <p:spPr bwMode="auto">
              <a:xfrm>
                <a:off x="1874196" y="1812418"/>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Oval 290"/>
              <p:cNvSpPr>
                <a:spLocks noChangeArrowheads="1"/>
              </p:cNvSpPr>
              <p:nvPr/>
            </p:nvSpPr>
            <p:spPr bwMode="auto">
              <a:xfrm>
                <a:off x="1874196" y="1812418"/>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Oval 295"/>
              <p:cNvSpPr>
                <a:spLocks noChangeArrowheads="1"/>
              </p:cNvSpPr>
              <p:nvPr/>
            </p:nvSpPr>
            <p:spPr bwMode="auto">
              <a:xfrm>
                <a:off x="1921821" y="1371093"/>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Oval 296"/>
              <p:cNvSpPr>
                <a:spLocks noChangeArrowheads="1"/>
              </p:cNvSpPr>
              <p:nvPr/>
            </p:nvSpPr>
            <p:spPr bwMode="auto">
              <a:xfrm>
                <a:off x="1921821" y="1371093"/>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 name="Oval 299"/>
              <p:cNvSpPr>
                <a:spLocks noChangeArrowheads="1"/>
              </p:cNvSpPr>
              <p:nvPr/>
            </p:nvSpPr>
            <p:spPr bwMode="auto">
              <a:xfrm>
                <a:off x="2610796" y="872618"/>
                <a:ext cx="57150" cy="58738"/>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300"/>
              <p:cNvSpPr>
                <a:spLocks/>
              </p:cNvSpPr>
              <p:nvPr/>
            </p:nvSpPr>
            <p:spPr bwMode="auto">
              <a:xfrm>
                <a:off x="2610796" y="872618"/>
                <a:ext cx="57150" cy="58738"/>
              </a:xfrm>
              <a:custGeom>
                <a:avLst/>
                <a:gdLst>
                  <a:gd name="T0" fmla="*/ 36 w 36"/>
                  <a:gd name="T1" fmla="*/ 18 h 37"/>
                  <a:gd name="T2" fmla="*/ 18 w 36"/>
                  <a:gd name="T3" fmla="*/ 37 h 37"/>
                  <a:gd name="T4" fmla="*/ 0 w 36"/>
                  <a:gd name="T5" fmla="*/ 18 h 37"/>
                  <a:gd name="T6" fmla="*/ 18 w 36"/>
                  <a:gd name="T7" fmla="*/ 0 h 37"/>
                  <a:gd name="T8" fmla="*/ 36 w 36"/>
                  <a:gd name="T9" fmla="*/ 18 h 37"/>
                </a:gdLst>
                <a:ahLst/>
                <a:cxnLst>
                  <a:cxn ang="0">
                    <a:pos x="T0" y="T1"/>
                  </a:cxn>
                  <a:cxn ang="0">
                    <a:pos x="T2" y="T3"/>
                  </a:cxn>
                  <a:cxn ang="0">
                    <a:pos x="T4" y="T5"/>
                  </a:cxn>
                  <a:cxn ang="0">
                    <a:pos x="T6" y="T7"/>
                  </a:cxn>
                  <a:cxn ang="0">
                    <a:pos x="T8" y="T9"/>
                  </a:cxn>
                </a:cxnLst>
                <a:rect l="0" t="0" r="r" b="b"/>
                <a:pathLst>
                  <a:path w="36" h="37">
                    <a:moveTo>
                      <a:pt x="36" y="18"/>
                    </a:moveTo>
                    <a:cubicBezTo>
                      <a:pt x="36" y="29"/>
                      <a:pt x="28" y="37"/>
                      <a:pt x="18" y="37"/>
                    </a:cubicBezTo>
                    <a:cubicBezTo>
                      <a:pt x="8" y="37"/>
                      <a:pt x="0" y="29"/>
                      <a:pt x="0" y="18"/>
                    </a:cubicBezTo>
                    <a:cubicBezTo>
                      <a:pt x="0" y="9"/>
                      <a:pt x="8" y="0"/>
                      <a:pt x="18" y="0"/>
                    </a:cubicBezTo>
                    <a:cubicBezTo>
                      <a:pt x="28" y="0"/>
                      <a:pt x="36" y="9"/>
                      <a:pt x="36" y="18"/>
                    </a:cubicBezTo>
                  </a:path>
                </a:pathLst>
              </a:cu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Oval 301"/>
              <p:cNvSpPr>
                <a:spLocks noChangeArrowheads="1"/>
              </p:cNvSpPr>
              <p:nvPr/>
            </p:nvSpPr>
            <p:spPr bwMode="auto">
              <a:xfrm>
                <a:off x="1998021" y="1553655"/>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Oval 302"/>
              <p:cNvSpPr>
                <a:spLocks noChangeArrowheads="1"/>
              </p:cNvSpPr>
              <p:nvPr/>
            </p:nvSpPr>
            <p:spPr bwMode="auto">
              <a:xfrm>
                <a:off x="1998021" y="1553655"/>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Oval 307"/>
              <p:cNvSpPr>
                <a:spLocks noChangeArrowheads="1"/>
              </p:cNvSpPr>
              <p:nvPr/>
            </p:nvSpPr>
            <p:spPr bwMode="auto">
              <a:xfrm>
                <a:off x="1912296" y="1955293"/>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Oval 308"/>
              <p:cNvSpPr>
                <a:spLocks noChangeArrowheads="1"/>
              </p:cNvSpPr>
              <p:nvPr/>
            </p:nvSpPr>
            <p:spPr bwMode="auto">
              <a:xfrm>
                <a:off x="1912296" y="1955293"/>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Oval 325"/>
              <p:cNvSpPr>
                <a:spLocks noChangeArrowheads="1"/>
              </p:cNvSpPr>
              <p:nvPr/>
            </p:nvSpPr>
            <p:spPr bwMode="auto">
              <a:xfrm>
                <a:off x="2323459" y="1169480"/>
                <a:ext cx="57150" cy="58738"/>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326"/>
              <p:cNvSpPr>
                <a:spLocks/>
              </p:cNvSpPr>
              <p:nvPr/>
            </p:nvSpPr>
            <p:spPr bwMode="auto">
              <a:xfrm>
                <a:off x="2323459" y="1169480"/>
                <a:ext cx="57150" cy="58738"/>
              </a:xfrm>
              <a:custGeom>
                <a:avLst/>
                <a:gdLst>
                  <a:gd name="T0" fmla="*/ 36 w 36"/>
                  <a:gd name="T1" fmla="*/ 18 h 37"/>
                  <a:gd name="T2" fmla="*/ 18 w 36"/>
                  <a:gd name="T3" fmla="*/ 37 h 37"/>
                  <a:gd name="T4" fmla="*/ 0 w 36"/>
                  <a:gd name="T5" fmla="*/ 18 h 37"/>
                  <a:gd name="T6" fmla="*/ 18 w 36"/>
                  <a:gd name="T7" fmla="*/ 0 h 37"/>
                  <a:gd name="T8" fmla="*/ 36 w 36"/>
                  <a:gd name="T9" fmla="*/ 18 h 37"/>
                </a:gdLst>
                <a:ahLst/>
                <a:cxnLst>
                  <a:cxn ang="0">
                    <a:pos x="T0" y="T1"/>
                  </a:cxn>
                  <a:cxn ang="0">
                    <a:pos x="T2" y="T3"/>
                  </a:cxn>
                  <a:cxn ang="0">
                    <a:pos x="T4" y="T5"/>
                  </a:cxn>
                  <a:cxn ang="0">
                    <a:pos x="T6" y="T7"/>
                  </a:cxn>
                  <a:cxn ang="0">
                    <a:pos x="T8" y="T9"/>
                  </a:cxn>
                </a:cxnLst>
                <a:rect l="0" t="0" r="r" b="b"/>
                <a:pathLst>
                  <a:path w="36" h="37">
                    <a:moveTo>
                      <a:pt x="36" y="18"/>
                    </a:moveTo>
                    <a:cubicBezTo>
                      <a:pt x="36" y="29"/>
                      <a:pt x="28" y="37"/>
                      <a:pt x="18" y="37"/>
                    </a:cubicBezTo>
                    <a:cubicBezTo>
                      <a:pt x="8" y="37"/>
                      <a:pt x="0" y="29"/>
                      <a:pt x="0" y="18"/>
                    </a:cubicBezTo>
                    <a:cubicBezTo>
                      <a:pt x="0" y="9"/>
                      <a:pt x="8" y="0"/>
                      <a:pt x="18" y="0"/>
                    </a:cubicBezTo>
                    <a:cubicBezTo>
                      <a:pt x="28" y="0"/>
                      <a:pt x="36" y="9"/>
                      <a:pt x="36" y="18"/>
                    </a:cubicBezTo>
                  </a:path>
                </a:pathLst>
              </a:cu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Oval 327"/>
              <p:cNvSpPr>
                <a:spLocks noChangeArrowheads="1"/>
              </p:cNvSpPr>
              <p:nvPr/>
            </p:nvSpPr>
            <p:spPr bwMode="auto">
              <a:xfrm>
                <a:off x="1185221" y="1313943"/>
                <a:ext cx="57150" cy="57150"/>
              </a:xfrm>
              <a:prstGeom prst="ellipse">
                <a:avLst/>
              </a:prstGeom>
              <a:solidFill>
                <a:srgbClr val="0000FF"/>
              </a:solidFill>
              <a:ln w="0">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Oval 328"/>
              <p:cNvSpPr>
                <a:spLocks noChangeArrowheads="1"/>
              </p:cNvSpPr>
              <p:nvPr/>
            </p:nvSpPr>
            <p:spPr bwMode="auto">
              <a:xfrm>
                <a:off x="1185221" y="1313943"/>
                <a:ext cx="57150" cy="57150"/>
              </a:xfrm>
              <a:prstGeom prst="ellipse">
                <a:avLst/>
              </a:prstGeom>
              <a:solidFill>
                <a:srgbClr val="0000FF"/>
              </a:solidFill>
              <a:ln w="9525"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1" name="Oval 329"/>
              <p:cNvSpPr>
                <a:spLocks noChangeArrowheads="1"/>
              </p:cNvSpPr>
              <p:nvPr/>
            </p:nvSpPr>
            <p:spPr bwMode="auto">
              <a:xfrm>
                <a:off x="2161534" y="1860043"/>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2" name="Oval 330"/>
              <p:cNvSpPr>
                <a:spLocks noChangeArrowheads="1"/>
              </p:cNvSpPr>
              <p:nvPr/>
            </p:nvSpPr>
            <p:spPr bwMode="auto">
              <a:xfrm>
                <a:off x="2161534" y="1860043"/>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3" name="Oval 331"/>
              <p:cNvSpPr>
                <a:spLocks noChangeArrowheads="1"/>
              </p:cNvSpPr>
              <p:nvPr/>
            </p:nvSpPr>
            <p:spPr bwMode="auto">
              <a:xfrm>
                <a:off x="2266309" y="1840993"/>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4" name="Oval 332"/>
              <p:cNvSpPr>
                <a:spLocks noChangeArrowheads="1"/>
              </p:cNvSpPr>
              <p:nvPr/>
            </p:nvSpPr>
            <p:spPr bwMode="auto">
              <a:xfrm>
                <a:off x="2266309" y="1840993"/>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5" name="Oval 333"/>
              <p:cNvSpPr>
                <a:spLocks noChangeArrowheads="1"/>
              </p:cNvSpPr>
              <p:nvPr/>
            </p:nvSpPr>
            <p:spPr bwMode="auto">
              <a:xfrm>
                <a:off x="2036121" y="910718"/>
                <a:ext cx="57150" cy="58738"/>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6" name="Oval 334"/>
              <p:cNvSpPr>
                <a:spLocks noChangeArrowheads="1"/>
              </p:cNvSpPr>
              <p:nvPr/>
            </p:nvSpPr>
            <p:spPr bwMode="auto">
              <a:xfrm>
                <a:off x="2036121" y="910718"/>
                <a:ext cx="57150" cy="58738"/>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7" name="Oval 343"/>
              <p:cNvSpPr>
                <a:spLocks noChangeArrowheads="1"/>
              </p:cNvSpPr>
              <p:nvPr/>
            </p:nvSpPr>
            <p:spPr bwMode="auto">
              <a:xfrm>
                <a:off x="2285359" y="1140905"/>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8" name="Freeform 344"/>
              <p:cNvSpPr>
                <a:spLocks/>
              </p:cNvSpPr>
              <p:nvPr/>
            </p:nvSpPr>
            <p:spPr bwMode="auto">
              <a:xfrm>
                <a:off x="2285359" y="1140905"/>
                <a:ext cx="57150" cy="57150"/>
              </a:xfrm>
              <a:custGeom>
                <a:avLst/>
                <a:gdLst>
                  <a:gd name="T0" fmla="*/ 36 w 36"/>
                  <a:gd name="T1" fmla="*/ 18 h 36"/>
                  <a:gd name="T2" fmla="*/ 18 w 36"/>
                  <a:gd name="T3" fmla="*/ 36 h 36"/>
                  <a:gd name="T4" fmla="*/ 0 w 36"/>
                  <a:gd name="T5" fmla="*/ 18 h 36"/>
                  <a:gd name="T6" fmla="*/ 18 w 36"/>
                  <a:gd name="T7" fmla="*/ 0 h 36"/>
                  <a:gd name="T8" fmla="*/ 36 w 36"/>
                  <a:gd name="T9" fmla="*/ 18 h 36"/>
                </a:gdLst>
                <a:ahLst/>
                <a:cxnLst>
                  <a:cxn ang="0">
                    <a:pos x="T0" y="T1"/>
                  </a:cxn>
                  <a:cxn ang="0">
                    <a:pos x="T2" y="T3"/>
                  </a:cxn>
                  <a:cxn ang="0">
                    <a:pos x="T4" y="T5"/>
                  </a:cxn>
                  <a:cxn ang="0">
                    <a:pos x="T6" y="T7"/>
                  </a:cxn>
                  <a:cxn ang="0">
                    <a:pos x="T8" y="T9"/>
                  </a:cxn>
                </a:cxnLst>
                <a:rect l="0" t="0" r="r" b="b"/>
                <a:pathLst>
                  <a:path w="36" h="36">
                    <a:moveTo>
                      <a:pt x="36" y="18"/>
                    </a:moveTo>
                    <a:cubicBezTo>
                      <a:pt x="36" y="29"/>
                      <a:pt x="28" y="36"/>
                      <a:pt x="18" y="36"/>
                    </a:cubicBezTo>
                    <a:cubicBezTo>
                      <a:pt x="8" y="36"/>
                      <a:pt x="0" y="29"/>
                      <a:pt x="0" y="18"/>
                    </a:cubicBezTo>
                    <a:cubicBezTo>
                      <a:pt x="0" y="9"/>
                      <a:pt x="8" y="0"/>
                      <a:pt x="18" y="0"/>
                    </a:cubicBezTo>
                    <a:cubicBezTo>
                      <a:pt x="28" y="0"/>
                      <a:pt x="36" y="9"/>
                      <a:pt x="36" y="18"/>
                    </a:cubicBezTo>
                  </a:path>
                </a:pathLst>
              </a:cu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9" name="Oval 359"/>
              <p:cNvSpPr>
                <a:spLocks noChangeArrowheads="1"/>
              </p:cNvSpPr>
              <p:nvPr/>
            </p:nvSpPr>
            <p:spPr bwMode="auto">
              <a:xfrm>
                <a:off x="1432871" y="1506030"/>
                <a:ext cx="58738" cy="57150"/>
              </a:xfrm>
              <a:prstGeom prst="ellipse">
                <a:avLst/>
              </a:prstGeom>
              <a:solidFill>
                <a:srgbClr val="0000FF"/>
              </a:solidFill>
              <a:ln w="0">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0" name="Oval 360"/>
              <p:cNvSpPr>
                <a:spLocks noChangeArrowheads="1"/>
              </p:cNvSpPr>
              <p:nvPr/>
            </p:nvSpPr>
            <p:spPr bwMode="auto">
              <a:xfrm>
                <a:off x="1432871" y="1504443"/>
                <a:ext cx="58738" cy="58738"/>
              </a:xfrm>
              <a:prstGeom prst="ellipse">
                <a:avLst/>
              </a:prstGeom>
              <a:solidFill>
                <a:srgbClr val="0000FF"/>
              </a:solidFill>
              <a:ln w="9525"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1" name="Oval 373"/>
              <p:cNvSpPr>
                <a:spLocks noChangeArrowheads="1"/>
              </p:cNvSpPr>
              <p:nvPr/>
            </p:nvSpPr>
            <p:spPr bwMode="auto">
              <a:xfrm>
                <a:off x="1826571" y="1494918"/>
                <a:ext cx="57150" cy="58738"/>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2" name="Oval 374"/>
              <p:cNvSpPr>
                <a:spLocks noChangeArrowheads="1"/>
              </p:cNvSpPr>
              <p:nvPr/>
            </p:nvSpPr>
            <p:spPr bwMode="auto">
              <a:xfrm>
                <a:off x="1826571" y="1494918"/>
                <a:ext cx="57150" cy="58738"/>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3" name="Oval 385"/>
              <p:cNvSpPr>
                <a:spLocks noChangeArrowheads="1"/>
              </p:cNvSpPr>
              <p:nvPr/>
            </p:nvSpPr>
            <p:spPr bwMode="auto">
              <a:xfrm>
                <a:off x="1959921" y="1802893"/>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4" name="Oval 386"/>
              <p:cNvSpPr>
                <a:spLocks noChangeArrowheads="1"/>
              </p:cNvSpPr>
              <p:nvPr/>
            </p:nvSpPr>
            <p:spPr bwMode="auto">
              <a:xfrm>
                <a:off x="1959921" y="1801305"/>
                <a:ext cx="57150" cy="58738"/>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5" name="Oval 387"/>
              <p:cNvSpPr>
                <a:spLocks noChangeArrowheads="1"/>
              </p:cNvSpPr>
              <p:nvPr/>
            </p:nvSpPr>
            <p:spPr bwMode="auto">
              <a:xfrm>
                <a:off x="1777359" y="1466343"/>
                <a:ext cx="58738" cy="58738"/>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6" name="Freeform 388"/>
              <p:cNvSpPr>
                <a:spLocks/>
              </p:cNvSpPr>
              <p:nvPr/>
            </p:nvSpPr>
            <p:spPr bwMode="auto">
              <a:xfrm>
                <a:off x="1777359" y="1466343"/>
                <a:ext cx="58738" cy="58738"/>
              </a:xfrm>
              <a:custGeom>
                <a:avLst/>
                <a:gdLst>
                  <a:gd name="T0" fmla="*/ 37 w 37"/>
                  <a:gd name="T1" fmla="*/ 18 h 37"/>
                  <a:gd name="T2" fmla="*/ 19 w 37"/>
                  <a:gd name="T3" fmla="*/ 37 h 37"/>
                  <a:gd name="T4" fmla="*/ 0 w 37"/>
                  <a:gd name="T5" fmla="*/ 18 h 37"/>
                  <a:gd name="T6" fmla="*/ 19 w 37"/>
                  <a:gd name="T7" fmla="*/ 0 h 37"/>
                  <a:gd name="T8" fmla="*/ 37 w 37"/>
                  <a:gd name="T9" fmla="*/ 18 h 37"/>
                </a:gdLst>
                <a:ahLst/>
                <a:cxnLst>
                  <a:cxn ang="0">
                    <a:pos x="T0" y="T1"/>
                  </a:cxn>
                  <a:cxn ang="0">
                    <a:pos x="T2" y="T3"/>
                  </a:cxn>
                  <a:cxn ang="0">
                    <a:pos x="T4" y="T5"/>
                  </a:cxn>
                  <a:cxn ang="0">
                    <a:pos x="T6" y="T7"/>
                  </a:cxn>
                  <a:cxn ang="0">
                    <a:pos x="T8" y="T9"/>
                  </a:cxn>
                </a:cxnLst>
                <a:rect l="0" t="0" r="r" b="b"/>
                <a:pathLst>
                  <a:path w="37" h="37">
                    <a:moveTo>
                      <a:pt x="37" y="18"/>
                    </a:moveTo>
                    <a:cubicBezTo>
                      <a:pt x="37" y="29"/>
                      <a:pt x="29" y="37"/>
                      <a:pt x="19" y="37"/>
                    </a:cubicBezTo>
                    <a:cubicBezTo>
                      <a:pt x="9" y="37"/>
                      <a:pt x="0" y="29"/>
                      <a:pt x="0" y="18"/>
                    </a:cubicBezTo>
                    <a:cubicBezTo>
                      <a:pt x="0" y="9"/>
                      <a:pt x="9" y="0"/>
                      <a:pt x="19" y="0"/>
                    </a:cubicBezTo>
                    <a:cubicBezTo>
                      <a:pt x="29" y="0"/>
                      <a:pt x="37" y="9"/>
                      <a:pt x="37" y="18"/>
                    </a:cubicBezTo>
                  </a:path>
                </a:pathLst>
              </a:cu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7" name="Rectangle 393"/>
              <p:cNvSpPr>
                <a:spLocks noChangeArrowheads="1"/>
              </p:cNvSpPr>
              <p:nvPr/>
            </p:nvSpPr>
            <p:spPr bwMode="auto">
              <a:xfrm>
                <a:off x="327866" y="2172780"/>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0</a:t>
                </a:r>
              </a:p>
            </p:txBody>
          </p:sp>
          <p:sp>
            <p:nvSpPr>
              <p:cNvPr id="68" name="Rectangle 394"/>
              <p:cNvSpPr>
                <a:spLocks noChangeArrowheads="1"/>
              </p:cNvSpPr>
              <p:nvPr/>
            </p:nvSpPr>
            <p:spPr bwMode="auto">
              <a:xfrm>
                <a:off x="327866" y="1907667"/>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B050"/>
                    </a:solidFill>
                    <a:effectLst/>
                    <a:cs typeface="Arial" panose="020B0604020202020204" pitchFamily="34" charset="0"/>
                  </a:rPr>
                  <a:t>1</a:t>
                </a:r>
              </a:p>
            </p:txBody>
          </p:sp>
          <p:sp>
            <p:nvSpPr>
              <p:cNvPr id="69" name="Rectangle 395"/>
              <p:cNvSpPr>
                <a:spLocks noChangeArrowheads="1"/>
              </p:cNvSpPr>
              <p:nvPr/>
            </p:nvSpPr>
            <p:spPr bwMode="auto">
              <a:xfrm>
                <a:off x="327866" y="1644142"/>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2</a:t>
                </a:r>
              </a:p>
            </p:txBody>
          </p:sp>
          <p:sp>
            <p:nvSpPr>
              <p:cNvPr id="70" name="Rectangle 396"/>
              <p:cNvSpPr>
                <a:spLocks noChangeArrowheads="1"/>
              </p:cNvSpPr>
              <p:nvPr/>
            </p:nvSpPr>
            <p:spPr bwMode="auto">
              <a:xfrm>
                <a:off x="327866" y="1379030"/>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3</a:t>
                </a:r>
              </a:p>
            </p:txBody>
          </p:sp>
          <p:sp>
            <p:nvSpPr>
              <p:cNvPr id="71" name="Rectangle 397"/>
              <p:cNvSpPr>
                <a:spLocks noChangeArrowheads="1"/>
              </p:cNvSpPr>
              <p:nvPr/>
            </p:nvSpPr>
            <p:spPr bwMode="auto">
              <a:xfrm>
                <a:off x="327866" y="1115505"/>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4</a:t>
                </a:r>
              </a:p>
            </p:txBody>
          </p:sp>
          <p:sp>
            <p:nvSpPr>
              <p:cNvPr id="72" name="Rectangle 398"/>
              <p:cNvSpPr>
                <a:spLocks noChangeArrowheads="1"/>
              </p:cNvSpPr>
              <p:nvPr/>
            </p:nvSpPr>
            <p:spPr bwMode="auto">
              <a:xfrm>
                <a:off x="327866" y="850392"/>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5</a:t>
                </a:r>
              </a:p>
            </p:txBody>
          </p:sp>
          <p:sp>
            <p:nvSpPr>
              <p:cNvPr id="73" name="Rectangle 399"/>
              <p:cNvSpPr>
                <a:spLocks noChangeArrowheads="1"/>
              </p:cNvSpPr>
              <p:nvPr/>
            </p:nvSpPr>
            <p:spPr bwMode="auto">
              <a:xfrm>
                <a:off x="327866" y="586867"/>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6</a:t>
                </a:r>
              </a:p>
            </p:txBody>
          </p:sp>
          <p:grpSp>
            <p:nvGrpSpPr>
              <p:cNvPr id="74" name="Group 73"/>
              <p:cNvGrpSpPr/>
              <p:nvPr/>
            </p:nvGrpSpPr>
            <p:grpSpPr>
              <a:xfrm>
                <a:off x="386707" y="2317241"/>
                <a:ext cx="2471513" cy="153889"/>
                <a:chOff x="1892299" y="8426450"/>
                <a:chExt cx="2471513" cy="153889"/>
              </a:xfrm>
            </p:grpSpPr>
            <p:sp>
              <p:nvSpPr>
                <p:cNvPr id="210" name="Rectangle 400"/>
                <p:cNvSpPr>
                  <a:spLocks noChangeArrowheads="1"/>
                </p:cNvSpPr>
                <p:nvPr/>
              </p:nvSpPr>
              <p:spPr bwMode="auto">
                <a:xfrm>
                  <a:off x="1892299" y="8426451"/>
                  <a:ext cx="18434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effectLst/>
                      <a:cs typeface="Arial" panose="020B0604020202020204" pitchFamily="34" charset="0"/>
                    </a:rPr>
                    <a:t>-24</a:t>
                  </a:r>
                </a:p>
              </p:txBody>
            </p:sp>
            <p:sp>
              <p:nvSpPr>
                <p:cNvPr id="211" name="Rectangle 402"/>
                <p:cNvSpPr>
                  <a:spLocks noChangeArrowheads="1"/>
                </p:cNvSpPr>
                <p:nvPr/>
              </p:nvSpPr>
              <p:spPr bwMode="auto">
                <a:xfrm>
                  <a:off x="2081211" y="8426451"/>
                  <a:ext cx="18434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-20</a:t>
                  </a:r>
                </a:p>
              </p:txBody>
            </p:sp>
            <p:sp>
              <p:nvSpPr>
                <p:cNvPr id="212" name="Rectangle 404"/>
                <p:cNvSpPr>
                  <a:spLocks noChangeArrowheads="1"/>
                </p:cNvSpPr>
                <p:nvPr/>
              </p:nvSpPr>
              <p:spPr bwMode="auto">
                <a:xfrm>
                  <a:off x="2273298" y="8426451"/>
                  <a:ext cx="18434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effectLst/>
                      <a:cs typeface="Arial" panose="020B0604020202020204" pitchFamily="34" charset="0"/>
                    </a:rPr>
                    <a:t>-16</a:t>
                  </a:r>
                </a:p>
              </p:txBody>
            </p:sp>
            <p:sp>
              <p:nvSpPr>
                <p:cNvPr id="213" name="Rectangle 406"/>
                <p:cNvSpPr>
                  <a:spLocks noChangeArrowheads="1"/>
                </p:cNvSpPr>
                <p:nvPr/>
              </p:nvSpPr>
              <p:spPr bwMode="auto">
                <a:xfrm>
                  <a:off x="2466973" y="8426451"/>
                  <a:ext cx="18434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-12</a:t>
                  </a:r>
                </a:p>
              </p:txBody>
            </p:sp>
            <p:sp>
              <p:nvSpPr>
                <p:cNvPr id="214" name="Rectangle 408"/>
                <p:cNvSpPr>
                  <a:spLocks noChangeArrowheads="1"/>
                </p:cNvSpPr>
                <p:nvPr/>
              </p:nvSpPr>
              <p:spPr bwMode="auto">
                <a:xfrm>
                  <a:off x="2687636" y="8426451"/>
                  <a:ext cx="11381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effectLst/>
                      <a:cs typeface="Arial" panose="020B0604020202020204" pitchFamily="34" charset="0"/>
                    </a:rPr>
                    <a:t>-8</a:t>
                  </a:r>
                </a:p>
              </p:txBody>
            </p:sp>
            <p:sp>
              <p:nvSpPr>
                <p:cNvPr id="215" name="Rectangle 410"/>
                <p:cNvSpPr>
                  <a:spLocks noChangeArrowheads="1"/>
                </p:cNvSpPr>
                <p:nvPr/>
              </p:nvSpPr>
              <p:spPr bwMode="auto">
                <a:xfrm>
                  <a:off x="2881311" y="8426451"/>
                  <a:ext cx="11381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effectLst/>
                      <a:cs typeface="Arial" panose="020B0604020202020204" pitchFamily="34" charset="0"/>
                    </a:rPr>
                    <a:t>-4</a:t>
                  </a:r>
                </a:p>
              </p:txBody>
            </p:sp>
            <p:sp>
              <p:nvSpPr>
                <p:cNvPr id="216" name="Rectangle 412"/>
                <p:cNvSpPr>
                  <a:spLocks noChangeArrowheads="1"/>
                </p:cNvSpPr>
                <p:nvPr/>
              </p:nvSpPr>
              <p:spPr bwMode="auto">
                <a:xfrm>
                  <a:off x="3105150" y="8426451"/>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0</a:t>
                  </a:r>
                </a:p>
              </p:txBody>
            </p:sp>
            <p:sp>
              <p:nvSpPr>
                <p:cNvPr id="217" name="Rectangle 414"/>
                <p:cNvSpPr>
                  <a:spLocks noChangeArrowheads="1"/>
                </p:cNvSpPr>
                <p:nvPr/>
              </p:nvSpPr>
              <p:spPr bwMode="auto">
                <a:xfrm>
                  <a:off x="3289299" y="8426451"/>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4</a:t>
                  </a:r>
                </a:p>
              </p:txBody>
            </p:sp>
            <p:sp>
              <p:nvSpPr>
                <p:cNvPr id="218" name="Rectangle 416"/>
                <p:cNvSpPr>
                  <a:spLocks noChangeArrowheads="1"/>
                </p:cNvSpPr>
                <p:nvPr/>
              </p:nvSpPr>
              <p:spPr bwMode="auto">
                <a:xfrm>
                  <a:off x="3481386" y="8426451"/>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8</a:t>
                  </a:r>
                </a:p>
              </p:txBody>
            </p:sp>
            <p:sp>
              <p:nvSpPr>
                <p:cNvPr id="219" name="Rectangle 419"/>
                <p:cNvSpPr>
                  <a:spLocks noChangeArrowheads="1"/>
                </p:cNvSpPr>
                <p:nvPr/>
              </p:nvSpPr>
              <p:spPr bwMode="auto">
                <a:xfrm>
                  <a:off x="3640135" y="842645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effectLst/>
                      <a:cs typeface="Arial" panose="020B0604020202020204" pitchFamily="34" charset="0"/>
                    </a:rPr>
                    <a:t>12</a:t>
                  </a:r>
                </a:p>
              </p:txBody>
            </p:sp>
            <p:sp>
              <p:nvSpPr>
                <p:cNvPr id="220" name="Rectangle 421"/>
                <p:cNvSpPr>
                  <a:spLocks noChangeArrowheads="1"/>
                </p:cNvSpPr>
                <p:nvPr/>
              </p:nvSpPr>
              <p:spPr bwMode="auto">
                <a:xfrm>
                  <a:off x="3833810" y="842645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16</a:t>
                  </a:r>
                </a:p>
              </p:txBody>
            </p:sp>
            <p:sp>
              <p:nvSpPr>
                <p:cNvPr id="221" name="Rectangle 423"/>
                <p:cNvSpPr>
                  <a:spLocks noChangeArrowheads="1"/>
                </p:cNvSpPr>
                <p:nvPr/>
              </p:nvSpPr>
              <p:spPr bwMode="auto">
                <a:xfrm>
                  <a:off x="4030661" y="842645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20</a:t>
                  </a:r>
                </a:p>
              </p:txBody>
            </p:sp>
            <p:sp>
              <p:nvSpPr>
                <p:cNvPr id="222" name="Rectangle 425"/>
                <p:cNvSpPr>
                  <a:spLocks noChangeArrowheads="1"/>
                </p:cNvSpPr>
                <p:nvPr/>
              </p:nvSpPr>
              <p:spPr bwMode="auto">
                <a:xfrm>
                  <a:off x="4222748" y="842645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cs typeface="Arial" panose="020B0604020202020204" pitchFamily="34" charset="0"/>
                    </a:rPr>
                    <a:t>24</a:t>
                  </a:r>
                </a:p>
              </p:txBody>
            </p:sp>
          </p:grpSp>
          <p:sp>
            <p:nvSpPr>
              <p:cNvPr id="75" name="Line 221"/>
              <p:cNvSpPr>
                <a:spLocks noChangeShapeType="1"/>
              </p:cNvSpPr>
              <p:nvPr/>
            </p:nvSpPr>
            <p:spPr bwMode="auto">
              <a:xfrm flipV="1">
                <a:off x="1729728" y="663052"/>
                <a:ext cx="0" cy="1589088"/>
              </a:xfrm>
              <a:prstGeom prst="line">
                <a:avLst/>
              </a:prstGeom>
              <a:noFill/>
              <a:ln w="9525" cap="flat">
                <a:solidFill>
                  <a:srgbClr val="00B05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6" name="Line 221"/>
              <p:cNvSpPr>
                <a:spLocks noChangeShapeType="1"/>
              </p:cNvSpPr>
              <p:nvPr/>
            </p:nvSpPr>
            <p:spPr bwMode="auto">
              <a:xfrm flipV="1">
                <a:off x="1539192" y="663036"/>
                <a:ext cx="0" cy="1589088"/>
              </a:xfrm>
              <a:prstGeom prst="line">
                <a:avLst/>
              </a:prstGeom>
              <a:noFill/>
              <a:ln w="9525" cap="flat">
                <a:solidFill>
                  <a:srgbClr val="00B05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7" name="Line 222"/>
              <p:cNvSpPr>
                <a:spLocks noChangeShapeType="1"/>
              </p:cNvSpPr>
              <p:nvPr/>
            </p:nvSpPr>
            <p:spPr bwMode="auto">
              <a:xfrm>
                <a:off x="477196" y="2252155"/>
                <a:ext cx="2314575" cy="0"/>
              </a:xfrm>
              <a:prstGeom prst="line">
                <a:avLst/>
              </a:prstGeom>
              <a:noFill/>
              <a:ln w="952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8" name="Oval 225"/>
              <p:cNvSpPr>
                <a:spLocks noChangeArrowheads="1"/>
              </p:cNvSpPr>
              <p:nvPr/>
            </p:nvSpPr>
            <p:spPr bwMode="auto">
              <a:xfrm>
                <a:off x="1520184" y="181241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9" name="Oval 226"/>
              <p:cNvSpPr>
                <a:spLocks noChangeArrowheads="1"/>
              </p:cNvSpPr>
              <p:nvPr/>
            </p:nvSpPr>
            <p:spPr bwMode="auto">
              <a:xfrm>
                <a:off x="1520184" y="1812418"/>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0" name="Oval 229"/>
              <p:cNvSpPr>
                <a:spLocks noChangeArrowheads="1"/>
              </p:cNvSpPr>
              <p:nvPr/>
            </p:nvSpPr>
            <p:spPr bwMode="auto">
              <a:xfrm>
                <a:off x="1653534" y="181241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1" name="Oval 230"/>
              <p:cNvSpPr>
                <a:spLocks noChangeArrowheads="1"/>
              </p:cNvSpPr>
              <p:nvPr/>
            </p:nvSpPr>
            <p:spPr bwMode="auto">
              <a:xfrm>
                <a:off x="1653534" y="1812418"/>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2" name="Oval 231"/>
              <p:cNvSpPr>
                <a:spLocks noChangeArrowheads="1"/>
              </p:cNvSpPr>
              <p:nvPr/>
            </p:nvSpPr>
            <p:spPr bwMode="auto">
              <a:xfrm>
                <a:off x="1663059" y="1677480"/>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3" name="Oval 232"/>
              <p:cNvSpPr>
                <a:spLocks noChangeArrowheads="1"/>
              </p:cNvSpPr>
              <p:nvPr/>
            </p:nvSpPr>
            <p:spPr bwMode="auto">
              <a:xfrm>
                <a:off x="1663059" y="1677480"/>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4" name="Oval 241"/>
              <p:cNvSpPr>
                <a:spLocks noChangeArrowheads="1"/>
              </p:cNvSpPr>
              <p:nvPr/>
            </p:nvSpPr>
            <p:spPr bwMode="auto">
              <a:xfrm>
                <a:off x="1653534" y="180289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5" name="Oval 242"/>
              <p:cNvSpPr>
                <a:spLocks noChangeArrowheads="1"/>
              </p:cNvSpPr>
              <p:nvPr/>
            </p:nvSpPr>
            <p:spPr bwMode="auto">
              <a:xfrm>
                <a:off x="1653534" y="1801305"/>
                <a:ext cx="57150" cy="58738"/>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6" name="Oval 243"/>
              <p:cNvSpPr>
                <a:spLocks noChangeArrowheads="1"/>
              </p:cNvSpPr>
              <p:nvPr/>
            </p:nvSpPr>
            <p:spPr bwMode="auto">
              <a:xfrm>
                <a:off x="1729734" y="1553655"/>
                <a:ext cx="58738"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7" name="Freeform 244"/>
              <p:cNvSpPr>
                <a:spLocks/>
              </p:cNvSpPr>
              <p:nvPr/>
            </p:nvSpPr>
            <p:spPr bwMode="auto">
              <a:xfrm>
                <a:off x="1729734" y="1553655"/>
                <a:ext cx="57150" cy="57150"/>
              </a:xfrm>
              <a:custGeom>
                <a:avLst/>
                <a:gdLst>
                  <a:gd name="T0" fmla="*/ 36 w 36"/>
                  <a:gd name="T1" fmla="*/ 18 h 36"/>
                  <a:gd name="T2" fmla="*/ 18 w 36"/>
                  <a:gd name="T3" fmla="*/ 36 h 36"/>
                  <a:gd name="T4" fmla="*/ 0 w 36"/>
                  <a:gd name="T5" fmla="*/ 18 h 36"/>
                  <a:gd name="T6" fmla="*/ 18 w 36"/>
                  <a:gd name="T7" fmla="*/ 0 h 36"/>
                  <a:gd name="T8" fmla="*/ 36 w 36"/>
                  <a:gd name="T9" fmla="*/ 18 h 36"/>
                </a:gdLst>
                <a:ahLst/>
                <a:cxnLst>
                  <a:cxn ang="0">
                    <a:pos x="T0" y="T1"/>
                  </a:cxn>
                  <a:cxn ang="0">
                    <a:pos x="T2" y="T3"/>
                  </a:cxn>
                  <a:cxn ang="0">
                    <a:pos x="T4" y="T5"/>
                  </a:cxn>
                  <a:cxn ang="0">
                    <a:pos x="T6" y="T7"/>
                  </a:cxn>
                  <a:cxn ang="0">
                    <a:pos x="T8" y="T9"/>
                  </a:cxn>
                </a:cxnLst>
                <a:rect l="0" t="0" r="r" b="b"/>
                <a:pathLst>
                  <a:path w="36" h="36">
                    <a:moveTo>
                      <a:pt x="36" y="18"/>
                    </a:moveTo>
                    <a:cubicBezTo>
                      <a:pt x="36" y="28"/>
                      <a:pt x="29" y="36"/>
                      <a:pt x="18" y="36"/>
                    </a:cubicBezTo>
                    <a:cubicBezTo>
                      <a:pt x="9" y="36"/>
                      <a:pt x="0" y="28"/>
                      <a:pt x="0" y="18"/>
                    </a:cubicBezTo>
                    <a:cubicBezTo>
                      <a:pt x="0" y="8"/>
                      <a:pt x="9" y="0"/>
                      <a:pt x="18" y="0"/>
                    </a:cubicBezTo>
                    <a:cubicBezTo>
                      <a:pt x="29" y="0"/>
                      <a:pt x="36" y="8"/>
                      <a:pt x="36" y="18"/>
                    </a:cubicBezTo>
                  </a:path>
                </a:pathLst>
              </a:cu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8" name="Oval 247"/>
              <p:cNvSpPr>
                <a:spLocks noChangeArrowheads="1"/>
              </p:cNvSpPr>
              <p:nvPr/>
            </p:nvSpPr>
            <p:spPr bwMode="auto">
              <a:xfrm>
                <a:off x="1615434" y="2185480"/>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9" name="Oval 248"/>
              <p:cNvSpPr>
                <a:spLocks noChangeArrowheads="1"/>
              </p:cNvSpPr>
              <p:nvPr/>
            </p:nvSpPr>
            <p:spPr bwMode="auto">
              <a:xfrm>
                <a:off x="1615434" y="2185480"/>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0" name="Oval 259"/>
              <p:cNvSpPr>
                <a:spLocks noChangeArrowheads="1"/>
              </p:cNvSpPr>
              <p:nvPr/>
            </p:nvSpPr>
            <p:spPr bwMode="auto">
              <a:xfrm>
                <a:off x="1491609" y="1515555"/>
                <a:ext cx="57150" cy="57150"/>
              </a:xfrm>
              <a:prstGeom prst="ellipse">
                <a:avLst/>
              </a:prstGeom>
              <a:solidFill>
                <a:srgbClr val="0000FF"/>
              </a:solidFill>
              <a:ln w="0">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1" name="Oval 260"/>
              <p:cNvSpPr>
                <a:spLocks noChangeArrowheads="1"/>
              </p:cNvSpPr>
              <p:nvPr/>
            </p:nvSpPr>
            <p:spPr bwMode="auto">
              <a:xfrm>
                <a:off x="1491609" y="1515555"/>
                <a:ext cx="57150" cy="57150"/>
              </a:xfrm>
              <a:prstGeom prst="ellipse">
                <a:avLst/>
              </a:prstGeom>
              <a:solidFill>
                <a:srgbClr val="0000FF"/>
              </a:solidFill>
              <a:ln w="9525"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2" name="Oval 265"/>
              <p:cNvSpPr>
                <a:spLocks noChangeArrowheads="1"/>
              </p:cNvSpPr>
              <p:nvPr/>
            </p:nvSpPr>
            <p:spPr bwMode="auto">
              <a:xfrm>
                <a:off x="1615434" y="2060068"/>
                <a:ext cx="57150" cy="58738"/>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3" name="Freeform 266"/>
              <p:cNvSpPr>
                <a:spLocks/>
              </p:cNvSpPr>
              <p:nvPr/>
            </p:nvSpPr>
            <p:spPr bwMode="auto">
              <a:xfrm>
                <a:off x="1615434" y="2060068"/>
                <a:ext cx="57150" cy="58738"/>
              </a:xfrm>
              <a:custGeom>
                <a:avLst/>
                <a:gdLst>
                  <a:gd name="T0" fmla="*/ 36 w 36"/>
                  <a:gd name="T1" fmla="*/ 18 h 37"/>
                  <a:gd name="T2" fmla="*/ 18 w 36"/>
                  <a:gd name="T3" fmla="*/ 37 h 37"/>
                  <a:gd name="T4" fmla="*/ 0 w 36"/>
                  <a:gd name="T5" fmla="*/ 18 h 37"/>
                  <a:gd name="T6" fmla="*/ 18 w 36"/>
                  <a:gd name="T7" fmla="*/ 0 h 37"/>
                  <a:gd name="T8" fmla="*/ 36 w 36"/>
                  <a:gd name="T9" fmla="*/ 18 h 37"/>
                </a:gdLst>
                <a:ahLst/>
                <a:cxnLst>
                  <a:cxn ang="0">
                    <a:pos x="T0" y="T1"/>
                  </a:cxn>
                  <a:cxn ang="0">
                    <a:pos x="T2" y="T3"/>
                  </a:cxn>
                  <a:cxn ang="0">
                    <a:pos x="T4" y="T5"/>
                  </a:cxn>
                  <a:cxn ang="0">
                    <a:pos x="T6" y="T7"/>
                  </a:cxn>
                  <a:cxn ang="0">
                    <a:pos x="T8" y="T9"/>
                  </a:cxn>
                </a:cxnLst>
                <a:rect l="0" t="0" r="r" b="b"/>
                <a:pathLst>
                  <a:path w="36" h="37">
                    <a:moveTo>
                      <a:pt x="36" y="18"/>
                    </a:moveTo>
                    <a:cubicBezTo>
                      <a:pt x="36" y="29"/>
                      <a:pt x="28" y="37"/>
                      <a:pt x="18" y="37"/>
                    </a:cubicBezTo>
                    <a:cubicBezTo>
                      <a:pt x="8" y="37"/>
                      <a:pt x="0" y="29"/>
                      <a:pt x="0" y="18"/>
                    </a:cubicBezTo>
                    <a:cubicBezTo>
                      <a:pt x="0" y="9"/>
                      <a:pt x="8" y="0"/>
                      <a:pt x="18" y="0"/>
                    </a:cubicBezTo>
                    <a:cubicBezTo>
                      <a:pt x="28" y="0"/>
                      <a:pt x="36" y="9"/>
                      <a:pt x="36" y="18"/>
                    </a:cubicBezTo>
                  </a:path>
                </a:pathLst>
              </a:cu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4" name="Oval 267"/>
              <p:cNvSpPr>
                <a:spLocks noChangeArrowheads="1"/>
              </p:cNvSpPr>
              <p:nvPr/>
            </p:nvSpPr>
            <p:spPr bwMode="auto">
              <a:xfrm>
                <a:off x="1691634" y="155365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5" name="Oval 268"/>
              <p:cNvSpPr>
                <a:spLocks noChangeArrowheads="1"/>
              </p:cNvSpPr>
              <p:nvPr/>
            </p:nvSpPr>
            <p:spPr bwMode="auto">
              <a:xfrm>
                <a:off x="1691634" y="155365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6" name="Oval 277"/>
              <p:cNvSpPr>
                <a:spLocks noChangeArrowheads="1"/>
              </p:cNvSpPr>
              <p:nvPr/>
            </p:nvSpPr>
            <p:spPr bwMode="auto">
              <a:xfrm>
                <a:off x="1682109" y="1715580"/>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7" name="Oval 278"/>
              <p:cNvSpPr>
                <a:spLocks noChangeArrowheads="1"/>
              </p:cNvSpPr>
              <p:nvPr/>
            </p:nvSpPr>
            <p:spPr bwMode="auto">
              <a:xfrm>
                <a:off x="1682109" y="1715580"/>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8" name="Oval 283"/>
              <p:cNvSpPr>
                <a:spLocks noChangeArrowheads="1"/>
              </p:cNvSpPr>
              <p:nvPr/>
            </p:nvSpPr>
            <p:spPr bwMode="auto">
              <a:xfrm>
                <a:off x="1691634" y="155365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9" name="Oval 284"/>
              <p:cNvSpPr>
                <a:spLocks noChangeArrowheads="1"/>
              </p:cNvSpPr>
              <p:nvPr/>
            </p:nvSpPr>
            <p:spPr bwMode="auto">
              <a:xfrm>
                <a:off x="1691634" y="155365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0" name="Oval 291"/>
              <p:cNvSpPr>
                <a:spLocks noChangeArrowheads="1"/>
              </p:cNvSpPr>
              <p:nvPr/>
            </p:nvSpPr>
            <p:spPr bwMode="auto">
              <a:xfrm>
                <a:off x="1663059" y="209975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1" name="Oval 292"/>
              <p:cNvSpPr>
                <a:spLocks noChangeArrowheads="1"/>
              </p:cNvSpPr>
              <p:nvPr/>
            </p:nvSpPr>
            <p:spPr bwMode="auto">
              <a:xfrm>
                <a:off x="1663059" y="209975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2" name="Oval 293"/>
              <p:cNvSpPr>
                <a:spLocks noChangeArrowheads="1"/>
              </p:cNvSpPr>
              <p:nvPr/>
            </p:nvSpPr>
            <p:spPr bwMode="auto">
              <a:xfrm>
                <a:off x="1510659" y="2060068"/>
                <a:ext cx="57150" cy="58738"/>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1510659" y="2060068"/>
                <a:ext cx="57150" cy="58738"/>
              </a:xfrm>
              <a:custGeom>
                <a:avLst/>
                <a:gdLst>
                  <a:gd name="T0" fmla="*/ 36 w 36"/>
                  <a:gd name="T1" fmla="*/ 18 h 37"/>
                  <a:gd name="T2" fmla="*/ 18 w 36"/>
                  <a:gd name="T3" fmla="*/ 37 h 37"/>
                  <a:gd name="T4" fmla="*/ 0 w 36"/>
                  <a:gd name="T5" fmla="*/ 18 h 37"/>
                  <a:gd name="T6" fmla="*/ 18 w 36"/>
                  <a:gd name="T7" fmla="*/ 0 h 37"/>
                  <a:gd name="T8" fmla="*/ 36 w 36"/>
                  <a:gd name="T9" fmla="*/ 18 h 37"/>
                </a:gdLst>
                <a:ahLst/>
                <a:cxnLst>
                  <a:cxn ang="0">
                    <a:pos x="T0" y="T1"/>
                  </a:cxn>
                  <a:cxn ang="0">
                    <a:pos x="T2" y="T3"/>
                  </a:cxn>
                  <a:cxn ang="0">
                    <a:pos x="T4" y="T5"/>
                  </a:cxn>
                  <a:cxn ang="0">
                    <a:pos x="T6" y="T7"/>
                  </a:cxn>
                  <a:cxn ang="0">
                    <a:pos x="T8" y="T9"/>
                  </a:cxn>
                </a:cxnLst>
                <a:rect l="0" t="0" r="r" b="b"/>
                <a:pathLst>
                  <a:path w="36" h="37">
                    <a:moveTo>
                      <a:pt x="36" y="18"/>
                    </a:moveTo>
                    <a:cubicBezTo>
                      <a:pt x="36" y="29"/>
                      <a:pt x="28" y="37"/>
                      <a:pt x="18" y="37"/>
                    </a:cubicBezTo>
                    <a:cubicBezTo>
                      <a:pt x="8" y="37"/>
                      <a:pt x="0" y="29"/>
                      <a:pt x="0" y="18"/>
                    </a:cubicBezTo>
                    <a:cubicBezTo>
                      <a:pt x="0" y="9"/>
                      <a:pt x="8" y="0"/>
                      <a:pt x="18" y="0"/>
                    </a:cubicBezTo>
                    <a:cubicBezTo>
                      <a:pt x="28" y="0"/>
                      <a:pt x="36" y="9"/>
                      <a:pt x="36" y="18"/>
                    </a:cubicBezTo>
                  </a:path>
                </a:pathLst>
              </a:cu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4" name="Oval 297"/>
              <p:cNvSpPr>
                <a:spLocks noChangeArrowheads="1"/>
              </p:cNvSpPr>
              <p:nvPr/>
            </p:nvSpPr>
            <p:spPr bwMode="auto">
              <a:xfrm>
                <a:off x="1653534" y="172510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5" name="Freeform 298"/>
              <p:cNvSpPr>
                <a:spLocks/>
              </p:cNvSpPr>
              <p:nvPr/>
            </p:nvSpPr>
            <p:spPr bwMode="auto">
              <a:xfrm>
                <a:off x="1653534" y="1725105"/>
                <a:ext cx="57150" cy="57150"/>
              </a:xfrm>
              <a:custGeom>
                <a:avLst/>
                <a:gdLst>
                  <a:gd name="T0" fmla="*/ 36 w 36"/>
                  <a:gd name="T1" fmla="*/ 18 h 36"/>
                  <a:gd name="T2" fmla="*/ 18 w 36"/>
                  <a:gd name="T3" fmla="*/ 36 h 36"/>
                  <a:gd name="T4" fmla="*/ 0 w 36"/>
                  <a:gd name="T5" fmla="*/ 18 h 36"/>
                  <a:gd name="T6" fmla="*/ 18 w 36"/>
                  <a:gd name="T7" fmla="*/ 0 h 36"/>
                  <a:gd name="T8" fmla="*/ 36 w 36"/>
                  <a:gd name="T9" fmla="*/ 18 h 36"/>
                </a:gdLst>
                <a:ahLst/>
                <a:cxnLst>
                  <a:cxn ang="0">
                    <a:pos x="T0" y="T1"/>
                  </a:cxn>
                  <a:cxn ang="0">
                    <a:pos x="T2" y="T3"/>
                  </a:cxn>
                  <a:cxn ang="0">
                    <a:pos x="T4" y="T5"/>
                  </a:cxn>
                  <a:cxn ang="0">
                    <a:pos x="T6" y="T7"/>
                  </a:cxn>
                  <a:cxn ang="0">
                    <a:pos x="T8" y="T9"/>
                  </a:cxn>
                </a:cxnLst>
                <a:rect l="0" t="0" r="r" b="b"/>
                <a:pathLst>
                  <a:path w="36" h="36">
                    <a:moveTo>
                      <a:pt x="36" y="18"/>
                    </a:moveTo>
                    <a:cubicBezTo>
                      <a:pt x="36" y="29"/>
                      <a:pt x="28" y="36"/>
                      <a:pt x="18" y="36"/>
                    </a:cubicBezTo>
                    <a:cubicBezTo>
                      <a:pt x="8" y="36"/>
                      <a:pt x="0" y="29"/>
                      <a:pt x="0" y="18"/>
                    </a:cubicBezTo>
                    <a:cubicBezTo>
                      <a:pt x="0" y="9"/>
                      <a:pt x="8" y="0"/>
                      <a:pt x="18" y="0"/>
                    </a:cubicBezTo>
                    <a:cubicBezTo>
                      <a:pt x="28" y="0"/>
                      <a:pt x="36" y="9"/>
                      <a:pt x="36" y="18"/>
                    </a:cubicBezTo>
                  </a:path>
                </a:pathLst>
              </a:cu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 name="Oval 311"/>
              <p:cNvSpPr>
                <a:spLocks noChangeArrowheads="1"/>
              </p:cNvSpPr>
              <p:nvPr/>
            </p:nvSpPr>
            <p:spPr bwMode="auto">
              <a:xfrm>
                <a:off x="1653534" y="181241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 name="Oval 312"/>
              <p:cNvSpPr>
                <a:spLocks noChangeArrowheads="1"/>
              </p:cNvSpPr>
              <p:nvPr/>
            </p:nvSpPr>
            <p:spPr bwMode="auto">
              <a:xfrm>
                <a:off x="1653534" y="1812418"/>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8" name="Oval 315"/>
              <p:cNvSpPr>
                <a:spLocks noChangeArrowheads="1"/>
              </p:cNvSpPr>
              <p:nvPr/>
            </p:nvSpPr>
            <p:spPr bwMode="auto">
              <a:xfrm>
                <a:off x="1491609" y="1525080"/>
                <a:ext cx="57150" cy="57150"/>
              </a:xfrm>
              <a:prstGeom prst="ellipse">
                <a:avLst/>
              </a:prstGeom>
              <a:solidFill>
                <a:srgbClr val="0000FF"/>
              </a:solidFill>
              <a:ln w="0">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 name="Oval 316"/>
              <p:cNvSpPr>
                <a:spLocks noChangeArrowheads="1"/>
              </p:cNvSpPr>
              <p:nvPr/>
            </p:nvSpPr>
            <p:spPr bwMode="auto">
              <a:xfrm>
                <a:off x="1491609" y="1525080"/>
                <a:ext cx="57150" cy="57150"/>
              </a:xfrm>
              <a:prstGeom prst="ellipse">
                <a:avLst/>
              </a:prstGeom>
              <a:solidFill>
                <a:srgbClr val="0000FF"/>
              </a:solidFill>
              <a:ln w="9525"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 name="Oval 317"/>
              <p:cNvSpPr>
                <a:spLocks noChangeArrowheads="1"/>
              </p:cNvSpPr>
              <p:nvPr/>
            </p:nvSpPr>
            <p:spPr bwMode="auto">
              <a:xfrm>
                <a:off x="1529709" y="180289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1" name="Oval 318"/>
              <p:cNvSpPr>
                <a:spLocks noChangeArrowheads="1"/>
              </p:cNvSpPr>
              <p:nvPr/>
            </p:nvSpPr>
            <p:spPr bwMode="auto">
              <a:xfrm>
                <a:off x="1529709" y="1801305"/>
                <a:ext cx="57150" cy="58738"/>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 name="Oval 319"/>
              <p:cNvSpPr>
                <a:spLocks noChangeArrowheads="1"/>
              </p:cNvSpPr>
              <p:nvPr/>
            </p:nvSpPr>
            <p:spPr bwMode="auto">
              <a:xfrm>
                <a:off x="1510659" y="182194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 name="Oval 320"/>
              <p:cNvSpPr>
                <a:spLocks noChangeArrowheads="1"/>
              </p:cNvSpPr>
              <p:nvPr/>
            </p:nvSpPr>
            <p:spPr bwMode="auto">
              <a:xfrm>
                <a:off x="1510659" y="1821943"/>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 name="Oval 323"/>
              <p:cNvSpPr>
                <a:spLocks noChangeArrowheads="1"/>
              </p:cNvSpPr>
              <p:nvPr/>
            </p:nvSpPr>
            <p:spPr bwMode="auto">
              <a:xfrm>
                <a:off x="1624959" y="2109280"/>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 name="Oval 324"/>
              <p:cNvSpPr>
                <a:spLocks noChangeArrowheads="1"/>
              </p:cNvSpPr>
              <p:nvPr/>
            </p:nvSpPr>
            <p:spPr bwMode="auto">
              <a:xfrm>
                <a:off x="1624959" y="2109280"/>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 name="Oval 337"/>
              <p:cNvSpPr>
                <a:spLocks noChangeArrowheads="1"/>
              </p:cNvSpPr>
              <p:nvPr/>
            </p:nvSpPr>
            <p:spPr bwMode="auto">
              <a:xfrm>
                <a:off x="1720209" y="1782255"/>
                <a:ext cx="57150" cy="58738"/>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 name="Freeform 338"/>
              <p:cNvSpPr>
                <a:spLocks/>
              </p:cNvSpPr>
              <p:nvPr/>
            </p:nvSpPr>
            <p:spPr bwMode="auto">
              <a:xfrm>
                <a:off x="1720209" y="1782255"/>
                <a:ext cx="57150" cy="58738"/>
              </a:xfrm>
              <a:custGeom>
                <a:avLst/>
                <a:gdLst>
                  <a:gd name="T0" fmla="*/ 36 w 36"/>
                  <a:gd name="T1" fmla="*/ 19 h 37"/>
                  <a:gd name="T2" fmla="*/ 18 w 36"/>
                  <a:gd name="T3" fmla="*/ 37 h 37"/>
                  <a:gd name="T4" fmla="*/ 0 w 36"/>
                  <a:gd name="T5" fmla="*/ 19 h 37"/>
                  <a:gd name="T6" fmla="*/ 18 w 36"/>
                  <a:gd name="T7" fmla="*/ 0 h 37"/>
                  <a:gd name="T8" fmla="*/ 36 w 36"/>
                  <a:gd name="T9" fmla="*/ 19 h 37"/>
                </a:gdLst>
                <a:ahLst/>
                <a:cxnLst>
                  <a:cxn ang="0">
                    <a:pos x="T0" y="T1"/>
                  </a:cxn>
                  <a:cxn ang="0">
                    <a:pos x="T2" y="T3"/>
                  </a:cxn>
                  <a:cxn ang="0">
                    <a:pos x="T4" y="T5"/>
                  </a:cxn>
                  <a:cxn ang="0">
                    <a:pos x="T6" y="T7"/>
                  </a:cxn>
                  <a:cxn ang="0">
                    <a:pos x="T8" y="T9"/>
                  </a:cxn>
                </a:cxnLst>
                <a:rect l="0" t="0" r="r" b="b"/>
                <a:pathLst>
                  <a:path w="36" h="37">
                    <a:moveTo>
                      <a:pt x="36" y="19"/>
                    </a:moveTo>
                    <a:cubicBezTo>
                      <a:pt x="36" y="29"/>
                      <a:pt x="29" y="37"/>
                      <a:pt x="18" y="37"/>
                    </a:cubicBezTo>
                    <a:cubicBezTo>
                      <a:pt x="9" y="37"/>
                      <a:pt x="0" y="29"/>
                      <a:pt x="0" y="19"/>
                    </a:cubicBezTo>
                    <a:cubicBezTo>
                      <a:pt x="0" y="9"/>
                      <a:pt x="9" y="0"/>
                      <a:pt x="18" y="0"/>
                    </a:cubicBezTo>
                    <a:cubicBezTo>
                      <a:pt x="29" y="0"/>
                      <a:pt x="36" y="9"/>
                      <a:pt x="36" y="19"/>
                    </a:cubicBezTo>
                  </a:path>
                </a:pathLst>
              </a:cu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 name="Oval 339"/>
              <p:cNvSpPr>
                <a:spLocks noChangeArrowheads="1"/>
              </p:cNvSpPr>
              <p:nvPr/>
            </p:nvSpPr>
            <p:spPr bwMode="auto">
              <a:xfrm>
                <a:off x="1701159" y="1706055"/>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 name="Oval 340"/>
              <p:cNvSpPr>
                <a:spLocks noChangeArrowheads="1"/>
              </p:cNvSpPr>
              <p:nvPr/>
            </p:nvSpPr>
            <p:spPr bwMode="auto">
              <a:xfrm>
                <a:off x="1701159" y="1706055"/>
                <a:ext cx="57150" cy="57150"/>
              </a:xfrm>
              <a:prstGeom prst="ellipse">
                <a:avLst/>
              </a:pr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 name="Oval 341"/>
              <p:cNvSpPr>
                <a:spLocks noChangeArrowheads="1"/>
              </p:cNvSpPr>
              <p:nvPr/>
            </p:nvSpPr>
            <p:spPr bwMode="auto">
              <a:xfrm>
                <a:off x="1596384" y="2147380"/>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1" name="Oval 342"/>
              <p:cNvSpPr>
                <a:spLocks noChangeArrowheads="1"/>
              </p:cNvSpPr>
              <p:nvPr/>
            </p:nvSpPr>
            <p:spPr bwMode="auto">
              <a:xfrm>
                <a:off x="1596384" y="2147380"/>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2" name="Oval 345"/>
              <p:cNvSpPr>
                <a:spLocks noChangeArrowheads="1"/>
              </p:cNvSpPr>
              <p:nvPr/>
            </p:nvSpPr>
            <p:spPr bwMode="auto">
              <a:xfrm>
                <a:off x="1624959" y="213785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3" name="Oval 346"/>
              <p:cNvSpPr>
                <a:spLocks noChangeArrowheads="1"/>
              </p:cNvSpPr>
              <p:nvPr/>
            </p:nvSpPr>
            <p:spPr bwMode="auto">
              <a:xfrm>
                <a:off x="1624959" y="213785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4" name="Oval 347"/>
              <p:cNvSpPr>
                <a:spLocks noChangeArrowheads="1"/>
              </p:cNvSpPr>
              <p:nvPr/>
            </p:nvSpPr>
            <p:spPr bwMode="auto">
              <a:xfrm>
                <a:off x="1615434" y="213785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5" name="Oval 348"/>
              <p:cNvSpPr>
                <a:spLocks noChangeArrowheads="1"/>
              </p:cNvSpPr>
              <p:nvPr/>
            </p:nvSpPr>
            <p:spPr bwMode="auto">
              <a:xfrm>
                <a:off x="1615434" y="213785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6" name="Oval 349"/>
              <p:cNvSpPr>
                <a:spLocks noChangeArrowheads="1"/>
              </p:cNvSpPr>
              <p:nvPr/>
            </p:nvSpPr>
            <p:spPr bwMode="auto">
              <a:xfrm>
                <a:off x="1710684" y="1677480"/>
                <a:ext cx="57150"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7" name="Freeform 350"/>
              <p:cNvSpPr>
                <a:spLocks/>
              </p:cNvSpPr>
              <p:nvPr/>
            </p:nvSpPr>
            <p:spPr bwMode="auto">
              <a:xfrm>
                <a:off x="1710684" y="1677480"/>
                <a:ext cx="57150" cy="57150"/>
              </a:xfrm>
              <a:custGeom>
                <a:avLst/>
                <a:gdLst>
                  <a:gd name="T0" fmla="*/ 36 w 36"/>
                  <a:gd name="T1" fmla="*/ 18 h 36"/>
                  <a:gd name="T2" fmla="*/ 18 w 36"/>
                  <a:gd name="T3" fmla="*/ 36 h 36"/>
                  <a:gd name="T4" fmla="*/ 0 w 36"/>
                  <a:gd name="T5" fmla="*/ 18 h 36"/>
                  <a:gd name="T6" fmla="*/ 18 w 36"/>
                  <a:gd name="T7" fmla="*/ 0 h 36"/>
                  <a:gd name="T8" fmla="*/ 36 w 36"/>
                  <a:gd name="T9" fmla="*/ 18 h 36"/>
                </a:gdLst>
                <a:ahLst/>
                <a:cxnLst>
                  <a:cxn ang="0">
                    <a:pos x="T0" y="T1"/>
                  </a:cxn>
                  <a:cxn ang="0">
                    <a:pos x="T2" y="T3"/>
                  </a:cxn>
                  <a:cxn ang="0">
                    <a:pos x="T4" y="T5"/>
                  </a:cxn>
                  <a:cxn ang="0">
                    <a:pos x="T6" y="T7"/>
                  </a:cxn>
                  <a:cxn ang="0">
                    <a:pos x="T8" y="T9"/>
                  </a:cxn>
                </a:cxnLst>
                <a:rect l="0" t="0" r="r" b="b"/>
                <a:pathLst>
                  <a:path w="36" h="36">
                    <a:moveTo>
                      <a:pt x="36" y="18"/>
                    </a:moveTo>
                    <a:cubicBezTo>
                      <a:pt x="36" y="28"/>
                      <a:pt x="29" y="36"/>
                      <a:pt x="18" y="36"/>
                    </a:cubicBezTo>
                    <a:cubicBezTo>
                      <a:pt x="9" y="36"/>
                      <a:pt x="0" y="28"/>
                      <a:pt x="0" y="18"/>
                    </a:cubicBezTo>
                    <a:cubicBezTo>
                      <a:pt x="0" y="8"/>
                      <a:pt x="9" y="0"/>
                      <a:pt x="18" y="0"/>
                    </a:cubicBezTo>
                    <a:cubicBezTo>
                      <a:pt x="29" y="0"/>
                      <a:pt x="36" y="8"/>
                      <a:pt x="36" y="18"/>
                    </a:cubicBezTo>
                  </a:path>
                </a:pathLst>
              </a:cu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8" name="Oval 353"/>
              <p:cNvSpPr>
                <a:spLocks noChangeArrowheads="1"/>
              </p:cNvSpPr>
              <p:nvPr/>
            </p:nvSpPr>
            <p:spPr bwMode="auto">
              <a:xfrm>
                <a:off x="1672584" y="168700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9" name="Oval 354"/>
              <p:cNvSpPr>
                <a:spLocks noChangeArrowheads="1"/>
              </p:cNvSpPr>
              <p:nvPr/>
            </p:nvSpPr>
            <p:spPr bwMode="auto">
              <a:xfrm>
                <a:off x="1672584" y="168700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 name="Oval 355"/>
              <p:cNvSpPr>
                <a:spLocks noChangeArrowheads="1"/>
              </p:cNvSpPr>
              <p:nvPr/>
            </p:nvSpPr>
            <p:spPr bwMode="auto">
              <a:xfrm>
                <a:off x="1739259" y="1582230"/>
                <a:ext cx="58738" cy="57150"/>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 name="Freeform 356"/>
              <p:cNvSpPr>
                <a:spLocks/>
              </p:cNvSpPr>
              <p:nvPr/>
            </p:nvSpPr>
            <p:spPr bwMode="auto">
              <a:xfrm>
                <a:off x="1739259" y="1582230"/>
                <a:ext cx="58738" cy="57150"/>
              </a:xfrm>
              <a:custGeom>
                <a:avLst/>
                <a:gdLst>
                  <a:gd name="T0" fmla="*/ 37 w 37"/>
                  <a:gd name="T1" fmla="*/ 18 h 36"/>
                  <a:gd name="T2" fmla="*/ 18 w 37"/>
                  <a:gd name="T3" fmla="*/ 36 h 36"/>
                  <a:gd name="T4" fmla="*/ 0 w 37"/>
                  <a:gd name="T5" fmla="*/ 18 h 36"/>
                  <a:gd name="T6" fmla="*/ 18 w 37"/>
                  <a:gd name="T7" fmla="*/ 0 h 36"/>
                  <a:gd name="T8" fmla="*/ 37 w 37"/>
                  <a:gd name="T9" fmla="*/ 18 h 36"/>
                </a:gdLst>
                <a:ahLst/>
                <a:cxnLst>
                  <a:cxn ang="0">
                    <a:pos x="T0" y="T1"/>
                  </a:cxn>
                  <a:cxn ang="0">
                    <a:pos x="T2" y="T3"/>
                  </a:cxn>
                  <a:cxn ang="0">
                    <a:pos x="T4" y="T5"/>
                  </a:cxn>
                  <a:cxn ang="0">
                    <a:pos x="T6" y="T7"/>
                  </a:cxn>
                  <a:cxn ang="0">
                    <a:pos x="T8" y="T9"/>
                  </a:cxn>
                </a:cxnLst>
                <a:rect l="0" t="0" r="r" b="b"/>
                <a:pathLst>
                  <a:path w="37" h="36">
                    <a:moveTo>
                      <a:pt x="37" y="18"/>
                    </a:moveTo>
                    <a:cubicBezTo>
                      <a:pt x="37" y="28"/>
                      <a:pt x="29" y="36"/>
                      <a:pt x="18" y="36"/>
                    </a:cubicBezTo>
                    <a:cubicBezTo>
                      <a:pt x="9" y="36"/>
                      <a:pt x="0" y="28"/>
                      <a:pt x="0" y="18"/>
                    </a:cubicBezTo>
                    <a:cubicBezTo>
                      <a:pt x="0" y="8"/>
                      <a:pt x="9" y="0"/>
                      <a:pt x="18" y="0"/>
                    </a:cubicBezTo>
                    <a:cubicBezTo>
                      <a:pt x="29" y="0"/>
                      <a:pt x="37" y="8"/>
                      <a:pt x="37" y="18"/>
                    </a:cubicBezTo>
                  </a:path>
                </a:pathLst>
              </a:cu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2" name="Oval 357"/>
              <p:cNvSpPr>
                <a:spLocks noChangeArrowheads="1"/>
              </p:cNvSpPr>
              <p:nvPr/>
            </p:nvSpPr>
            <p:spPr bwMode="auto">
              <a:xfrm>
                <a:off x="1691634" y="1563180"/>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 name="Oval 358"/>
              <p:cNvSpPr>
                <a:spLocks noChangeArrowheads="1"/>
              </p:cNvSpPr>
              <p:nvPr/>
            </p:nvSpPr>
            <p:spPr bwMode="auto">
              <a:xfrm>
                <a:off x="1691634" y="1563180"/>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 name="Oval 361"/>
              <p:cNvSpPr>
                <a:spLocks noChangeArrowheads="1"/>
              </p:cNvSpPr>
              <p:nvPr/>
            </p:nvSpPr>
            <p:spPr bwMode="auto">
              <a:xfrm>
                <a:off x="1653534" y="182194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 name="Oval 362"/>
              <p:cNvSpPr>
                <a:spLocks noChangeArrowheads="1"/>
              </p:cNvSpPr>
              <p:nvPr/>
            </p:nvSpPr>
            <p:spPr bwMode="auto">
              <a:xfrm>
                <a:off x="1653534" y="1821943"/>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 name="Oval 365"/>
              <p:cNvSpPr>
                <a:spLocks noChangeArrowheads="1"/>
              </p:cNvSpPr>
              <p:nvPr/>
            </p:nvSpPr>
            <p:spPr bwMode="auto">
              <a:xfrm>
                <a:off x="1558284" y="213785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 name="Oval 366"/>
              <p:cNvSpPr>
                <a:spLocks noChangeArrowheads="1"/>
              </p:cNvSpPr>
              <p:nvPr/>
            </p:nvSpPr>
            <p:spPr bwMode="auto">
              <a:xfrm>
                <a:off x="1558284" y="213785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 name="Oval 367"/>
              <p:cNvSpPr>
                <a:spLocks noChangeArrowheads="1"/>
              </p:cNvSpPr>
              <p:nvPr/>
            </p:nvSpPr>
            <p:spPr bwMode="auto">
              <a:xfrm>
                <a:off x="1520184" y="1763205"/>
                <a:ext cx="57150" cy="58738"/>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 name="Freeform 368"/>
              <p:cNvSpPr>
                <a:spLocks/>
              </p:cNvSpPr>
              <p:nvPr/>
            </p:nvSpPr>
            <p:spPr bwMode="auto">
              <a:xfrm>
                <a:off x="1520184" y="1763205"/>
                <a:ext cx="57150" cy="58738"/>
              </a:xfrm>
              <a:custGeom>
                <a:avLst/>
                <a:gdLst>
                  <a:gd name="T0" fmla="*/ 36 w 36"/>
                  <a:gd name="T1" fmla="*/ 18 h 37"/>
                  <a:gd name="T2" fmla="*/ 18 w 36"/>
                  <a:gd name="T3" fmla="*/ 37 h 37"/>
                  <a:gd name="T4" fmla="*/ 0 w 36"/>
                  <a:gd name="T5" fmla="*/ 18 h 37"/>
                  <a:gd name="T6" fmla="*/ 18 w 36"/>
                  <a:gd name="T7" fmla="*/ 0 h 37"/>
                  <a:gd name="T8" fmla="*/ 36 w 36"/>
                  <a:gd name="T9" fmla="*/ 18 h 37"/>
                </a:gdLst>
                <a:ahLst/>
                <a:cxnLst>
                  <a:cxn ang="0">
                    <a:pos x="T0" y="T1"/>
                  </a:cxn>
                  <a:cxn ang="0">
                    <a:pos x="T2" y="T3"/>
                  </a:cxn>
                  <a:cxn ang="0">
                    <a:pos x="T4" y="T5"/>
                  </a:cxn>
                  <a:cxn ang="0">
                    <a:pos x="T6" y="T7"/>
                  </a:cxn>
                  <a:cxn ang="0">
                    <a:pos x="T8" y="T9"/>
                  </a:cxn>
                </a:cxnLst>
                <a:rect l="0" t="0" r="r" b="b"/>
                <a:pathLst>
                  <a:path w="36" h="37">
                    <a:moveTo>
                      <a:pt x="36" y="18"/>
                    </a:moveTo>
                    <a:cubicBezTo>
                      <a:pt x="36" y="29"/>
                      <a:pt x="28" y="37"/>
                      <a:pt x="18" y="37"/>
                    </a:cubicBezTo>
                    <a:cubicBezTo>
                      <a:pt x="8" y="37"/>
                      <a:pt x="0" y="29"/>
                      <a:pt x="0" y="18"/>
                    </a:cubicBezTo>
                    <a:cubicBezTo>
                      <a:pt x="0" y="9"/>
                      <a:pt x="8" y="0"/>
                      <a:pt x="18" y="0"/>
                    </a:cubicBezTo>
                    <a:cubicBezTo>
                      <a:pt x="28" y="0"/>
                      <a:pt x="36" y="9"/>
                      <a:pt x="36" y="18"/>
                    </a:cubicBezTo>
                  </a:path>
                </a:pathLst>
              </a:cu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 name="Oval 371"/>
              <p:cNvSpPr>
                <a:spLocks noChangeArrowheads="1"/>
              </p:cNvSpPr>
              <p:nvPr/>
            </p:nvSpPr>
            <p:spPr bwMode="auto">
              <a:xfrm>
                <a:off x="1624959" y="211880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 name="Oval 372"/>
              <p:cNvSpPr>
                <a:spLocks noChangeArrowheads="1"/>
              </p:cNvSpPr>
              <p:nvPr/>
            </p:nvSpPr>
            <p:spPr bwMode="auto">
              <a:xfrm>
                <a:off x="1624959" y="211880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2" name="Oval 377"/>
              <p:cNvSpPr>
                <a:spLocks noChangeArrowheads="1"/>
              </p:cNvSpPr>
              <p:nvPr/>
            </p:nvSpPr>
            <p:spPr bwMode="auto">
              <a:xfrm>
                <a:off x="1701159" y="1763205"/>
                <a:ext cx="57150" cy="58738"/>
              </a:xfrm>
              <a:prstGeom prst="ellipse">
                <a:avLst/>
              </a:pr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3" name="Freeform 378"/>
              <p:cNvSpPr>
                <a:spLocks/>
              </p:cNvSpPr>
              <p:nvPr/>
            </p:nvSpPr>
            <p:spPr bwMode="auto">
              <a:xfrm>
                <a:off x="1701159" y="1763205"/>
                <a:ext cx="57150" cy="58738"/>
              </a:xfrm>
              <a:custGeom>
                <a:avLst/>
                <a:gdLst>
                  <a:gd name="T0" fmla="*/ 36 w 36"/>
                  <a:gd name="T1" fmla="*/ 18 h 37"/>
                  <a:gd name="T2" fmla="*/ 18 w 36"/>
                  <a:gd name="T3" fmla="*/ 37 h 37"/>
                  <a:gd name="T4" fmla="*/ 0 w 36"/>
                  <a:gd name="T5" fmla="*/ 18 h 37"/>
                  <a:gd name="T6" fmla="*/ 18 w 36"/>
                  <a:gd name="T7" fmla="*/ 0 h 37"/>
                  <a:gd name="T8" fmla="*/ 36 w 36"/>
                  <a:gd name="T9" fmla="*/ 18 h 37"/>
                </a:gdLst>
                <a:ahLst/>
                <a:cxnLst>
                  <a:cxn ang="0">
                    <a:pos x="T0" y="T1"/>
                  </a:cxn>
                  <a:cxn ang="0">
                    <a:pos x="T2" y="T3"/>
                  </a:cxn>
                  <a:cxn ang="0">
                    <a:pos x="T4" y="T5"/>
                  </a:cxn>
                  <a:cxn ang="0">
                    <a:pos x="T6" y="T7"/>
                  </a:cxn>
                  <a:cxn ang="0">
                    <a:pos x="T8" y="T9"/>
                  </a:cxn>
                </a:cxnLst>
                <a:rect l="0" t="0" r="r" b="b"/>
                <a:pathLst>
                  <a:path w="36" h="37">
                    <a:moveTo>
                      <a:pt x="36" y="18"/>
                    </a:moveTo>
                    <a:cubicBezTo>
                      <a:pt x="36" y="29"/>
                      <a:pt x="28" y="37"/>
                      <a:pt x="18" y="37"/>
                    </a:cubicBezTo>
                    <a:cubicBezTo>
                      <a:pt x="9" y="37"/>
                      <a:pt x="0" y="29"/>
                      <a:pt x="0" y="18"/>
                    </a:cubicBezTo>
                    <a:cubicBezTo>
                      <a:pt x="0" y="9"/>
                      <a:pt x="9" y="0"/>
                      <a:pt x="18" y="0"/>
                    </a:cubicBezTo>
                    <a:cubicBezTo>
                      <a:pt x="28" y="0"/>
                      <a:pt x="36" y="9"/>
                      <a:pt x="36" y="18"/>
                    </a:cubicBezTo>
                  </a:path>
                </a:pathLst>
              </a:custGeom>
              <a:solidFill>
                <a:srgbClr val="FF0000"/>
              </a:solidFill>
              <a:ln w="9525"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4" name="Oval 379"/>
              <p:cNvSpPr>
                <a:spLocks noChangeArrowheads="1"/>
              </p:cNvSpPr>
              <p:nvPr/>
            </p:nvSpPr>
            <p:spPr bwMode="auto">
              <a:xfrm>
                <a:off x="1615434" y="215690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5" name="Oval 380"/>
              <p:cNvSpPr>
                <a:spLocks noChangeArrowheads="1"/>
              </p:cNvSpPr>
              <p:nvPr/>
            </p:nvSpPr>
            <p:spPr bwMode="auto">
              <a:xfrm>
                <a:off x="1615434" y="215690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6" name="Oval 381"/>
              <p:cNvSpPr>
                <a:spLocks noChangeArrowheads="1"/>
              </p:cNvSpPr>
              <p:nvPr/>
            </p:nvSpPr>
            <p:spPr bwMode="auto">
              <a:xfrm>
                <a:off x="1586859" y="209975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7" name="Oval 382"/>
              <p:cNvSpPr>
                <a:spLocks noChangeArrowheads="1"/>
              </p:cNvSpPr>
              <p:nvPr/>
            </p:nvSpPr>
            <p:spPr bwMode="auto">
              <a:xfrm>
                <a:off x="1586859" y="209975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8" name="Oval 383"/>
              <p:cNvSpPr>
                <a:spLocks noChangeArrowheads="1"/>
              </p:cNvSpPr>
              <p:nvPr/>
            </p:nvSpPr>
            <p:spPr bwMode="auto">
              <a:xfrm>
                <a:off x="1586859" y="2137855"/>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9" name="Oval 384"/>
              <p:cNvSpPr>
                <a:spLocks noChangeArrowheads="1"/>
              </p:cNvSpPr>
              <p:nvPr/>
            </p:nvSpPr>
            <p:spPr bwMode="auto">
              <a:xfrm>
                <a:off x="1586859" y="2137855"/>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0" name="Oval 391"/>
              <p:cNvSpPr>
                <a:spLocks noChangeArrowheads="1"/>
              </p:cNvSpPr>
              <p:nvPr/>
            </p:nvSpPr>
            <p:spPr bwMode="auto">
              <a:xfrm>
                <a:off x="1605909" y="2223580"/>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1" name="Oval 392"/>
              <p:cNvSpPr>
                <a:spLocks noChangeArrowheads="1"/>
              </p:cNvSpPr>
              <p:nvPr/>
            </p:nvSpPr>
            <p:spPr bwMode="auto">
              <a:xfrm>
                <a:off x="1605909" y="2223580"/>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2" name="Line 222"/>
              <p:cNvSpPr>
                <a:spLocks noChangeShapeType="1"/>
              </p:cNvSpPr>
              <p:nvPr/>
            </p:nvSpPr>
            <p:spPr bwMode="auto">
              <a:xfrm>
                <a:off x="477180" y="1980648"/>
                <a:ext cx="2314575" cy="0"/>
              </a:xfrm>
              <a:prstGeom prst="line">
                <a:avLst/>
              </a:prstGeom>
              <a:noFill/>
              <a:ln w="9525" cap="flat">
                <a:solidFill>
                  <a:srgbClr val="00B05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3" name="Oval 227"/>
              <p:cNvSpPr>
                <a:spLocks noChangeArrowheads="1"/>
              </p:cNvSpPr>
              <p:nvPr/>
            </p:nvSpPr>
            <p:spPr bwMode="auto">
              <a:xfrm>
                <a:off x="1539234" y="202196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4" name="Freeform 228"/>
              <p:cNvSpPr>
                <a:spLocks/>
              </p:cNvSpPr>
              <p:nvPr/>
            </p:nvSpPr>
            <p:spPr bwMode="auto">
              <a:xfrm>
                <a:off x="1539234" y="2021968"/>
                <a:ext cx="57150" cy="57150"/>
              </a:xfrm>
              <a:custGeom>
                <a:avLst/>
                <a:gdLst>
                  <a:gd name="T0" fmla="*/ 36 w 36"/>
                  <a:gd name="T1" fmla="*/ 18 h 36"/>
                  <a:gd name="T2" fmla="*/ 18 w 36"/>
                  <a:gd name="T3" fmla="*/ 36 h 36"/>
                  <a:gd name="T4" fmla="*/ 0 w 36"/>
                  <a:gd name="T5" fmla="*/ 18 h 36"/>
                  <a:gd name="T6" fmla="*/ 18 w 36"/>
                  <a:gd name="T7" fmla="*/ 0 h 36"/>
                  <a:gd name="T8" fmla="*/ 36 w 36"/>
                  <a:gd name="T9" fmla="*/ 18 h 36"/>
                </a:gdLst>
                <a:ahLst/>
                <a:cxnLst>
                  <a:cxn ang="0">
                    <a:pos x="T0" y="T1"/>
                  </a:cxn>
                  <a:cxn ang="0">
                    <a:pos x="T2" y="T3"/>
                  </a:cxn>
                  <a:cxn ang="0">
                    <a:pos x="T4" y="T5"/>
                  </a:cxn>
                  <a:cxn ang="0">
                    <a:pos x="T6" y="T7"/>
                  </a:cxn>
                  <a:cxn ang="0">
                    <a:pos x="T8" y="T9"/>
                  </a:cxn>
                </a:cxnLst>
                <a:rect l="0" t="0" r="r" b="b"/>
                <a:pathLst>
                  <a:path w="36" h="36">
                    <a:moveTo>
                      <a:pt x="36" y="18"/>
                    </a:moveTo>
                    <a:cubicBezTo>
                      <a:pt x="36" y="29"/>
                      <a:pt x="28" y="36"/>
                      <a:pt x="18" y="36"/>
                    </a:cubicBezTo>
                    <a:cubicBezTo>
                      <a:pt x="8" y="36"/>
                      <a:pt x="0" y="29"/>
                      <a:pt x="0" y="18"/>
                    </a:cubicBezTo>
                    <a:cubicBezTo>
                      <a:pt x="0" y="9"/>
                      <a:pt x="8" y="0"/>
                      <a:pt x="18" y="0"/>
                    </a:cubicBezTo>
                    <a:cubicBezTo>
                      <a:pt x="28" y="0"/>
                      <a:pt x="36" y="9"/>
                      <a:pt x="36" y="18"/>
                    </a:cubicBezTo>
                  </a:path>
                </a:pathLst>
              </a:cu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5" name="Oval 233"/>
              <p:cNvSpPr>
                <a:spLocks noChangeArrowheads="1"/>
              </p:cNvSpPr>
              <p:nvPr/>
            </p:nvSpPr>
            <p:spPr bwMode="auto">
              <a:xfrm>
                <a:off x="1663059" y="192671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6" name="Oval 234"/>
              <p:cNvSpPr>
                <a:spLocks noChangeArrowheads="1"/>
              </p:cNvSpPr>
              <p:nvPr/>
            </p:nvSpPr>
            <p:spPr bwMode="auto">
              <a:xfrm>
                <a:off x="1663059" y="1926718"/>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7" name="Oval 235"/>
              <p:cNvSpPr>
                <a:spLocks noChangeArrowheads="1"/>
              </p:cNvSpPr>
              <p:nvPr/>
            </p:nvSpPr>
            <p:spPr bwMode="auto">
              <a:xfrm>
                <a:off x="1701159" y="190766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8" name="Oval 236"/>
              <p:cNvSpPr>
                <a:spLocks noChangeArrowheads="1"/>
              </p:cNvSpPr>
              <p:nvPr/>
            </p:nvSpPr>
            <p:spPr bwMode="auto">
              <a:xfrm>
                <a:off x="1701159" y="1907668"/>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9" name="Oval 253"/>
              <p:cNvSpPr>
                <a:spLocks noChangeArrowheads="1"/>
              </p:cNvSpPr>
              <p:nvPr/>
            </p:nvSpPr>
            <p:spPr bwMode="auto">
              <a:xfrm>
                <a:off x="1663059" y="188861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0" name="Oval 254"/>
              <p:cNvSpPr>
                <a:spLocks noChangeArrowheads="1"/>
              </p:cNvSpPr>
              <p:nvPr/>
            </p:nvSpPr>
            <p:spPr bwMode="auto">
              <a:xfrm>
                <a:off x="1663059" y="1888618"/>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1" name="Oval 263"/>
              <p:cNvSpPr>
                <a:spLocks noChangeArrowheads="1"/>
              </p:cNvSpPr>
              <p:nvPr/>
            </p:nvSpPr>
            <p:spPr bwMode="auto">
              <a:xfrm>
                <a:off x="1634484" y="190766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2" name="Oval 264"/>
              <p:cNvSpPr>
                <a:spLocks noChangeArrowheads="1"/>
              </p:cNvSpPr>
              <p:nvPr/>
            </p:nvSpPr>
            <p:spPr bwMode="auto">
              <a:xfrm>
                <a:off x="1634484" y="1907668"/>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3" name="Oval 271"/>
              <p:cNvSpPr>
                <a:spLocks noChangeArrowheads="1"/>
              </p:cNvSpPr>
              <p:nvPr/>
            </p:nvSpPr>
            <p:spPr bwMode="auto">
              <a:xfrm>
                <a:off x="1548759" y="200291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4" name="Oval 272"/>
              <p:cNvSpPr>
                <a:spLocks noChangeArrowheads="1"/>
              </p:cNvSpPr>
              <p:nvPr/>
            </p:nvSpPr>
            <p:spPr bwMode="auto">
              <a:xfrm>
                <a:off x="1548759" y="2002918"/>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5" name="Oval 275"/>
              <p:cNvSpPr>
                <a:spLocks noChangeArrowheads="1"/>
              </p:cNvSpPr>
              <p:nvPr/>
            </p:nvSpPr>
            <p:spPr bwMode="auto">
              <a:xfrm>
                <a:off x="1577334" y="201244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6" name="Oval 276"/>
              <p:cNvSpPr>
                <a:spLocks noChangeArrowheads="1"/>
              </p:cNvSpPr>
              <p:nvPr/>
            </p:nvSpPr>
            <p:spPr bwMode="auto">
              <a:xfrm>
                <a:off x="1577334" y="2012443"/>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7" name="Oval 281"/>
              <p:cNvSpPr>
                <a:spLocks noChangeArrowheads="1"/>
              </p:cNvSpPr>
              <p:nvPr/>
            </p:nvSpPr>
            <p:spPr bwMode="auto">
              <a:xfrm>
                <a:off x="1710684" y="199339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8" name="Freeform 282"/>
              <p:cNvSpPr>
                <a:spLocks/>
              </p:cNvSpPr>
              <p:nvPr/>
            </p:nvSpPr>
            <p:spPr bwMode="auto">
              <a:xfrm>
                <a:off x="1710684" y="1993393"/>
                <a:ext cx="57150" cy="57150"/>
              </a:xfrm>
              <a:custGeom>
                <a:avLst/>
                <a:gdLst>
                  <a:gd name="T0" fmla="*/ 36 w 36"/>
                  <a:gd name="T1" fmla="*/ 18 h 36"/>
                  <a:gd name="T2" fmla="*/ 18 w 36"/>
                  <a:gd name="T3" fmla="*/ 36 h 36"/>
                  <a:gd name="T4" fmla="*/ 0 w 36"/>
                  <a:gd name="T5" fmla="*/ 18 h 36"/>
                  <a:gd name="T6" fmla="*/ 18 w 36"/>
                  <a:gd name="T7" fmla="*/ 0 h 36"/>
                  <a:gd name="T8" fmla="*/ 36 w 36"/>
                  <a:gd name="T9" fmla="*/ 18 h 36"/>
                </a:gdLst>
                <a:ahLst/>
                <a:cxnLst>
                  <a:cxn ang="0">
                    <a:pos x="T0" y="T1"/>
                  </a:cxn>
                  <a:cxn ang="0">
                    <a:pos x="T2" y="T3"/>
                  </a:cxn>
                  <a:cxn ang="0">
                    <a:pos x="T4" y="T5"/>
                  </a:cxn>
                  <a:cxn ang="0">
                    <a:pos x="T6" y="T7"/>
                  </a:cxn>
                  <a:cxn ang="0">
                    <a:pos x="T8" y="T9"/>
                  </a:cxn>
                </a:cxnLst>
                <a:rect l="0" t="0" r="r" b="b"/>
                <a:pathLst>
                  <a:path w="36" h="36">
                    <a:moveTo>
                      <a:pt x="36" y="18"/>
                    </a:moveTo>
                    <a:cubicBezTo>
                      <a:pt x="36" y="28"/>
                      <a:pt x="29" y="36"/>
                      <a:pt x="18" y="36"/>
                    </a:cubicBezTo>
                    <a:cubicBezTo>
                      <a:pt x="9" y="36"/>
                      <a:pt x="0" y="28"/>
                      <a:pt x="0" y="18"/>
                    </a:cubicBezTo>
                    <a:cubicBezTo>
                      <a:pt x="0" y="8"/>
                      <a:pt x="9" y="0"/>
                      <a:pt x="18" y="0"/>
                    </a:cubicBezTo>
                    <a:cubicBezTo>
                      <a:pt x="29" y="0"/>
                      <a:pt x="36" y="8"/>
                      <a:pt x="36" y="18"/>
                    </a:cubicBezTo>
                  </a:path>
                </a:pathLst>
              </a:cu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9" name="Oval 303"/>
              <p:cNvSpPr>
                <a:spLocks noChangeArrowheads="1"/>
              </p:cNvSpPr>
              <p:nvPr/>
            </p:nvSpPr>
            <p:spPr bwMode="auto">
              <a:xfrm>
                <a:off x="1691634" y="188861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0" name="Oval 304"/>
              <p:cNvSpPr>
                <a:spLocks noChangeArrowheads="1"/>
              </p:cNvSpPr>
              <p:nvPr/>
            </p:nvSpPr>
            <p:spPr bwMode="auto">
              <a:xfrm>
                <a:off x="1691634" y="1888618"/>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1" name="Oval 305"/>
              <p:cNvSpPr>
                <a:spLocks noChangeArrowheads="1"/>
              </p:cNvSpPr>
              <p:nvPr/>
            </p:nvSpPr>
            <p:spPr bwMode="auto">
              <a:xfrm>
                <a:off x="1567809" y="197434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2" name="Oval 306"/>
              <p:cNvSpPr>
                <a:spLocks noChangeArrowheads="1"/>
              </p:cNvSpPr>
              <p:nvPr/>
            </p:nvSpPr>
            <p:spPr bwMode="auto">
              <a:xfrm>
                <a:off x="1567809" y="1974343"/>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3" name="Oval 309"/>
              <p:cNvSpPr>
                <a:spLocks noChangeArrowheads="1"/>
              </p:cNvSpPr>
              <p:nvPr/>
            </p:nvSpPr>
            <p:spPr bwMode="auto">
              <a:xfrm>
                <a:off x="1691634" y="195529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4" name="Oval 310"/>
              <p:cNvSpPr>
                <a:spLocks noChangeArrowheads="1"/>
              </p:cNvSpPr>
              <p:nvPr/>
            </p:nvSpPr>
            <p:spPr bwMode="auto">
              <a:xfrm>
                <a:off x="1691634" y="1955293"/>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5" name="Oval 313"/>
              <p:cNvSpPr>
                <a:spLocks noChangeArrowheads="1"/>
              </p:cNvSpPr>
              <p:nvPr/>
            </p:nvSpPr>
            <p:spPr bwMode="auto">
              <a:xfrm>
                <a:off x="1634484" y="197434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6" name="Oval 314"/>
              <p:cNvSpPr>
                <a:spLocks noChangeArrowheads="1"/>
              </p:cNvSpPr>
              <p:nvPr/>
            </p:nvSpPr>
            <p:spPr bwMode="auto">
              <a:xfrm>
                <a:off x="1634484" y="1974343"/>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7" name="Oval 321"/>
              <p:cNvSpPr>
                <a:spLocks noChangeArrowheads="1"/>
              </p:cNvSpPr>
              <p:nvPr/>
            </p:nvSpPr>
            <p:spPr bwMode="auto">
              <a:xfrm>
                <a:off x="1701159" y="189814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8" name="Oval 322"/>
              <p:cNvSpPr>
                <a:spLocks noChangeArrowheads="1"/>
              </p:cNvSpPr>
              <p:nvPr/>
            </p:nvSpPr>
            <p:spPr bwMode="auto">
              <a:xfrm>
                <a:off x="1701159" y="1898143"/>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9" name="Oval 335"/>
              <p:cNvSpPr>
                <a:spLocks noChangeArrowheads="1"/>
              </p:cNvSpPr>
              <p:nvPr/>
            </p:nvSpPr>
            <p:spPr bwMode="auto">
              <a:xfrm>
                <a:off x="1682109" y="202196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0" name="Freeform 336"/>
              <p:cNvSpPr>
                <a:spLocks/>
              </p:cNvSpPr>
              <p:nvPr/>
            </p:nvSpPr>
            <p:spPr bwMode="auto">
              <a:xfrm>
                <a:off x="1682109" y="2021968"/>
                <a:ext cx="57150" cy="57150"/>
              </a:xfrm>
              <a:custGeom>
                <a:avLst/>
                <a:gdLst>
                  <a:gd name="T0" fmla="*/ 36 w 36"/>
                  <a:gd name="T1" fmla="*/ 18 h 36"/>
                  <a:gd name="T2" fmla="*/ 18 w 36"/>
                  <a:gd name="T3" fmla="*/ 36 h 36"/>
                  <a:gd name="T4" fmla="*/ 0 w 36"/>
                  <a:gd name="T5" fmla="*/ 18 h 36"/>
                  <a:gd name="T6" fmla="*/ 18 w 36"/>
                  <a:gd name="T7" fmla="*/ 0 h 36"/>
                  <a:gd name="T8" fmla="*/ 36 w 36"/>
                  <a:gd name="T9" fmla="*/ 18 h 36"/>
                </a:gdLst>
                <a:ahLst/>
                <a:cxnLst>
                  <a:cxn ang="0">
                    <a:pos x="T0" y="T1"/>
                  </a:cxn>
                  <a:cxn ang="0">
                    <a:pos x="T2" y="T3"/>
                  </a:cxn>
                  <a:cxn ang="0">
                    <a:pos x="T4" y="T5"/>
                  </a:cxn>
                  <a:cxn ang="0">
                    <a:pos x="T6" y="T7"/>
                  </a:cxn>
                  <a:cxn ang="0">
                    <a:pos x="T8" y="T9"/>
                  </a:cxn>
                </a:cxnLst>
                <a:rect l="0" t="0" r="r" b="b"/>
                <a:pathLst>
                  <a:path w="36" h="36">
                    <a:moveTo>
                      <a:pt x="36" y="18"/>
                    </a:moveTo>
                    <a:cubicBezTo>
                      <a:pt x="36" y="29"/>
                      <a:pt x="28" y="36"/>
                      <a:pt x="18" y="36"/>
                    </a:cubicBezTo>
                    <a:cubicBezTo>
                      <a:pt x="8" y="36"/>
                      <a:pt x="0" y="29"/>
                      <a:pt x="0" y="18"/>
                    </a:cubicBezTo>
                    <a:cubicBezTo>
                      <a:pt x="0" y="9"/>
                      <a:pt x="8" y="0"/>
                      <a:pt x="18" y="0"/>
                    </a:cubicBezTo>
                    <a:cubicBezTo>
                      <a:pt x="28" y="0"/>
                      <a:pt x="36" y="9"/>
                      <a:pt x="36" y="18"/>
                    </a:cubicBezTo>
                  </a:path>
                </a:pathLst>
              </a:cu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1" name="Oval 351"/>
              <p:cNvSpPr>
                <a:spLocks noChangeArrowheads="1"/>
              </p:cNvSpPr>
              <p:nvPr/>
            </p:nvSpPr>
            <p:spPr bwMode="auto">
              <a:xfrm>
                <a:off x="1729734" y="1964818"/>
                <a:ext cx="58738"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2" name="Freeform 352"/>
              <p:cNvSpPr>
                <a:spLocks/>
              </p:cNvSpPr>
              <p:nvPr/>
            </p:nvSpPr>
            <p:spPr bwMode="auto">
              <a:xfrm>
                <a:off x="1729734" y="1964818"/>
                <a:ext cx="57150" cy="57150"/>
              </a:xfrm>
              <a:custGeom>
                <a:avLst/>
                <a:gdLst>
                  <a:gd name="T0" fmla="*/ 36 w 36"/>
                  <a:gd name="T1" fmla="*/ 18 h 36"/>
                  <a:gd name="T2" fmla="*/ 18 w 36"/>
                  <a:gd name="T3" fmla="*/ 36 h 36"/>
                  <a:gd name="T4" fmla="*/ 0 w 36"/>
                  <a:gd name="T5" fmla="*/ 18 h 36"/>
                  <a:gd name="T6" fmla="*/ 18 w 36"/>
                  <a:gd name="T7" fmla="*/ 0 h 36"/>
                  <a:gd name="T8" fmla="*/ 36 w 36"/>
                  <a:gd name="T9" fmla="*/ 18 h 36"/>
                </a:gdLst>
                <a:ahLst/>
                <a:cxnLst>
                  <a:cxn ang="0">
                    <a:pos x="T0" y="T1"/>
                  </a:cxn>
                  <a:cxn ang="0">
                    <a:pos x="T2" y="T3"/>
                  </a:cxn>
                  <a:cxn ang="0">
                    <a:pos x="T4" y="T5"/>
                  </a:cxn>
                  <a:cxn ang="0">
                    <a:pos x="T6" y="T7"/>
                  </a:cxn>
                  <a:cxn ang="0">
                    <a:pos x="T8" y="T9"/>
                  </a:cxn>
                </a:cxnLst>
                <a:rect l="0" t="0" r="r" b="b"/>
                <a:pathLst>
                  <a:path w="36" h="36">
                    <a:moveTo>
                      <a:pt x="36" y="18"/>
                    </a:moveTo>
                    <a:cubicBezTo>
                      <a:pt x="36" y="28"/>
                      <a:pt x="29" y="36"/>
                      <a:pt x="18" y="36"/>
                    </a:cubicBezTo>
                    <a:cubicBezTo>
                      <a:pt x="9" y="36"/>
                      <a:pt x="0" y="28"/>
                      <a:pt x="0" y="18"/>
                    </a:cubicBezTo>
                    <a:cubicBezTo>
                      <a:pt x="0" y="8"/>
                      <a:pt x="9" y="0"/>
                      <a:pt x="18" y="0"/>
                    </a:cubicBezTo>
                    <a:cubicBezTo>
                      <a:pt x="29" y="0"/>
                      <a:pt x="36" y="8"/>
                      <a:pt x="36" y="18"/>
                    </a:cubicBezTo>
                  </a:path>
                </a:pathLst>
              </a:cu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3" name="Oval 363"/>
              <p:cNvSpPr>
                <a:spLocks noChangeArrowheads="1"/>
              </p:cNvSpPr>
              <p:nvPr/>
            </p:nvSpPr>
            <p:spPr bwMode="auto">
              <a:xfrm>
                <a:off x="1663059" y="1888618"/>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4" name="Oval 364"/>
              <p:cNvSpPr>
                <a:spLocks noChangeArrowheads="1"/>
              </p:cNvSpPr>
              <p:nvPr/>
            </p:nvSpPr>
            <p:spPr bwMode="auto">
              <a:xfrm>
                <a:off x="1663059" y="1888618"/>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5" name="Oval 369"/>
              <p:cNvSpPr>
                <a:spLocks noChangeArrowheads="1"/>
              </p:cNvSpPr>
              <p:nvPr/>
            </p:nvSpPr>
            <p:spPr bwMode="auto">
              <a:xfrm>
                <a:off x="1644009" y="199339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6" name="Oval 370"/>
              <p:cNvSpPr>
                <a:spLocks noChangeArrowheads="1"/>
              </p:cNvSpPr>
              <p:nvPr/>
            </p:nvSpPr>
            <p:spPr bwMode="auto">
              <a:xfrm>
                <a:off x="1644009" y="1993393"/>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7" name="Oval 375"/>
              <p:cNvSpPr>
                <a:spLocks noChangeArrowheads="1"/>
              </p:cNvSpPr>
              <p:nvPr/>
            </p:nvSpPr>
            <p:spPr bwMode="auto">
              <a:xfrm>
                <a:off x="1729734" y="1993393"/>
                <a:ext cx="58738"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8" name="Freeform 376"/>
              <p:cNvSpPr>
                <a:spLocks/>
              </p:cNvSpPr>
              <p:nvPr/>
            </p:nvSpPr>
            <p:spPr bwMode="auto">
              <a:xfrm>
                <a:off x="1729734" y="1993393"/>
                <a:ext cx="57150" cy="57150"/>
              </a:xfrm>
              <a:custGeom>
                <a:avLst/>
                <a:gdLst>
                  <a:gd name="T0" fmla="*/ 36 w 36"/>
                  <a:gd name="T1" fmla="*/ 18 h 36"/>
                  <a:gd name="T2" fmla="*/ 18 w 36"/>
                  <a:gd name="T3" fmla="*/ 36 h 36"/>
                  <a:gd name="T4" fmla="*/ 0 w 36"/>
                  <a:gd name="T5" fmla="*/ 18 h 36"/>
                  <a:gd name="T6" fmla="*/ 18 w 36"/>
                  <a:gd name="T7" fmla="*/ 0 h 36"/>
                  <a:gd name="T8" fmla="*/ 36 w 36"/>
                  <a:gd name="T9" fmla="*/ 18 h 36"/>
                </a:gdLst>
                <a:ahLst/>
                <a:cxnLst>
                  <a:cxn ang="0">
                    <a:pos x="T0" y="T1"/>
                  </a:cxn>
                  <a:cxn ang="0">
                    <a:pos x="T2" y="T3"/>
                  </a:cxn>
                  <a:cxn ang="0">
                    <a:pos x="T4" y="T5"/>
                  </a:cxn>
                  <a:cxn ang="0">
                    <a:pos x="T6" y="T7"/>
                  </a:cxn>
                  <a:cxn ang="0">
                    <a:pos x="T8" y="T9"/>
                  </a:cxn>
                </a:cxnLst>
                <a:rect l="0" t="0" r="r" b="b"/>
                <a:pathLst>
                  <a:path w="36" h="36">
                    <a:moveTo>
                      <a:pt x="36" y="18"/>
                    </a:moveTo>
                    <a:cubicBezTo>
                      <a:pt x="36" y="28"/>
                      <a:pt x="29" y="36"/>
                      <a:pt x="18" y="36"/>
                    </a:cubicBezTo>
                    <a:cubicBezTo>
                      <a:pt x="9" y="36"/>
                      <a:pt x="0" y="28"/>
                      <a:pt x="0" y="18"/>
                    </a:cubicBezTo>
                    <a:cubicBezTo>
                      <a:pt x="0" y="8"/>
                      <a:pt x="9" y="0"/>
                      <a:pt x="18" y="0"/>
                    </a:cubicBezTo>
                    <a:cubicBezTo>
                      <a:pt x="29" y="0"/>
                      <a:pt x="36" y="8"/>
                      <a:pt x="36" y="18"/>
                    </a:cubicBezTo>
                  </a:path>
                </a:pathLst>
              </a:cu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9" name="Oval 389"/>
              <p:cNvSpPr>
                <a:spLocks noChangeArrowheads="1"/>
              </p:cNvSpPr>
              <p:nvPr/>
            </p:nvSpPr>
            <p:spPr bwMode="auto">
              <a:xfrm>
                <a:off x="1567809" y="1955293"/>
                <a:ext cx="57150" cy="57150"/>
              </a:xfrm>
              <a:prstGeom prst="ellipse">
                <a:avLst/>
              </a:pr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0" name="Oval 390"/>
              <p:cNvSpPr>
                <a:spLocks noChangeArrowheads="1"/>
              </p:cNvSpPr>
              <p:nvPr/>
            </p:nvSpPr>
            <p:spPr bwMode="auto">
              <a:xfrm>
                <a:off x="1567809" y="1955293"/>
                <a:ext cx="57150" cy="57150"/>
              </a:xfrm>
              <a:prstGeom prst="ellipse">
                <a:avLst/>
              </a:prstGeom>
              <a:solidFill>
                <a:schemeClr val="bg1">
                  <a:lumMod val="50000"/>
                </a:schemeClr>
              </a:solidFill>
              <a:ln w="9525" cap="flat">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1" name="Rectangle 508"/>
              <p:cNvSpPr>
                <a:spLocks noChangeArrowheads="1"/>
              </p:cNvSpPr>
              <p:nvPr/>
            </p:nvSpPr>
            <p:spPr bwMode="auto">
              <a:xfrm flipH="1">
                <a:off x="420425" y="2517937"/>
                <a:ext cx="243076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n-GB" sz="1000" dirty="0"/>
                  <a:t>Log</a:t>
                </a:r>
                <a:r>
                  <a:rPr lang="en-GB" sz="1000" baseline="-25000" dirty="0"/>
                  <a:t>2</a:t>
                </a:r>
                <a:r>
                  <a:rPr kumimoji="0" lang="en-US" altLang="en-US" sz="1000" b="0" i="0" u="none" strike="noStrike" cap="none" normalizeH="0" baseline="0" dirty="0">
                    <a:ln>
                      <a:noFill/>
                    </a:ln>
                    <a:effectLst/>
                    <a:cs typeface="Arial" panose="020B0604020202020204" pitchFamily="34" charset="0"/>
                  </a:rPr>
                  <a:t>(Fold</a:t>
                </a:r>
                <a:r>
                  <a:rPr kumimoji="0" lang="en-US" altLang="en-US" sz="1000" b="0" i="0" u="none" strike="noStrike" cap="none" normalizeH="0" dirty="0">
                    <a:ln>
                      <a:noFill/>
                    </a:ln>
                    <a:effectLst/>
                    <a:cs typeface="Arial" panose="020B0604020202020204" pitchFamily="34" charset="0"/>
                  </a:rPr>
                  <a:t> change: </a:t>
                </a:r>
                <a:r>
                  <a:rPr kumimoji="0" lang="en-US" altLang="en-US" sz="1000" b="0" i="0" u="none" strike="noStrike" cap="none" normalizeH="0" baseline="0" dirty="0">
                    <a:ln>
                      <a:noFill/>
                    </a:ln>
                    <a:effectLst/>
                    <a:cs typeface="Arial" panose="020B0604020202020204" pitchFamily="34" charset="0"/>
                  </a:rPr>
                  <a:t>KT21-MG1/Ben-Men-1)</a:t>
                </a:r>
              </a:p>
            </p:txBody>
          </p:sp>
          <p:sp>
            <p:nvSpPr>
              <p:cNvPr id="192" name="Rectangle 508"/>
              <p:cNvSpPr>
                <a:spLocks noChangeArrowheads="1"/>
              </p:cNvSpPr>
              <p:nvPr/>
            </p:nvSpPr>
            <p:spPr bwMode="auto">
              <a:xfrm rot="16200000" flipH="1">
                <a:off x="-258445" y="1385115"/>
                <a:ext cx="91533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defTabSz="914400"/>
                <a:r>
                  <a:rPr kumimoji="0" lang="en-US" altLang="en-US" sz="1000" b="0" i="0" u="none" strike="noStrike" cap="none" normalizeH="0" baseline="0" dirty="0">
                    <a:ln>
                      <a:noFill/>
                    </a:ln>
                    <a:effectLst/>
                    <a:cs typeface="Arial" panose="020B0604020202020204" pitchFamily="34" charset="0"/>
                  </a:rPr>
                  <a:t>-</a:t>
                </a:r>
                <a:r>
                  <a:rPr lang="en-GB" sz="1000" dirty="0"/>
                  <a:t> Log</a:t>
                </a:r>
                <a:r>
                  <a:rPr lang="en-GB" sz="1000" baseline="-25000" dirty="0"/>
                  <a:t>10</a:t>
                </a:r>
                <a:r>
                  <a:rPr kumimoji="0" lang="en-US" altLang="en-US" sz="1000" b="0" i="0" u="none" strike="noStrike" cap="none" normalizeH="0" baseline="0" dirty="0">
                    <a:ln>
                      <a:noFill/>
                    </a:ln>
                    <a:effectLst/>
                    <a:cs typeface="Arial" panose="020B0604020202020204" pitchFamily="34" charset="0"/>
                  </a:rPr>
                  <a:t>(p-value)</a:t>
                </a:r>
              </a:p>
            </p:txBody>
          </p:sp>
          <p:sp>
            <p:nvSpPr>
              <p:cNvPr id="193" name="Rectangle 508"/>
              <p:cNvSpPr>
                <a:spLocks noChangeArrowheads="1"/>
              </p:cNvSpPr>
              <p:nvPr/>
            </p:nvSpPr>
            <p:spPr bwMode="auto">
              <a:xfrm flipH="1">
                <a:off x="545847" y="1687381"/>
                <a:ext cx="3024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i="1" dirty="0">
                    <a:cs typeface="Arial" panose="020B0604020202020204" pitchFamily="34" charset="0"/>
                  </a:rPr>
                  <a:t>CDH1</a:t>
                </a:r>
                <a:endParaRPr kumimoji="0" lang="en-US" altLang="en-US" sz="800" b="0" i="1" u="none" strike="noStrike" cap="none" normalizeH="0" baseline="0" dirty="0">
                  <a:ln>
                    <a:noFill/>
                  </a:ln>
                  <a:effectLst/>
                  <a:cs typeface="Arial" panose="020B0604020202020204" pitchFamily="34" charset="0"/>
                </a:endParaRPr>
              </a:p>
            </p:txBody>
          </p:sp>
          <p:sp>
            <p:nvSpPr>
              <p:cNvPr id="194" name="Rectangle 508"/>
              <p:cNvSpPr>
                <a:spLocks noChangeArrowheads="1"/>
              </p:cNvSpPr>
              <p:nvPr/>
            </p:nvSpPr>
            <p:spPr bwMode="auto">
              <a:xfrm flipH="1">
                <a:off x="796496" y="1214559"/>
                <a:ext cx="41790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i="1" dirty="0">
                    <a:cs typeface="Arial" panose="020B0604020202020204" pitchFamily="34" charset="0"/>
                  </a:rPr>
                  <a:t>MYOCD</a:t>
                </a:r>
                <a:endParaRPr kumimoji="0" lang="en-US" altLang="en-US" sz="800" b="0" i="1" u="none" strike="noStrike" cap="none" normalizeH="0" baseline="0" dirty="0">
                  <a:ln>
                    <a:noFill/>
                  </a:ln>
                  <a:effectLst/>
                  <a:cs typeface="Arial" panose="020B0604020202020204" pitchFamily="34" charset="0"/>
                </a:endParaRPr>
              </a:p>
            </p:txBody>
          </p:sp>
          <p:sp>
            <p:nvSpPr>
              <p:cNvPr id="195" name="Rectangle 508"/>
              <p:cNvSpPr>
                <a:spLocks noChangeArrowheads="1"/>
              </p:cNvSpPr>
              <p:nvPr/>
            </p:nvSpPr>
            <p:spPr bwMode="auto">
              <a:xfrm flipH="1">
                <a:off x="1175563" y="995560"/>
                <a:ext cx="34537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i="1" dirty="0">
                    <a:cs typeface="Arial" panose="020B0604020202020204" pitchFamily="34" charset="0"/>
                  </a:rPr>
                  <a:t>BACE1</a:t>
                </a:r>
                <a:endParaRPr kumimoji="0" lang="en-US" altLang="en-US" sz="800" b="0" i="1" u="none" strike="noStrike" cap="none" normalizeH="0" baseline="0" dirty="0">
                  <a:ln>
                    <a:noFill/>
                  </a:ln>
                  <a:effectLst/>
                  <a:cs typeface="Arial" panose="020B0604020202020204" pitchFamily="34" charset="0"/>
                </a:endParaRPr>
              </a:p>
            </p:txBody>
          </p:sp>
          <p:cxnSp>
            <p:nvCxnSpPr>
              <p:cNvPr id="196" name="Straight Arrow Connector 195"/>
              <p:cNvCxnSpPr/>
              <p:nvPr/>
            </p:nvCxnSpPr>
            <p:spPr>
              <a:xfrm rot="12000000" flipH="1">
                <a:off x="1438280" y="1581493"/>
                <a:ext cx="38860" cy="1860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7" name="Rectangle 508"/>
              <p:cNvSpPr>
                <a:spLocks noChangeArrowheads="1"/>
              </p:cNvSpPr>
              <p:nvPr/>
            </p:nvSpPr>
            <p:spPr bwMode="auto">
              <a:xfrm flipH="1">
                <a:off x="941596" y="1518966"/>
                <a:ext cx="34537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i="1" dirty="0">
                    <a:cs typeface="Arial" panose="020B0604020202020204" pitchFamily="34" charset="0"/>
                  </a:rPr>
                  <a:t>SNX25</a:t>
                </a:r>
                <a:endParaRPr kumimoji="0" lang="en-US" altLang="en-US" sz="800" b="0" i="1" u="none" strike="noStrike" cap="none" normalizeH="0" baseline="0" dirty="0">
                  <a:ln>
                    <a:noFill/>
                  </a:ln>
                  <a:effectLst/>
                  <a:cs typeface="Arial" panose="020B0604020202020204" pitchFamily="34" charset="0"/>
                </a:endParaRPr>
              </a:p>
            </p:txBody>
          </p:sp>
          <p:sp>
            <p:nvSpPr>
              <p:cNvPr id="198" name="Rectangle 508"/>
              <p:cNvSpPr>
                <a:spLocks noChangeArrowheads="1"/>
              </p:cNvSpPr>
              <p:nvPr/>
            </p:nvSpPr>
            <p:spPr bwMode="auto">
              <a:xfrm flipH="1">
                <a:off x="1127183" y="1752911"/>
                <a:ext cx="34537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i="1" dirty="0">
                    <a:cs typeface="Arial" panose="020B0604020202020204" pitchFamily="34" charset="0"/>
                  </a:rPr>
                  <a:t>LAMP1</a:t>
                </a:r>
                <a:endParaRPr kumimoji="0" lang="en-US" altLang="en-US" sz="800" b="0" i="1" u="none" strike="noStrike" cap="none" normalizeH="0" baseline="0" dirty="0">
                  <a:ln>
                    <a:noFill/>
                  </a:ln>
                  <a:effectLst/>
                  <a:cs typeface="Arial" panose="020B0604020202020204" pitchFamily="34" charset="0"/>
                </a:endParaRPr>
              </a:p>
            </p:txBody>
          </p:sp>
          <p:cxnSp>
            <p:nvCxnSpPr>
              <p:cNvPr id="199" name="Straight Arrow Connector 198"/>
              <p:cNvCxnSpPr/>
              <p:nvPr/>
            </p:nvCxnSpPr>
            <p:spPr>
              <a:xfrm rot="19500000" flipH="1">
                <a:off x="1486467" y="1393444"/>
                <a:ext cx="38860" cy="1155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0" name="Rectangle 508"/>
              <p:cNvSpPr>
                <a:spLocks noChangeArrowheads="1"/>
              </p:cNvSpPr>
              <p:nvPr/>
            </p:nvSpPr>
            <p:spPr bwMode="auto">
              <a:xfrm flipH="1">
                <a:off x="1300116" y="1305745"/>
                <a:ext cx="34537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i="1" dirty="0">
                    <a:cs typeface="Arial" panose="020B0604020202020204" pitchFamily="34" charset="0"/>
                  </a:rPr>
                  <a:t>CRIM1</a:t>
                </a:r>
                <a:endParaRPr kumimoji="0" lang="en-US" altLang="en-US" sz="800" b="0" i="1" u="none" strike="noStrike" cap="none" normalizeH="0" baseline="0" dirty="0">
                  <a:ln>
                    <a:noFill/>
                  </a:ln>
                  <a:effectLst/>
                  <a:cs typeface="Arial" panose="020B0604020202020204" pitchFamily="34" charset="0"/>
                </a:endParaRPr>
              </a:p>
            </p:txBody>
          </p:sp>
          <p:cxnSp>
            <p:nvCxnSpPr>
              <p:cNvPr id="201" name="Straight Arrow Connector 200"/>
              <p:cNvCxnSpPr/>
              <p:nvPr/>
            </p:nvCxnSpPr>
            <p:spPr>
              <a:xfrm rot="19500000" flipH="1">
                <a:off x="1391191" y="1117174"/>
                <a:ext cx="38860" cy="1155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Straight Arrow Connector 201"/>
              <p:cNvCxnSpPr/>
              <p:nvPr/>
            </p:nvCxnSpPr>
            <p:spPr>
              <a:xfrm rot="14280000" flipH="1">
                <a:off x="1348324" y="1502977"/>
                <a:ext cx="38860" cy="1155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511682" y="1514526"/>
                <a:ext cx="387795" cy="387795"/>
              </a:xfrm>
              <a:prstGeom prst="ellipse">
                <a:avLst/>
              </a:prstGeom>
              <a:no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28" name="Rectangle 227"/>
          <p:cNvSpPr/>
          <p:nvPr/>
        </p:nvSpPr>
        <p:spPr>
          <a:xfrm>
            <a:off x="60857" y="290404"/>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a</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sp>
        <p:nvSpPr>
          <p:cNvPr id="229" name="Rectangle 228"/>
          <p:cNvSpPr/>
          <p:nvPr/>
        </p:nvSpPr>
        <p:spPr>
          <a:xfrm>
            <a:off x="-67990" y="3246375"/>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b</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sp>
        <p:nvSpPr>
          <p:cNvPr id="751" name="Rectangle 750"/>
          <p:cNvSpPr/>
          <p:nvPr/>
        </p:nvSpPr>
        <p:spPr>
          <a:xfrm>
            <a:off x="180872" y="2495257"/>
            <a:ext cx="3812819" cy="707886"/>
          </a:xfrm>
          <a:prstGeom prst="rect">
            <a:avLst/>
          </a:prstGeom>
        </p:spPr>
        <p:txBody>
          <a:bodyPr wrap="square">
            <a:spAutoFit/>
          </a:bodyPr>
          <a:lstStyle/>
          <a:p>
            <a:r>
              <a:rPr lang="en-GB" sz="1000" b="1" dirty="0">
                <a:latin typeface="Courier New" panose="02070309020205020404" pitchFamily="49" charset="0"/>
                <a:cs typeface="Courier New" panose="02070309020205020404" pitchFamily="49" charset="0"/>
              </a:rPr>
              <a:t>CDH1</a:t>
            </a:r>
            <a:r>
              <a:rPr lang="en-GB" sz="1000" dirty="0">
                <a:latin typeface="Courier New" panose="02070309020205020404" pitchFamily="49" charset="0"/>
                <a:cs typeface="Courier New" panose="02070309020205020404" pitchFamily="49" charset="0"/>
              </a:rPr>
              <a:t> (ENST00000261769)</a:t>
            </a:r>
          </a:p>
          <a:p>
            <a:r>
              <a:rPr lang="en-GB" sz="1000" dirty="0">
                <a:latin typeface="Courier New" panose="02070309020205020404" pitchFamily="49" charset="0"/>
                <a:cs typeface="Courier New" panose="02070309020205020404" pitchFamily="49" charset="0"/>
              </a:rPr>
              <a:t>5’...CCUAAAGUGCUGCAG--CCAAAGAC...3’ 1327-1333</a:t>
            </a:r>
          </a:p>
          <a:p>
            <a:r>
              <a:rPr lang="en-GB" sz="1000" dirty="0">
                <a:latin typeface="Courier New" panose="02070309020205020404" pitchFamily="49" charset="0"/>
                <a:cs typeface="Courier New" panose="02070309020205020404" pitchFamily="49" charset="0"/>
              </a:rPr>
              <a:t>             |||      ||||||  </a:t>
            </a:r>
          </a:p>
          <a:p>
            <a:r>
              <a:rPr lang="en-GB" sz="1000" dirty="0">
                <a:latin typeface="Courier New" panose="02070309020205020404" pitchFamily="49" charset="0"/>
                <a:cs typeface="Courier New" panose="02070309020205020404" pitchFamily="49" charset="0"/>
              </a:rPr>
              <a:t>3’    AGUAUGUCGAUCUAUUGGUUUCU       hsa-miR-9-1 </a:t>
            </a:r>
          </a:p>
        </p:txBody>
      </p:sp>
      <p:sp>
        <p:nvSpPr>
          <p:cNvPr id="473" name="Rectangle 472"/>
          <p:cNvSpPr/>
          <p:nvPr/>
        </p:nvSpPr>
        <p:spPr>
          <a:xfrm>
            <a:off x="2576173" y="3330059"/>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c</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grpSp>
        <p:nvGrpSpPr>
          <p:cNvPr id="3" name="Group 2"/>
          <p:cNvGrpSpPr/>
          <p:nvPr/>
        </p:nvGrpSpPr>
        <p:grpSpPr>
          <a:xfrm>
            <a:off x="2574591" y="3358827"/>
            <a:ext cx="2138465" cy="1520606"/>
            <a:chOff x="4137558" y="6438808"/>
            <a:chExt cx="2138465" cy="1520606"/>
          </a:xfrm>
        </p:grpSpPr>
        <p:sp>
          <p:nvSpPr>
            <p:cNvPr id="499" name="TextBox 498"/>
            <p:cNvSpPr txBox="1"/>
            <p:nvPr/>
          </p:nvSpPr>
          <p:spPr>
            <a:xfrm>
              <a:off x="5342756" y="7680786"/>
              <a:ext cx="731290"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GAPDH</a:t>
              </a:r>
            </a:p>
          </p:txBody>
        </p:sp>
        <p:sp>
          <p:nvSpPr>
            <p:cNvPr id="507" name="TextBox 506"/>
            <p:cNvSpPr txBox="1"/>
            <p:nvPr/>
          </p:nvSpPr>
          <p:spPr>
            <a:xfrm>
              <a:off x="4553198" y="7476971"/>
              <a:ext cx="906017" cy="215444"/>
            </a:xfrm>
            <a:prstGeom prst="rect">
              <a:avLst/>
            </a:prstGeom>
            <a:noFill/>
          </p:spPr>
          <p:txBody>
            <a:bodyPr wrap="none" rtlCol="0">
              <a:spAutoFit/>
            </a:bodyPr>
            <a:lstStyle/>
            <a:p>
              <a:r>
                <a:rPr lang="en-GB" sz="800" dirty="0">
                  <a:latin typeface="Arial" panose="020B0604020202020204" pitchFamily="34" charset="0"/>
                  <a:cs typeface="Arial" panose="020B0604020202020204" pitchFamily="34" charset="0"/>
                </a:rPr>
                <a:t>1      0.25   0.32</a:t>
              </a:r>
            </a:p>
          </p:txBody>
        </p:sp>
        <p:sp>
          <p:nvSpPr>
            <p:cNvPr id="508" name="TextBox 507"/>
            <p:cNvSpPr txBox="1"/>
            <p:nvPr/>
          </p:nvSpPr>
          <p:spPr>
            <a:xfrm>
              <a:off x="4143821" y="7219789"/>
              <a:ext cx="357791"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150</a:t>
              </a:r>
            </a:p>
          </p:txBody>
        </p:sp>
        <p:cxnSp>
          <p:nvCxnSpPr>
            <p:cNvPr id="509" name="Straight Connector 508"/>
            <p:cNvCxnSpPr/>
            <p:nvPr/>
          </p:nvCxnSpPr>
          <p:spPr>
            <a:xfrm>
              <a:off x="4444361" y="7326810"/>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10" name="TextBox 509"/>
            <p:cNvSpPr txBox="1"/>
            <p:nvPr/>
          </p:nvSpPr>
          <p:spPr>
            <a:xfrm>
              <a:off x="4143817" y="7362664"/>
              <a:ext cx="357791"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100</a:t>
              </a:r>
            </a:p>
          </p:txBody>
        </p:sp>
        <p:cxnSp>
          <p:nvCxnSpPr>
            <p:cNvPr id="511" name="Straight Connector 510"/>
            <p:cNvCxnSpPr/>
            <p:nvPr/>
          </p:nvCxnSpPr>
          <p:spPr>
            <a:xfrm>
              <a:off x="4444357" y="7469685"/>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19" name="TextBox 518"/>
            <p:cNvSpPr txBox="1"/>
            <p:nvPr/>
          </p:nvSpPr>
          <p:spPr>
            <a:xfrm>
              <a:off x="5350770" y="7265438"/>
              <a:ext cx="925253"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E-cadherin</a:t>
              </a:r>
            </a:p>
          </p:txBody>
        </p:sp>
        <p:pic>
          <p:nvPicPr>
            <p:cNvPr id="522" name="Picture 521"/>
            <p:cNvPicPr>
              <a:picLocks noChangeAspect="1"/>
            </p:cNvPicPr>
            <p:nvPr/>
          </p:nvPicPr>
          <p:blipFill rotWithShape="1">
            <a:blip r:embed="rId2" cstate="print">
              <a:extLst>
                <a:ext uri="{28A0092B-C50C-407E-A947-70E740481C1C}">
                  <a14:useLocalDpi xmlns:a14="http://schemas.microsoft.com/office/drawing/2010/main" val="0"/>
                </a:ext>
              </a:extLst>
            </a:blip>
            <a:srcRect l="27611"/>
            <a:stretch/>
          </p:blipFill>
          <p:spPr>
            <a:xfrm>
              <a:off x="4536401" y="7678232"/>
              <a:ext cx="849678" cy="281182"/>
            </a:xfrm>
            <a:prstGeom prst="rect">
              <a:avLst/>
            </a:prstGeom>
          </p:spPr>
        </p:pic>
        <p:sp>
          <p:nvSpPr>
            <p:cNvPr id="544" name="TextBox 543"/>
            <p:cNvSpPr txBox="1"/>
            <p:nvPr/>
          </p:nvSpPr>
          <p:spPr>
            <a:xfrm>
              <a:off x="4201517" y="7710333"/>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37</a:t>
              </a:r>
            </a:p>
          </p:txBody>
        </p:sp>
        <p:cxnSp>
          <p:nvCxnSpPr>
            <p:cNvPr id="545" name="Straight Connector 544"/>
            <p:cNvCxnSpPr/>
            <p:nvPr/>
          </p:nvCxnSpPr>
          <p:spPr>
            <a:xfrm>
              <a:off x="4444349" y="7817354"/>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46" name="Picture 545"/>
            <p:cNvPicPr>
              <a:picLocks noChangeAspect="1"/>
            </p:cNvPicPr>
            <p:nvPr/>
          </p:nvPicPr>
          <p:blipFill rotWithShape="1">
            <a:blip r:embed="rId3" cstate="print">
              <a:extLst>
                <a:ext uri="{28A0092B-C50C-407E-A947-70E740481C1C}">
                  <a14:useLocalDpi xmlns:a14="http://schemas.microsoft.com/office/drawing/2010/main" val="0"/>
                </a:ext>
              </a:extLst>
            </a:blip>
            <a:srcRect l="26939"/>
            <a:stretch/>
          </p:blipFill>
          <p:spPr>
            <a:xfrm>
              <a:off x="4536401" y="7267742"/>
              <a:ext cx="857554" cy="261344"/>
            </a:xfrm>
            <a:prstGeom prst="rect">
              <a:avLst/>
            </a:prstGeom>
          </p:spPr>
        </p:pic>
        <p:sp>
          <p:nvSpPr>
            <p:cNvPr id="547" name="TextBox 546"/>
            <p:cNvSpPr txBox="1"/>
            <p:nvPr/>
          </p:nvSpPr>
          <p:spPr>
            <a:xfrm rot="16200000">
              <a:off x="4239417" y="6748990"/>
              <a:ext cx="881973" cy="261610"/>
            </a:xfrm>
            <a:prstGeom prst="rect">
              <a:avLst/>
            </a:prstGeom>
            <a:noFill/>
          </p:spPr>
          <p:txBody>
            <a:bodyPr wrap="none" rtlCol="0">
              <a:spAutoFit/>
            </a:bodyPr>
            <a:lstStyle/>
            <a:p>
              <a:r>
                <a:rPr lang="en-GB" sz="1100" dirty="0">
                  <a:latin typeface="Arial" panose="020B0604020202020204" pitchFamily="34" charset="0"/>
                  <a:cs typeface="Arial" panose="020B0604020202020204" pitchFamily="34" charset="0"/>
                </a:rPr>
                <a:t>Ben-Men-1</a:t>
              </a:r>
            </a:p>
          </p:txBody>
        </p:sp>
        <p:sp>
          <p:nvSpPr>
            <p:cNvPr id="548" name="TextBox 547"/>
            <p:cNvSpPr txBox="1"/>
            <p:nvPr/>
          </p:nvSpPr>
          <p:spPr>
            <a:xfrm rot="16200000">
              <a:off x="4529300" y="6752196"/>
              <a:ext cx="873957" cy="261610"/>
            </a:xfrm>
            <a:prstGeom prst="rect">
              <a:avLst/>
            </a:prstGeom>
            <a:noFill/>
          </p:spPr>
          <p:txBody>
            <a:bodyPr wrap="none" rtlCol="0">
              <a:spAutoFit/>
            </a:bodyPr>
            <a:lstStyle/>
            <a:p>
              <a:r>
                <a:rPr lang="en-GB" sz="1100" dirty="0">
                  <a:latin typeface="Arial" panose="020B0604020202020204" pitchFamily="34" charset="0"/>
                  <a:cs typeface="Arial" panose="020B0604020202020204" pitchFamily="34" charset="0"/>
                </a:rPr>
                <a:t>KT21-MG1</a:t>
              </a:r>
            </a:p>
          </p:txBody>
        </p:sp>
        <p:sp>
          <p:nvSpPr>
            <p:cNvPr id="549" name="TextBox 548"/>
            <p:cNvSpPr txBox="1"/>
            <p:nvPr/>
          </p:nvSpPr>
          <p:spPr>
            <a:xfrm rot="16200000">
              <a:off x="4831299" y="6765020"/>
              <a:ext cx="848309" cy="261610"/>
            </a:xfrm>
            <a:prstGeom prst="rect">
              <a:avLst/>
            </a:prstGeom>
            <a:noFill/>
          </p:spPr>
          <p:txBody>
            <a:bodyPr wrap="none" rtlCol="0">
              <a:spAutoFit/>
            </a:bodyPr>
            <a:lstStyle/>
            <a:p>
              <a:r>
                <a:rPr lang="en-GB" sz="1100" dirty="0">
                  <a:latin typeface="Arial" panose="020B0604020202020204" pitchFamily="34" charset="0"/>
                  <a:cs typeface="Arial" panose="020B0604020202020204" pitchFamily="34" charset="0"/>
                </a:rPr>
                <a:t>IOMM-Lee</a:t>
              </a:r>
            </a:p>
          </p:txBody>
        </p:sp>
        <p:sp>
          <p:nvSpPr>
            <p:cNvPr id="550" name="TextBox 549"/>
            <p:cNvSpPr txBox="1"/>
            <p:nvPr/>
          </p:nvSpPr>
          <p:spPr>
            <a:xfrm>
              <a:off x="4137558" y="7071902"/>
              <a:ext cx="367409" cy="215444"/>
            </a:xfrm>
            <a:prstGeom prst="rect">
              <a:avLst/>
            </a:prstGeom>
            <a:noFill/>
          </p:spPr>
          <p:txBody>
            <a:bodyPr wrap="none" rtlCol="0">
              <a:spAutoFit/>
            </a:bodyPr>
            <a:lstStyle/>
            <a:p>
              <a:pPr algn="r"/>
              <a:r>
                <a:rPr lang="en-GB" sz="800" dirty="0" err="1">
                  <a:latin typeface="Arial" panose="020B0604020202020204" pitchFamily="34" charset="0"/>
                  <a:cs typeface="Arial" panose="020B0604020202020204" pitchFamily="34" charset="0"/>
                </a:rPr>
                <a:t>kDa</a:t>
              </a:r>
              <a:endParaRPr lang="en-GB" sz="800" dirty="0">
                <a:latin typeface="Arial" panose="020B0604020202020204" pitchFamily="34" charset="0"/>
                <a:cs typeface="Arial" panose="020B0604020202020204" pitchFamily="34" charset="0"/>
              </a:endParaRPr>
            </a:p>
          </p:txBody>
        </p:sp>
      </p:grpSp>
      <p:sp>
        <p:nvSpPr>
          <p:cNvPr id="385" name="Rectangle 105"/>
          <p:cNvSpPr>
            <a:spLocks noChangeArrowheads="1"/>
          </p:cNvSpPr>
          <p:nvPr/>
        </p:nvSpPr>
        <p:spPr bwMode="auto">
          <a:xfrm>
            <a:off x="5493141" y="43808"/>
            <a:ext cx="13032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rPr>
              <a:t>Supplemental Data</a:t>
            </a:r>
          </a:p>
        </p:txBody>
      </p:sp>
      <p:sp>
        <p:nvSpPr>
          <p:cNvPr id="386" name="Rectangle 105"/>
          <p:cNvSpPr>
            <a:spLocks noChangeArrowheads="1"/>
          </p:cNvSpPr>
          <p:nvPr/>
        </p:nvSpPr>
        <p:spPr bwMode="auto">
          <a:xfrm>
            <a:off x="3049644" y="53845"/>
            <a:ext cx="7758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400" dirty="0"/>
              <a:t>Figure S6</a:t>
            </a:r>
            <a:endParaRPr kumimoji="0" lang="en-US" altLang="en-US" sz="1400" b="0" i="0" u="none" strike="noStrike" cap="none" normalizeH="0" baseline="0" dirty="0">
              <a:ln>
                <a:noFill/>
              </a:ln>
              <a:effectLst/>
            </a:endParaRPr>
          </a:p>
        </p:txBody>
      </p:sp>
      <p:sp>
        <p:nvSpPr>
          <p:cNvPr id="387" name="Rectangle 386"/>
          <p:cNvSpPr/>
          <p:nvPr/>
        </p:nvSpPr>
        <p:spPr>
          <a:xfrm>
            <a:off x="4604147" y="3202751"/>
            <a:ext cx="358243" cy="276999"/>
          </a:xfrm>
          <a:prstGeom prst="rect">
            <a:avLst/>
          </a:prstGeom>
        </p:spPr>
        <p:txBody>
          <a:bodyPr wrap="square">
            <a:spAutoFit/>
          </a:bodyPr>
          <a:lstStyle/>
          <a:p>
            <a:r>
              <a:rPr lang="en-GB" sz="1200" dirty="0" smtClean="0">
                <a:latin typeface="Arial" panose="020B0604020202020204" pitchFamily="34" charset="0"/>
                <a:cs typeface="Arial" panose="020B0604020202020204" pitchFamily="34" charset="0"/>
              </a:rPr>
              <a:t>d)   </a:t>
            </a:r>
            <a:endParaRPr lang="de-DE" sz="1200" dirty="0">
              <a:latin typeface="Arial" panose="020B0604020202020204" pitchFamily="34" charset="0"/>
              <a:cs typeface="Arial" panose="020B0604020202020204" pitchFamily="34" charset="0"/>
            </a:endParaRPr>
          </a:p>
        </p:txBody>
      </p:sp>
      <p:sp>
        <p:nvSpPr>
          <p:cNvPr id="568" name="Rectangle 567"/>
          <p:cNvSpPr/>
          <p:nvPr/>
        </p:nvSpPr>
        <p:spPr>
          <a:xfrm>
            <a:off x="106202" y="5556135"/>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e</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grpSp>
        <p:nvGrpSpPr>
          <p:cNvPr id="223" name="Group 222"/>
          <p:cNvGrpSpPr/>
          <p:nvPr/>
        </p:nvGrpSpPr>
        <p:grpSpPr>
          <a:xfrm>
            <a:off x="94858" y="3426503"/>
            <a:ext cx="2483326" cy="1931059"/>
            <a:chOff x="218010" y="4050670"/>
            <a:chExt cx="2483326" cy="1931059"/>
          </a:xfrm>
        </p:grpSpPr>
        <p:grpSp>
          <p:nvGrpSpPr>
            <p:cNvPr id="4" name="Group 3"/>
            <p:cNvGrpSpPr/>
            <p:nvPr/>
          </p:nvGrpSpPr>
          <p:grpSpPr>
            <a:xfrm>
              <a:off x="218010" y="4050670"/>
              <a:ext cx="2483326" cy="1931059"/>
              <a:chOff x="218010" y="4050670"/>
              <a:chExt cx="2483326" cy="1931059"/>
            </a:xfrm>
          </p:grpSpPr>
          <p:sp>
            <p:nvSpPr>
              <p:cNvPr id="230" name="Line 8"/>
              <p:cNvSpPr>
                <a:spLocks noChangeShapeType="1"/>
              </p:cNvSpPr>
              <p:nvPr/>
            </p:nvSpPr>
            <p:spPr bwMode="auto">
              <a:xfrm>
                <a:off x="809650" y="5427465"/>
                <a:ext cx="1866266"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1" name="Line 9"/>
              <p:cNvSpPr>
                <a:spLocks noChangeShapeType="1"/>
              </p:cNvSpPr>
              <p:nvPr/>
            </p:nvSpPr>
            <p:spPr bwMode="auto">
              <a:xfrm>
                <a:off x="1044457" y="5427465"/>
                <a:ext cx="0" cy="4762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3" name="Line 11"/>
              <p:cNvSpPr>
                <a:spLocks noChangeShapeType="1"/>
              </p:cNvSpPr>
              <p:nvPr/>
            </p:nvSpPr>
            <p:spPr bwMode="auto">
              <a:xfrm>
                <a:off x="1486070" y="5427465"/>
                <a:ext cx="0" cy="4762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5" name="Line 13"/>
              <p:cNvSpPr>
                <a:spLocks noChangeShapeType="1"/>
              </p:cNvSpPr>
              <p:nvPr/>
            </p:nvSpPr>
            <p:spPr bwMode="auto">
              <a:xfrm>
                <a:off x="1915215" y="5427465"/>
                <a:ext cx="0" cy="4762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9" name="Line 15"/>
              <p:cNvSpPr>
                <a:spLocks noChangeShapeType="1"/>
              </p:cNvSpPr>
              <p:nvPr/>
            </p:nvSpPr>
            <p:spPr bwMode="auto">
              <a:xfrm>
                <a:off x="2374148" y="5427465"/>
                <a:ext cx="0" cy="4762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3" name="Line 19"/>
              <p:cNvSpPr>
                <a:spLocks noChangeShapeType="1"/>
              </p:cNvSpPr>
              <p:nvPr/>
            </p:nvSpPr>
            <p:spPr bwMode="auto">
              <a:xfrm flipV="1">
                <a:off x="810661" y="4119943"/>
                <a:ext cx="0" cy="1307522"/>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4" name="Line 20"/>
              <p:cNvSpPr>
                <a:spLocks noChangeShapeType="1"/>
              </p:cNvSpPr>
              <p:nvPr/>
            </p:nvSpPr>
            <p:spPr bwMode="auto">
              <a:xfrm flipH="1">
                <a:off x="763037" y="5427465"/>
                <a:ext cx="4762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5" name="Rectangle 21"/>
              <p:cNvSpPr>
                <a:spLocks noChangeArrowheads="1"/>
              </p:cNvSpPr>
              <p:nvPr/>
            </p:nvSpPr>
            <p:spPr bwMode="auto">
              <a:xfrm>
                <a:off x="382036" y="5356750"/>
                <a:ext cx="348289"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0.001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246" name="Line 22"/>
              <p:cNvSpPr>
                <a:spLocks noChangeShapeType="1"/>
              </p:cNvSpPr>
              <p:nvPr/>
            </p:nvSpPr>
            <p:spPr bwMode="auto">
              <a:xfrm flipH="1">
                <a:off x="763037" y="5209545"/>
                <a:ext cx="4762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7" name="Rectangle 23"/>
              <p:cNvSpPr>
                <a:spLocks noChangeArrowheads="1"/>
              </p:cNvSpPr>
              <p:nvPr/>
            </p:nvSpPr>
            <p:spPr bwMode="auto">
              <a:xfrm>
                <a:off x="452752" y="5138829"/>
                <a:ext cx="271054"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248" name="Line 24"/>
              <p:cNvSpPr>
                <a:spLocks noChangeShapeType="1"/>
              </p:cNvSpPr>
              <p:nvPr/>
            </p:nvSpPr>
            <p:spPr bwMode="auto">
              <a:xfrm flipH="1">
                <a:off x="763037" y="4993068"/>
                <a:ext cx="4762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9" name="Rectangle 25"/>
              <p:cNvSpPr>
                <a:spLocks noChangeArrowheads="1"/>
              </p:cNvSpPr>
              <p:nvPr/>
            </p:nvSpPr>
            <p:spPr bwMode="auto">
              <a:xfrm>
                <a:off x="523468" y="4922352"/>
                <a:ext cx="193818"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250" name="Line 26"/>
              <p:cNvSpPr>
                <a:spLocks noChangeShapeType="1"/>
              </p:cNvSpPr>
              <p:nvPr/>
            </p:nvSpPr>
            <p:spPr bwMode="auto">
              <a:xfrm flipH="1">
                <a:off x="763037" y="4775147"/>
                <a:ext cx="4762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1" name="Rectangle 27"/>
              <p:cNvSpPr>
                <a:spLocks noChangeArrowheads="1"/>
              </p:cNvSpPr>
              <p:nvPr/>
            </p:nvSpPr>
            <p:spPr bwMode="auto">
              <a:xfrm>
                <a:off x="628820" y="4704432"/>
                <a:ext cx="77236"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252" name="Line 28"/>
              <p:cNvSpPr>
                <a:spLocks noChangeShapeType="1"/>
              </p:cNvSpPr>
              <p:nvPr/>
            </p:nvSpPr>
            <p:spPr bwMode="auto">
              <a:xfrm flipH="1">
                <a:off x="763037" y="4555784"/>
                <a:ext cx="4762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3" name="Rectangle 29"/>
              <p:cNvSpPr>
                <a:spLocks noChangeArrowheads="1"/>
              </p:cNvSpPr>
              <p:nvPr/>
            </p:nvSpPr>
            <p:spPr bwMode="auto">
              <a:xfrm>
                <a:off x="558105" y="4485068"/>
                <a:ext cx="154471"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10</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254" name="Line 30"/>
              <p:cNvSpPr>
                <a:spLocks noChangeShapeType="1"/>
              </p:cNvSpPr>
              <p:nvPr/>
            </p:nvSpPr>
            <p:spPr bwMode="auto">
              <a:xfrm flipH="1">
                <a:off x="763037" y="4339306"/>
                <a:ext cx="4762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5" name="Rectangle 31"/>
              <p:cNvSpPr>
                <a:spLocks noChangeArrowheads="1"/>
              </p:cNvSpPr>
              <p:nvPr/>
            </p:nvSpPr>
            <p:spPr bwMode="auto">
              <a:xfrm>
                <a:off x="487388" y="4268591"/>
                <a:ext cx="231707"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100</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320" name="Line 32"/>
              <p:cNvSpPr>
                <a:spLocks noChangeShapeType="1"/>
              </p:cNvSpPr>
              <p:nvPr/>
            </p:nvSpPr>
            <p:spPr bwMode="auto">
              <a:xfrm flipH="1">
                <a:off x="763037" y="4121386"/>
                <a:ext cx="4762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1" name="Rectangle 33"/>
              <p:cNvSpPr>
                <a:spLocks noChangeArrowheads="1"/>
              </p:cNvSpPr>
              <p:nvPr/>
            </p:nvSpPr>
            <p:spPr bwMode="auto">
              <a:xfrm>
                <a:off x="416673" y="4050670"/>
                <a:ext cx="308943"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1000</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322" name="Oval 34"/>
              <p:cNvSpPr>
                <a:spLocks noChangeArrowheads="1"/>
              </p:cNvSpPr>
              <p:nvPr/>
            </p:nvSpPr>
            <p:spPr bwMode="auto">
              <a:xfrm>
                <a:off x="985287" y="4736182"/>
                <a:ext cx="116898" cy="116898"/>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3" name="Oval 35"/>
              <p:cNvSpPr>
                <a:spLocks noChangeArrowheads="1"/>
              </p:cNvSpPr>
              <p:nvPr/>
            </p:nvSpPr>
            <p:spPr bwMode="auto">
              <a:xfrm>
                <a:off x="1073320" y="4730409"/>
                <a:ext cx="115455" cy="116898"/>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4" name="Oval 36"/>
              <p:cNvSpPr>
                <a:spLocks noChangeArrowheads="1"/>
              </p:cNvSpPr>
              <p:nvPr/>
            </p:nvSpPr>
            <p:spPr bwMode="auto">
              <a:xfrm>
                <a:off x="898696" y="4688556"/>
                <a:ext cx="116898" cy="116898"/>
              </a:xfrm>
              <a:prstGeom prst="ellipse">
                <a:avLst/>
              </a:prstGeom>
              <a:no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5" name="Line 37"/>
              <p:cNvSpPr>
                <a:spLocks noChangeShapeType="1"/>
              </p:cNvSpPr>
              <p:nvPr/>
            </p:nvSpPr>
            <p:spPr bwMode="auto">
              <a:xfrm>
                <a:off x="1044457" y="4759273"/>
                <a:ext cx="0" cy="3175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6" name="Freeform 38"/>
              <p:cNvSpPr>
                <a:spLocks/>
              </p:cNvSpPr>
              <p:nvPr/>
            </p:nvSpPr>
            <p:spPr bwMode="auto">
              <a:xfrm>
                <a:off x="1001161" y="4759273"/>
                <a:ext cx="85148" cy="0"/>
              </a:xfrm>
              <a:custGeom>
                <a:avLst/>
                <a:gdLst>
                  <a:gd name="T0" fmla="*/ 0 w 62"/>
                  <a:gd name="T1" fmla="*/ 62 w 62"/>
                  <a:gd name="T2" fmla="*/ 0 w 62"/>
                </a:gdLst>
                <a:ahLst/>
                <a:cxnLst>
                  <a:cxn ang="0">
                    <a:pos x="T0" y="0"/>
                  </a:cxn>
                  <a:cxn ang="0">
                    <a:pos x="T1" y="0"/>
                  </a:cxn>
                  <a:cxn ang="0">
                    <a:pos x="T2" y="0"/>
                  </a:cxn>
                </a:cxnLst>
                <a:rect l="0" t="0" r="r" b="b"/>
                <a:pathLst>
                  <a:path w="62">
                    <a:moveTo>
                      <a:pt x="0" y="0"/>
                    </a:moveTo>
                    <a:lnTo>
                      <a:pt x="62" y="0"/>
                    </a:lnTo>
                    <a:lnTo>
                      <a:pt x="0" y="0"/>
                    </a:lnTo>
                  </a:path>
                </a:pathLst>
              </a:custGeom>
              <a:pattFill prst="pct25">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7" name="Freeform 39"/>
              <p:cNvSpPr>
                <a:spLocks/>
              </p:cNvSpPr>
              <p:nvPr/>
            </p:nvSpPr>
            <p:spPr bwMode="auto">
              <a:xfrm>
                <a:off x="1001161" y="4791023"/>
                <a:ext cx="85148" cy="0"/>
              </a:xfrm>
              <a:custGeom>
                <a:avLst/>
                <a:gdLst>
                  <a:gd name="T0" fmla="*/ 0 w 62"/>
                  <a:gd name="T1" fmla="*/ 62 w 62"/>
                  <a:gd name="T2" fmla="*/ 0 w 62"/>
                </a:gdLst>
                <a:ahLst/>
                <a:cxnLst>
                  <a:cxn ang="0">
                    <a:pos x="T0" y="0"/>
                  </a:cxn>
                  <a:cxn ang="0">
                    <a:pos x="T1" y="0"/>
                  </a:cxn>
                  <a:cxn ang="0">
                    <a:pos x="T2" y="0"/>
                  </a:cxn>
                </a:cxnLst>
                <a:rect l="0" t="0" r="r" b="b"/>
                <a:pathLst>
                  <a:path w="62">
                    <a:moveTo>
                      <a:pt x="0" y="0"/>
                    </a:moveTo>
                    <a:lnTo>
                      <a:pt x="62" y="0"/>
                    </a:lnTo>
                    <a:lnTo>
                      <a:pt x="0" y="0"/>
                    </a:lnTo>
                  </a:path>
                </a:pathLst>
              </a:custGeom>
              <a:pattFill prst="pct25">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8" name="Line 40"/>
              <p:cNvSpPr>
                <a:spLocks noChangeShapeType="1"/>
              </p:cNvSpPr>
              <p:nvPr/>
            </p:nvSpPr>
            <p:spPr bwMode="auto">
              <a:xfrm>
                <a:off x="841259" y="4775147"/>
                <a:ext cx="404951"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9" name="Oval 41"/>
              <p:cNvSpPr>
                <a:spLocks noChangeArrowheads="1"/>
              </p:cNvSpPr>
              <p:nvPr/>
            </p:nvSpPr>
            <p:spPr bwMode="auto">
              <a:xfrm>
                <a:off x="1406696" y="4371056"/>
                <a:ext cx="115455" cy="11545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0" name="Oval 42"/>
              <p:cNvSpPr>
                <a:spLocks noChangeArrowheads="1"/>
              </p:cNvSpPr>
              <p:nvPr/>
            </p:nvSpPr>
            <p:spPr bwMode="auto">
              <a:xfrm>
                <a:off x="1470196" y="4524034"/>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1" name="Oval 43"/>
              <p:cNvSpPr>
                <a:spLocks noChangeArrowheads="1"/>
              </p:cNvSpPr>
              <p:nvPr/>
            </p:nvSpPr>
            <p:spPr bwMode="auto">
              <a:xfrm>
                <a:off x="1424014" y="4314773"/>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2" name="Oval 44"/>
              <p:cNvSpPr>
                <a:spLocks noChangeArrowheads="1"/>
              </p:cNvSpPr>
              <p:nvPr/>
            </p:nvSpPr>
            <p:spPr bwMode="auto">
              <a:xfrm>
                <a:off x="1432673" y="4330647"/>
                <a:ext cx="115455" cy="11545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3" name="Oval 45"/>
              <p:cNvSpPr>
                <a:spLocks noChangeArrowheads="1"/>
              </p:cNvSpPr>
              <p:nvPr/>
            </p:nvSpPr>
            <p:spPr bwMode="auto">
              <a:xfrm>
                <a:off x="1428343" y="4246943"/>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4" name="Oval 46"/>
              <p:cNvSpPr>
                <a:spLocks noChangeArrowheads="1"/>
              </p:cNvSpPr>
              <p:nvPr/>
            </p:nvSpPr>
            <p:spPr bwMode="auto">
              <a:xfrm>
                <a:off x="1418241" y="4349409"/>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5" name="Oval 47"/>
              <p:cNvSpPr>
                <a:spLocks noChangeArrowheads="1"/>
              </p:cNvSpPr>
              <p:nvPr/>
            </p:nvSpPr>
            <p:spPr bwMode="auto">
              <a:xfrm>
                <a:off x="1428343" y="4235397"/>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6" name="Oval 48"/>
              <p:cNvSpPr>
                <a:spLocks noChangeArrowheads="1"/>
              </p:cNvSpPr>
              <p:nvPr/>
            </p:nvSpPr>
            <p:spPr bwMode="auto">
              <a:xfrm>
                <a:off x="1428343" y="4791023"/>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7" name="Oval 49"/>
              <p:cNvSpPr>
                <a:spLocks noChangeArrowheads="1"/>
              </p:cNvSpPr>
              <p:nvPr/>
            </p:nvSpPr>
            <p:spPr bwMode="auto">
              <a:xfrm>
                <a:off x="1428343" y="4190659"/>
                <a:ext cx="115455" cy="11545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8" name="Oval 50"/>
              <p:cNvSpPr>
                <a:spLocks noChangeArrowheads="1"/>
              </p:cNvSpPr>
              <p:nvPr/>
            </p:nvSpPr>
            <p:spPr bwMode="auto">
              <a:xfrm>
                <a:off x="1428343" y="4591864"/>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9" name="Oval 51"/>
              <p:cNvSpPr>
                <a:spLocks noChangeArrowheads="1"/>
              </p:cNvSpPr>
              <p:nvPr/>
            </p:nvSpPr>
            <p:spPr bwMode="auto">
              <a:xfrm>
                <a:off x="1429787" y="4291682"/>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0" name="Oval 52"/>
              <p:cNvSpPr>
                <a:spLocks noChangeArrowheads="1"/>
              </p:cNvSpPr>
              <p:nvPr/>
            </p:nvSpPr>
            <p:spPr bwMode="auto">
              <a:xfrm>
                <a:off x="1514934" y="4532692"/>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1" name="Oval 53"/>
              <p:cNvSpPr>
                <a:spLocks noChangeArrowheads="1"/>
              </p:cNvSpPr>
              <p:nvPr/>
            </p:nvSpPr>
            <p:spPr bwMode="auto">
              <a:xfrm>
                <a:off x="1426900" y="4258490"/>
                <a:ext cx="115455" cy="11545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2" name="Oval 54"/>
              <p:cNvSpPr>
                <a:spLocks noChangeArrowheads="1"/>
              </p:cNvSpPr>
              <p:nvPr/>
            </p:nvSpPr>
            <p:spPr bwMode="auto">
              <a:xfrm>
                <a:off x="1470196" y="4391263"/>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4" name="Oval 55"/>
              <p:cNvSpPr>
                <a:spLocks noChangeArrowheads="1"/>
              </p:cNvSpPr>
              <p:nvPr/>
            </p:nvSpPr>
            <p:spPr bwMode="auto">
              <a:xfrm>
                <a:off x="1406696" y="4505274"/>
                <a:ext cx="115455" cy="11545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5" name="Oval 56"/>
              <p:cNvSpPr>
                <a:spLocks noChangeArrowheads="1"/>
              </p:cNvSpPr>
              <p:nvPr/>
            </p:nvSpPr>
            <p:spPr bwMode="auto">
              <a:xfrm>
                <a:off x="1385047" y="4525479"/>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6" name="Oval 57"/>
              <p:cNvSpPr>
                <a:spLocks noChangeArrowheads="1"/>
              </p:cNvSpPr>
              <p:nvPr/>
            </p:nvSpPr>
            <p:spPr bwMode="auto">
              <a:xfrm>
                <a:off x="1448547" y="4496615"/>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7" name="Oval 58"/>
              <p:cNvSpPr>
                <a:spLocks noChangeArrowheads="1"/>
              </p:cNvSpPr>
              <p:nvPr/>
            </p:nvSpPr>
            <p:spPr bwMode="auto">
              <a:xfrm>
                <a:off x="1514934" y="4395593"/>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8" name="Oval 59"/>
              <p:cNvSpPr>
                <a:spLocks noChangeArrowheads="1"/>
              </p:cNvSpPr>
              <p:nvPr/>
            </p:nvSpPr>
            <p:spPr bwMode="auto">
              <a:xfrm>
                <a:off x="1341753" y="4392705"/>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9" name="Oval 60"/>
              <p:cNvSpPr>
                <a:spLocks noChangeArrowheads="1"/>
              </p:cNvSpPr>
              <p:nvPr/>
            </p:nvSpPr>
            <p:spPr bwMode="auto">
              <a:xfrm>
                <a:off x="1428343" y="4410024"/>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0" name="Oval 61"/>
              <p:cNvSpPr>
                <a:spLocks noChangeArrowheads="1"/>
              </p:cNvSpPr>
              <p:nvPr/>
            </p:nvSpPr>
            <p:spPr bwMode="auto">
              <a:xfrm>
                <a:off x="1448547" y="4386933"/>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1" name="Oval 62"/>
              <p:cNvSpPr>
                <a:spLocks noChangeArrowheads="1"/>
              </p:cNvSpPr>
              <p:nvPr/>
            </p:nvSpPr>
            <p:spPr bwMode="auto">
              <a:xfrm>
                <a:off x="1385047" y="4388375"/>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2" name="Oval 63"/>
              <p:cNvSpPr>
                <a:spLocks noChangeArrowheads="1"/>
              </p:cNvSpPr>
              <p:nvPr/>
            </p:nvSpPr>
            <p:spPr bwMode="auto">
              <a:xfrm>
                <a:off x="1341753" y="4547125"/>
                <a:ext cx="115455" cy="11689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3" name="Oval 64"/>
              <p:cNvSpPr>
                <a:spLocks noChangeArrowheads="1"/>
              </p:cNvSpPr>
              <p:nvPr/>
            </p:nvSpPr>
            <p:spPr bwMode="auto">
              <a:xfrm>
                <a:off x="1437002" y="4366729"/>
                <a:ext cx="115455" cy="11545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4" name="Line 65"/>
              <p:cNvSpPr>
                <a:spLocks noChangeShapeType="1"/>
              </p:cNvSpPr>
              <p:nvPr/>
            </p:nvSpPr>
            <p:spPr bwMode="auto">
              <a:xfrm>
                <a:off x="1486070" y="4378274"/>
                <a:ext cx="0" cy="47625"/>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5" name="Freeform 66"/>
              <p:cNvSpPr>
                <a:spLocks/>
              </p:cNvSpPr>
              <p:nvPr/>
            </p:nvSpPr>
            <p:spPr bwMode="auto">
              <a:xfrm>
                <a:off x="1442775" y="4378274"/>
                <a:ext cx="85148" cy="0"/>
              </a:xfrm>
              <a:custGeom>
                <a:avLst/>
                <a:gdLst>
                  <a:gd name="T0" fmla="*/ 0 w 62"/>
                  <a:gd name="T1" fmla="*/ 62 w 62"/>
                  <a:gd name="T2" fmla="*/ 0 w 62"/>
                </a:gdLst>
                <a:ahLst/>
                <a:cxnLst>
                  <a:cxn ang="0">
                    <a:pos x="T0" y="0"/>
                  </a:cxn>
                  <a:cxn ang="0">
                    <a:pos x="T1" y="0"/>
                  </a:cxn>
                  <a:cxn ang="0">
                    <a:pos x="T2" y="0"/>
                  </a:cxn>
                </a:cxnLst>
                <a:rect l="0" t="0" r="r" b="b"/>
                <a:pathLst>
                  <a:path w="62">
                    <a:moveTo>
                      <a:pt x="0" y="0"/>
                    </a:moveTo>
                    <a:lnTo>
                      <a:pt x="62" y="0"/>
                    </a:lnTo>
                    <a:lnTo>
                      <a:pt x="0" y="0"/>
                    </a:lnTo>
                  </a:path>
                </a:pathLst>
              </a:custGeom>
              <a:solidFill>
                <a:schemeClr val="bg1">
                  <a:lumMod val="50000"/>
                </a:schemeClr>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6" name="Freeform 67"/>
              <p:cNvSpPr>
                <a:spLocks/>
              </p:cNvSpPr>
              <p:nvPr/>
            </p:nvSpPr>
            <p:spPr bwMode="auto">
              <a:xfrm>
                <a:off x="1442775" y="4425899"/>
                <a:ext cx="85148" cy="0"/>
              </a:xfrm>
              <a:custGeom>
                <a:avLst/>
                <a:gdLst>
                  <a:gd name="T0" fmla="*/ 0 w 62"/>
                  <a:gd name="T1" fmla="*/ 62 w 62"/>
                  <a:gd name="T2" fmla="*/ 0 w 62"/>
                </a:gdLst>
                <a:ahLst/>
                <a:cxnLst>
                  <a:cxn ang="0">
                    <a:pos x="T0" y="0"/>
                  </a:cxn>
                  <a:cxn ang="0">
                    <a:pos x="T1" y="0"/>
                  </a:cxn>
                  <a:cxn ang="0">
                    <a:pos x="T2" y="0"/>
                  </a:cxn>
                </a:cxnLst>
                <a:rect l="0" t="0" r="r" b="b"/>
                <a:pathLst>
                  <a:path w="62">
                    <a:moveTo>
                      <a:pt x="0" y="0"/>
                    </a:moveTo>
                    <a:lnTo>
                      <a:pt x="62" y="0"/>
                    </a:lnTo>
                    <a:lnTo>
                      <a:pt x="0" y="0"/>
                    </a:lnTo>
                  </a:path>
                </a:pathLst>
              </a:custGeom>
              <a:solidFill>
                <a:schemeClr val="bg1">
                  <a:lumMod val="50000"/>
                </a:schemeClr>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7" name="Line 68"/>
              <p:cNvSpPr>
                <a:spLocks noChangeShapeType="1"/>
              </p:cNvSpPr>
              <p:nvPr/>
            </p:nvSpPr>
            <p:spPr bwMode="auto">
              <a:xfrm>
                <a:off x="1285297" y="4399922"/>
                <a:ext cx="40154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8" name="Oval 69"/>
              <p:cNvSpPr>
                <a:spLocks noChangeArrowheads="1"/>
              </p:cNvSpPr>
              <p:nvPr/>
            </p:nvSpPr>
            <p:spPr bwMode="auto">
              <a:xfrm>
                <a:off x="1770897" y="5118626"/>
                <a:ext cx="115455" cy="116898"/>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9" name="Oval 70"/>
              <p:cNvSpPr>
                <a:spLocks noChangeArrowheads="1"/>
              </p:cNvSpPr>
              <p:nvPr/>
            </p:nvSpPr>
            <p:spPr bwMode="auto">
              <a:xfrm>
                <a:off x="1857488" y="5203774"/>
                <a:ext cx="115455" cy="115455"/>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0" name="Oval 71"/>
              <p:cNvSpPr>
                <a:spLocks noChangeArrowheads="1"/>
              </p:cNvSpPr>
              <p:nvPr/>
            </p:nvSpPr>
            <p:spPr bwMode="auto">
              <a:xfrm>
                <a:off x="1944078" y="5163365"/>
                <a:ext cx="115455" cy="115455"/>
              </a:xfrm>
              <a:prstGeom prst="ellipse">
                <a:avLst/>
              </a:prstGeom>
              <a:solidFill>
                <a:schemeClr val="tx1"/>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1" name="Line 72"/>
              <p:cNvSpPr>
                <a:spLocks noChangeShapeType="1"/>
              </p:cNvSpPr>
              <p:nvPr/>
            </p:nvSpPr>
            <p:spPr bwMode="auto">
              <a:xfrm>
                <a:off x="1915215" y="5192229"/>
                <a:ext cx="0" cy="50512"/>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2" name="Freeform 73"/>
              <p:cNvSpPr>
                <a:spLocks/>
              </p:cNvSpPr>
              <p:nvPr/>
            </p:nvSpPr>
            <p:spPr bwMode="auto">
              <a:xfrm>
                <a:off x="1871920" y="5192229"/>
                <a:ext cx="85148" cy="0"/>
              </a:xfrm>
              <a:custGeom>
                <a:avLst/>
                <a:gdLst>
                  <a:gd name="T0" fmla="*/ 0 w 62"/>
                  <a:gd name="T1" fmla="*/ 62 w 62"/>
                  <a:gd name="T2" fmla="*/ 0 w 62"/>
                </a:gdLst>
                <a:ahLst/>
                <a:cxnLst>
                  <a:cxn ang="0">
                    <a:pos x="T0" y="0"/>
                  </a:cxn>
                  <a:cxn ang="0">
                    <a:pos x="T1" y="0"/>
                  </a:cxn>
                  <a:cxn ang="0">
                    <a:pos x="T2" y="0"/>
                  </a:cxn>
                </a:cxnLst>
                <a:rect l="0" t="0" r="r" b="b"/>
                <a:pathLst>
                  <a:path w="62">
                    <a:moveTo>
                      <a:pt x="0" y="0"/>
                    </a:moveTo>
                    <a:lnTo>
                      <a:pt x="62" y="0"/>
                    </a:lnTo>
                    <a:lnTo>
                      <a:pt x="0" y="0"/>
                    </a:lnTo>
                  </a:path>
                </a:pathLst>
              </a:custGeom>
              <a:pattFill prst="pct80">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3" name="Freeform 74"/>
              <p:cNvSpPr>
                <a:spLocks/>
              </p:cNvSpPr>
              <p:nvPr/>
            </p:nvSpPr>
            <p:spPr bwMode="auto">
              <a:xfrm>
                <a:off x="1871920" y="5242739"/>
                <a:ext cx="85148" cy="0"/>
              </a:xfrm>
              <a:custGeom>
                <a:avLst/>
                <a:gdLst>
                  <a:gd name="T0" fmla="*/ 0 w 62"/>
                  <a:gd name="T1" fmla="*/ 62 w 62"/>
                  <a:gd name="T2" fmla="*/ 0 w 62"/>
                </a:gdLst>
                <a:ahLst/>
                <a:cxnLst>
                  <a:cxn ang="0">
                    <a:pos x="T0" y="0"/>
                  </a:cxn>
                  <a:cxn ang="0">
                    <a:pos x="T1" y="0"/>
                  </a:cxn>
                  <a:cxn ang="0">
                    <a:pos x="T2" y="0"/>
                  </a:cxn>
                </a:cxnLst>
                <a:rect l="0" t="0" r="r" b="b"/>
                <a:pathLst>
                  <a:path w="62">
                    <a:moveTo>
                      <a:pt x="0" y="0"/>
                    </a:moveTo>
                    <a:lnTo>
                      <a:pt x="62" y="0"/>
                    </a:lnTo>
                    <a:lnTo>
                      <a:pt x="0" y="0"/>
                    </a:lnTo>
                  </a:path>
                </a:pathLst>
              </a:custGeom>
              <a:pattFill prst="pct80">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4" name="Line 75"/>
              <p:cNvSpPr>
                <a:spLocks noChangeShapeType="1"/>
              </p:cNvSpPr>
              <p:nvPr/>
            </p:nvSpPr>
            <p:spPr bwMode="auto">
              <a:xfrm>
                <a:off x="1714441" y="5212434"/>
                <a:ext cx="40154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6" name="Oval 76"/>
              <p:cNvSpPr>
                <a:spLocks noChangeArrowheads="1"/>
              </p:cNvSpPr>
              <p:nvPr/>
            </p:nvSpPr>
            <p:spPr bwMode="auto">
              <a:xfrm>
                <a:off x="2316420" y="5173467"/>
                <a:ext cx="115455" cy="115455"/>
              </a:xfrm>
              <a:prstGeom prst="ellipse">
                <a:avLst/>
              </a:prstGeom>
              <a:solidFill>
                <a:schemeClr val="tx1">
                  <a:lumMod val="65000"/>
                  <a:lumOff val="35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7" name="Oval 77"/>
              <p:cNvSpPr>
                <a:spLocks noChangeArrowheads="1"/>
              </p:cNvSpPr>
              <p:nvPr/>
            </p:nvSpPr>
            <p:spPr bwMode="auto">
              <a:xfrm>
                <a:off x="2229830" y="5125843"/>
                <a:ext cx="115455" cy="116898"/>
              </a:xfrm>
              <a:prstGeom prst="ellipse">
                <a:avLst/>
              </a:prstGeom>
              <a:solidFill>
                <a:schemeClr val="tx1">
                  <a:lumMod val="65000"/>
                  <a:lumOff val="35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8" name="Oval 78"/>
              <p:cNvSpPr>
                <a:spLocks noChangeArrowheads="1"/>
              </p:cNvSpPr>
              <p:nvPr/>
            </p:nvSpPr>
            <p:spPr bwMode="auto">
              <a:xfrm>
                <a:off x="2403010" y="5169138"/>
                <a:ext cx="115455" cy="115455"/>
              </a:xfrm>
              <a:prstGeom prst="ellipse">
                <a:avLst/>
              </a:prstGeom>
              <a:solidFill>
                <a:schemeClr val="tx1">
                  <a:lumMod val="65000"/>
                  <a:lumOff val="35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9" name="Line 79"/>
              <p:cNvSpPr>
                <a:spLocks noChangeShapeType="1"/>
              </p:cNvSpPr>
              <p:nvPr/>
            </p:nvSpPr>
            <p:spPr bwMode="auto">
              <a:xfrm>
                <a:off x="2374148" y="5196558"/>
                <a:ext cx="0" cy="3175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70" name="Freeform 80"/>
              <p:cNvSpPr>
                <a:spLocks/>
              </p:cNvSpPr>
              <p:nvPr/>
            </p:nvSpPr>
            <p:spPr bwMode="auto">
              <a:xfrm>
                <a:off x="2332295" y="5196558"/>
                <a:ext cx="85148" cy="0"/>
              </a:xfrm>
              <a:custGeom>
                <a:avLst/>
                <a:gdLst>
                  <a:gd name="T0" fmla="*/ 0 w 62"/>
                  <a:gd name="T1" fmla="*/ 62 w 62"/>
                  <a:gd name="T2" fmla="*/ 0 w 62"/>
                </a:gdLst>
                <a:ahLst/>
                <a:cxnLst>
                  <a:cxn ang="0">
                    <a:pos x="T0" y="0"/>
                  </a:cxn>
                  <a:cxn ang="0">
                    <a:pos x="T1" y="0"/>
                  </a:cxn>
                  <a:cxn ang="0">
                    <a:pos x="T2" y="0"/>
                  </a:cxn>
                </a:cxnLst>
                <a:rect l="0" t="0" r="r" b="b"/>
                <a:pathLst>
                  <a:path w="62">
                    <a:moveTo>
                      <a:pt x="0" y="0"/>
                    </a:moveTo>
                    <a:lnTo>
                      <a:pt x="62" y="0"/>
                    </a:lnTo>
                    <a:lnTo>
                      <a:pt x="0" y="0"/>
                    </a:lnTo>
                  </a:path>
                </a:pathLst>
              </a:custGeom>
              <a:pattFill prst="trellis">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71" name="Freeform 81"/>
              <p:cNvSpPr>
                <a:spLocks/>
              </p:cNvSpPr>
              <p:nvPr/>
            </p:nvSpPr>
            <p:spPr bwMode="auto">
              <a:xfrm>
                <a:off x="2332295" y="5228308"/>
                <a:ext cx="85148" cy="0"/>
              </a:xfrm>
              <a:custGeom>
                <a:avLst/>
                <a:gdLst>
                  <a:gd name="T0" fmla="*/ 0 w 62"/>
                  <a:gd name="T1" fmla="*/ 62 w 62"/>
                  <a:gd name="T2" fmla="*/ 0 w 62"/>
                </a:gdLst>
                <a:ahLst/>
                <a:cxnLst>
                  <a:cxn ang="0">
                    <a:pos x="T0" y="0"/>
                  </a:cxn>
                  <a:cxn ang="0">
                    <a:pos x="T1" y="0"/>
                  </a:cxn>
                  <a:cxn ang="0">
                    <a:pos x="T2" y="0"/>
                  </a:cxn>
                </a:cxnLst>
                <a:rect l="0" t="0" r="r" b="b"/>
                <a:pathLst>
                  <a:path w="62">
                    <a:moveTo>
                      <a:pt x="0" y="0"/>
                    </a:moveTo>
                    <a:lnTo>
                      <a:pt x="62" y="0"/>
                    </a:lnTo>
                    <a:lnTo>
                      <a:pt x="0" y="0"/>
                    </a:lnTo>
                  </a:path>
                </a:pathLst>
              </a:custGeom>
              <a:pattFill prst="trellis">
                <a:fgClr>
                  <a:schemeClr val="tx1"/>
                </a:fgClr>
                <a:bgClr>
                  <a:schemeClr val="bg1"/>
                </a:bgClr>
              </a:patt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72" name="Line 82"/>
              <p:cNvSpPr>
                <a:spLocks noChangeShapeType="1"/>
              </p:cNvSpPr>
              <p:nvPr/>
            </p:nvSpPr>
            <p:spPr bwMode="auto">
              <a:xfrm>
                <a:off x="2173373" y="5210989"/>
                <a:ext cx="40154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09" name="Rectangle 89"/>
              <p:cNvSpPr>
                <a:spLocks noChangeArrowheads="1"/>
              </p:cNvSpPr>
              <p:nvPr/>
            </p:nvSpPr>
            <p:spPr bwMode="auto">
              <a:xfrm rot="16200000">
                <a:off x="-84958" y="4701158"/>
                <a:ext cx="773813" cy="1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a:ln>
                      <a:noFill/>
                    </a:ln>
                    <a:solidFill>
                      <a:srgbClr val="000000"/>
                    </a:solidFill>
                    <a:effectLst/>
                  </a:rPr>
                  <a:t>CDH1 </a:t>
                </a:r>
                <a:r>
                  <a:rPr lang="en-US" altLang="en-US" sz="1200" dirty="0">
                    <a:solidFill>
                      <a:srgbClr val="000000"/>
                    </a:solidFill>
                  </a:rPr>
                  <a:t>levels</a:t>
                </a:r>
                <a:endParaRPr kumimoji="0" lang="en-US" altLang="en-US" sz="1200" b="0" i="0" u="none" strike="noStrike" cap="none" normalizeH="0" baseline="0" dirty="0">
                  <a:ln>
                    <a:noFill/>
                  </a:ln>
                  <a:solidFill>
                    <a:schemeClr val="tx1"/>
                  </a:solidFill>
                  <a:effectLst/>
                </a:endParaRPr>
              </a:p>
            </p:txBody>
          </p:sp>
          <p:sp>
            <p:nvSpPr>
              <p:cNvPr id="610" name="Rectangle 86"/>
              <p:cNvSpPr>
                <a:spLocks noChangeArrowheads="1"/>
              </p:cNvSpPr>
              <p:nvPr/>
            </p:nvSpPr>
            <p:spPr bwMode="auto">
              <a:xfrm rot="19416251">
                <a:off x="546868" y="5618402"/>
                <a:ext cx="7582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cs typeface="Arial" panose="020B0604020202020204" pitchFamily="34" charset="0"/>
                  </a:rPr>
                  <a:t>Ben-Men-1</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000" dirty="0">
                    <a:solidFill>
                      <a:srgbClr val="000000"/>
                    </a:solidFill>
                    <a:cs typeface="Arial" panose="020B0604020202020204" pitchFamily="34" charset="0"/>
                  </a:rPr>
                  <a:t>n=3</a:t>
                </a:r>
                <a:endParaRPr kumimoji="0" lang="en-US" altLang="en-US" sz="1000" i="0" u="none" strike="noStrike" cap="none" normalizeH="0" baseline="0" dirty="0">
                  <a:ln>
                    <a:noFill/>
                  </a:ln>
                  <a:solidFill>
                    <a:srgbClr val="000000"/>
                  </a:solidFill>
                  <a:effectLst/>
                  <a:cs typeface="Arial" panose="020B0604020202020204" pitchFamily="34" charset="0"/>
                </a:endParaRPr>
              </a:p>
            </p:txBody>
          </p:sp>
          <p:sp>
            <p:nvSpPr>
              <p:cNvPr id="611" name="Rectangle 90"/>
              <p:cNvSpPr>
                <a:spLocks noChangeArrowheads="1"/>
              </p:cNvSpPr>
              <p:nvPr/>
            </p:nvSpPr>
            <p:spPr bwMode="auto">
              <a:xfrm rot="19416251">
                <a:off x="1490364" y="5615486"/>
                <a:ext cx="751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cs typeface="Arial" panose="020B0604020202020204" pitchFamily="34" charset="0"/>
                  </a:rPr>
                  <a:t>KT21-MG1</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000" dirty="0">
                    <a:solidFill>
                      <a:srgbClr val="000000"/>
                    </a:solidFill>
                    <a:cs typeface="Arial" panose="020B0604020202020204" pitchFamily="34" charset="0"/>
                  </a:rPr>
                  <a:t>n=3</a:t>
                </a:r>
                <a:endParaRPr kumimoji="0" lang="en-US" altLang="en-US" sz="1000" i="0" u="none" strike="noStrike" cap="none" normalizeH="0" baseline="0" dirty="0">
                  <a:ln>
                    <a:noFill/>
                  </a:ln>
                  <a:solidFill>
                    <a:schemeClr val="tx1"/>
                  </a:solidFill>
                  <a:effectLst/>
                  <a:cs typeface="Arial" panose="020B0604020202020204" pitchFamily="34" charset="0"/>
                </a:endParaRPr>
              </a:p>
            </p:txBody>
          </p:sp>
          <p:sp>
            <p:nvSpPr>
              <p:cNvPr id="612" name="Rectangle 90"/>
              <p:cNvSpPr>
                <a:spLocks noChangeArrowheads="1"/>
              </p:cNvSpPr>
              <p:nvPr/>
            </p:nvSpPr>
            <p:spPr bwMode="auto">
              <a:xfrm rot="19416251">
                <a:off x="1975175" y="5603829"/>
                <a:ext cx="7261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dirty="0">
                    <a:solidFill>
                      <a:srgbClr val="000000"/>
                    </a:solidFill>
                    <a:cs typeface="Arial" panose="020B0604020202020204" pitchFamily="34" charset="0"/>
                  </a:rPr>
                  <a:t>IOMM-Lee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i="0" u="none" strike="noStrike" cap="none" normalizeH="0" baseline="0" dirty="0">
                    <a:ln>
                      <a:noFill/>
                    </a:ln>
                    <a:solidFill>
                      <a:srgbClr val="000000"/>
                    </a:solidFill>
                    <a:effectLst/>
                    <a:cs typeface="Arial" panose="020B0604020202020204" pitchFamily="34" charset="0"/>
                  </a:rPr>
                  <a:t>n=3</a:t>
                </a:r>
                <a:endParaRPr kumimoji="0" lang="en-US" altLang="en-US" sz="1000" i="0" u="none" strike="noStrike" cap="none" normalizeH="0" baseline="0" dirty="0">
                  <a:ln>
                    <a:noFill/>
                  </a:ln>
                  <a:solidFill>
                    <a:schemeClr val="tx1"/>
                  </a:solidFill>
                  <a:effectLst/>
                  <a:cs typeface="Arial" panose="020B0604020202020204" pitchFamily="34" charset="0"/>
                </a:endParaRPr>
              </a:p>
            </p:txBody>
          </p:sp>
          <p:sp>
            <p:nvSpPr>
              <p:cNvPr id="613" name="Rectangle 12"/>
              <p:cNvSpPr>
                <a:spLocks noChangeArrowheads="1"/>
              </p:cNvSpPr>
              <p:nvPr/>
            </p:nvSpPr>
            <p:spPr bwMode="auto">
              <a:xfrm rot="19416251">
                <a:off x="952443" y="5643175"/>
                <a:ext cx="8127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rPr>
                  <a:t>WHO I cells</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000" dirty="0">
                    <a:solidFill>
                      <a:srgbClr val="000000"/>
                    </a:solidFill>
                  </a:rPr>
                  <a:t>n=24</a:t>
                </a:r>
                <a:endParaRPr kumimoji="0" lang="en-US" altLang="en-US" sz="1000" i="0" u="none" strike="noStrike" cap="none" normalizeH="0" baseline="0" dirty="0">
                  <a:ln>
                    <a:noFill/>
                  </a:ln>
                  <a:solidFill>
                    <a:srgbClr val="000000"/>
                  </a:solidFill>
                  <a:effectLst/>
                </a:endParaRPr>
              </a:p>
            </p:txBody>
          </p:sp>
        </p:grpSp>
        <p:sp>
          <p:nvSpPr>
            <p:cNvPr id="490" name="Rectangle 658"/>
            <p:cNvSpPr>
              <a:spLocks noChangeArrowheads="1"/>
            </p:cNvSpPr>
            <p:nvPr/>
          </p:nvSpPr>
          <p:spPr bwMode="auto">
            <a:xfrm>
              <a:off x="1733262" y="4929742"/>
              <a:ext cx="3597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sp>
          <p:nvSpPr>
            <p:cNvPr id="491" name="Rectangle 658"/>
            <p:cNvSpPr>
              <a:spLocks noChangeArrowheads="1"/>
            </p:cNvSpPr>
            <p:nvPr/>
          </p:nvSpPr>
          <p:spPr bwMode="auto">
            <a:xfrm>
              <a:off x="2198082" y="4929742"/>
              <a:ext cx="3597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grpSp>
      <p:grpSp>
        <p:nvGrpSpPr>
          <p:cNvPr id="224" name="Group 223"/>
          <p:cNvGrpSpPr/>
          <p:nvPr/>
        </p:nvGrpSpPr>
        <p:grpSpPr>
          <a:xfrm>
            <a:off x="238162" y="5436714"/>
            <a:ext cx="3572975" cy="1763998"/>
            <a:chOff x="176532" y="7006167"/>
            <a:chExt cx="3572975" cy="1858555"/>
          </a:xfrm>
        </p:grpSpPr>
        <p:sp>
          <p:nvSpPr>
            <p:cNvPr id="484" name="TextBox 483"/>
            <p:cNvSpPr txBox="1"/>
            <p:nvPr/>
          </p:nvSpPr>
          <p:spPr>
            <a:xfrm>
              <a:off x="882790" y="7006167"/>
              <a:ext cx="773947" cy="228925"/>
            </a:xfrm>
            <a:prstGeom prst="rect">
              <a:avLst/>
            </a:prstGeom>
            <a:noFill/>
          </p:spPr>
          <p:txBody>
            <a:bodyPr wrap="none" rtlCol="0">
              <a:spAutoFit/>
            </a:bodyPr>
            <a:lstStyle/>
            <a:p>
              <a:r>
                <a:rPr lang="en-GB" sz="1200" b="1" dirty="0">
                  <a:latin typeface="Arial" panose="020B0604020202020204" pitchFamily="34" charset="0"/>
                  <a:cs typeface="Arial" panose="020B0604020202020204" pitchFamily="34" charset="0"/>
                </a:rPr>
                <a:t>KT21-MG1</a:t>
              </a:r>
            </a:p>
          </p:txBody>
        </p:sp>
        <p:sp>
          <p:nvSpPr>
            <p:cNvPr id="485" name="Rectangle 48"/>
            <p:cNvSpPr>
              <a:spLocks noChangeArrowheads="1"/>
            </p:cNvSpPr>
            <p:nvPr/>
          </p:nvSpPr>
          <p:spPr bwMode="auto">
            <a:xfrm>
              <a:off x="951185" y="8695445"/>
              <a:ext cx="16510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err="1">
                  <a:ln>
                    <a:noFill/>
                  </a:ln>
                  <a:effectLst/>
                  <a:cs typeface="Arial" panose="020B0604020202020204" pitchFamily="34" charset="0"/>
                </a:rPr>
                <a:t>Sc</a:t>
              </a:r>
              <a:endParaRPr kumimoji="0" lang="en-US" altLang="en-US" sz="1100" b="0" i="0" u="none" strike="noStrike" cap="none" normalizeH="0" baseline="0" dirty="0">
                <a:ln>
                  <a:noFill/>
                </a:ln>
                <a:effectLst/>
                <a:cs typeface="Arial" panose="020B0604020202020204" pitchFamily="34" charset="0"/>
              </a:endParaRPr>
            </a:p>
          </p:txBody>
        </p:sp>
        <p:sp>
          <p:nvSpPr>
            <p:cNvPr id="486" name="Rectangle 49"/>
            <p:cNvSpPr>
              <a:spLocks noChangeArrowheads="1"/>
            </p:cNvSpPr>
            <p:nvPr/>
          </p:nvSpPr>
          <p:spPr bwMode="auto">
            <a:xfrm>
              <a:off x="1334495" y="8695445"/>
              <a:ext cx="4392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err="1">
                  <a:ln>
                    <a:noFill/>
                  </a:ln>
                  <a:effectLst/>
                  <a:cs typeface="Arial" panose="020B0604020202020204" pitchFamily="34" charset="0"/>
                </a:rPr>
                <a:t>shFOS</a:t>
              </a:r>
              <a:endParaRPr kumimoji="0" lang="en-US" altLang="en-US" sz="1100" b="0" i="0" u="none" strike="noStrike" cap="none" normalizeH="0" baseline="0" dirty="0">
                <a:ln>
                  <a:noFill/>
                </a:ln>
                <a:effectLst/>
                <a:cs typeface="Arial" panose="020B0604020202020204" pitchFamily="34" charset="0"/>
              </a:endParaRPr>
            </a:p>
          </p:txBody>
        </p:sp>
        <p:sp>
          <p:nvSpPr>
            <p:cNvPr id="487" name="TextBox 486"/>
            <p:cNvSpPr txBox="1"/>
            <p:nvPr/>
          </p:nvSpPr>
          <p:spPr>
            <a:xfrm rot="16200000">
              <a:off x="-178534" y="7881067"/>
              <a:ext cx="971741" cy="261610"/>
            </a:xfrm>
            <a:prstGeom prst="rect">
              <a:avLst/>
            </a:prstGeom>
            <a:noFill/>
          </p:spPr>
          <p:txBody>
            <a:bodyPr wrap="none" rtlCol="0">
              <a:spAutoFit/>
            </a:bodyPr>
            <a:lstStyle/>
            <a:p>
              <a:pPr algn="ctr"/>
              <a:r>
                <a:rPr lang="en-GB" sz="1100" i="1" dirty="0">
                  <a:latin typeface="Arial" panose="020B0604020202020204" pitchFamily="34" charset="0"/>
                  <a:cs typeface="Arial" panose="020B0604020202020204" pitchFamily="34" charset="0"/>
                </a:rPr>
                <a:t>CDH1</a:t>
              </a:r>
              <a:r>
                <a:rPr lang="en-GB" sz="1100" dirty="0">
                  <a:latin typeface="Arial" panose="020B0604020202020204" pitchFamily="34" charset="0"/>
                  <a:cs typeface="Arial" panose="020B0604020202020204" pitchFamily="34" charset="0"/>
                </a:rPr>
                <a:t> levels</a:t>
              </a:r>
            </a:p>
          </p:txBody>
        </p:sp>
        <p:sp>
          <p:nvSpPr>
            <p:cNvPr id="489" name="Rectangle 7"/>
            <p:cNvSpPr>
              <a:spLocks noChangeArrowheads="1"/>
            </p:cNvSpPr>
            <p:nvPr/>
          </p:nvSpPr>
          <p:spPr bwMode="auto">
            <a:xfrm>
              <a:off x="851148" y="8007055"/>
              <a:ext cx="405523" cy="674688"/>
            </a:xfrm>
            <a:prstGeom prst="rect">
              <a:avLst/>
            </a:prstGeom>
            <a:solidFill>
              <a:schemeClr val="bg1">
                <a:lumMod val="50000"/>
              </a:schemeClr>
            </a:solidFill>
            <a:ln>
              <a:solidFill>
                <a:schemeClr val="tx1"/>
              </a:solidFill>
            </a:ln>
          </p:spPr>
          <p:txBody>
            <a:bodyPr vert="horz" wrap="square" lIns="91440" tIns="45720" rIns="91440" bIns="45720" numCol="1" anchor="t" anchorCtr="0" compatLnSpc="1">
              <a:prstTxWarp prst="textNoShape">
                <a:avLst/>
              </a:prstTxWarp>
            </a:bodyPr>
            <a:lstStyle/>
            <a:p>
              <a:endParaRPr lang="en-GB"/>
            </a:p>
          </p:txBody>
        </p:sp>
        <p:sp>
          <p:nvSpPr>
            <p:cNvPr id="512" name="Rectangle 8"/>
            <p:cNvSpPr>
              <a:spLocks noChangeArrowheads="1"/>
            </p:cNvSpPr>
            <p:nvPr/>
          </p:nvSpPr>
          <p:spPr bwMode="auto">
            <a:xfrm>
              <a:off x="1351211" y="7584780"/>
              <a:ext cx="405523" cy="1096963"/>
            </a:xfrm>
            <a:prstGeom prst="rect">
              <a:avLst/>
            </a:prstGeom>
            <a:solidFill>
              <a:schemeClr val="bg2">
                <a:lumMod val="90000"/>
              </a:schemeClr>
            </a:solidFill>
            <a:ln>
              <a:solidFill>
                <a:schemeClr val="tx1"/>
              </a:solidFill>
            </a:ln>
          </p:spPr>
          <p:txBody>
            <a:bodyPr vert="horz" wrap="square" lIns="91440" tIns="45720" rIns="91440" bIns="45720" numCol="1" anchor="t" anchorCtr="0" compatLnSpc="1">
              <a:prstTxWarp prst="textNoShape">
                <a:avLst/>
              </a:prstTxWarp>
            </a:bodyPr>
            <a:lstStyle/>
            <a:p>
              <a:endParaRPr lang="en-GB"/>
            </a:p>
          </p:txBody>
        </p:sp>
        <p:sp>
          <p:nvSpPr>
            <p:cNvPr id="513" name="Freeform 9"/>
            <p:cNvSpPr>
              <a:spLocks noEditPoints="1"/>
            </p:cNvSpPr>
            <p:nvPr/>
          </p:nvSpPr>
          <p:spPr bwMode="auto">
            <a:xfrm>
              <a:off x="1436475" y="7373642"/>
              <a:ext cx="225469" cy="215900"/>
            </a:xfrm>
            <a:custGeom>
              <a:avLst/>
              <a:gdLst>
                <a:gd name="T0" fmla="*/ 17 w 34"/>
                <a:gd name="T1" fmla="*/ 136 h 136"/>
                <a:gd name="T2" fmla="*/ 17 w 34"/>
                <a:gd name="T3" fmla="*/ 0 h 136"/>
                <a:gd name="T4" fmla="*/ 0 w 34"/>
                <a:gd name="T5" fmla="*/ 0 h 136"/>
                <a:gd name="T6" fmla="*/ 34 w 34"/>
                <a:gd name="T7" fmla="*/ 0 h 136"/>
              </a:gdLst>
              <a:ahLst/>
              <a:cxnLst>
                <a:cxn ang="0">
                  <a:pos x="T0" y="T1"/>
                </a:cxn>
                <a:cxn ang="0">
                  <a:pos x="T2" y="T3"/>
                </a:cxn>
                <a:cxn ang="0">
                  <a:pos x="T4" y="T5"/>
                </a:cxn>
                <a:cxn ang="0">
                  <a:pos x="T6" y="T7"/>
                </a:cxn>
              </a:cxnLst>
              <a:rect l="0" t="0" r="r" b="b"/>
              <a:pathLst>
                <a:path w="34" h="136">
                  <a:moveTo>
                    <a:pt x="17" y="136"/>
                  </a:moveTo>
                  <a:lnTo>
                    <a:pt x="17" y="0"/>
                  </a:lnTo>
                  <a:moveTo>
                    <a:pt x="0" y="0"/>
                  </a:moveTo>
                  <a:lnTo>
                    <a:pt x="34" y="0"/>
                  </a:lnTo>
                </a:path>
              </a:pathLst>
            </a:custGeom>
            <a:noFill/>
            <a:ln w="952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14" name="Line 10"/>
            <p:cNvSpPr>
              <a:spLocks noChangeShapeType="1"/>
            </p:cNvSpPr>
            <p:nvPr/>
          </p:nvSpPr>
          <p:spPr bwMode="auto">
            <a:xfrm flipV="1">
              <a:off x="791972" y="7327605"/>
              <a:ext cx="0" cy="1349375"/>
            </a:xfrm>
            <a:prstGeom prst="line">
              <a:avLst/>
            </a:prstGeom>
            <a:noFill/>
            <a:ln w="952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15" name="Freeform 11"/>
            <p:cNvSpPr>
              <a:spLocks noEditPoints="1"/>
            </p:cNvSpPr>
            <p:nvPr/>
          </p:nvSpPr>
          <p:spPr bwMode="auto">
            <a:xfrm>
              <a:off x="755460" y="7327605"/>
              <a:ext cx="36513" cy="1349375"/>
            </a:xfrm>
            <a:custGeom>
              <a:avLst/>
              <a:gdLst>
                <a:gd name="T0" fmla="*/ 0 w 23"/>
                <a:gd name="T1" fmla="*/ 850 h 850"/>
                <a:gd name="T2" fmla="*/ 23 w 23"/>
                <a:gd name="T3" fmla="*/ 850 h 850"/>
                <a:gd name="T4" fmla="*/ 0 w 23"/>
                <a:gd name="T5" fmla="*/ 742 h 850"/>
                <a:gd name="T6" fmla="*/ 23 w 23"/>
                <a:gd name="T7" fmla="*/ 742 h 850"/>
                <a:gd name="T8" fmla="*/ 0 w 23"/>
                <a:gd name="T9" fmla="*/ 635 h 850"/>
                <a:gd name="T10" fmla="*/ 23 w 23"/>
                <a:gd name="T11" fmla="*/ 635 h 850"/>
                <a:gd name="T12" fmla="*/ 0 w 23"/>
                <a:gd name="T13" fmla="*/ 533 h 850"/>
                <a:gd name="T14" fmla="*/ 23 w 23"/>
                <a:gd name="T15" fmla="*/ 533 h 850"/>
                <a:gd name="T16" fmla="*/ 0 w 23"/>
                <a:gd name="T17" fmla="*/ 425 h 850"/>
                <a:gd name="T18" fmla="*/ 23 w 23"/>
                <a:gd name="T19" fmla="*/ 425 h 850"/>
                <a:gd name="T20" fmla="*/ 0 w 23"/>
                <a:gd name="T21" fmla="*/ 317 h 850"/>
                <a:gd name="T22" fmla="*/ 23 w 23"/>
                <a:gd name="T23" fmla="*/ 317 h 850"/>
                <a:gd name="T24" fmla="*/ 0 w 23"/>
                <a:gd name="T25" fmla="*/ 215 h 850"/>
                <a:gd name="T26" fmla="*/ 23 w 23"/>
                <a:gd name="T27" fmla="*/ 215 h 850"/>
                <a:gd name="T28" fmla="*/ 0 w 23"/>
                <a:gd name="T29" fmla="*/ 108 h 850"/>
                <a:gd name="T30" fmla="*/ 23 w 23"/>
                <a:gd name="T31" fmla="*/ 108 h 850"/>
                <a:gd name="T32" fmla="*/ 0 w 23"/>
                <a:gd name="T33" fmla="*/ 0 h 850"/>
                <a:gd name="T34" fmla="*/ 23 w 23"/>
                <a:gd name="T35" fmla="*/ 0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850">
                  <a:moveTo>
                    <a:pt x="0" y="850"/>
                  </a:moveTo>
                  <a:lnTo>
                    <a:pt x="23" y="850"/>
                  </a:lnTo>
                  <a:moveTo>
                    <a:pt x="0" y="742"/>
                  </a:moveTo>
                  <a:lnTo>
                    <a:pt x="23" y="742"/>
                  </a:lnTo>
                  <a:moveTo>
                    <a:pt x="0" y="635"/>
                  </a:moveTo>
                  <a:lnTo>
                    <a:pt x="23" y="635"/>
                  </a:lnTo>
                  <a:moveTo>
                    <a:pt x="0" y="533"/>
                  </a:moveTo>
                  <a:lnTo>
                    <a:pt x="23" y="533"/>
                  </a:lnTo>
                  <a:moveTo>
                    <a:pt x="0" y="425"/>
                  </a:moveTo>
                  <a:lnTo>
                    <a:pt x="23" y="425"/>
                  </a:lnTo>
                  <a:moveTo>
                    <a:pt x="0" y="317"/>
                  </a:moveTo>
                  <a:lnTo>
                    <a:pt x="23" y="317"/>
                  </a:lnTo>
                  <a:moveTo>
                    <a:pt x="0" y="215"/>
                  </a:moveTo>
                  <a:lnTo>
                    <a:pt x="23" y="215"/>
                  </a:lnTo>
                  <a:moveTo>
                    <a:pt x="0" y="108"/>
                  </a:moveTo>
                  <a:lnTo>
                    <a:pt x="23" y="108"/>
                  </a:lnTo>
                  <a:moveTo>
                    <a:pt x="0" y="0"/>
                  </a:moveTo>
                  <a:lnTo>
                    <a:pt x="23" y="0"/>
                  </a:lnTo>
                </a:path>
              </a:pathLst>
            </a:custGeom>
            <a:noFill/>
            <a:ln w="9525"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516" name="Rectangle 12"/>
            <p:cNvSpPr>
              <a:spLocks noChangeArrowheads="1"/>
            </p:cNvSpPr>
            <p:nvPr/>
          </p:nvSpPr>
          <p:spPr bwMode="auto">
            <a:xfrm>
              <a:off x="449072" y="8599192"/>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effectLst/>
                  <a:cs typeface="Arial" panose="020B0604020202020204" pitchFamily="34" charset="0"/>
                </a:rPr>
                <a:t>0.00</a:t>
              </a:r>
            </a:p>
          </p:txBody>
        </p:sp>
        <p:sp>
          <p:nvSpPr>
            <p:cNvPr id="517" name="Rectangle 13"/>
            <p:cNvSpPr>
              <a:spLocks noChangeArrowheads="1"/>
            </p:cNvSpPr>
            <p:nvPr/>
          </p:nvSpPr>
          <p:spPr bwMode="auto">
            <a:xfrm>
              <a:off x="449072" y="8430917"/>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effectLst/>
                  <a:cs typeface="Arial" panose="020B0604020202020204" pitchFamily="34" charset="0"/>
                </a:rPr>
                <a:t>0.25</a:t>
              </a:r>
            </a:p>
          </p:txBody>
        </p:sp>
        <p:sp>
          <p:nvSpPr>
            <p:cNvPr id="518" name="Rectangle 14"/>
            <p:cNvSpPr>
              <a:spLocks noChangeArrowheads="1"/>
            </p:cNvSpPr>
            <p:nvPr/>
          </p:nvSpPr>
          <p:spPr bwMode="auto">
            <a:xfrm>
              <a:off x="449072" y="8262642"/>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effectLst/>
                  <a:cs typeface="Arial" panose="020B0604020202020204" pitchFamily="34" charset="0"/>
                </a:rPr>
                <a:t>0.50</a:t>
              </a:r>
            </a:p>
          </p:txBody>
        </p:sp>
        <p:sp>
          <p:nvSpPr>
            <p:cNvPr id="520" name="Rectangle 15"/>
            <p:cNvSpPr>
              <a:spLocks noChangeArrowheads="1"/>
            </p:cNvSpPr>
            <p:nvPr/>
          </p:nvSpPr>
          <p:spPr bwMode="auto">
            <a:xfrm>
              <a:off x="449072" y="8094367"/>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effectLst/>
                  <a:cs typeface="Arial" panose="020B0604020202020204" pitchFamily="34" charset="0"/>
                </a:rPr>
                <a:t>0.75</a:t>
              </a:r>
            </a:p>
          </p:txBody>
        </p:sp>
        <p:sp>
          <p:nvSpPr>
            <p:cNvPr id="521" name="Rectangle 16"/>
            <p:cNvSpPr>
              <a:spLocks noChangeArrowheads="1"/>
            </p:cNvSpPr>
            <p:nvPr/>
          </p:nvSpPr>
          <p:spPr bwMode="auto">
            <a:xfrm>
              <a:off x="449072" y="7926092"/>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effectLst/>
                  <a:cs typeface="Arial" panose="020B0604020202020204" pitchFamily="34" charset="0"/>
                </a:rPr>
                <a:t>1.00</a:t>
              </a:r>
            </a:p>
          </p:txBody>
        </p:sp>
        <p:sp>
          <p:nvSpPr>
            <p:cNvPr id="523" name="Rectangle 17"/>
            <p:cNvSpPr>
              <a:spLocks noChangeArrowheads="1"/>
            </p:cNvSpPr>
            <p:nvPr/>
          </p:nvSpPr>
          <p:spPr bwMode="auto">
            <a:xfrm>
              <a:off x="449072" y="7757817"/>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effectLst/>
                  <a:cs typeface="Arial" panose="020B0604020202020204" pitchFamily="34" charset="0"/>
                </a:rPr>
                <a:t>1.25</a:t>
              </a:r>
            </a:p>
          </p:txBody>
        </p:sp>
        <p:sp>
          <p:nvSpPr>
            <p:cNvPr id="524" name="Rectangle 18"/>
            <p:cNvSpPr>
              <a:spLocks noChangeArrowheads="1"/>
            </p:cNvSpPr>
            <p:nvPr/>
          </p:nvSpPr>
          <p:spPr bwMode="auto">
            <a:xfrm>
              <a:off x="449072" y="7589542"/>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effectLst/>
                  <a:cs typeface="Arial" panose="020B0604020202020204" pitchFamily="34" charset="0"/>
                </a:rPr>
                <a:t>1.50</a:t>
              </a:r>
            </a:p>
          </p:txBody>
        </p:sp>
        <p:sp>
          <p:nvSpPr>
            <p:cNvPr id="525" name="Rectangle 19"/>
            <p:cNvSpPr>
              <a:spLocks noChangeArrowheads="1"/>
            </p:cNvSpPr>
            <p:nvPr/>
          </p:nvSpPr>
          <p:spPr bwMode="auto">
            <a:xfrm>
              <a:off x="449072" y="7421267"/>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effectLst/>
                  <a:cs typeface="Arial" panose="020B0604020202020204" pitchFamily="34" charset="0"/>
                </a:rPr>
                <a:t>1.75</a:t>
              </a:r>
            </a:p>
          </p:txBody>
        </p:sp>
        <p:sp>
          <p:nvSpPr>
            <p:cNvPr id="526" name="Rectangle 20"/>
            <p:cNvSpPr>
              <a:spLocks noChangeArrowheads="1"/>
            </p:cNvSpPr>
            <p:nvPr/>
          </p:nvSpPr>
          <p:spPr bwMode="auto">
            <a:xfrm>
              <a:off x="449072" y="7252992"/>
              <a:ext cx="2741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effectLst/>
                  <a:cs typeface="Arial" panose="020B0604020202020204" pitchFamily="34" charset="0"/>
                </a:rPr>
                <a:t>2.00</a:t>
              </a:r>
            </a:p>
          </p:txBody>
        </p:sp>
        <p:sp>
          <p:nvSpPr>
            <p:cNvPr id="527" name="Line 40"/>
            <p:cNvSpPr>
              <a:spLocks noChangeShapeType="1"/>
            </p:cNvSpPr>
            <p:nvPr/>
          </p:nvSpPr>
          <p:spPr bwMode="auto">
            <a:xfrm>
              <a:off x="793540" y="8677151"/>
              <a:ext cx="1029624" cy="0"/>
            </a:xfrm>
            <a:prstGeom prst="line">
              <a:avLst/>
            </a:prstGeom>
            <a:noFill/>
            <a:ln w="11113"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28" name="Rectangle 49"/>
            <p:cNvSpPr>
              <a:spLocks noChangeArrowheads="1"/>
            </p:cNvSpPr>
            <p:nvPr/>
          </p:nvSpPr>
          <p:spPr bwMode="auto">
            <a:xfrm>
              <a:off x="853612" y="7303276"/>
              <a:ext cx="25968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cs typeface="Arial" panose="020B0604020202020204" pitchFamily="34" charset="0"/>
                </a:rPr>
                <a:t>n=2</a:t>
              </a:r>
              <a:endParaRPr kumimoji="0" lang="en-US" altLang="en-US" sz="1200" i="0" u="none" strike="noStrike" cap="none" normalizeH="0" baseline="0" dirty="0">
                <a:ln>
                  <a:noFill/>
                </a:ln>
                <a:effectLst/>
                <a:cs typeface="Arial" panose="020B0604020202020204" pitchFamily="34" charset="0"/>
              </a:endParaRPr>
            </a:p>
          </p:txBody>
        </p:sp>
        <p:grpSp>
          <p:nvGrpSpPr>
            <p:cNvPr id="529" name="Group 528"/>
            <p:cNvGrpSpPr/>
            <p:nvPr/>
          </p:nvGrpSpPr>
          <p:grpSpPr>
            <a:xfrm>
              <a:off x="1875241" y="7242776"/>
              <a:ext cx="1874266" cy="1574853"/>
              <a:chOff x="1851816" y="492604"/>
              <a:chExt cx="1874266" cy="1574853"/>
            </a:xfrm>
          </p:grpSpPr>
          <p:cxnSp>
            <p:nvCxnSpPr>
              <p:cNvPr id="530" name="Straight Connector 529"/>
              <p:cNvCxnSpPr/>
              <p:nvPr/>
            </p:nvCxnSpPr>
            <p:spPr>
              <a:xfrm>
                <a:off x="2138058" y="1920804"/>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31" name="TextBox 530"/>
              <p:cNvSpPr txBox="1"/>
              <p:nvPr/>
            </p:nvSpPr>
            <p:spPr>
              <a:xfrm>
                <a:off x="1912333" y="1823806"/>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37</a:t>
                </a:r>
              </a:p>
            </p:txBody>
          </p:sp>
          <p:sp>
            <p:nvSpPr>
              <p:cNvPr id="532" name="TextBox 531"/>
              <p:cNvSpPr txBox="1"/>
              <p:nvPr/>
            </p:nvSpPr>
            <p:spPr>
              <a:xfrm>
                <a:off x="2782277" y="1790458"/>
                <a:ext cx="604372"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GAPDH</a:t>
                </a:r>
              </a:p>
            </p:txBody>
          </p:sp>
          <p:sp>
            <p:nvSpPr>
              <p:cNvPr id="533" name="TextBox 532"/>
              <p:cNvSpPr txBox="1"/>
              <p:nvPr/>
            </p:nvSpPr>
            <p:spPr>
              <a:xfrm rot="16200000">
                <a:off x="2374694" y="673744"/>
                <a:ext cx="623889" cy="261610"/>
              </a:xfrm>
              <a:prstGeom prst="rect">
                <a:avLst/>
              </a:prstGeom>
              <a:noFill/>
            </p:spPr>
            <p:txBody>
              <a:bodyPr wrap="none" rtlCol="0">
                <a:spAutoFit/>
              </a:bodyPr>
              <a:lstStyle/>
              <a:p>
                <a:pPr algn="ctr"/>
                <a:r>
                  <a:rPr lang="en-GB" sz="1100" dirty="0" err="1">
                    <a:latin typeface="Arial" panose="020B0604020202020204" pitchFamily="34" charset="0"/>
                    <a:cs typeface="Arial" panose="020B0604020202020204" pitchFamily="34" charset="0"/>
                  </a:rPr>
                  <a:t>shFOS</a:t>
                </a:r>
                <a:endParaRPr lang="en-GB" sz="1100" dirty="0">
                  <a:latin typeface="Arial" panose="020B0604020202020204" pitchFamily="34" charset="0"/>
                  <a:cs typeface="Arial" panose="020B0604020202020204" pitchFamily="34" charset="0"/>
                </a:endParaRPr>
              </a:p>
            </p:txBody>
          </p:sp>
          <p:sp>
            <p:nvSpPr>
              <p:cNvPr id="534" name="TextBox 533"/>
              <p:cNvSpPr txBox="1"/>
              <p:nvPr/>
            </p:nvSpPr>
            <p:spPr>
              <a:xfrm>
                <a:off x="2204693" y="850209"/>
                <a:ext cx="349776" cy="261610"/>
              </a:xfrm>
              <a:prstGeom prst="rect">
                <a:avLst/>
              </a:prstGeom>
              <a:noFill/>
            </p:spPr>
            <p:txBody>
              <a:bodyPr wrap="none" rtlCol="0">
                <a:spAutoFit/>
              </a:bodyPr>
              <a:lstStyle/>
              <a:p>
                <a:pPr algn="ctr"/>
                <a:r>
                  <a:rPr lang="en-GB" sz="1100" dirty="0" err="1">
                    <a:latin typeface="Arial" panose="020B0604020202020204" pitchFamily="34" charset="0"/>
                    <a:cs typeface="Arial" panose="020B0604020202020204" pitchFamily="34" charset="0"/>
                  </a:rPr>
                  <a:t>Sc</a:t>
                </a:r>
                <a:endParaRPr lang="en-GB" sz="1100" dirty="0">
                  <a:latin typeface="Arial" panose="020B0604020202020204" pitchFamily="34" charset="0"/>
                  <a:cs typeface="Arial" panose="020B0604020202020204" pitchFamily="34" charset="0"/>
                </a:endParaRPr>
              </a:p>
            </p:txBody>
          </p:sp>
          <p:cxnSp>
            <p:nvCxnSpPr>
              <p:cNvPr id="535" name="Straight Connector 534"/>
              <p:cNvCxnSpPr/>
              <p:nvPr/>
            </p:nvCxnSpPr>
            <p:spPr>
              <a:xfrm>
                <a:off x="2143584" y="1143700"/>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36" name="TextBox 535"/>
              <p:cNvSpPr txBox="1"/>
              <p:nvPr/>
            </p:nvSpPr>
            <p:spPr>
              <a:xfrm>
                <a:off x="1860151" y="1043061"/>
                <a:ext cx="357791"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150</a:t>
                </a:r>
              </a:p>
            </p:txBody>
          </p:sp>
          <p:sp>
            <p:nvSpPr>
              <p:cNvPr id="537" name="TextBox 536"/>
              <p:cNvSpPr txBox="1"/>
              <p:nvPr/>
            </p:nvSpPr>
            <p:spPr>
              <a:xfrm>
                <a:off x="2788059" y="1059065"/>
                <a:ext cx="925253"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E-cadherin</a:t>
                </a:r>
              </a:p>
            </p:txBody>
          </p:sp>
          <p:sp>
            <p:nvSpPr>
              <p:cNvPr id="538" name="TextBox 537"/>
              <p:cNvSpPr txBox="1"/>
              <p:nvPr/>
            </p:nvSpPr>
            <p:spPr>
              <a:xfrm>
                <a:off x="2275092" y="1253328"/>
                <a:ext cx="617477" cy="215444"/>
              </a:xfrm>
              <a:prstGeom prst="rect">
                <a:avLst/>
              </a:prstGeom>
              <a:noFill/>
            </p:spPr>
            <p:txBody>
              <a:bodyPr wrap="none" rtlCol="0">
                <a:spAutoFit/>
              </a:bodyPr>
              <a:lstStyle/>
              <a:p>
                <a:r>
                  <a:rPr lang="en-GB" sz="800" dirty="0">
                    <a:latin typeface="Arial" panose="020B0604020202020204" pitchFamily="34" charset="0"/>
                    <a:cs typeface="Arial" panose="020B0604020202020204" pitchFamily="34" charset="0"/>
                  </a:rPr>
                  <a:t>1      1.42</a:t>
                </a:r>
              </a:p>
            </p:txBody>
          </p:sp>
          <p:sp>
            <p:nvSpPr>
              <p:cNvPr id="539" name="TextBox 538"/>
              <p:cNvSpPr txBox="1"/>
              <p:nvPr/>
            </p:nvSpPr>
            <p:spPr>
              <a:xfrm>
                <a:off x="1851816" y="873221"/>
                <a:ext cx="367409" cy="215444"/>
              </a:xfrm>
              <a:prstGeom prst="rect">
                <a:avLst/>
              </a:prstGeom>
              <a:noFill/>
            </p:spPr>
            <p:txBody>
              <a:bodyPr wrap="none" rtlCol="0">
                <a:spAutoFit/>
              </a:bodyPr>
              <a:lstStyle/>
              <a:p>
                <a:pPr algn="r"/>
                <a:r>
                  <a:rPr lang="en-GB" sz="800" dirty="0" err="1">
                    <a:latin typeface="Arial" panose="020B0604020202020204" pitchFamily="34" charset="0"/>
                    <a:cs typeface="Arial" panose="020B0604020202020204" pitchFamily="34" charset="0"/>
                  </a:rPr>
                  <a:t>kDa</a:t>
                </a:r>
                <a:endParaRPr lang="en-GB" sz="800" dirty="0">
                  <a:latin typeface="Arial" panose="020B0604020202020204" pitchFamily="34" charset="0"/>
                  <a:cs typeface="Arial" panose="020B0604020202020204" pitchFamily="34" charset="0"/>
                </a:endParaRPr>
              </a:p>
            </p:txBody>
          </p:sp>
          <p:pic>
            <p:nvPicPr>
              <p:cNvPr id="540" name="Picture 5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858" y="1817082"/>
                <a:ext cx="596104" cy="212388"/>
              </a:xfrm>
              <a:prstGeom prst="rect">
                <a:avLst/>
              </a:prstGeom>
            </p:spPr>
          </p:pic>
          <p:sp>
            <p:nvSpPr>
              <p:cNvPr id="541" name="TextBox 540"/>
              <p:cNvSpPr txBox="1"/>
              <p:nvPr/>
            </p:nvSpPr>
            <p:spPr>
              <a:xfrm>
                <a:off x="2275084" y="1620047"/>
                <a:ext cx="617477" cy="215444"/>
              </a:xfrm>
              <a:prstGeom prst="rect">
                <a:avLst/>
              </a:prstGeom>
              <a:noFill/>
            </p:spPr>
            <p:txBody>
              <a:bodyPr wrap="none" rtlCol="0">
                <a:spAutoFit/>
              </a:bodyPr>
              <a:lstStyle/>
              <a:p>
                <a:r>
                  <a:rPr lang="en-GB" sz="800" dirty="0">
                    <a:latin typeface="Arial" panose="020B0604020202020204" pitchFamily="34" charset="0"/>
                    <a:cs typeface="Arial" panose="020B0604020202020204" pitchFamily="34" charset="0"/>
                  </a:rPr>
                  <a:t>1      0.49</a:t>
                </a:r>
              </a:p>
            </p:txBody>
          </p:sp>
          <p:pic>
            <p:nvPicPr>
              <p:cNvPr id="542" name="Picture 5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51030" y="1451701"/>
                <a:ext cx="592932" cy="219781"/>
              </a:xfrm>
              <a:prstGeom prst="rect">
                <a:avLst/>
              </a:prstGeom>
            </p:spPr>
          </p:pic>
          <p:cxnSp>
            <p:nvCxnSpPr>
              <p:cNvPr id="543" name="Straight Connector 542"/>
              <p:cNvCxnSpPr/>
              <p:nvPr/>
            </p:nvCxnSpPr>
            <p:spPr>
              <a:xfrm>
                <a:off x="2143577" y="1510419"/>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63" name="TextBox 562"/>
              <p:cNvSpPr txBox="1"/>
              <p:nvPr/>
            </p:nvSpPr>
            <p:spPr>
              <a:xfrm>
                <a:off x="1860144" y="1409780"/>
                <a:ext cx="357791"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150</a:t>
                </a:r>
              </a:p>
            </p:txBody>
          </p:sp>
          <p:sp>
            <p:nvSpPr>
              <p:cNvPr id="564" name="TextBox 563"/>
              <p:cNvSpPr txBox="1"/>
              <p:nvPr/>
            </p:nvSpPr>
            <p:spPr>
              <a:xfrm>
                <a:off x="2792813" y="1425778"/>
                <a:ext cx="933269"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N-cadherin</a:t>
                </a:r>
              </a:p>
            </p:txBody>
          </p:sp>
          <p:cxnSp>
            <p:nvCxnSpPr>
              <p:cNvPr id="565" name="Straight Connector 564"/>
              <p:cNvCxnSpPr/>
              <p:nvPr/>
            </p:nvCxnSpPr>
            <p:spPr>
              <a:xfrm>
                <a:off x="2143580" y="1296100"/>
                <a:ext cx="106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66" name="TextBox 565"/>
              <p:cNvSpPr txBox="1"/>
              <p:nvPr/>
            </p:nvSpPr>
            <p:spPr>
              <a:xfrm>
                <a:off x="1860147" y="1195461"/>
                <a:ext cx="357791"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100</a:t>
                </a:r>
              </a:p>
            </p:txBody>
          </p:sp>
          <p:pic>
            <p:nvPicPr>
              <p:cNvPr id="567" name="Picture 566"/>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5000"/>
                        </a14:imgEffect>
                      </a14:imgLayer>
                    </a14:imgProps>
                  </a:ext>
                  <a:ext uri="{28A0092B-C50C-407E-A947-70E740481C1C}">
                    <a14:useLocalDpi xmlns:a14="http://schemas.microsoft.com/office/drawing/2010/main" val="0"/>
                  </a:ext>
                </a:extLst>
              </a:blip>
              <a:stretch>
                <a:fillRect/>
              </a:stretch>
            </p:blipFill>
            <p:spPr>
              <a:xfrm>
                <a:off x="2251030" y="1087641"/>
                <a:ext cx="592932" cy="219492"/>
              </a:xfrm>
              <a:prstGeom prst="rect">
                <a:avLst/>
              </a:prstGeom>
            </p:spPr>
          </p:pic>
        </p:grpSp>
        <p:sp>
          <p:nvSpPr>
            <p:cNvPr id="492" name="Rectangle 658"/>
            <p:cNvSpPr>
              <a:spLocks noChangeArrowheads="1"/>
            </p:cNvSpPr>
            <p:nvPr/>
          </p:nvSpPr>
          <p:spPr bwMode="auto">
            <a:xfrm>
              <a:off x="1374165" y="7224065"/>
              <a:ext cx="3597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grpSp>
      <p:grpSp>
        <p:nvGrpSpPr>
          <p:cNvPr id="225" name="Group 224"/>
          <p:cNvGrpSpPr/>
          <p:nvPr/>
        </p:nvGrpSpPr>
        <p:grpSpPr>
          <a:xfrm>
            <a:off x="4753971" y="3194548"/>
            <a:ext cx="2048672" cy="2210583"/>
            <a:chOff x="4451144" y="6820136"/>
            <a:chExt cx="1912092" cy="2797940"/>
          </a:xfrm>
        </p:grpSpPr>
        <p:grpSp>
          <p:nvGrpSpPr>
            <p:cNvPr id="388" name="Group 387"/>
            <p:cNvGrpSpPr/>
            <p:nvPr/>
          </p:nvGrpSpPr>
          <p:grpSpPr>
            <a:xfrm>
              <a:off x="4451144" y="6820136"/>
              <a:ext cx="1912092" cy="2797940"/>
              <a:chOff x="400611" y="6699096"/>
              <a:chExt cx="1912092" cy="2797940"/>
            </a:xfrm>
          </p:grpSpPr>
          <p:sp>
            <p:nvSpPr>
              <p:cNvPr id="389" name="Rectangle 14"/>
              <p:cNvSpPr>
                <a:spLocks noChangeArrowheads="1"/>
              </p:cNvSpPr>
              <p:nvPr/>
            </p:nvSpPr>
            <p:spPr bwMode="auto">
              <a:xfrm>
                <a:off x="1367096" y="9068527"/>
                <a:ext cx="400213" cy="42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rPr>
                  <a:t>WHO II</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000" dirty="0">
                    <a:solidFill>
                      <a:srgbClr val="000000"/>
                    </a:solidFill>
                  </a:rPr>
                  <a:t>n=18</a:t>
                </a:r>
                <a:endParaRPr kumimoji="0" lang="en-US" altLang="en-US" sz="1000" i="0" u="none" strike="noStrike" cap="none" normalizeH="0" baseline="0" dirty="0">
                  <a:ln>
                    <a:noFill/>
                  </a:ln>
                  <a:solidFill>
                    <a:schemeClr val="tx1"/>
                  </a:solidFill>
                  <a:effectLst/>
                </a:endParaRPr>
              </a:p>
            </p:txBody>
          </p:sp>
          <p:sp>
            <p:nvSpPr>
              <p:cNvPr id="390" name="Rectangle 16"/>
              <p:cNvSpPr>
                <a:spLocks noChangeArrowheads="1"/>
              </p:cNvSpPr>
              <p:nvPr/>
            </p:nvSpPr>
            <p:spPr bwMode="auto">
              <a:xfrm>
                <a:off x="1878295" y="9068527"/>
                <a:ext cx="434408" cy="42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rPr>
                  <a:t>WHO III</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000" dirty="0">
                    <a:solidFill>
                      <a:srgbClr val="000000"/>
                    </a:solidFill>
                  </a:rPr>
                  <a:t>n=9</a:t>
                </a:r>
                <a:endParaRPr kumimoji="0" lang="en-US" altLang="en-US" sz="1000" i="0" u="none" strike="noStrike" cap="none" normalizeH="0" baseline="0" dirty="0">
                  <a:ln>
                    <a:noFill/>
                  </a:ln>
                  <a:solidFill>
                    <a:schemeClr val="tx1"/>
                  </a:solidFill>
                  <a:effectLst/>
                </a:endParaRPr>
              </a:p>
            </p:txBody>
          </p:sp>
          <p:sp>
            <p:nvSpPr>
              <p:cNvPr id="391" name="Rectangle 117"/>
              <p:cNvSpPr>
                <a:spLocks noChangeArrowheads="1"/>
              </p:cNvSpPr>
              <p:nvPr/>
            </p:nvSpPr>
            <p:spPr bwMode="auto">
              <a:xfrm rot="16200000">
                <a:off x="67346" y="7757715"/>
                <a:ext cx="8511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i="1" dirty="0">
                    <a:solidFill>
                      <a:srgbClr val="000000"/>
                    </a:solidFill>
                  </a:rPr>
                  <a:t>CDH1</a:t>
                </a:r>
                <a:r>
                  <a:rPr kumimoji="0" lang="en-US" altLang="en-US" sz="1200" b="0" i="0" u="none" strike="noStrike" cap="none" normalizeH="0" baseline="0" dirty="0">
                    <a:ln>
                      <a:noFill/>
                    </a:ln>
                    <a:solidFill>
                      <a:srgbClr val="000000"/>
                    </a:solidFill>
                    <a:effectLst/>
                    <a:latin typeface="Arial" panose="020B0604020202020204" pitchFamily="34" charset="0"/>
                  </a:rPr>
                  <a:t> levels</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392" name="Rectangle 14"/>
              <p:cNvSpPr>
                <a:spLocks noChangeArrowheads="1"/>
              </p:cNvSpPr>
              <p:nvPr/>
            </p:nvSpPr>
            <p:spPr bwMode="auto">
              <a:xfrm>
                <a:off x="901236" y="9068527"/>
                <a:ext cx="366017" cy="42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rPr>
                  <a:t>WHO I</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000" dirty="0">
                    <a:solidFill>
                      <a:srgbClr val="000000"/>
                    </a:solidFill>
                  </a:rPr>
                  <a:t>n=32</a:t>
                </a:r>
                <a:endParaRPr kumimoji="0" lang="en-US" altLang="en-US" sz="1000" i="0" u="none" strike="noStrike" cap="none" normalizeH="0" baseline="0" dirty="0">
                  <a:ln>
                    <a:noFill/>
                  </a:ln>
                  <a:solidFill>
                    <a:schemeClr val="tx1"/>
                  </a:solidFill>
                  <a:effectLst/>
                </a:endParaRPr>
              </a:p>
            </p:txBody>
          </p:sp>
          <p:sp>
            <p:nvSpPr>
              <p:cNvPr id="394" name="Line 110"/>
              <p:cNvSpPr>
                <a:spLocks noChangeShapeType="1"/>
              </p:cNvSpPr>
              <p:nvPr/>
            </p:nvSpPr>
            <p:spPr bwMode="auto">
              <a:xfrm>
                <a:off x="867270" y="8945408"/>
                <a:ext cx="14224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5" name="Line 111"/>
              <p:cNvSpPr>
                <a:spLocks noChangeShapeType="1"/>
              </p:cNvSpPr>
              <p:nvPr/>
            </p:nvSpPr>
            <p:spPr bwMode="auto">
              <a:xfrm>
                <a:off x="1103808" y="8945408"/>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6" name="Line 113"/>
              <p:cNvSpPr>
                <a:spLocks noChangeShapeType="1"/>
              </p:cNvSpPr>
              <p:nvPr/>
            </p:nvSpPr>
            <p:spPr bwMode="auto">
              <a:xfrm>
                <a:off x="1578470" y="8945408"/>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7" name="Line 115"/>
              <p:cNvSpPr>
                <a:spLocks noChangeShapeType="1"/>
              </p:cNvSpPr>
              <p:nvPr/>
            </p:nvSpPr>
            <p:spPr bwMode="auto">
              <a:xfrm>
                <a:off x="2053133" y="8945408"/>
                <a:ext cx="0" cy="508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8" name="Line 117"/>
              <p:cNvSpPr>
                <a:spLocks noChangeShapeType="1"/>
              </p:cNvSpPr>
              <p:nvPr/>
            </p:nvSpPr>
            <p:spPr bwMode="auto">
              <a:xfrm flipV="1">
                <a:off x="867270" y="6784821"/>
                <a:ext cx="0" cy="2160588"/>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9" name="Line 118"/>
              <p:cNvSpPr>
                <a:spLocks noChangeShapeType="1"/>
              </p:cNvSpPr>
              <p:nvPr/>
            </p:nvSpPr>
            <p:spPr bwMode="auto">
              <a:xfrm flipH="1">
                <a:off x="816470" y="8945408"/>
                <a:ext cx="508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0" name="Rectangle 119"/>
              <p:cNvSpPr>
                <a:spLocks noChangeArrowheads="1"/>
              </p:cNvSpPr>
              <p:nvPr/>
            </p:nvSpPr>
            <p:spPr bwMode="auto">
              <a:xfrm>
                <a:off x="458430" y="8858096"/>
                <a:ext cx="357576" cy="23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0.001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401" name="Line 120"/>
              <p:cNvSpPr>
                <a:spLocks noChangeShapeType="1"/>
              </p:cNvSpPr>
              <p:nvPr/>
            </p:nvSpPr>
            <p:spPr bwMode="auto">
              <a:xfrm flipH="1">
                <a:off x="816470" y="8405658"/>
                <a:ext cx="508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2" name="Rectangle 121"/>
              <p:cNvSpPr>
                <a:spLocks noChangeArrowheads="1"/>
              </p:cNvSpPr>
              <p:nvPr/>
            </p:nvSpPr>
            <p:spPr bwMode="auto">
              <a:xfrm>
                <a:off x="537724" y="8318346"/>
                <a:ext cx="278282" cy="23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anose="020B0604020202020204" pitchFamily="34" charset="0"/>
                  </a:rPr>
                  <a:t>0.01</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403" name="Line 122"/>
              <p:cNvSpPr>
                <a:spLocks noChangeShapeType="1"/>
              </p:cNvSpPr>
              <p:nvPr/>
            </p:nvSpPr>
            <p:spPr bwMode="auto">
              <a:xfrm flipH="1">
                <a:off x="816470" y="7865908"/>
                <a:ext cx="508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4" name="Rectangle 123"/>
              <p:cNvSpPr>
                <a:spLocks noChangeArrowheads="1"/>
              </p:cNvSpPr>
              <p:nvPr/>
            </p:nvSpPr>
            <p:spPr bwMode="auto">
              <a:xfrm>
                <a:off x="617018" y="7778596"/>
                <a:ext cx="198987" cy="23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0.1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405" name="Line 124"/>
              <p:cNvSpPr>
                <a:spLocks noChangeShapeType="1"/>
              </p:cNvSpPr>
              <p:nvPr/>
            </p:nvSpPr>
            <p:spPr bwMode="auto">
              <a:xfrm flipH="1">
                <a:off x="816470" y="7326158"/>
                <a:ext cx="508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6" name="Rectangle 125"/>
              <p:cNvSpPr>
                <a:spLocks noChangeArrowheads="1"/>
              </p:cNvSpPr>
              <p:nvPr/>
            </p:nvSpPr>
            <p:spPr bwMode="auto">
              <a:xfrm>
                <a:off x="736710" y="7238846"/>
                <a:ext cx="79296" cy="23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rPr>
                  <a:t>1</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
            <p:nvSpPr>
              <p:cNvPr id="407" name="Line 126"/>
              <p:cNvSpPr>
                <a:spLocks noChangeShapeType="1"/>
              </p:cNvSpPr>
              <p:nvPr/>
            </p:nvSpPr>
            <p:spPr bwMode="auto">
              <a:xfrm flipH="1">
                <a:off x="816470" y="6784821"/>
                <a:ext cx="50800"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8" name="Rectangle 127"/>
              <p:cNvSpPr>
                <a:spLocks noChangeArrowheads="1"/>
              </p:cNvSpPr>
              <p:nvPr/>
            </p:nvSpPr>
            <p:spPr bwMode="auto">
              <a:xfrm>
                <a:off x="657416" y="6699096"/>
                <a:ext cx="158590" cy="23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anose="020B0604020202020204" pitchFamily="34" charset="0"/>
                  </a:rPr>
                  <a:t>10</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409" name="Oval 128"/>
              <p:cNvSpPr>
                <a:spLocks noChangeArrowheads="1"/>
              </p:cNvSpPr>
              <p:nvPr/>
            </p:nvSpPr>
            <p:spPr bwMode="auto">
              <a:xfrm>
                <a:off x="1041895" y="7457921"/>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0" name="Oval 129"/>
              <p:cNvSpPr>
                <a:spLocks noChangeArrowheads="1"/>
              </p:cNvSpPr>
              <p:nvPr/>
            </p:nvSpPr>
            <p:spPr bwMode="auto">
              <a:xfrm>
                <a:off x="1126033" y="7515071"/>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1" name="Oval 130"/>
              <p:cNvSpPr>
                <a:spLocks noChangeArrowheads="1"/>
              </p:cNvSpPr>
              <p:nvPr/>
            </p:nvSpPr>
            <p:spPr bwMode="auto">
              <a:xfrm>
                <a:off x="1075233" y="7470621"/>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2" name="Oval 131"/>
              <p:cNvSpPr>
                <a:spLocks noChangeArrowheads="1"/>
              </p:cNvSpPr>
              <p:nvPr/>
            </p:nvSpPr>
            <p:spPr bwMode="auto">
              <a:xfrm>
                <a:off x="1091108" y="7486496"/>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3" name="Oval 132"/>
              <p:cNvSpPr>
                <a:spLocks noChangeArrowheads="1"/>
              </p:cNvSpPr>
              <p:nvPr/>
            </p:nvSpPr>
            <p:spPr bwMode="auto">
              <a:xfrm>
                <a:off x="1060945" y="7418233"/>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4" name="Oval 133"/>
              <p:cNvSpPr>
                <a:spLocks noChangeArrowheads="1"/>
              </p:cNvSpPr>
              <p:nvPr/>
            </p:nvSpPr>
            <p:spPr bwMode="auto">
              <a:xfrm>
                <a:off x="1059358" y="7386483"/>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5" name="Oval 134"/>
              <p:cNvSpPr>
                <a:spLocks noChangeArrowheads="1"/>
              </p:cNvSpPr>
              <p:nvPr/>
            </p:nvSpPr>
            <p:spPr bwMode="auto">
              <a:xfrm>
                <a:off x="1126033" y="7227733"/>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7" name="Oval 135"/>
              <p:cNvSpPr>
                <a:spLocks noChangeArrowheads="1"/>
              </p:cNvSpPr>
              <p:nvPr/>
            </p:nvSpPr>
            <p:spPr bwMode="auto">
              <a:xfrm>
                <a:off x="1026020" y="7348383"/>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8" name="Oval 136"/>
              <p:cNvSpPr>
                <a:spLocks noChangeArrowheads="1"/>
              </p:cNvSpPr>
              <p:nvPr/>
            </p:nvSpPr>
            <p:spPr bwMode="auto">
              <a:xfrm>
                <a:off x="1026020" y="7480146"/>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9" name="Oval 137"/>
              <p:cNvSpPr>
                <a:spLocks noChangeArrowheads="1"/>
              </p:cNvSpPr>
              <p:nvPr/>
            </p:nvSpPr>
            <p:spPr bwMode="auto">
              <a:xfrm>
                <a:off x="1075233" y="7324571"/>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0" name="Oval 138"/>
              <p:cNvSpPr>
                <a:spLocks noChangeArrowheads="1"/>
              </p:cNvSpPr>
              <p:nvPr/>
            </p:nvSpPr>
            <p:spPr bwMode="auto">
              <a:xfrm>
                <a:off x="991095" y="7500783"/>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1" name="Oval 139"/>
              <p:cNvSpPr>
                <a:spLocks noChangeArrowheads="1"/>
              </p:cNvSpPr>
              <p:nvPr/>
            </p:nvSpPr>
            <p:spPr bwMode="auto">
              <a:xfrm>
                <a:off x="1126033" y="7357908"/>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2" name="Oval 140"/>
              <p:cNvSpPr>
                <a:spLocks noChangeArrowheads="1"/>
              </p:cNvSpPr>
              <p:nvPr/>
            </p:nvSpPr>
            <p:spPr bwMode="auto">
              <a:xfrm>
                <a:off x="1059358" y="7521421"/>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3" name="Oval 141"/>
              <p:cNvSpPr>
                <a:spLocks noChangeArrowheads="1"/>
              </p:cNvSpPr>
              <p:nvPr/>
            </p:nvSpPr>
            <p:spPr bwMode="auto">
              <a:xfrm>
                <a:off x="1065708" y="7432521"/>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4" name="Oval 142"/>
              <p:cNvSpPr>
                <a:spLocks noChangeArrowheads="1"/>
              </p:cNvSpPr>
              <p:nvPr/>
            </p:nvSpPr>
            <p:spPr bwMode="auto">
              <a:xfrm>
                <a:off x="1057770" y="7388071"/>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5" name="Oval 143"/>
              <p:cNvSpPr>
                <a:spLocks noChangeArrowheads="1"/>
              </p:cNvSpPr>
              <p:nvPr/>
            </p:nvSpPr>
            <p:spPr bwMode="auto">
              <a:xfrm>
                <a:off x="1059358" y="7370608"/>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6" name="Oval 144"/>
              <p:cNvSpPr>
                <a:spLocks noChangeArrowheads="1"/>
              </p:cNvSpPr>
              <p:nvPr/>
            </p:nvSpPr>
            <p:spPr bwMode="auto">
              <a:xfrm>
                <a:off x="1057770" y="7273771"/>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7" name="Oval 145"/>
              <p:cNvSpPr>
                <a:spLocks noChangeArrowheads="1"/>
              </p:cNvSpPr>
              <p:nvPr/>
            </p:nvSpPr>
            <p:spPr bwMode="auto">
              <a:xfrm>
                <a:off x="991095" y="7024533"/>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8" name="Oval 146"/>
              <p:cNvSpPr>
                <a:spLocks noChangeArrowheads="1"/>
              </p:cNvSpPr>
              <p:nvPr/>
            </p:nvSpPr>
            <p:spPr bwMode="auto">
              <a:xfrm>
                <a:off x="1065708" y="7315046"/>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29" name="Oval 147"/>
              <p:cNvSpPr>
                <a:spLocks noChangeArrowheads="1"/>
              </p:cNvSpPr>
              <p:nvPr/>
            </p:nvSpPr>
            <p:spPr bwMode="auto">
              <a:xfrm>
                <a:off x="1051420" y="7324571"/>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0" name="Oval 148"/>
              <p:cNvSpPr>
                <a:spLocks noChangeArrowheads="1"/>
              </p:cNvSpPr>
              <p:nvPr/>
            </p:nvSpPr>
            <p:spPr bwMode="auto">
              <a:xfrm>
                <a:off x="1059358" y="7229321"/>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1" name="Oval 149"/>
              <p:cNvSpPr>
                <a:spLocks noChangeArrowheads="1"/>
              </p:cNvSpPr>
              <p:nvPr/>
            </p:nvSpPr>
            <p:spPr bwMode="auto">
              <a:xfrm>
                <a:off x="1062533" y="7424583"/>
                <a:ext cx="88900"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2" name="Oval 150"/>
              <p:cNvSpPr>
                <a:spLocks noChangeArrowheads="1"/>
              </p:cNvSpPr>
              <p:nvPr/>
            </p:nvSpPr>
            <p:spPr bwMode="auto">
              <a:xfrm>
                <a:off x="991095" y="7370608"/>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3" name="Oval 151"/>
              <p:cNvSpPr>
                <a:spLocks noChangeArrowheads="1"/>
              </p:cNvSpPr>
              <p:nvPr/>
            </p:nvSpPr>
            <p:spPr bwMode="auto">
              <a:xfrm>
                <a:off x="1056183" y="7418233"/>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4" name="Oval 152"/>
              <p:cNvSpPr>
                <a:spLocks noChangeArrowheads="1"/>
              </p:cNvSpPr>
              <p:nvPr/>
            </p:nvSpPr>
            <p:spPr bwMode="auto">
              <a:xfrm>
                <a:off x="1059358" y="6888008"/>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5" name="Oval 153"/>
              <p:cNvSpPr>
                <a:spLocks noChangeArrowheads="1"/>
              </p:cNvSpPr>
              <p:nvPr/>
            </p:nvSpPr>
            <p:spPr bwMode="auto">
              <a:xfrm>
                <a:off x="1056183" y="7288058"/>
                <a:ext cx="90487" cy="92075"/>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6" name="Oval 154"/>
              <p:cNvSpPr>
                <a:spLocks noChangeArrowheads="1"/>
              </p:cNvSpPr>
              <p:nvPr/>
            </p:nvSpPr>
            <p:spPr bwMode="auto">
              <a:xfrm>
                <a:off x="991095" y="7156296"/>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7" name="Oval 155"/>
              <p:cNvSpPr>
                <a:spLocks noChangeArrowheads="1"/>
              </p:cNvSpPr>
              <p:nvPr/>
            </p:nvSpPr>
            <p:spPr bwMode="auto">
              <a:xfrm>
                <a:off x="1041895" y="7345208"/>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8" name="Oval 156"/>
              <p:cNvSpPr>
                <a:spLocks noChangeArrowheads="1"/>
              </p:cNvSpPr>
              <p:nvPr/>
            </p:nvSpPr>
            <p:spPr bwMode="auto">
              <a:xfrm>
                <a:off x="1091108" y="7346796"/>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9" name="Oval 157"/>
              <p:cNvSpPr>
                <a:spLocks noChangeArrowheads="1"/>
              </p:cNvSpPr>
              <p:nvPr/>
            </p:nvSpPr>
            <p:spPr bwMode="auto">
              <a:xfrm>
                <a:off x="1051420" y="7426171"/>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0" name="Oval 158"/>
              <p:cNvSpPr>
                <a:spLocks noChangeArrowheads="1"/>
              </p:cNvSpPr>
              <p:nvPr/>
            </p:nvSpPr>
            <p:spPr bwMode="auto">
              <a:xfrm>
                <a:off x="1062533" y="7275358"/>
                <a:ext cx="88900"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1" name="Oval 159"/>
              <p:cNvSpPr>
                <a:spLocks noChangeArrowheads="1"/>
              </p:cNvSpPr>
              <p:nvPr/>
            </p:nvSpPr>
            <p:spPr bwMode="auto">
              <a:xfrm>
                <a:off x="1059358" y="7045171"/>
                <a:ext cx="90487" cy="90488"/>
              </a:xfrm>
              <a:prstGeom prst="ellipse">
                <a:avLst/>
              </a:prstGeom>
              <a:solidFill>
                <a:schemeClr val="bg1">
                  <a:lumMod val="5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2" name="Line 160"/>
              <p:cNvSpPr>
                <a:spLocks noChangeShapeType="1"/>
              </p:cNvSpPr>
              <p:nvPr/>
            </p:nvSpPr>
            <p:spPr bwMode="auto">
              <a:xfrm>
                <a:off x="1103808" y="7288058"/>
                <a:ext cx="0" cy="84138"/>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3" name="Freeform 161"/>
              <p:cNvSpPr>
                <a:spLocks/>
              </p:cNvSpPr>
              <p:nvPr/>
            </p:nvSpPr>
            <p:spPr bwMode="auto">
              <a:xfrm>
                <a:off x="1026020" y="7288058"/>
                <a:ext cx="155575"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solidFill>
                <a:schemeClr val="bg1">
                  <a:lumMod val="50000"/>
                </a:schemeClr>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4" name="Freeform 162"/>
              <p:cNvSpPr>
                <a:spLocks/>
              </p:cNvSpPr>
              <p:nvPr/>
            </p:nvSpPr>
            <p:spPr bwMode="auto">
              <a:xfrm>
                <a:off x="1026020" y="7372196"/>
                <a:ext cx="155575"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solidFill>
                <a:schemeClr val="bg1">
                  <a:lumMod val="50000"/>
                </a:schemeClr>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5" name="Line 163"/>
              <p:cNvSpPr>
                <a:spLocks noChangeShapeType="1"/>
              </p:cNvSpPr>
              <p:nvPr/>
            </p:nvSpPr>
            <p:spPr bwMode="auto">
              <a:xfrm>
                <a:off x="946645" y="7326158"/>
                <a:ext cx="314325"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6" name="Oval 164"/>
              <p:cNvSpPr>
                <a:spLocks noChangeArrowheads="1"/>
              </p:cNvSpPr>
              <p:nvPr/>
            </p:nvSpPr>
            <p:spPr bwMode="auto">
              <a:xfrm>
                <a:off x="1600695" y="7297583"/>
                <a:ext cx="90487" cy="92075"/>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7" name="Oval 165"/>
              <p:cNvSpPr>
                <a:spLocks noChangeArrowheads="1"/>
              </p:cNvSpPr>
              <p:nvPr/>
            </p:nvSpPr>
            <p:spPr bwMode="auto">
              <a:xfrm>
                <a:off x="1526083" y="7205508"/>
                <a:ext cx="90487" cy="92075"/>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8" name="Oval 166"/>
              <p:cNvSpPr>
                <a:spLocks noChangeArrowheads="1"/>
              </p:cNvSpPr>
              <p:nvPr/>
            </p:nvSpPr>
            <p:spPr bwMode="auto">
              <a:xfrm>
                <a:off x="1534020" y="7916708"/>
                <a:ext cx="90487" cy="90488"/>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9" name="Oval 167"/>
              <p:cNvSpPr>
                <a:spLocks noChangeArrowheads="1"/>
              </p:cNvSpPr>
              <p:nvPr/>
            </p:nvSpPr>
            <p:spPr bwMode="auto">
              <a:xfrm>
                <a:off x="1549895" y="7243608"/>
                <a:ext cx="90487" cy="92075"/>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0" name="Oval 168"/>
              <p:cNvSpPr>
                <a:spLocks noChangeArrowheads="1"/>
              </p:cNvSpPr>
              <p:nvPr/>
            </p:nvSpPr>
            <p:spPr bwMode="auto">
              <a:xfrm>
                <a:off x="1465758" y="7372196"/>
                <a:ext cx="90487" cy="92075"/>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1" name="Oval 169"/>
              <p:cNvSpPr>
                <a:spLocks noChangeArrowheads="1"/>
              </p:cNvSpPr>
              <p:nvPr/>
            </p:nvSpPr>
            <p:spPr bwMode="auto">
              <a:xfrm>
                <a:off x="1465758" y="7315046"/>
                <a:ext cx="90487" cy="90488"/>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2" name="Oval 170"/>
              <p:cNvSpPr>
                <a:spLocks noChangeArrowheads="1"/>
              </p:cNvSpPr>
              <p:nvPr/>
            </p:nvSpPr>
            <p:spPr bwMode="auto">
              <a:xfrm>
                <a:off x="1465758" y="7761133"/>
                <a:ext cx="90487" cy="90488"/>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3" name="Oval 171"/>
              <p:cNvSpPr>
                <a:spLocks noChangeArrowheads="1"/>
              </p:cNvSpPr>
              <p:nvPr/>
            </p:nvSpPr>
            <p:spPr bwMode="auto">
              <a:xfrm>
                <a:off x="1534020" y="7148358"/>
                <a:ext cx="90487" cy="92075"/>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4" name="Oval 172"/>
              <p:cNvSpPr>
                <a:spLocks noChangeArrowheads="1"/>
              </p:cNvSpPr>
              <p:nvPr/>
            </p:nvSpPr>
            <p:spPr bwMode="auto">
              <a:xfrm>
                <a:off x="1465758" y="7119783"/>
                <a:ext cx="90487" cy="90488"/>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5" name="Oval 173"/>
              <p:cNvSpPr>
                <a:spLocks noChangeArrowheads="1"/>
              </p:cNvSpPr>
              <p:nvPr/>
            </p:nvSpPr>
            <p:spPr bwMode="auto">
              <a:xfrm>
                <a:off x="1500683" y="7276946"/>
                <a:ext cx="90487" cy="90488"/>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6" name="Oval 174"/>
              <p:cNvSpPr>
                <a:spLocks noChangeArrowheads="1"/>
              </p:cNvSpPr>
              <p:nvPr/>
            </p:nvSpPr>
            <p:spPr bwMode="auto">
              <a:xfrm>
                <a:off x="1534020" y="7321396"/>
                <a:ext cx="90487" cy="92075"/>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7" name="Oval 175"/>
              <p:cNvSpPr>
                <a:spLocks noChangeArrowheads="1"/>
              </p:cNvSpPr>
              <p:nvPr/>
            </p:nvSpPr>
            <p:spPr bwMode="auto">
              <a:xfrm>
                <a:off x="1534020" y="7773833"/>
                <a:ext cx="90487" cy="92075"/>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8" name="Oval 176"/>
              <p:cNvSpPr>
                <a:spLocks noChangeArrowheads="1"/>
              </p:cNvSpPr>
              <p:nvPr/>
            </p:nvSpPr>
            <p:spPr bwMode="auto">
              <a:xfrm>
                <a:off x="1534020" y="7461096"/>
                <a:ext cx="90487" cy="90488"/>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59" name="Oval 177"/>
              <p:cNvSpPr>
                <a:spLocks noChangeArrowheads="1"/>
              </p:cNvSpPr>
              <p:nvPr/>
            </p:nvSpPr>
            <p:spPr bwMode="auto">
              <a:xfrm>
                <a:off x="1540370" y="7205508"/>
                <a:ext cx="90487" cy="92075"/>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0" name="Oval 178"/>
              <p:cNvSpPr>
                <a:spLocks noChangeArrowheads="1"/>
              </p:cNvSpPr>
              <p:nvPr/>
            </p:nvSpPr>
            <p:spPr bwMode="auto">
              <a:xfrm>
                <a:off x="1565770" y="7275358"/>
                <a:ext cx="90487" cy="90488"/>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1" name="Oval 179"/>
              <p:cNvSpPr>
                <a:spLocks noChangeArrowheads="1"/>
              </p:cNvSpPr>
              <p:nvPr/>
            </p:nvSpPr>
            <p:spPr bwMode="auto">
              <a:xfrm>
                <a:off x="1516558" y="7246783"/>
                <a:ext cx="90487" cy="92075"/>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2" name="Oval 180"/>
              <p:cNvSpPr>
                <a:spLocks noChangeArrowheads="1"/>
              </p:cNvSpPr>
              <p:nvPr/>
            </p:nvSpPr>
            <p:spPr bwMode="auto">
              <a:xfrm>
                <a:off x="1600695" y="7121371"/>
                <a:ext cx="90487" cy="90488"/>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3" name="Oval 181"/>
              <p:cNvSpPr>
                <a:spLocks noChangeArrowheads="1"/>
              </p:cNvSpPr>
              <p:nvPr/>
            </p:nvSpPr>
            <p:spPr bwMode="auto">
              <a:xfrm>
                <a:off x="1600695" y="7375371"/>
                <a:ext cx="90487" cy="92075"/>
              </a:xfrm>
              <a:prstGeom prst="ellipse">
                <a:avLst/>
              </a:pr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4" name="Line 182"/>
              <p:cNvSpPr>
                <a:spLocks noChangeShapeType="1"/>
              </p:cNvSpPr>
              <p:nvPr/>
            </p:nvSpPr>
            <p:spPr bwMode="auto">
              <a:xfrm>
                <a:off x="1578470" y="7300758"/>
                <a:ext cx="0" cy="66675"/>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65" name="Freeform 183"/>
              <p:cNvSpPr>
                <a:spLocks/>
              </p:cNvSpPr>
              <p:nvPr/>
            </p:nvSpPr>
            <p:spPr bwMode="auto">
              <a:xfrm>
                <a:off x="1500683" y="7300758"/>
                <a:ext cx="155575"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66" name="Freeform 184"/>
              <p:cNvSpPr>
                <a:spLocks/>
              </p:cNvSpPr>
              <p:nvPr/>
            </p:nvSpPr>
            <p:spPr bwMode="auto">
              <a:xfrm>
                <a:off x="1500683" y="7367433"/>
                <a:ext cx="155575"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67" name="Line 185"/>
              <p:cNvSpPr>
                <a:spLocks noChangeShapeType="1"/>
              </p:cNvSpPr>
              <p:nvPr/>
            </p:nvSpPr>
            <p:spPr bwMode="auto">
              <a:xfrm>
                <a:off x="1421308" y="7330921"/>
                <a:ext cx="314325"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68" name="Oval 186"/>
              <p:cNvSpPr>
                <a:spLocks noChangeArrowheads="1"/>
              </p:cNvSpPr>
              <p:nvPr/>
            </p:nvSpPr>
            <p:spPr bwMode="auto">
              <a:xfrm>
                <a:off x="2008683" y="7711921"/>
                <a:ext cx="90487" cy="92075"/>
              </a:xfrm>
              <a:prstGeom prst="ellipse">
                <a:avLst/>
              </a:prstGeom>
              <a:solidFill>
                <a:srgbClr val="00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9" name="Oval 187"/>
              <p:cNvSpPr>
                <a:spLocks noChangeArrowheads="1"/>
              </p:cNvSpPr>
              <p:nvPr/>
            </p:nvSpPr>
            <p:spPr bwMode="auto">
              <a:xfrm>
                <a:off x="2008683" y="8781896"/>
                <a:ext cx="90487" cy="92075"/>
              </a:xfrm>
              <a:prstGeom prst="ellipse">
                <a:avLst/>
              </a:prstGeom>
              <a:solidFill>
                <a:srgbClr val="00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0" name="Oval 188"/>
              <p:cNvSpPr>
                <a:spLocks noChangeArrowheads="1"/>
              </p:cNvSpPr>
              <p:nvPr/>
            </p:nvSpPr>
            <p:spPr bwMode="auto">
              <a:xfrm>
                <a:off x="2008683" y="7422996"/>
                <a:ext cx="90487" cy="90488"/>
              </a:xfrm>
              <a:prstGeom prst="ellipse">
                <a:avLst/>
              </a:prstGeom>
              <a:solidFill>
                <a:srgbClr val="00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1" name="Oval 189"/>
              <p:cNvSpPr>
                <a:spLocks noChangeArrowheads="1"/>
              </p:cNvSpPr>
              <p:nvPr/>
            </p:nvSpPr>
            <p:spPr bwMode="auto">
              <a:xfrm>
                <a:off x="1940420" y="7369021"/>
                <a:ext cx="90487" cy="92075"/>
              </a:xfrm>
              <a:prstGeom prst="ellipse">
                <a:avLst/>
              </a:prstGeom>
              <a:solidFill>
                <a:srgbClr val="00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2" name="Oval 190"/>
              <p:cNvSpPr>
                <a:spLocks noChangeArrowheads="1"/>
              </p:cNvSpPr>
              <p:nvPr/>
            </p:nvSpPr>
            <p:spPr bwMode="auto">
              <a:xfrm>
                <a:off x="2075358" y="7322983"/>
                <a:ext cx="90487" cy="92075"/>
              </a:xfrm>
              <a:prstGeom prst="ellipse">
                <a:avLst/>
              </a:prstGeom>
              <a:solidFill>
                <a:srgbClr val="00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4" name="Oval 191"/>
              <p:cNvSpPr>
                <a:spLocks noChangeArrowheads="1"/>
              </p:cNvSpPr>
              <p:nvPr/>
            </p:nvSpPr>
            <p:spPr bwMode="auto">
              <a:xfrm>
                <a:off x="2075358" y="7686521"/>
                <a:ext cx="90487" cy="90488"/>
              </a:xfrm>
              <a:prstGeom prst="ellipse">
                <a:avLst/>
              </a:prstGeom>
              <a:solidFill>
                <a:srgbClr val="00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5" name="Oval 192"/>
              <p:cNvSpPr>
                <a:spLocks noChangeArrowheads="1"/>
              </p:cNvSpPr>
              <p:nvPr/>
            </p:nvSpPr>
            <p:spPr bwMode="auto">
              <a:xfrm>
                <a:off x="1975345" y="7311871"/>
                <a:ext cx="90487" cy="90488"/>
              </a:xfrm>
              <a:prstGeom prst="ellipse">
                <a:avLst/>
              </a:prstGeom>
              <a:solidFill>
                <a:srgbClr val="00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6" name="Oval 193"/>
              <p:cNvSpPr>
                <a:spLocks noChangeArrowheads="1"/>
              </p:cNvSpPr>
              <p:nvPr/>
            </p:nvSpPr>
            <p:spPr bwMode="auto">
              <a:xfrm>
                <a:off x="2008683" y="7242021"/>
                <a:ext cx="90487" cy="90488"/>
              </a:xfrm>
              <a:prstGeom prst="ellipse">
                <a:avLst/>
              </a:prstGeom>
              <a:solidFill>
                <a:srgbClr val="00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7" name="Oval 194"/>
              <p:cNvSpPr>
                <a:spLocks noChangeArrowheads="1"/>
              </p:cNvSpPr>
              <p:nvPr/>
            </p:nvSpPr>
            <p:spPr bwMode="auto">
              <a:xfrm>
                <a:off x="2008683" y="7896071"/>
                <a:ext cx="90487" cy="92075"/>
              </a:xfrm>
              <a:prstGeom prst="ellipse">
                <a:avLst/>
              </a:prstGeom>
              <a:solidFill>
                <a:srgbClr val="00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8" name="Line 195"/>
              <p:cNvSpPr>
                <a:spLocks noChangeShapeType="1"/>
              </p:cNvSpPr>
              <p:nvPr/>
            </p:nvSpPr>
            <p:spPr bwMode="auto">
              <a:xfrm>
                <a:off x="2053133" y="7430933"/>
                <a:ext cx="0" cy="131763"/>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79" name="Freeform 196"/>
              <p:cNvSpPr>
                <a:spLocks/>
              </p:cNvSpPr>
              <p:nvPr/>
            </p:nvSpPr>
            <p:spPr bwMode="auto">
              <a:xfrm>
                <a:off x="1975345" y="7430933"/>
                <a:ext cx="155575"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0" name="Freeform 197"/>
              <p:cNvSpPr>
                <a:spLocks/>
              </p:cNvSpPr>
              <p:nvPr/>
            </p:nvSpPr>
            <p:spPr bwMode="auto">
              <a:xfrm>
                <a:off x="1975345" y="7562696"/>
                <a:ext cx="155575" cy="0"/>
              </a:xfrm>
              <a:custGeom>
                <a:avLst/>
                <a:gdLst>
                  <a:gd name="T0" fmla="*/ 0 w 104"/>
                  <a:gd name="T1" fmla="*/ 104 w 104"/>
                  <a:gd name="T2" fmla="*/ 0 w 104"/>
                </a:gdLst>
                <a:ahLst/>
                <a:cxnLst>
                  <a:cxn ang="0">
                    <a:pos x="T0" y="0"/>
                  </a:cxn>
                  <a:cxn ang="0">
                    <a:pos x="T1" y="0"/>
                  </a:cxn>
                  <a:cxn ang="0">
                    <a:pos x="T2" y="0"/>
                  </a:cxn>
                </a:cxnLst>
                <a:rect l="0" t="0" r="r" b="b"/>
                <a:pathLst>
                  <a:path w="104">
                    <a:moveTo>
                      <a:pt x="0" y="0"/>
                    </a:moveTo>
                    <a:lnTo>
                      <a:pt x="104" y="0"/>
                    </a:lnTo>
                    <a:lnTo>
                      <a:pt x="0" y="0"/>
                    </a:lnTo>
                  </a:path>
                </a:pathLst>
              </a:custGeom>
              <a:noFill/>
              <a:ln w="95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1" name="Line 198"/>
              <p:cNvSpPr>
                <a:spLocks noChangeShapeType="1"/>
              </p:cNvSpPr>
              <p:nvPr/>
            </p:nvSpPr>
            <p:spPr bwMode="auto">
              <a:xfrm>
                <a:off x="1895970" y="7486496"/>
                <a:ext cx="314325"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493" name="Rectangle 658"/>
            <p:cNvSpPr>
              <a:spLocks noChangeArrowheads="1"/>
            </p:cNvSpPr>
            <p:nvPr/>
          </p:nvSpPr>
          <p:spPr bwMode="auto">
            <a:xfrm>
              <a:off x="5922208" y="7154374"/>
              <a:ext cx="3597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cs typeface="Arial" panose="020B0604020202020204" pitchFamily="34" charset="0"/>
                </a:rPr>
                <a:t>*</a:t>
              </a:r>
              <a:endParaRPr kumimoji="0" lang="en-US" altLang="en-US" sz="1400" b="0" i="0" u="none" strike="noStrike" cap="none" normalizeH="0" baseline="0" dirty="0">
                <a:ln>
                  <a:noFill/>
                </a:ln>
                <a:solidFill>
                  <a:schemeClr val="tx1"/>
                </a:solidFill>
                <a:effectLst/>
                <a:cs typeface="Arial" panose="020B0604020202020204" pitchFamily="34" charset="0"/>
              </a:endParaRPr>
            </a:p>
          </p:txBody>
        </p:sp>
      </p:grpSp>
      <p:sp>
        <p:nvSpPr>
          <p:cNvPr id="226" name="Rettangolo 225"/>
          <p:cNvSpPr/>
          <p:nvPr/>
        </p:nvSpPr>
        <p:spPr>
          <a:xfrm>
            <a:off x="-76969" y="7258866"/>
            <a:ext cx="7019999" cy="2554545"/>
          </a:xfrm>
          <a:prstGeom prst="rect">
            <a:avLst/>
          </a:prstGeom>
        </p:spPr>
        <p:txBody>
          <a:bodyPr wrap="square">
            <a:spAutoFit/>
          </a:bodyPr>
          <a:lstStyle/>
          <a:p>
            <a:r>
              <a:rPr lang="en-GB" sz="1000" b="1" dirty="0">
                <a:latin typeface="Arial"/>
                <a:cs typeface="Arial"/>
              </a:rPr>
              <a:t>Figure S6.</a:t>
            </a:r>
            <a:r>
              <a:rPr lang="en-GB" sz="1000" dirty="0">
                <a:latin typeface="Arial"/>
                <a:cs typeface="Arial"/>
              </a:rPr>
              <a:t> </a:t>
            </a:r>
            <a:r>
              <a:rPr lang="en-GB" sz="1000" b="1" dirty="0">
                <a:latin typeface="Arial"/>
                <a:cs typeface="Arial"/>
              </a:rPr>
              <a:t>a</a:t>
            </a:r>
            <a:r>
              <a:rPr lang="en-GB" sz="1000" b="1" dirty="0" smtClean="0">
                <a:latin typeface="Arial"/>
                <a:cs typeface="Arial"/>
              </a:rPr>
              <a:t>)</a:t>
            </a:r>
            <a:r>
              <a:rPr lang="en-GB" sz="1000" dirty="0" smtClean="0">
                <a:latin typeface="Arial"/>
                <a:cs typeface="Arial"/>
              </a:rPr>
              <a:t> </a:t>
            </a:r>
            <a:r>
              <a:rPr lang="en-GB" sz="1000" dirty="0">
                <a:latin typeface="Arial"/>
                <a:cs typeface="Arial"/>
              </a:rPr>
              <a:t>MiR-9 targets array. The volcano </a:t>
            </a:r>
            <a:r>
              <a:rPr lang="en-GB" sz="1000" dirty="0" smtClean="0">
                <a:latin typeface="Arial"/>
                <a:cs typeface="Arial"/>
              </a:rPr>
              <a:t>plot </a:t>
            </a:r>
            <a:r>
              <a:rPr lang="en-GB" sz="1000" dirty="0">
                <a:latin typeface="Arial"/>
                <a:cs typeface="Arial"/>
              </a:rPr>
              <a:t>shows that CDH1 is the top mRNA candidate </a:t>
            </a:r>
            <a:r>
              <a:rPr lang="en-GB" sz="1000" dirty="0" err="1">
                <a:latin typeface="Arial"/>
                <a:cs typeface="Arial"/>
              </a:rPr>
              <a:t>downregulated</a:t>
            </a:r>
            <a:r>
              <a:rPr lang="en-GB" sz="1000" dirty="0">
                <a:latin typeface="Arial"/>
                <a:cs typeface="Arial"/>
              </a:rPr>
              <a:t> in KT21-</a:t>
            </a:r>
            <a:r>
              <a:rPr lang="en-GB" sz="1000" dirty="0" smtClean="0">
                <a:latin typeface="Arial"/>
                <a:cs typeface="Arial"/>
              </a:rPr>
              <a:t>MG1 compared </a:t>
            </a:r>
            <a:r>
              <a:rPr lang="en-GB" sz="1000" dirty="0">
                <a:latin typeface="Arial"/>
                <a:cs typeface="Arial"/>
              </a:rPr>
              <a:t>to Ben-Men-1 cells (0.002 folds, p=0.0057</a:t>
            </a:r>
            <a:r>
              <a:rPr lang="en-US" sz="1000" dirty="0">
                <a:latin typeface="Arial"/>
                <a:cs typeface="Arial"/>
              </a:rPr>
              <a:t>, threshold p&lt;0.01)</a:t>
            </a:r>
            <a:r>
              <a:rPr lang="en-GB" sz="1000" dirty="0">
                <a:latin typeface="Arial"/>
                <a:cs typeface="Arial"/>
              </a:rPr>
              <a:t>. Table reports values of the 6 significantly downregulated miR-9-1 targets (MYOCD, BACE1, SNX25, LAMP1 CRIM1). </a:t>
            </a:r>
            <a:r>
              <a:rPr lang="en-GB" sz="1000" b="1" dirty="0">
                <a:latin typeface="Arial"/>
                <a:cs typeface="Arial"/>
              </a:rPr>
              <a:t>b</a:t>
            </a:r>
            <a:r>
              <a:rPr lang="en-GB" sz="1000" b="1" dirty="0" smtClean="0">
                <a:latin typeface="Arial"/>
                <a:cs typeface="Arial"/>
              </a:rPr>
              <a:t>)</a:t>
            </a:r>
            <a:r>
              <a:rPr lang="en-GB" sz="1000" dirty="0" smtClean="0">
                <a:latin typeface="Arial"/>
                <a:cs typeface="Arial"/>
              </a:rPr>
              <a:t> </a:t>
            </a:r>
            <a:r>
              <a:rPr lang="en-GB" sz="1000" dirty="0">
                <a:latin typeface="Arial"/>
                <a:cs typeface="Arial"/>
              </a:rPr>
              <a:t>Gene expression analysis of </a:t>
            </a:r>
            <a:r>
              <a:rPr lang="en-GB" sz="1000" dirty="0" smtClean="0">
                <a:latin typeface="Arial"/>
                <a:cs typeface="Arial"/>
              </a:rPr>
              <a:t>CDH1 </a:t>
            </a:r>
            <a:r>
              <a:rPr lang="en-GB" sz="1000" dirty="0">
                <a:latin typeface="Arial"/>
                <a:cs typeface="Arial"/>
              </a:rPr>
              <a:t>by RT-qPCR confirmed that CDH1 is significantly downregulated in the malignant meningioma cell lines KT21-MG1 (0.009 Log</a:t>
            </a:r>
            <a:r>
              <a:rPr lang="en-GB" sz="1000" baseline="-25000" dirty="0">
                <a:latin typeface="Arial"/>
                <a:cs typeface="Arial"/>
              </a:rPr>
              <a:t>10</a:t>
            </a:r>
            <a:r>
              <a:rPr lang="en-GB" sz="1000" dirty="0">
                <a:latin typeface="Arial"/>
                <a:cs typeface="Arial"/>
              </a:rPr>
              <a:t> folds) and IOMM-Lee (0.01 Log</a:t>
            </a:r>
            <a:r>
              <a:rPr lang="en-GB" sz="1000" baseline="-25000" dirty="0">
                <a:latin typeface="Arial"/>
                <a:cs typeface="Arial"/>
              </a:rPr>
              <a:t>10</a:t>
            </a:r>
            <a:r>
              <a:rPr lang="en-GB" sz="1000" dirty="0">
                <a:latin typeface="Arial"/>
                <a:cs typeface="Arial"/>
              </a:rPr>
              <a:t> folds)</a:t>
            </a:r>
            <a:r>
              <a:rPr lang="en-GB" sz="1000" dirty="0" smtClean="0">
                <a:latin typeface="Arial"/>
                <a:cs typeface="Arial"/>
              </a:rPr>
              <a:t>, compared </a:t>
            </a:r>
            <a:r>
              <a:rPr lang="en-GB" sz="1000" dirty="0">
                <a:latin typeface="Arial"/>
                <a:cs typeface="Arial"/>
              </a:rPr>
              <a:t>to Ben-Men-1. We profiled 24 </a:t>
            </a:r>
            <a:r>
              <a:rPr lang="en-GB" sz="1000" dirty="0" err="1">
                <a:latin typeface="Arial"/>
                <a:cs typeface="Arial"/>
              </a:rPr>
              <a:t>tumor</a:t>
            </a:r>
            <a:r>
              <a:rPr lang="en-GB" sz="1000" dirty="0">
                <a:latin typeface="Arial"/>
                <a:cs typeface="Arial"/>
              </a:rPr>
              <a:t>-derived WHO I cells, confirming that CDH1 levels are significantly higher in benign meningioma cells (52.44 Log</a:t>
            </a:r>
            <a:r>
              <a:rPr lang="en-GB" sz="1000" baseline="-25000" dirty="0">
                <a:latin typeface="Arial"/>
                <a:cs typeface="Arial"/>
              </a:rPr>
              <a:t>10</a:t>
            </a:r>
            <a:r>
              <a:rPr lang="en-GB" sz="1000" dirty="0">
                <a:latin typeface="Arial"/>
                <a:cs typeface="Arial"/>
              </a:rPr>
              <a:t> folds). KT21-MG1, IOMM-Lee, and Ben-Men-1 cells were tested at three different passages, and each sample was assayed in triplicate. Data are expressed as mean ± SEM (***p&lt;0.001 </a:t>
            </a:r>
            <a:r>
              <a:rPr lang="en-GB" sz="1000" dirty="0" smtClean="0">
                <a:latin typeface="Arial"/>
                <a:cs typeface="Arial"/>
              </a:rPr>
              <a:t>compared </a:t>
            </a:r>
            <a:r>
              <a:rPr lang="en-GB" sz="1000" dirty="0">
                <a:latin typeface="Arial"/>
                <a:cs typeface="Arial"/>
              </a:rPr>
              <a:t>to Ben-Men-1). </a:t>
            </a:r>
            <a:r>
              <a:rPr lang="en-GB" sz="1000" b="1" dirty="0" smtClean="0">
                <a:latin typeface="Arial"/>
                <a:cs typeface="Arial"/>
              </a:rPr>
              <a:t>c)</a:t>
            </a:r>
            <a:r>
              <a:rPr lang="en-GB" sz="1000" dirty="0" smtClean="0">
                <a:latin typeface="Arial"/>
                <a:cs typeface="Arial"/>
              </a:rPr>
              <a:t> </a:t>
            </a:r>
            <a:r>
              <a:rPr lang="en-GB" sz="1000" dirty="0">
                <a:latin typeface="Arial"/>
                <a:cs typeface="Arial"/>
              </a:rPr>
              <a:t>Protein analysis </a:t>
            </a:r>
            <a:r>
              <a:rPr lang="en-GB" sz="1000" dirty="0" smtClean="0">
                <a:latin typeface="Arial"/>
                <a:cs typeface="Arial"/>
              </a:rPr>
              <a:t>by </a:t>
            </a:r>
            <a:r>
              <a:rPr lang="en-GB" sz="1000" dirty="0">
                <a:latin typeface="Arial"/>
                <a:cs typeface="Arial"/>
              </a:rPr>
              <a:t>Western blotting in Ben-Men-1, KT21-MG1, and IOMM-Lee cells confirmed that E-</a:t>
            </a:r>
            <a:r>
              <a:rPr lang="en-GB" sz="1000" dirty="0" smtClean="0">
                <a:latin typeface="Arial"/>
                <a:cs typeface="Arial"/>
              </a:rPr>
              <a:t>cadherin is </a:t>
            </a:r>
            <a:r>
              <a:rPr lang="en-GB" sz="1000" dirty="0">
                <a:latin typeface="Arial"/>
                <a:cs typeface="Arial"/>
              </a:rPr>
              <a:t>downregulated in malignant meningioma cells. </a:t>
            </a:r>
            <a:r>
              <a:rPr lang="en-GB" sz="1000" dirty="0" smtClean="0">
                <a:latin typeface="Arial"/>
                <a:cs typeface="Arial"/>
              </a:rPr>
              <a:t>d</a:t>
            </a:r>
            <a:r>
              <a:rPr lang="en-GB" sz="1000" b="1" dirty="0" smtClean="0">
                <a:latin typeface="Arial"/>
                <a:cs typeface="Arial"/>
              </a:rPr>
              <a:t>)</a:t>
            </a:r>
            <a:r>
              <a:rPr lang="en-GB" sz="1000" dirty="0" smtClean="0">
                <a:latin typeface="Arial"/>
                <a:cs typeface="Arial"/>
              </a:rPr>
              <a:t> </a:t>
            </a:r>
            <a:r>
              <a:rPr lang="en-GB" sz="1000" dirty="0">
                <a:latin typeface="Arial"/>
                <a:cs typeface="Arial"/>
              </a:rPr>
              <a:t>Gene expression analysis of CDH1 </a:t>
            </a:r>
            <a:r>
              <a:rPr lang="en-GB" sz="1000" dirty="0" smtClean="0">
                <a:latin typeface="Arial"/>
                <a:cs typeface="Arial"/>
              </a:rPr>
              <a:t>by </a:t>
            </a:r>
            <a:r>
              <a:rPr lang="en-GB" sz="1000" dirty="0">
                <a:latin typeface="Arial"/>
                <a:cs typeface="Arial"/>
              </a:rPr>
              <a:t>RT-qPCR in meningioma tissues. </a:t>
            </a:r>
            <a:r>
              <a:rPr lang="en-GB" sz="1000" dirty="0" smtClean="0">
                <a:latin typeface="Arial"/>
                <a:cs typeface="Arial"/>
              </a:rPr>
              <a:t>CDH1 </a:t>
            </a:r>
            <a:r>
              <a:rPr lang="en-GB" sz="1000" dirty="0">
                <a:latin typeface="Arial"/>
                <a:cs typeface="Arial"/>
              </a:rPr>
              <a:t>is significantly </a:t>
            </a:r>
            <a:r>
              <a:rPr lang="en-GB" sz="1000" dirty="0" err="1">
                <a:latin typeface="Arial"/>
                <a:cs typeface="Arial"/>
              </a:rPr>
              <a:t>downregulated</a:t>
            </a:r>
            <a:r>
              <a:rPr lang="en-GB" sz="1000" dirty="0">
                <a:latin typeface="Arial"/>
                <a:cs typeface="Arial"/>
              </a:rPr>
              <a:t> in malignant (WHO III, 0.50 Log</a:t>
            </a:r>
            <a:r>
              <a:rPr lang="en-GB" sz="1000" baseline="-25000" dirty="0">
                <a:latin typeface="Arial"/>
                <a:cs typeface="Arial"/>
              </a:rPr>
              <a:t>10</a:t>
            </a:r>
            <a:r>
              <a:rPr lang="en-GB" sz="1000" dirty="0">
                <a:latin typeface="Arial"/>
                <a:cs typeface="Arial"/>
              </a:rPr>
              <a:t> folds) tissues</a:t>
            </a:r>
            <a:r>
              <a:rPr lang="en-GB" sz="1000" dirty="0" smtClean="0">
                <a:latin typeface="Arial"/>
                <a:cs typeface="Arial"/>
              </a:rPr>
              <a:t>, compared </a:t>
            </a:r>
            <a:r>
              <a:rPr lang="en-GB" sz="1000" dirty="0">
                <a:latin typeface="Arial"/>
                <a:cs typeface="Arial"/>
              </a:rPr>
              <a:t>to those of benign </a:t>
            </a:r>
            <a:r>
              <a:rPr lang="en-GB" sz="1000" dirty="0" smtClean="0">
                <a:latin typeface="Arial"/>
                <a:cs typeface="Arial"/>
              </a:rPr>
              <a:t>origin. </a:t>
            </a:r>
            <a:r>
              <a:rPr lang="en-GB" sz="1000" dirty="0">
                <a:latin typeface="Arial"/>
                <a:cs typeface="Arial"/>
              </a:rPr>
              <a:t>CDH1 was  unchanged in atypical tissues (WHO II, 0.99 Log</a:t>
            </a:r>
            <a:r>
              <a:rPr lang="en-GB" sz="1000" baseline="-25000" dirty="0">
                <a:latin typeface="Arial"/>
                <a:cs typeface="Arial"/>
              </a:rPr>
              <a:t>10</a:t>
            </a:r>
            <a:r>
              <a:rPr lang="en-GB" sz="1000" dirty="0">
                <a:latin typeface="Arial"/>
                <a:cs typeface="Arial"/>
              </a:rPr>
              <a:t> folds). Data are expressed as mean ± SEM, unpaired Student’s t-Test (*p&lt;0.05 </a:t>
            </a:r>
            <a:r>
              <a:rPr lang="en-GB" sz="1000" dirty="0" smtClean="0">
                <a:latin typeface="Arial"/>
                <a:cs typeface="Arial"/>
              </a:rPr>
              <a:t>compared </a:t>
            </a:r>
            <a:r>
              <a:rPr lang="en-GB" sz="1000" dirty="0">
                <a:latin typeface="Arial"/>
                <a:cs typeface="Arial"/>
              </a:rPr>
              <a:t>to WHO I). </a:t>
            </a:r>
            <a:r>
              <a:rPr lang="en-GB" sz="1000" b="1" dirty="0">
                <a:latin typeface="Arial"/>
                <a:cs typeface="Arial"/>
              </a:rPr>
              <a:t>e</a:t>
            </a:r>
            <a:r>
              <a:rPr lang="en-GB" sz="1000" b="1" dirty="0" smtClean="0">
                <a:latin typeface="Arial"/>
                <a:cs typeface="Arial"/>
              </a:rPr>
              <a:t>)</a:t>
            </a:r>
            <a:r>
              <a:rPr lang="en-GB" sz="1000" dirty="0" smtClean="0">
                <a:latin typeface="Arial"/>
                <a:cs typeface="Arial"/>
              </a:rPr>
              <a:t> </a:t>
            </a:r>
            <a:r>
              <a:rPr lang="en-GB" sz="1000" dirty="0">
                <a:latin typeface="Arial"/>
                <a:cs typeface="Arial"/>
              </a:rPr>
              <a:t>Following viral-mediated RNA interference of FOS in KT21-MG1 cells, we observed a significant </a:t>
            </a:r>
            <a:r>
              <a:rPr lang="en-GB" sz="1000" dirty="0" smtClean="0">
                <a:latin typeface="Arial"/>
                <a:cs typeface="Arial"/>
              </a:rPr>
              <a:t>increase </a:t>
            </a:r>
            <a:r>
              <a:rPr lang="en-GB" sz="1000" dirty="0">
                <a:latin typeface="Arial"/>
                <a:cs typeface="Arial"/>
              </a:rPr>
              <a:t>of CDH1 levels both at the transcriptional and protein </a:t>
            </a:r>
            <a:r>
              <a:rPr lang="en-GB" sz="1000" dirty="0" smtClean="0">
                <a:latin typeface="Arial"/>
                <a:cs typeface="Arial"/>
              </a:rPr>
              <a:t>levels </a:t>
            </a:r>
            <a:r>
              <a:rPr lang="en-GB" sz="1000" dirty="0">
                <a:latin typeface="Arial"/>
                <a:cs typeface="Arial"/>
              </a:rPr>
              <a:t>(1.62 folds and 1.42 folds, respectively). Notably, we observed a considerable decrease of N-cadherin (0.49 folds). Data are expressed as mean ± SEM, ANOVA one-way (*p&lt;0.05 when compared to scramble). The </a:t>
            </a:r>
            <a:r>
              <a:rPr lang="en-GB" sz="1000" dirty="0" err="1">
                <a:latin typeface="Arial"/>
                <a:cs typeface="Arial"/>
              </a:rPr>
              <a:t>lentiviral</a:t>
            </a:r>
            <a:r>
              <a:rPr lang="en-GB" sz="1000" dirty="0">
                <a:latin typeface="Arial"/>
                <a:cs typeface="Arial"/>
              </a:rPr>
              <a:t>-mediated gene silencing was conducted in duplicate biological repeats, ensuring consistency.</a:t>
            </a:r>
            <a:endParaRPr lang="it-IT" sz="1000" dirty="0">
              <a:latin typeface="Arial"/>
              <a:cs typeface="Arial"/>
            </a:endParaRPr>
          </a:p>
        </p:txBody>
      </p:sp>
    </p:spTree>
    <p:extLst>
      <p:ext uri="{BB962C8B-B14F-4D97-AF65-F5344CB8AC3E}">
        <p14:creationId xmlns:p14="http://schemas.microsoft.com/office/powerpoint/2010/main" val="81075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105"/>
          <p:cNvSpPr>
            <a:spLocks noChangeArrowheads="1"/>
          </p:cNvSpPr>
          <p:nvPr/>
        </p:nvSpPr>
        <p:spPr bwMode="auto">
          <a:xfrm>
            <a:off x="5493141" y="43808"/>
            <a:ext cx="13032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rPr>
              <a:t>Supplemental Data</a:t>
            </a:r>
          </a:p>
        </p:txBody>
      </p:sp>
      <p:sp>
        <p:nvSpPr>
          <p:cNvPr id="92" name="Rectangle 105"/>
          <p:cNvSpPr>
            <a:spLocks noChangeArrowheads="1"/>
          </p:cNvSpPr>
          <p:nvPr/>
        </p:nvSpPr>
        <p:spPr bwMode="auto">
          <a:xfrm>
            <a:off x="3078220" y="53845"/>
            <a:ext cx="7758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400" dirty="0"/>
              <a:t>Figure S7</a:t>
            </a:r>
            <a:endParaRPr kumimoji="0" lang="en-US" altLang="en-US" sz="1400" b="0" i="0" u="none" strike="noStrike" cap="none" normalizeH="0" baseline="0" dirty="0">
              <a:ln>
                <a:noFill/>
              </a:ln>
              <a:effectLst/>
            </a:endParaRPr>
          </a:p>
        </p:txBody>
      </p:sp>
      <p:sp>
        <p:nvSpPr>
          <p:cNvPr id="50" name="Rectangle 49"/>
          <p:cNvSpPr/>
          <p:nvPr/>
        </p:nvSpPr>
        <p:spPr>
          <a:xfrm>
            <a:off x="89929" y="3310723"/>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b</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sp>
        <p:nvSpPr>
          <p:cNvPr id="151" name="Rectangle 150"/>
          <p:cNvSpPr/>
          <p:nvPr/>
        </p:nvSpPr>
        <p:spPr>
          <a:xfrm>
            <a:off x="56845" y="455343"/>
            <a:ext cx="358243"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a</a:t>
            </a:r>
            <a:r>
              <a:rPr lang="en-GB"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grpSp>
        <p:nvGrpSpPr>
          <p:cNvPr id="26" name="Group 25"/>
          <p:cNvGrpSpPr/>
          <p:nvPr/>
        </p:nvGrpSpPr>
        <p:grpSpPr>
          <a:xfrm>
            <a:off x="287463" y="3325635"/>
            <a:ext cx="3982164" cy="4105442"/>
            <a:chOff x="4354142" y="3863449"/>
            <a:chExt cx="3982164" cy="4105442"/>
          </a:xfrm>
        </p:grpSpPr>
        <p:sp>
          <p:nvSpPr>
            <p:cNvPr id="3" name="TextBox 2"/>
            <p:cNvSpPr txBox="1"/>
            <p:nvPr/>
          </p:nvSpPr>
          <p:spPr>
            <a:xfrm>
              <a:off x="4894038" y="4946376"/>
              <a:ext cx="354584"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#1</a:t>
              </a:r>
            </a:p>
          </p:txBody>
        </p:sp>
        <p:sp>
          <p:nvSpPr>
            <p:cNvPr id="4" name="TextBox 3"/>
            <p:cNvSpPr txBox="1"/>
            <p:nvPr/>
          </p:nvSpPr>
          <p:spPr>
            <a:xfrm rot="16200000">
              <a:off x="5297209" y="4777747"/>
              <a:ext cx="67839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MN244</a:t>
              </a:r>
            </a:p>
          </p:txBody>
        </p:sp>
        <p:sp>
          <p:nvSpPr>
            <p:cNvPr id="5" name="TextBox 4"/>
            <p:cNvSpPr txBox="1"/>
            <p:nvPr/>
          </p:nvSpPr>
          <p:spPr>
            <a:xfrm rot="16200000">
              <a:off x="5865091" y="4777747"/>
              <a:ext cx="67839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MN177</a:t>
              </a:r>
            </a:p>
          </p:txBody>
        </p:sp>
        <p:sp>
          <p:nvSpPr>
            <p:cNvPr id="6" name="TextBox 5"/>
            <p:cNvSpPr txBox="1"/>
            <p:nvPr/>
          </p:nvSpPr>
          <p:spPr>
            <a:xfrm>
              <a:off x="5185551" y="4946376"/>
              <a:ext cx="354584"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#2</a:t>
              </a:r>
            </a:p>
          </p:txBody>
        </p:sp>
        <p:sp>
          <p:nvSpPr>
            <p:cNvPr id="7" name="TextBox 6"/>
            <p:cNvSpPr txBox="1"/>
            <p:nvPr/>
          </p:nvSpPr>
          <p:spPr>
            <a:xfrm rot="16200000">
              <a:off x="5579954" y="4777747"/>
              <a:ext cx="67839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MN251</a:t>
              </a:r>
            </a:p>
          </p:txBody>
        </p:sp>
        <p:sp>
          <p:nvSpPr>
            <p:cNvPr id="9" name="TextBox 8"/>
            <p:cNvSpPr txBox="1"/>
            <p:nvPr/>
          </p:nvSpPr>
          <p:spPr>
            <a:xfrm rot="16200000">
              <a:off x="7099791" y="4836797"/>
              <a:ext cx="55015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HeLa</a:t>
              </a:r>
            </a:p>
          </p:txBody>
        </p:sp>
        <p:sp>
          <p:nvSpPr>
            <p:cNvPr id="16" name="TextBox 15"/>
            <p:cNvSpPr txBox="1"/>
            <p:nvPr/>
          </p:nvSpPr>
          <p:spPr>
            <a:xfrm>
              <a:off x="5365163" y="3863449"/>
              <a:ext cx="1378904" cy="276999"/>
            </a:xfrm>
            <a:prstGeom prst="rect">
              <a:avLst/>
            </a:prstGeom>
            <a:noFill/>
          </p:spPr>
          <p:txBody>
            <a:bodyPr wrap="none" rtlCol="0">
              <a:spAutoFit/>
            </a:bodyPr>
            <a:lstStyle/>
            <a:p>
              <a:pPr algn="ctr"/>
              <a:r>
                <a:rPr lang="en-GB" sz="1200" dirty="0">
                  <a:latin typeface="Arial" panose="020B0604020202020204" pitchFamily="34" charset="0"/>
                  <a:cs typeface="Arial" panose="020B0604020202020204" pitchFamily="34" charset="0"/>
                </a:rPr>
                <a:t>Serum exosomes</a:t>
              </a:r>
            </a:p>
          </p:txBody>
        </p:sp>
        <p:cxnSp>
          <p:nvCxnSpPr>
            <p:cNvPr id="18" name="Straight Connector 17"/>
            <p:cNvCxnSpPr/>
            <p:nvPr/>
          </p:nvCxnSpPr>
          <p:spPr>
            <a:xfrm>
              <a:off x="5508789" y="4558085"/>
              <a:ext cx="4978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922256" y="4558085"/>
              <a:ext cx="4978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442031" y="4324734"/>
              <a:ext cx="647934" cy="276999"/>
            </a:xfrm>
            <a:prstGeom prst="rect">
              <a:avLst/>
            </a:prstGeom>
            <a:noFill/>
          </p:spPr>
          <p:txBody>
            <a:bodyPr wrap="none" rtlCol="0">
              <a:spAutoFit/>
            </a:bodyPr>
            <a:lstStyle/>
            <a:p>
              <a:pPr algn="ctr"/>
              <a:r>
                <a:rPr lang="en-GB" sz="1200" dirty="0">
                  <a:latin typeface="Arial" panose="020B0604020202020204" pitchFamily="34" charset="0"/>
                  <a:cs typeface="Arial" panose="020B0604020202020204" pitchFamily="34" charset="0"/>
                </a:rPr>
                <a:t>WHO I</a:t>
              </a:r>
            </a:p>
          </p:txBody>
        </p:sp>
        <p:sp>
          <p:nvSpPr>
            <p:cNvPr id="21" name="TextBox 20"/>
            <p:cNvSpPr txBox="1"/>
            <p:nvPr/>
          </p:nvSpPr>
          <p:spPr>
            <a:xfrm>
              <a:off x="4816552" y="4132222"/>
              <a:ext cx="721672" cy="461665"/>
            </a:xfrm>
            <a:prstGeom prst="rect">
              <a:avLst/>
            </a:prstGeom>
            <a:noFill/>
          </p:spPr>
          <p:txBody>
            <a:bodyPr wrap="none" rtlCol="0">
              <a:spAutoFit/>
            </a:bodyPr>
            <a:lstStyle/>
            <a:p>
              <a:pPr algn="ctr"/>
              <a:r>
                <a:rPr lang="en-GB" sz="1200" dirty="0">
                  <a:latin typeface="Arial" panose="020B0604020202020204" pitchFamily="34" charset="0"/>
                  <a:cs typeface="Arial" panose="020B0604020202020204" pitchFamily="34" charset="0"/>
                </a:rPr>
                <a:t>Healthy</a:t>
              </a:r>
            </a:p>
            <a:p>
              <a:pPr algn="ctr"/>
              <a:r>
                <a:rPr lang="en-GB" sz="1200" dirty="0">
                  <a:latin typeface="Arial" panose="020B0604020202020204" pitchFamily="34" charset="0"/>
                  <a:cs typeface="Arial" panose="020B0604020202020204" pitchFamily="34" charset="0"/>
                </a:rPr>
                <a:t>controls</a:t>
              </a:r>
            </a:p>
          </p:txBody>
        </p:sp>
        <p:sp>
          <p:nvSpPr>
            <p:cNvPr id="95" name="TextBox 94"/>
            <p:cNvSpPr txBox="1"/>
            <p:nvPr/>
          </p:nvSpPr>
          <p:spPr>
            <a:xfrm>
              <a:off x="4354142" y="5007143"/>
              <a:ext cx="367408" cy="215444"/>
            </a:xfrm>
            <a:prstGeom prst="rect">
              <a:avLst/>
            </a:prstGeom>
            <a:noFill/>
          </p:spPr>
          <p:txBody>
            <a:bodyPr wrap="none" rtlCol="0">
              <a:spAutoFit/>
            </a:bodyPr>
            <a:lstStyle/>
            <a:p>
              <a:r>
                <a:rPr lang="en-GB" sz="800" dirty="0" err="1">
                  <a:latin typeface="Arial" panose="020B0604020202020204" pitchFamily="34" charset="0"/>
                  <a:cs typeface="Arial" panose="020B0604020202020204" pitchFamily="34" charset="0"/>
                </a:rPr>
                <a:t>kDa</a:t>
              </a:r>
              <a:endParaRPr lang="en-GB" sz="800"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l="3745" b="-2499"/>
            <a:stretch/>
          </p:blipFill>
          <p:spPr>
            <a:xfrm>
              <a:off x="4742695" y="6988258"/>
              <a:ext cx="2825302" cy="231188"/>
            </a:xfrm>
            <a:prstGeom prst="rect">
              <a:avLst/>
            </a:prstGeom>
          </p:spPr>
        </p:pic>
        <p:cxnSp>
          <p:nvCxnSpPr>
            <p:cNvPr id="130" name="Straight Connector 129"/>
            <p:cNvCxnSpPr/>
            <p:nvPr/>
          </p:nvCxnSpPr>
          <p:spPr>
            <a:xfrm>
              <a:off x="4654034" y="7207313"/>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4443633" y="7102524"/>
              <a:ext cx="270653" cy="168172"/>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100</a:t>
              </a:r>
            </a:p>
          </p:txBody>
        </p:sp>
        <p:cxnSp>
          <p:nvCxnSpPr>
            <p:cNvPr id="132" name="Straight Connector 131"/>
            <p:cNvCxnSpPr/>
            <p:nvPr/>
          </p:nvCxnSpPr>
          <p:spPr>
            <a:xfrm>
              <a:off x="4654034" y="7093650"/>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3" name="TextBox 132"/>
            <p:cNvSpPr txBox="1"/>
            <p:nvPr/>
          </p:nvSpPr>
          <p:spPr>
            <a:xfrm>
              <a:off x="4443633" y="6993624"/>
              <a:ext cx="270653" cy="168172"/>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150</a:t>
              </a:r>
            </a:p>
          </p:txBody>
        </p:sp>
        <p:sp>
          <p:nvSpPr>
            <p:cNvPr id="169" name="TextBox 168"/>
            <p:cNvSpPr txBox="1"/>
            <p:nvPr/>
          </p:nvSpPr>
          <p:spPr>
            <a:xfrm>
              <a:off x="7553074" y="6996972"/>
              <a:ext cx="688009"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GM130</a:t>
              </a: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5680" t="594"/>
            <a:stretch/>
          </p:blipFill>
          <p:spPr>
            <a:xfrm>
              <a:off x="4742694" y="7290885"/>
              <a:ext cx="2823139" cy="212092"/>
            </a:xfrm>
            <a:prstGeom prst="rect">
              <a:avLst/>
            </a:prstGeom>
          </p:spPr>
        </p:pic>
        <p:cxnSp>
          <p:nvCxnSpPr>
            <p:cNvPr id="170" name="Straight Connector 169"/>
            <p:cNvCxnSpPr/>
            <p:nvPr/>
          </p:nvCxnSpPr>
          <p:spPr>
            <a:xfrm>
              <a:off x="4654034" y="7295479"/>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1" name="TextBox 170"/>
            <p:cNvSpPr txBox="1"/>
            <p:nvPr/>
          </p:nvSpPr>
          <p:spPr>
            <a:xfrm>
              <a:off x="4356495" y="7190688"/>
              <a:ext cx="357791"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150</a:t>
              </a:r>
            </a:p>
          </p:txBody>
        </p:sp>
        <p:cxnSp>
          <p:nvCxnSpPr>
            <p:cNvPr id="172" name="Straight Connector 171"/>
            <p:cNvCxnSpPr/>
            <p:nvPr/>
          </p:nvCxnSpPr>
          <p:spPr>
            <a:xfrm>
              <a:off x="4654034" y="7394958"/>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4356495" y="7294931"/>
              <a:ext cx="357791"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100</a:t>
              </a:r>
            </a:p>
          </p:txBody>
        </p:sp>
        <p:cxnSp>
          <p:nvCxnSpPr>
            <p:cNvPr id="174" name="Straight Connector 173"/>
            <p:cNvCxnSpPr/>
            <p:nvPr/>
          </p:nvCxnSpPr>
          <p:spPr>
            <a:xfrm>
              <a:off x="4654034" y="7492484"/>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4414203" y="7392458"/>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75</a:t>
              </a:r>
            </a:p>
          </p:txBody>
        </p:sp>
        <p:sp>
          <p:nvSpPr>
            <p:cNvPr id="176" name="TextBox 175"/>
            <p:cNvSpPr txBox="1"/>
            <p:nvPr/>
          </p:nvSpPr>
          <p:spPr>
            <a:xfrm>
              <a:off x="7553074" y="7274478"/>
              <a:ext cx="779381" cy="276999"/>
            </a:xfrm>
            <a:prstGeom prst="rect">
              <a:avLst/>
            </a:prstGeom>
            <a:noFill/>
          </p:spPr>
          <p:txBody>
            <a:bodyPr wrap="none" rtlCol="0">
              <a:spAutoFit/>
            </a:bodyPr>
            <a:lstStyle/>
            <a:p>
              <a:r>
                <a:rPr lang="en-GB" sz="1200" dirty="0" err="1">
                  <a:latin typeface="Arial" panose="020B0604020202020204" pitchFamily="34" charset="0"/>
                  <a:cs typeface="Arial" panose="020B0604020202020204" pitchFamily="34" charset="0"/>
                </a:rPr>
                <a:t>Calnexin</a:t>
              </a:r>
              <a:endParaRPr lang="en-GB" sz="1200" dirty="0">
                <a:latin typeface="Arial" panose="020B0604020202020204" pitchFamily="34" charset="0"/>
                <a:cs typeface="Arial" panose="020B0604020202020204" pitchFamily="34" charset="0"/>
              </a:endParaRPr>
            </a:p>
          </p:txBody>
        </p:sp>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l="6137"/>
            <a:stretch/>
          </p:blipFill>
          <p:spPr>
            <a:xfrm>
              <a:off x="4742695" y="7582624"/>
              <a:ext cx="2823754" cy="284988"/>
            </a:xfrm>
            <a:prstGeom prst="rect">
              <a:avLst/>
            </a:prstGeom>
          </p:spPr>
        </p:pic>
        <p:cxnSp>
          <p:nvCxnSpPr>
            <p:cNvPr id="178" name="Straight Connector 177"/>
            <p:cNvCxnSpPr/>
            <p:nvPr/>
          </p:nvCxnSpPr>
          <p:spPr>
            <a:xfrm>
              <a:off x="4654034" y="7588040"/>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a:off x="4414203" y="7488012"/>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50</a:t>
              </a:r>
            </a:p>
          </p:txBody>
        </p:sp>
        <p:cxnSp>
          <p:nvCxnSpPr>
            <p:cNvPr id="180" name="Straight Connector 179"/>
            <p:cNvCxnSpPr/>
            <p:nvPr/>
          </p:nvCxnSpPr>
          <p:spPr>
            <a:xfrm>
              <a:off x="4654034" y="7858237"/>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1" name="TextBox 180"/>
            <p:cNvSpPr txBox="1"/>
            <p:nvPr/>
          </p:nvSpPr>
          <p:spPr>
            <a:xfrm>
              <a:off x="4414203" y="7753447"/>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37</a:t>
              </a:r>
            </a:p>
          </p:txBody>
        </p:sp>
        <p:sp>
          <p:nvSpPr>
            <p:cNvPr id="182" name="TextBox 181"/>
            <p:cNvSpPr txBox="1"/>
            <p:nvPr/>
          </p:nvSpPr>
          <p:spPr>
            <a:xfrm>
              <a:off x="7553074" y="7616708"/>
              <a:ext cx="731290"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GAPDH</a:t>
              </a:r>
            </a:p>
          </p:txBody>
        </p:sp>
        <p:cxnSp>
          <p:nvCxnSpPr>
            <p:cNvPr id="183" name="Straight Connector 182"/>
            <p:cNvCxnSpPr/>
            <p:nvPr/>
          </p:nvCxnSpPr>
          <p:spPr>
            <a:xfrm>
              <a:off x="6670847" y="4558085"/>
              <a:ext cx="4978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4" name="TextBox 183"/>
            <p:cNvSpPr txBox="1"/>
            <p:nvPr/>
          </p:nvSpPr>
          <p:spPr>
            <a:xfrm>
              <a:off x="6556038" y="4324730"/>
              <a:ext cx="734496" cy="276999"/>
            </a:xfrm>
            <a:prstGeom prst="rect">
              <a:avLst/>
            </a:prstGeom>
            <a:noFill/>
          </p:spPr>
          <p:txBody>
            <a:bodyPr wrap="none" rtlCol="0">
              <a:spAutoFit/>
            </a:bodyPr>
            <a:lstStyle/>
            <a:p>
              <a:pPr algn="ctr"/>
              <a:r>
                <a:rPr lang="en-GB" sz="1200" dirty="0">
                  <a:latin typeface="Arial" panose="020B0604020202020204" pitchFamily="34" charset="0"/>
                  <a:cs typeface="Arial" panose="020B0604020202020204" pitchFamily="34" charset="0"/>
                </a:rPr>
                <a:t>WHO III</a:t>
              </a:r>
            </a:p>
          </p:txBody>
        </p:sp>
        <p:cxnSp>
          <p:nvCxnSpPr>
            <p:cNvPr id="185" name="Straight Connector 184"/>
            <p:cNvCxnSpPr/>
            <p:nvPr/>
          </p:nvCxnSpPr>
          <p:spPr>
            <a:xfrm>
              <a:off x="6085063" y="4558085"/>
              <a:ext cx="4978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6" name="TextBox 185"/>
            <p:cNvSpPr txBox="1"/>
            <p:nvPr/>
          </p:nvSpPr>
          <p:spPr>
            <a:xfrm>
              <a:off x="5996653" y="4324729"/>
              <a:ext cx="691216" cy="276999"/>
            </a:xfrm>
            <a:prstGeom prst="rect">
              <a:avLst/>
            </a:prstGeom>
            <a:noFill/>
          </p:spPr>
          <p:txBody>
            <a:bodyPr wrap="none" rtlCol="0">
              <a:spAutoFit/>
            </a:bodyPr>
            <a:lstStyle/>
            <a:p>
              <a:pPr algn="ctr"/>
              <a:r>
                <a:rPr lang="en-GB" sz="1200" dirty="0">
                  <a:latin typeface="Arial" panose="020B0604020202020204" pitchFamily="34" charset="0"/>
                  <a:cs typeface="Arial" panose="020B0604020202020204" pitchFamily="34" charset="0"/>
                </a:rPr>
                <a:t>WHO II</a:t>
              </a:r>
            </a:p>
          </p:txBody>
        </p:sp>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l="89527"/>
            <a:stretch/>
          </p:blipFill>
          <p:spPr>
            <a:xfrm>
              <a:off x="7257298" y="6629956"/>
              <a:ext cx="308536" cy="274320"/>
            </a:xfrm>
            <a:prstGeom prst="rect">
              <a:avLst/>
            </a:prstGeom>
          </p:spPr>
        </p:pic>
        <p:cxnSp>
          <p:nvCxnSpPr>
            <p:cNvPr id="187" name="Straight Connector 186"/>
            <p:cNvCxnSpPr/>
            <p:nvPr/>
          </p:nvCxnSpPr>
          <p:spPr>
            <a:xfrm>
              <a:off x="4654034" y="6897741"/>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8" name="TextBox 187"/>
            <p:cNvSpPr txBox="1"/>
            <p:nvPr/>
          </p:nvSpPr>
          <p:spPr>
            <a:xfrm>
              <a:off x="4414203" y="6792952"/>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20</a:t>
              </a:r>
            </a:p>
          </p:txBody>
        </p:sp>
        <p:cxnSp>
          <p:nvCxnSpPr>
            <p:cNvPr id="189" name="Straight Connector 188"/>
            <p:cNvCxnSpPr/>
            <p:nvPr/>
          </p:nvCxnSpPr>
          <p:spPr>
            <a:xfrm>
              <a:off x="4654034" y="6631674"/>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0" name="TextBox 189"/>
            <p:cNvSpPr txBox="1"/>
            <p:nvPr/>
          </p:nvSpPr>
          <p:spPr>
            <a:xfrm>
              <a:off x="4414204" y="6531648"/>
              <a:ext cx="300082"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25</a:t>
              </a:r>
            </a:p>
          </p:txBody>
        </p:sp>
        <p:sp>
          <p:nvSpPr>
            <p:cNvPr id="191" name="TextBox 190"/>
            <p:cNvSpPr txBox="1"/>
            <p:nvPr/>
          </p:nvSpPr>
          <p:spPr>
            <a:xfrm>
              <a:off x="7553074" y="6649296"/>
              <a:ext cx="490840"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CD9</a:t>
              </a:r>
            </a:p>
          </p:txBody>
        </p:sp>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41042" y="6628857"/>
              <a:ext cx="2476500" cy="275844"/>
            </a:xfrm>
            <a:prstGeom prst="rect">
              <a:avLst/>
            </a:prstGeom>
          </p:spPr>
        </p:pic>
        <p:sp>
          <p:nvSpPr>
            <p:cNvPr id="192" name="TextBox 191"/>
            <p:cNvSpPr txBox="1"/>
            <p:nvPr/>
          </p:nvSpPr>
          <p:spPr>
            <a:xfrm rot="16200000">
              <a:off x="6160375" y="4777747"/>
              <a:ext cx="67839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MN182</a:t>
              </a:r>
            </a:p>
          </p:txBody>
        </p:sp>
        <p:sp>
          <p:nvSpPr>
            <p:cNvPr id="193" name="TextBox 192"/>
            <p:cNvSpPr txBox="1"/>
            <p:nvPr/>
          </p:nvSpPr>
          <p:spPr>
            <a:xfrm rot="16200000">
              <a:off x="6450896" y="4777747"/>
              <a:ext cx="67839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MN180</a:t>
              </a:r>
            </a:p>
          </p:txBody>
        </p:sp>
        <p:sp>
          <p:nvSpPr>
            <p:cNvPr id="194" name="TextBox 193"/>
            <p:cNvSpPr txBox="1"/>
            <p:nvPr/>
          </p:nvSpPr>
          <p:spPr>
            <a:xfrm rot="16200000">
              <a:off x="6722355" y="4777747"/>
              <a:ext cx="67839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MN270</a:t>
              </a:r>
            </a:p>
          </p:txBody>
        </p:sp>
        <p:pic>
          <p:nvPicPr>
            <p:cNvPr id="24" name="Picture 23"/>
            <p:cNvPicPr>
              <a:picLocks noChangeAspect="1"/>
            </p:cNvPicPr>
            <p:nvPr/>
          </p:nvPicPr>
          <p:blipFill rotWithShape="1">
            <a:blip r:embed="rId7" cstate="print">
              <a:extLst>
                <a:ext uri="{28A0092B-C50C-407E-A947-70E740481C1C}">
                  <a14:useLocalDpi xmlns:a14="http://schemas.microsoft.com/office/drawing/2010/main" val="0"/>
                </a:ext>
              </a:extLst>
            </a:blip>
            <a:srcRect l="13744"/>
            <a:stretch/>
          </p:blipFill>
          <p:spPr>
            <a:xfrm>
              <a:off x="4747457" y="5229945"/>
              <a:ext cx="2818376" cy="1322832"/>
            </a:xfrm>
            <a:prstGeom prst="rect">
              <a:avLst/>
            </a:prstGeom>
          </p:spPr>
        </p:pic>
        <p:cxnSp>
          <p:nvCxnSpPr>
            <p:cNvPr id="195" name="Straight Connector 194"/>
            <p:cNvCxnSpPr/>
            <p:nvPr/>
          </p:nvCxnSpPr>
          <p:spPr>
            <a:xfrm>
              <a:off x="4654034" y="6545332"/>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4414203" y="6440543"/>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20</a:t>
              </a:r>
            </a:p>
          </p:txBody>
        </p:sp>
        <p:cxnSp>
          <p:nvCxnSpPr>
            <p:cNvPr id="197" name="Straight Connector 196"/>
            <p:cNvCxnSpPr/>
            <p:nvPr/>
          </p:nvCxnSpPr>
          <p:spPr>
            <a:xfrm>
              <a:off x="4654034" y="6288793"/>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9" name="TextBox 198"/>
            <p:cNvSpPr txBox="1"/>
            <p:nvPr/>
          </p:nvSpPr>
          <p:spPr>
            <a:xfrm>
              <a:off x="4414203" y="6179242"/>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25</a:t>
              </a:r>
            </a:p>
          </p:txBody>
        </p:sp>
        <p:cxnSp>
          <p:nvCxnSpPr>
            <p:cNvPr id="200" name="Straight Connector 199"/>
            <p:cNvCxnSpPr/>
            <p:nvPr/>
          </p:nvCxnSpPr>
          <p:spPr>
            <a:xfrm>
              <a:off x="4654034" y="5807132"/>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1" name="TextBox 200"/>
            <p:cNvSpPr txBox="1"/>
            <p:nvPr/>
          </p:nvSpPr>
          <p:spPr>
            <a:xfrm>
              <a:off x="4414203" y="5702343"/>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37</a:t>
              </a:r>
            </a:p>
          </p:txBody>
        </p:sp>
        <p:cxnSp>
          <p:nvCxnSpPr>
            <p:cNvPr id="202" name="Straight Connector 201"/>
            <p:cNvCxnSpPr/>
            <p:nvPr/>
          </p:nvCxnSpPr>
          <p:spPr>
            <a:xfrm>
              <a:off x="4654034" y="5541065"/>
              <a:ext cx="87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3" name="TextBox 202"/>
            <p:cNvSpPr txBox="1"/>
            <p:nvPr/>
          </p:nvSpPr>
          <p:spPr>
            <a:xfrm>
              <a:off x="4414203" y="5441039"/>
              <a:ext cx="30008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50</a:t>
              </a:r>
            </a:p>
          </p:txBody>
        </p:sp>
        <p:sp>
          <p:nvSpPr>
            <p:cNvPr id="204" name="TextBox 203"/>
            <p:cNvSpPr txBox="1"/>
            <p:nvPr/>
          </p:nvSpPr>
          <p:spPr>
            <a:xfrm>
              <a:off x="7760507" y="5478017"/>
              <a:ext cx="575799"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CD63</a:t>
              </a:r>
            </a:p>
          </p:txBody>
        </p:sp>
        <p:sp>
          <p:nvSpPr>
            <p:cNvPr id="25" name="Right Brace 24"/>
            <p:cNvSpPr/>
            <p:nvPr/>
          </p:nvSpPr>
          <p:spPr>
            <a:xfrm>
              <a:off x="7608006" y="6107041"/>
              <a:ext cx="130061" cy="297611"/>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5" name="Right Brace 204"/>
            <p:cNvSpPr/>
            <p:nvPr/>
          </p:nvSpPr>
          <p:spPr>
            <a:xfrm>
              <a:off x="7598481" y="5409042"/>
              <a:ext cx="130061" cy="360109"/>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6" name="TextBox 205"/>
            <p:cNvSpPr txBox="1"/>
            <p:nvPr/>
          </p:nvSpPr>
          <p:spPr>
            <a:xfrm>
              <a:off x="7760507" y="6135242"/>
              <a:ext cx="575799"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CD63</a:t>
              </a:r>
            </a:p>
          </p:txBody>
        </p:sp>
      </p:grpSp>
      <p:grpSp>
        <p:nvGrpSpPr>
          <p:cNvPr id="17" name="Group 16"/>
          <p:cNvGrpSpPr/>
          <p:nvPr/>
        </p:nvGrpSpPr>
        <p:grpSpPr>
          <a:xfrm>
            <a:off x="146428" y="598536"/>
            <a:ext cx="2269022" cy="2058099"/>
            <a:chOff x="146428" y="538376"/>
            <a:chExt cx="2269022" cy="2058099"/>
          </a:xfrm>
        </p:grpSpPr>
        <p:pic>
          <p:nvPicPr>
            <p:cNvPr id="134" name="Picture 1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6925" y="1308591"/>
              <a:ext cx="1167808" cy="209668"/>
            </a:xfrm>
            <a:prstGeom prst="rect">
              <a:avLst/>
            </a:prstGeom>
          </p:spPr>
        </p:pic>
        <p:pic>
          <p:nvPicPr>
            <p:cNvPr id="135" name="Picture 1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6925" y="1567812"/>
              <a:ext cx="1167808" cy="209487"/>
            </a:xfrm>
            <a:prstGeom prst="rect">
              <a:avLst/>
            </a:prstGeom>
          </p:spPr>
        </p:pic>
        <p:sp>
          <p:nvSpPr>
            <p:cNvPr id="136" name="TextBox 4"/>
            <p:cNvSpPr txBox="1"/>
            <p:nvPr/>
          </p:nvSpPr>
          <p:spPr>
            <a:xfrm>
              <a:off x="1636069" y="2319476"/>
              <a:ext cx="731290" cy="276999"/>
            </a:xfrm>
            <a:prstGeom prst="rect">
              <a:avLst/>
            </a:prstGeom>
            <a:noFill/>
          </p:spPr>
          <p:txBody>
            <a:bodyPr wrap="none" rtlCol="0">
              <a:spAutoFit/>
            </a:bodyPr>
            <a:lstStyle/>
            <a:p>
              <a:pPr>
                <a:spcAft>
                  <a:spcPts val="0"/>
                </a:spcAft>
              </a:pPr>
              <a:r>
                <a:rPr lang="en-GB" sz="1200" kern="1200" dirty="0">
                  <a:solidFill>
                    <a:srgbClr val="000000"/>
                  </a:solidFill>
                  <a:effectLst/>
                  <a:latin typeface="Arial" panose="020B0604020202020204" pitchFamily="34" charset="0"/>
                  <a:ea typeface="SimHei" panose="02010609060101010101" pitchFamily="49" charset="-122"/>
                </a:rPr>
                <a:t>GAPDH</a:t>
              </a:r>
              <a:endParaRPr lang="en-GB" sz="1200" dirty="0">
                <a:effectLst/>
                <a:latin typeface="Times New Roman" panose="02020603050405020304" pitchFamily="18" charset="0"/>
                <a:ea typeface="SimHei" panose="02010609060101010101" pitchFamily="49" charset="-122"/>
              </a:endParaRPr>
            </a:p>
          </p:txBody>
        </p:sp>
        <p:sp>
          <p:nvSpPr>
            <p:cNvPr id="137" name="TextBox 5"/>
            <p:cNvSpPr txBox="1"/>
            <p:nvPr/>
          </p:nvSpPr>
          <p:spPr>
            <a:xfrm>
              <a:off x="1636069" y="1542891"/>
              <a:ext cx="490840" cy="276999"/>
            </a:xfrm>
            <a:prstGeom prst="rect">
              <a:avLst/>
            </a:prstGeom>
            <a:noFill/>
          </p:spPr>
          <p:txBody>
            <a:bodyPr wrap="none" rtlCol="0">
              <a:spAutoFit/>
            </a:bodyPr>
            <a:lstStyle/>
            <a:p>
              <a:pPr>
                <a:spcAft>
                  <a:spcPts val="0"/>
                </a:spcAft>
              </a:pPr>
              <a:r>
                <a:rPr lang="en-GB" sz="1200" kern="1200" dirty="0">
                  <a:solidFill>
                    <a:srgbClr val="000000"/>
                  </a:solidFill>
                  <a:effectLst/>
                  <a:latin typeface="Arial" panose="020B0604020202020204" pitchFamily="34" charset="0"/>
                  <a:ea typeface="SimHei" panose="02010609060101010101" pitchFamily="49" charset="-122"/>
                </a:rPr>
                <a:t>CD9</a:t>
              </a:r>
              <a:endParaRPr lang="en-GB" sz="1200" dirty="0">
                <a:effectLst/>
                <a:latin typeface="Times New Roman" panose="02020603050405020304" pitchFamily="18" charset="0"/>
                <a:ea typeface="SimHei" panose="02010609060101010101" pitchFamily="49" charset="-122"/>
              </a:endParaRPr>
            </a:p>
          </p:txBody>
        </p:sp>
        <p:sp>
          <p:nvSpPr>
            <p:cNvPr id="138" name="TextBox 6"/>
            <p:cNvSpPr txBox="1"/>
            <p:nvPr/>
          </p:nvSpPr>
          <p:spPr>
            <a:xfrm>
              <a:off x="1636069" y="2046890"/>
              <a:ext cx="779381" cy="276999"/>
            </a:xfrm>
            <a:prstGeom prst="rect">
              <a:avLst/>
            </a:prstGeom>
            <a:noFill/>
          </p:spPr>
          <p:txBody>
            <a:bodyPr wrap="none" rtlCol="0">
              <a:spAutoFit/>
            </a:bodyPr>
            <a:lstStyle/>
            <a:p>
              <a:pPr>
                <a:spcAft>
                  <a:spcPts val="0"/>
                </a:spcAft>
              </a:pPr>
              <a:r>
                <a:rPr lang="en-GB" sz="1200" kern="1200" dirty="0" err="1">
                  <a:solidFill>
                    <a:srgbClr val="000000"/>
                  </a:solidFill>
                  <a:effectLst/>
                  <a:latin typeface="Arial" panose="020B0604020202020204" pitchFamily="34" charset="0"/>
                  <a:ea typeface="SimHei" panose="02010609060101010101" pitchFamily="49" charset="-122"/>
                </a:rPr>
                <a:t>Calnexin</a:t>
              </a:r>
              <a:endParaRPr lang="en-GB" sz="1200" dirty="0">
                <a:effectLst/>
                <a:latin typeface="Times New Roman" panose="02020603050405020304" pitchFamily="18" charset="0"/>
                <a:ea typeface="SimHei" panose="02010609060101010101" pitchFamily="49" charset="-122"/>
              </a:endParaRPr>
            </a:p>
          </p:txBody>
        </p:sp>
        <p:sp>
          <p:nvSpPr>
            <p:cNvPr id="139" name="TextBox 7"/>
            <p:cNvSpPr txBox="1"/>
            <p:nvPr/>
          </p:nvSpPr>
          <p:spPr>
            <a:xfrm>
              <a:off x="1636069" y="1279508"/>
              <a:ext cx="595274" cy="276999"/>
            </a:xfrm>
            <a:prstGeom prst="rect">
              <a:avLst/>
            </a:prstGeom>
            <a:noFill/>
          </p:spPr>
          <p:txBody>
            <a:bodyPr wrap="square" rtlCol="0">
              <a:spAutoFit/>
            </a:bodyPr>
            <a:lstStyle/>
            <a:p>
              <a:pPr>
                <a:spcAft>
                  <a:spcPts val="0"/>
                </a:spcAft>
              </a:pPr>
              <a:r>
                <a:rPr lang="en-GB" sz="1200" kern="1200" dirty="0">
                  <a:solidFill>
                    <a:srgbClr val="000000"/>
                  </a:solidFill>
                  <a:effectLst/>
                  <a:latin typeface="Arial" panose="020B0604020202020204" pitchFamily="34" charset="0"/>
                  <a:ea typeface="SimHei" panose="02010609060101010101" pitchFamily="49" charset="-122"/>
                </a:rPr>
                <a:t>CD63</a:t>
              </a:r>
              <a:endParaRPr lang="en-GB" sz="1200" dirty="0">
                <a:effectLst/>
                <a:latin typeface="Times New Roman" panose="02020603050405020304" pitchFamily="18" charset="0"/>
                <a:ea typeface="SimHei" panose="02010609060101010101" pitchFamily="49" charset="-122"/>
              </a:endParaRPr>
            </a:p>
          </p:txBody>
        </p:sp>
        <p:sp>
          <p:nvSpPr>
            <p:cNvPr id="140" name="TextBox 8"/>
            <p:cNvSpPr txBox="1"/>
            <p:nvPr/>
          </p:nvSpPr>
          <p:spPr>
            <a:xfrm rot="16200000">
              <a:off x="399001" y="953818"/>
              <a:ext cx="532804" cy="276999"/>
            </a:xfrm>
            <a:prstGeom prst="rect">
              <a:avLst/>
            </a:prstGeom>
            <a:noFill/>
          </p:spPr>
          <p:txBody>
            <a:bodyPr wrap="square" rtlCol="0">
              <a:spAutoFit/>
            </a:bodyPr>
            <a:lstStyle/>
            <a:p>
              <a:pPr>
                <a:spcAft>
                  <a:spcPts val="0"/>
                </a:spcAft>
              </a:pPr>
              <a:r>
                <a:rPr lang="en-GB" sz="1200" dirty="0">
                  <a:solidFill>
                    <a:srgbClr val="000000"/>
                  </a:solidFill>
                  <a:latin typeface="Arial" panose="020B0604020202020204" pitchFamily="34" charset="0"/>
                  <a:ea typeface="SimHei" panose="02010609060101010101" pitchFamily="49" charset="-122"/>
                </a:rPr>
                <a:t>Cells</a:t>
              </a:r>
              <a:endParaRPr lang="en-GB" sz="1200" dirty="0">
                <a:effectLst/>
                <a:latin typeface="Times New Roman" panose="02020603050405020304" pitchFamily="18" charset="0"/>
                <a:ea typeface="SimHei" panose="02010609060101010101" pitchFamily="49" charset="-122"/>
              </a:endParaRPr>
            </a:p>
          </p:txBody>
        </p:sp>
        <p:sp>
          <p:nvSpPr>
            <p:cNvPr id="141" name="TextBox 9"/>
            <p:cNvSpPr txBox="1"/>
            <p:nvPr/>
          </p:nvSpPr>
          <p:spPr>
            <a:xfrm rot="16200000">
              <a:off x="585587" y="919477"/>
              <a:ext cx="585417" cy="276999"/>
            </a:xfrm>
            <a:prstGeom prst="rect">
              <a:avLst/>
            </a:prstGeom>
            <a:noFill/>
          </p:spPr>
          <p:txBody>
            <a:bodyPr wrap="none" rtlCol="0">
              <a:spAutoFit/>
            </a:bodyPr>
            <a:lstStyle/>
            <a:p>
              <a:pPr>
                <a:spcAft>
                  <a:spcPts val="0"/>
                </a:spcAft>
              </a:pPr>
              <a:r>
                <a:rPr lang="en-GB" sz="1200" kern="1200">
                  <a:solidFill>
                    <a:srgbClr val="000000"/>
                  </a:solidFill>
                  <a:effectLst/>
                  <a:latin typeface="Arial" panose="020B0604020202020204" pitchFamily="34" charset="0"/>
                  <a:ea typeface="SimHei" panose="02010609060101010101" pitchFamily="49" charset="-122"/>
                </a:rPr>
                <a:t>Day 1</a:t>
              </a:r>
              <a:endParaRPr lang="en-GB" sz="1200">
                <a:effectLst/>
                <a:latin typeface="Times New Roman" panose="02020603050405020304" pitchFamily="18" charset="0"/>
                <a:ea typeface="SimHei" panose="02010609060101010101" pitchFamily="49" charset="-122"/>
              </a:endParaRPr>
            </a:p>
          </p:txBody>
        </p:sp>
        <p:sp>
          <p:nvSpPr>
            <p:cNvPr id="142" name="TextBox 10"/>
            <p:cNvSpPr txBox="1"/>
            <p:nvPr/>
          </p:nvSpPr>
          <p:spPr>
            <a:xfrm rot="16200000">
              <a:off x="1290402" y="931509"/>
              <a:ext cx="585417" cy="276999"/>
            </a:xfrm>
            <a:prstGeom prst="rect">
              <a:avLst/>
            </a:prstGeom>
            <a:noFill/>
          </p:spPr>
          <p:txBody>
            <a:bodyPr wrap="none" rtlCol="0">
              <a:spAutoFit/>
            </a:bodyPr>
            <a:lstStyle/>
            <a:p>
              <a:pPr algn="ctr">
                <a:spcAft>
                  <a:spcPts val="0"/>
                </a:spcAft>
              </a:pPr>
              <a:r>
                <a:rPr lang="en-GB" sz="1200" kern="1200">
                  <a:solidFill>
                    <a:srgbClr val="000000"/>
                  </a:solidFill>
                  <a:effectLst/>
                  <a:latin typeface="Arial" panose="020B0604020202020204" pitchFamily="34" charset="0"/>
                  <a:ea typeface="SimHei" panose="02010609060101010101" pitchFamily="49" charset="-122"/>
                </a:rPr>
                <a:t>Day 4</a:t>
              </a:r>
              <a:endParaRPr lang="en-GB" sz="1200">
                <a:effectLst/>
                <a:latin typeface="Times New Roman" panose="02020603050405020304" pitchFamily="18" charset="0"/>
                <a:ea typeface="SimHei" panose="02010609060101010101" pitchFamily="49" charset="-122"/>
              </a:endParaRPr>
            </a:p>
          </p:txBody>
        </p:sp>
        <p:sp>
          <p:nvSpPr>
            <p:cNvPr id="143" name="TextBox 11"/>
            <p:cNvSpPr txBox="1"/>
            <p:nvPr/>
          </p:nvSpPr>
          <p:spPr>
            <a:xfrm rot="16200000">
              <a:off x="814582" y="919477"/>
              <a:ext cx="585417" cy="276999"/>
            </a:xfrm>
            <a:prstGeom prst="rect">
              <a:avLst/>
            </a:prstGeom>
            <a:noFill/>
          </p:spPr>
          <p:txBody>
            <a:bodyPr wrap="none" rtlCol="0">
              <a:spAutoFit/>
            </a:bodyPr>
            <a:lstStyle/>
            <a:p>
              <a:pPr>
                <a:spcAft>
                  <a:spcPts val="0"/>
                </a:spcAft>
              </a:pPr>
              <a:r>
                <a:rPr lang="en-GB" sz="1200" kern="1200">
                  <a:solidFill>
                    <a:srgbClr val="000000"/>
                  </a:solidFill>
                  <a:effectLst/>
                  <a:latin typeface="Arial" panose="020B0604020202020204" pitchFamily="34" charset="0"/>
                  <a:ea typeface="SimHei" panose="02010609060101010101" pitchFamily="49" charset="-122"/>
                </a:rPr>
                <a:t>Day 2</a:t>
              </a:r>
              <a:endParaRPr lang="en-GB" sz="1200">
                <a:effectLst/>
                <a:latin typeface="Times New Roman" panose="02020603050405020304" pitchFamily="18" charset="0"/>
                <a:ea typeface="SimHei" panose="02010609060101010101" pitchFamily="49" charset="-122"/>
              </a:endParaRPr>
            </a:p>
          </p:txBody>
        </p:sp>
        <p:sp>
          <p:nvSpPr>
            <p:cNvPr id="144" name="TextBox 12"/>
            <p:cNvSpPr txBox="1"/>
            <p:nvPr/>
          </p:nvSpPr>
          <p:spPr>
            <a:xfrm rot="16200000">
              <a:off x="1049269" y="919477"/>
              <a:ext cx="585417" cy="276999"/>
            </a:xfrm>
            <a:prstGeom prst="rect">
              <a:avLst/>
            </a:prstGeom>
            <a:noFill/>
          </p:spPr>
          <p:txBody>
            <a:bodyPr wrap="none" rtlCol="0">
              <a:spAutoFit/>
            </a:bodyPr>
            <a:lstStyle/>
            <a:p>
              <a:pPr>
                <a:spcAft>
                  <a:spcPts val="0"/>
                </a:spcAft>
              </a:pPr>
              <a:r>
                <a:rPr lang="en-GB" sz="1200" kern="1200">
                  <a:solidFill>
                    <a:srgbClr val="000000"/>
                  </a:solidFill>
                  <a:effectLst/>
                  <a:latin typeface="Arial" panose="020B0604020202020204" pitchFamily="34" charset="0"/>
                  <a:ea typeface="SimHei" panose="02010609060101010101" pitchFamily="49" charset="-122"/>
                </a:rPr>
                <a:t>Day 3</a:t>
              </a:r>
              <a:endParaRPr lang="en-GB" sz="1200">
                <a:effectLst/>
                <a:latin typeface="Times New Roman" panose="02020603050405020304" pitchFamily="18" charset="0"/>
                <a:ea typeface="SimHei" panose="02010609060101010101" pitchFamily="49" charset="-122"/>
              </a:endParaRPr>
            </a:p>
          </p:txBody>
        </p:sp>
        <p:sp>
          <p:nvSpPr>
            <p:cNvPr id="145" name="TextBox 13"/>
            <p:cNvSpPr txBox="1"/>
            <p:nvPr/>
          </p:nvSpPr>
          <p:spPr>
            <a:xfrm>
              <a:off x="1636069" y="1789549"/>
              <a:ext cx="688009" cy="276999"/>
            </a:xfrm>
            <a:prstGeom prst="rect">
              <a:avLst/>
            </a:prstGeom>
            <a:noFill/>
          </p:spPr>
          <p:txBody>
            <a:bodyPr wrap="none" rtlCol="0">
              <a:spAutoFit/>
            </a:bodyPr>
            <a:lstStyle/>
            <a:p>
              <a:pPr>
                <a:spcAft>
                  <a:spcPts val="0"/>
                </a:spcAft>
              </a:pPr>
              <a:r>
                <a:rPr lang="en-GB" sz="1200" kern="1200" dirty="0">
                  <a:solidFill>
                    <a:srgbClr val="000000"/>
                  </a:solidFill>
                  <a:effectLst/>
                  <a:latin typeface="Arial" panose="020B0604020202020204" pitchFamily="34" charset="0"/>
                  <a:ea typeface="SimHei" panose="02010609060101010101" pitchFamily="49" charset="-122"/>
                </a:rPr>
                <a:t>GM130</a:t>
              </a:r>
              <a:endParaRPr lang="en-GB" sz="1200" dirty="0">
                <a:effectLst/>
                <a:latin typeface="Times New Roman" panose="02020603050405020304" pitchFamily="18" charset="0"/>
                <a:ea typeface="SimHei" panose="02010609060101010101" pitchFamily="49" charset="-122"/>
              </a:endParaRPr>
            </a:p>
          </p:txBody>
        </p:sp>
        <p:pic>
          <p:nvPicPr>
            <p:cNvPr id="146" name="Picture 145"/>
            <p:cNvPicPr>
              <a:picLocks noChangeAspect="1"/>
            </p:cNvPicPr>
            <p:nvPr/>
          </p:nvPicPr>
          <p:blipFill rotWithShape="1">
            <a:blip r:embed="rId10" cstate="print">
              <a:extLst>
                <a:ext uri="{28A0092B-C50C-407E-A947-70E740481C1C}">
                  <a14:useLocalDpi xmlns:a14="http://schemas.microsoft.com/office/drawing/2010/main" val="0"/>
                </a:ext>
              </a:extLst>
            </a:blip>
            <a:srcRect t="-23850" r="28179"/>
            <a:stretch/>
          </p:blipFill>
          <p:spPr>
            <a:xfrm>
              <a:off x="516668" y="2008541"/>
              <a:ext cx="1168065" cy="290498"/>
            </a:xfrm>
            <a:prstGeom prst="rect">
              <a:avLst/>
            </a:prstGeom>
          </p:spPr>
        </p:pic>
        <p:pic>
          <p:nvPicPr>
            <p:cNvPr id="147" name="Picture 146"/>
            <p:cNvPicPr>
              <a:picLocks noChangeAspect="1"/>
            </p:cNvPicPr>
            <p:nvPr/>
          </p:nvPicPr>
          <p:blipFill rotWithShape="1">
            <a:blip r:embed="rId11" cstate="print">
              <a:extLst>
                <a:ext uri="{28A0092B-C50C-407E-A947-70E740481C1C}">
                  <a14:useLocalDpi xmlns:a14="http://schemas.microsoft.com/office/drawing/2010/main" val="0"/>
                </a:ext>
              </a:extLst>
            </a:blip>
            <a:srcRect r="28343"/>
            <a:stretch/>
          </p:blipFill>
          <p:spPr>
            <a:xfrm>
              <a:off x="516925" y="1826419"/>
              <a:ext cx="1167808" cy="182422"/>
            </a:xfrm>
            <a:prstGeom prst="rect">
              <a:avLst/>
            </a:prstGeom>
          </p:spPr>
        </p:pic>
        <p:pic>
          <p:nvPicPr>
            <p:cNvPr id="148" name="Picture 147"/>
            <p:cNvPicPr>
              <a:picLocks noChangeAspect="1"/>
            </p:cNvPicPr>
            <p:nvPr/>
          </p:nvPicPr>
          <p:blipFill rotWithShape="1">
            <a:blip r:embed="rId12" cstate="print">
              <a:extLst>
                <a:ext uri="{28A0092B-C50C-407E-A947-70E740481C1C}">
                  <a14:useLocalDpi xmlns:a14="http://schemas.microsoft.com/office/drawing/2010/main" val="0"/>
                </a:ext>
              </a:extLst>
            </a:blip>
            <a:srcRect t="1" r="28338" b="5331"/>
            <a:stretch/>
          </p:blipFill>
          <p:spPr>
            <a:xfrm>
              <a:off x="516668" y="2357823"/>
              <a:ext cx="1168065" cy="189767"/>
            </a:xfrm>
            <a:prstGeom prst="rect">
              <a:avLst/>
            </a:prstGeom>
          </p:spPr>
        </p:pic>
        <p:cxnSp>
          <p:nvCxnSpPr>
            <p:cNvPr id="149" name="Straight Connector 148"/>
            <p:cNvCxnSpPr/>
            <p:nvPr/>
          </p:nvCxnSpPr>
          <p:spPr>
            <a:xfrm>
              <a:off x="791856" y="801851"/>
              <a:ext cx="85371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8"/>
            <p:cNvSpPr txBox="1"/>
            <p:nvPr/>
          </p:nvSpPr>
          <p:spPr>
            <a:xfrm>
              <a:off x="795357" y="538376"/>
              <a:ext cx="901209" cy="276999"/>
            </a:xfrm>
            <a:prstGeom prst="rect">
              <a:avLst/>
            </a:prstGeom>
            <a:noFill/>
          </p:spPr>
          <p:txBody>
            <a:bodyPr wrap="none" rtlCol="0">
              <a:spAutoFit/>
            </a:bodyPr>
            <a:lstStyle/>
            <a:p>
              <a:pPr algn="ctr">
                <a:spcAft>
                  <a:spcPts val="0"/>
                </a:spcAft>
              </a:pPr>
              <a:r>
                <a:rPr lang="en-GB" sz="1200" kern="1200" dirty="0">
                  <a:solidFill>
                    <a:srgbClr val="000000"/>
                  </a:solidFill>
                  <a:effectLst/>
                  <a:latin typeface="Arial" panose="020B0604020202020204" pitchFamily="34" charset="0"/>
                  <a:ea typeface="SimHei" panose="02010609060101010101" pitchFamily="49" charset="-122"/>
                </a:rPr>
                <a:t>Exosomes</a:t>
              </a:r>
              <a:endParaRPr lang="en-GB" sz="1200" dirty="0">
                <a:effectLst/>
                <a:latin typeface="Times New Roman" panose="02020603050405020304" pitchFamily="18" charset="0"/>
                <a:ea typeface="SimHei" panose="02010609060101010101" pitchFamily="49" charset="-122"/>
              </a:endParaRPr>
            </a:p>
          </p:txBody>
        </p:sp>
        <p:cxnSp>
          <p:nvCxnSpPr>
            <p:cNvPr id="152" name="Straight Connector 151"/>
            <p:cNvCxnSpPr/>
            <p:nvPr/>
          </p:nvCxnSpPr>
          <p:spPr>
            <a:xfrm>
              <a:off x="468890" y="1574581"/>
              <a:ext cx="4651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53" name="Rectangle 21"/>
            <p:cNvSpPr>
              <a:spLocks noChangeArrowheads="1"/>
            </p:cNvSpPr>
            <p:nvPr/>
          </p:nvSpPr>
          <p:spPr bwMode="auto">
            <a:xfrm>
              <a:off x="330115" y="151739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dirty="0">
                  <a:cs typeface="Arial" panose="020B0604020202020204" pitchFamily="34" charset="0"/>
                </a:rPr>
                <a:t>25</a:t>
              </a:r>
              <a:endParaRPr kumimoji="0" lang="en-US" altLang="en-US" sz="800" b="0" i="0" u="none" strike="noStrike" cap="none" normalizeH="0" baseline="0" dirty="0">
                <a:ln>
                  <a:noFill/>
                </a:ln>
                <a:effectLst/>
                <a:cs typeface="Arial" panose="020B0604020202020204" pitchFamily="34" charset="0"/>
              </a:endParaRPr>
            </a:p>
          </p:txBody>
        </p:sp>
        <p:cxnSp>
          <p:nvCxnSpPr>
            <p:cNvPr id="154" name="Straight Connector 153"/>
            <p:cNvCxnSpPr/>
            <p:nvPr/>
          </p:nvCxnSpPr>
          <p:spPr>
            <a:xfrm>
              <a:off x="466697" y="1768647"/>
              <a:ext cx="4651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55" name="Rectangle 21"/>
            <p:cNvSpPr>
              <a:spLocks noChangeArrowheads="1"/>
            </p:cNvSpPr>
            <p:nvPr/>
          </p:nvSpPr>
          <p:spPr bwMode="auto">
            <a:xfrm>
              <a:off x="327922" y="1698527"/>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dirty="0">
                  <a:cs typeface="Arial" panose="020B0604020202020204" pitchFamily="34" charset="0"/>
                </a:rPr>
                <a:t>15</a:t>
              </a:r>
              <a:endParaRPr kumimoji="0" lang="en-US" altLang="en-US" sz="800" b="0" i="0" u="none" strike="noStrike" cap="none" normalizeH="0" baseline="0" dirty="0">
                <a:ln>
                  <a:noFill/>
                </a:ln>
                <a:effectLst/>
                <a:cs typeface="Arial" panose="020B0604020202020204" pitchFamily="34" charset="0"/>
              </a:endParaRPr>
            </a:p>
          </p:txBody>
        </p:sp>
        <p:cxnSp>
          <p:nvCxnSpPr>
            <p:cNvPr id="156" name="Straight Connector 155"/>
            <p:cNvCxnSpPr/>
            <p:nvPr/>
          </p:nvCxnSpPr>
          <p:spPr>
            <a:xfrm>
              <a:off x="468889" y="1312631"/>
              <a:ext cx="4651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57" name="Rectangle 21"/>
            <p:cNvSpPr>
              <a:spLocks noChangeArrowheads="1"/>
            </p:cNvSpPr>
            <p:nvPr/>
          </p:nvSpPr>
          <p:spPr bwMode="auto">
            <a:xfrm>
              <a:off x="330114" y="1245922"/>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dirty="0">
                  <a:cs typeface="Arial" panose="020B0604020202020204" pitchFamily="34" charset="0"/>
                </a:rPr>
                <a:t>55</a:t>
              </a:r>
              <a:endParaRPr kumimoji="0" lang="en-US" altLang="en-US" sz="800" b="0" i="0" u="none" strike="noStrike" cap="none" normalizeH="0" baseline="0" dirty="0">
                <a:ln>
                  <a:noFill/>
                </a:ln>
                <a:effectLst/>
                <a:cs typeface="Arial" panose="020B0604020202020204" pitchFamily="34" charset="0"/>
              </a:endParaRPr>
            </a:p>
          </p:txBody>
        </p:sp>
        <p:cxnSp>
          <p:nvCxnSpPr>
            <p:cNvPr id="158" name="Straight Connector 157"/>
            <p:cNvCxnSpPr/>
            <p:nvPr/>
          </p:nvCxnSpPr>
          <p:spPr>
            <a:xfrm>
              <a:off x="466696" y="1501934"/>
              <a:ext cx="4651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59" name="Rectangle 21"/>
            <p:cNvSpPr>
              <a:spLocks noChangeArrowheads="1"/>
            </p:cNvSpPr>
            <p:nvPr/>
          </p:nvSpPr>
          <p:spPr bwMode="auto">
            <a:xfrm>
              <a:off x="327921" y="143181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dirty="0">
                  <a:cs typeface="Arial" panose="020B0604020202020204" pitchFamily="34" charset="0"/>
                </a:rPr>
                <a:t>40</a:t>
              </a:r>
              <a:endParaRPr kumimoji="0" lang="en-US" altLang="en-US" sz="800" b="0" i="0" u="none" strike="noStrike" cap="none" normalizeH="0" baseline="0" dirty="0">
                <a:ln>
                  <a:noFill/>
                </a:ln>
                <a:effectLst/>
                <a:cs typeface="Arial" panose="020B0604020202020204" pitchFamily="34" charset="0"/>
              </a:endParaRPr>
            </a:p>
          </p:txBody>
        </p:sp>
        <p:cxnSp>
          <p:nvCxnSpPr>
            <p:cNvPr id="160" name="Straight Connector 159"/>
            <p:cNvCxnSpPr/>
            <p:nvPr/>
          </p:nvCxnSpPr>
          <p:spPr>
            <a:xfrm>
              <a:off x="466691" y="2535426"/>
              <a:ext cx="4651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61" name="Rectangle 21"/>
            <p:cNvSpPr>
              <a:spLocks noChangeArrowheads="1"/>
            </p:cNvSpPr>
            <p:nvPr/>
          </p:nvSpPr>
          <p:spPr bwMode="auto">
            <a:xfrm>
              <a:off x="327916" y="2465306"/>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dirty="0">
                  <a:cs typeface="Arial" panose="020B0604020202020204" pitchFamily="34" charset="0"/>
                </a:rPr>
                <a:t>35</a:t>
              </a:r>
              <a:endParaRPr kumimoji="0" lang="en-US" altLang="en-US" sz="800" b="0" i="0" u="none" strike="noStrike" cap="none" normalizeH="0" baseline="0" dirty="0">
                <a:ln>
                  <a:noFill/>
                </a:ln>
                <a:effectLst/>
                <a:cs typeface="Arial" panose="020B0604020202020204" pitchFamily="34" charset="0"/>
              </a:endParaRPr>
            </a:p>
          </p:txBody>
        </p:sp>
        <p:cxnSp>
          <p:nvCxnSpPr>
            <p:cNvPr id="162" name="Straight Connector 161"/>
            <p:cNvCxnSpPr/>
            <p:nvPr/>
          </p:nvCxnSpPr>
          <p:spPr>
            <a:xfrm>
              <a:off x="466691" y="2363958"/>
              <a:ext cx="4651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63" name="Rectangle 21"/>
            <p:cNvSpPr>
              <a:spLocks noChangeArrowheads="1"/>
            </p:cNvSpPr>
            <p:nvPr/>
          </p:nvSpPr>
          <p:spPr bwMode="auto">
            <a:xfrm>
              <a:off x="327916" y="229383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dirty="0">
                  <a:cs typeface="Arial" panose="020B0604020202020204" pitchFamily="34" charset="0"/>
                </a:rPr>
                <a:t>40</a:t>
              </a:r>
              <a:endParaRPr kumimoji="0" lang="en-US" altLang="en-US" sz="800" b="0" i="0" u="none" strike="noStrike" cap="none" normalizeH="0" baseline="0" dirty="0">
                <a:ln>
                  <a:noFill/>
                </a:ln>
                <a:effectLst/>
                <a:cs typeface="Arial" panose="020B0604020202020204" pitchFamily="34" charset="0"/>
              </a:endParaRPr>
            </a:p>
          </p:txBody>
        </p:sp>
        <p:cxnSp>
          <p:nvCxnSpPr>
            <p:cNvPr id="164" name="Straight Connector 163"/>
            <p:cNvCxnSpPr/>
            <p:nvPr/>
          </p:nvCxnSpPr>
          <p:spPr>
            <a:xfrm>
              <a:off x="466683" y="2287755"/>
              <a:ext cx="4651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65" name="Rectangle 21"/>
            <p:cNvSpPr>
              <a:spLocks noChangeArrowheads="1"/>
            </p:cNvSpPr>
            <p:nvPr/>
          </p:nvSpPr>
          <p:spPr bwMode="auto">
            <a:xfrm>
              <a:off x="327908" y="2217635"/>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dirty="0">
                  <a:cs typeface="Arial" panose="020B0604020202020204" pitchFamily="34" charset="0"/>
                </a:rPr>
                <a:t>70</a:t>
              </a:r>
              <a:endParaRPr kumimoji="0" lang="en-US" altLang="en-US" sz="800" b="0" i="0" u="none" strike="noStrike" cap="none" normalizeH="0" baseline="0" dirty="0">
                <a:ln>
                  <a:noFill/>
                </a:ln>
                <a:effectLst/>
                <a:cs typeface="Arial" panose="020B0604020202020204" pitchFamily="34" charset="0"/>
              </a:endParaRPr>
            </a:p>
          </p:txBody>
        </p:sp>
        <p:cxnSp>
          <p:nvCxnSpPr>
            <p:cNvPr id="166" name="Straight Connector 165"/>
            <p:cNvCxnSpPr/>
            <p:nvPr/>
          </p:nvCxnSpPr>
          <p:spPr>
            <a:xfrm>
              <a:off x="466687" y="1997251"/>
              <a:ext cx="4651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67" name="Rectangle 21"/>
            <p:cNvSpPr>
              <a:spLocks noChangeArrowheads="1"/>
            </p:cNvSpPr>
            <p:nvPr/>
          </p:nvSpPr>
          <p:spPr bwMode="auto">
            <a:xfrm>
              <a:off x="270480" y="1927131"/>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800" dirty="0">
                  <a:cs typeface="Arial" panose="020B0604020202020204" pitchFamily="34" charset="0"/>
                </a:rPr>
                <a:t>100</a:t>
              </a:r>
              <a:endParaRPr kumimoji="0" lang="en-US" altLang="en-US" sz="800" b="0" i="0" u="none" strike="noStrike" cap="none" normalizeH="0" baseline="0" dirty="0">
                <a:ln>
                  <a:noFill/>
                </a:ln>
                <a:effectLst/>
                <a:cs typeface="Arial" panose="020B0604020202020204" pitchFamily="34" charset="0"/>
              </a:endParaRPr>
            </a:p>
          </p:txBody>
        </p:sp>
        <p:sp>
          <p:nvSpPr>
            <p:cNvPr id="168" name="TextBox 167"/>
            <p:cNvSpPr txBox="1"/>
            <p:nvPr/>
          </p:nvSpPr>
          <p:spPr>
            <a:xfrm>
              <a:off x="146428" y="1112268"/>
              <a:ext cx="405610" cy="215444"/>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kDa</a:t>
              </a:r>
            </a:p>
          </p:txBody>
        </p:sp>
      </p:grpSp>
      <p:sp>
        <p:nvSpPr>
          <p:cNvPr id="2" name="Rettangolo 1"/>
          <p:cNvSpPr/>
          <p:nvPr/>
        </p:nvSpPr>
        <p:spPr>
          <a:xfrm>
            <a:off x="0" y="7827343"/>
            <a:ext cx="6858000" cy="1169551"/>
          </a:xfrm>
          <a:prstGeom prst="rect">
            <a:avLst/>
          </a:prstGeom>
        </p:spPr>
        <p:txBody>
          <a:bodyPr wrap="square">
            <a:spAutoFit/>
          </a:bodyPr>
          <a:lstStyle/>
          <a:p>
            <a:r>
              <a:rPr lang="en-GB" sz="1000" b="1" dirty="0">
                <a:latin typeface="Arial"/>
                <a:cs typeface="Arial"/>
              </a:rPr>
              <a:t>Figure S7.</a:t>
            </a:r>
            <a:r>
              <a:rPr lang="en-GB" sz="1000" dirty="0">
                <a:latin typeface="Arial"/>
                <a:cs typeface="Arial"/>
              </a:rPr>
              <a:t> </a:t>
            </a:r>
            <a:r>
              <a:rPr lang="en-GB" sz="1000" b="1" dirty="0">
                <a:latin typeface="Arial"/>
                <a:cs typeface="Arial"/>
              </a:rPr>
              <a:t>a</a:t>
            </a:r>
            <a:r>
              <a:rPr lang="en-GB" sz="1000" b="1" dirty="0" smtClean="0">
                <a:latin typeface="Arial"/>
                <a:cs typeface="Arial"/>
              </a:rPr>
              <a:t>)</a:t>
            </a:r>
            <a:r>
              <a:rPr lang="en-GB" sz="1000" dirty="0" smtClean="0">
                <a:latin typeface="Arial"/>
                <a:cs typeface="Arial"/>
              </a:rPr>
              <a:t> </a:t>
            </a:r>
            <a:r>
              <a:rPr lang="en-GB" sz="1000" dirty="0" err="1">
                <a:latin typeface="Arial"/>
                <a:cs typeface="Arial"/>
              </a:rPr>
              <a:t>Tumor</a:t>
            </a:r>
            <a:r>
              <a:rPr lang="en-GB" sz="1000" dirty="0">
                <a:latin typeface="Arial"/>
                <a:cs typeface="Arial"/>
              </a:rPr>
              <a:t>-derived (WHO I) meningioma cells (MN14) were plated as reported in Material and Methods. Cell culture </a:t>
            </a:r>
            <a:r>
              <a:rPr lang="en-GB" sz="1000" dirty="0" err="1">
                <a:latin typeface="Arial"/>
                <a:cs typeface="Arial"/>
              </a:rPr>
              <a:t>exosomes</a:t>
            </a:r>
            <a:r>
              <a:rPr lang="en-GB" sz="1000" dirty="0">
                <a:latin typeface="Arial"/>
                <a:cs typeface="Arial"/>
              </a:rPr>
              <a:t> were harvested at the indicated time points, and </a:t>
            </a:r>
            <a:r>
              <a:rPr lang="en-GB" sz="1000" dirty="0" err="1">
                <a:latin typeface="Arial"/>
                <a:cs typeface="Arial"/>
              </a:rPr>
              <a:t>exosome</a:t>
            </a:r>
            <a:r>
              <a:rPr lang="en-GB" sz="1000" dirty="0">
                <a:latin typeface="Arial"/>
                <a:cs typeface="Arial"/>
              </a:rPr>
              <a:t> enrichment monitored by Western blotting following the protein levels of </a:t>
            </a:r>
            <a:r>
              <a:rPr lang="en-GB" sz="1000" dirty="0" err="1">
                <a:latin typeface="Arial"/>
                <a:cs typeface="Arial"/>
              </a:rPr>
              <a:t>exosomes</a:t>
            </a:r>
            <a:r>
              <a:rPr lang="en-GB" sz="1000" dirty="0">
                <a:latin typeface="Arial"/>
                <a:cs typeface="Arial"/>
              </a:rPr>
              <a:t> biomarkers CD63 and CD9. Further incubation after three days did not improve the exosome preparations. </a:t>
            </a:r>
            <a:r>
              <a:rPr lang="en-GB" sz="1000" b="1" dirty="0">
                <a:latin typeface="Arial"/>
                <a:cs typeface="Arial"/>
              </a:rPr>
              <a:t>b</a:t>
            </a:r>
            <a:r>
              <a:rPr lang="en-GB" sz="1000" b="1" dirty="0" smtClean="0">
                <a:latin typeface="Arial"/>
                <a:cs typeface="Arial"/>
              </a:rPr>
              <a:t>)</a:t>
            </a:r>
            <a:r>
              <a:rPr lang="en-GB" sz="1000" dirty="0" smtClean="0">
                <a:latin typeface="Arial"/>
                <a:cs typeface="Arial"/>
              </a:rPr>
              <a:t> </a:t>
            </a:r>
            <a:r>
              <a:rPr lang="en-GB" sz="1000" dirty="0">
                <a:latin typeface="Arial"/>
                <a:cs typeface="Arial"/>
              </a:rPr>
              <a:t>Human serum exosome preparations. Western blot panel reported positive staining for </a:t>
            </a:r>
            <a:r>
              <a:rPr lang="en-GB" sz="1000" dirty="0" err="1">
                <a:latin typeface="Arial"/>
                <a:cs typeface="Arial"/>
              </a:rPr>
              <a:t>exosome</a:t>
            </a:r>
            <a:r>
              <a:rPr lang="en-GB" sz="1000" dirty="0">
                <a:latin typeface="Arial"/>
                <a:cs typeface="Arial"/>
              </a:rPr>
              <a:t> markers CD63 and CD9, while negative for GM130 and </a:t>
            </a:r>
            <a:r>
              <a:rPr lang="en-GB" sz="1000" dirty="0" err="1">
                <a:latin typeface="Arial"/>
                <a:cs typeface="Arial"/>
              </a:rPr>
              <a:t>Calnexin</a:t>
            </a:r>
            <a:r>
              <a:rPr lang="en-GB" sz="1000" dirty="0">
                <a:latin typeface="Arial"/>
                <a:cs typeface="Arial"/>
              </a:rPr>
              <a:t> (Golgi and ER vesicles markers, respectively), when compared to controls. Notably, serum exosomes showed two main bands for CD63 (as reported in the datasheet), while we were able to detect only one band from cell culture exosome preparations (Fig. </a:t>
            </a:r>
            <a:r>
              <a:rPr lang="en-GB" sz="1000" dirty="0" smtClean="0">
                <a:latin typeface="Arial"/>
                <a:cs typeface="Arial"/>
              </a:rPr>
              <a:t>4a).</a:t>
            </a:r>
            <a:endParaRPr lang="it-IT" sz="1000" dirty="0">
              <a:latin typeface="Arial"/>
              <a:cs typeface="Arial"/>
            </a:endParaRPr>
          </a:p>
        </p:txBody>
      </p:sp>
    </p:spTree>
    <p:extLst>
      <p:ext uri="{BB962C8B-B14F-4D97-AF65-F5344CB8AC3E}">
        <p14:creationId xmlns:p14="http://schemas.microsoft.com/office/powerpoint/2010/main" val="5230787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18426</TotalTime>
  <Words>2987</Words>
  <Application>Microsoft Macintosh PowerPoint</Application>
  <PresentationFormat>A4 (21x29,7 cm)</PresentationFormat>
  <Paragraphs>526</Paragraphs>
  <Slides>9</Slides>
  <Notes>0</Notes>
  <HiddenSlides>0</HiddenSlides>
  <MMClips>0</MMClips>
  <ScaleCrop>false</ScaleCrop>
  <HeadingPairs>
    <vt:vector size="4" baseType="variant">
      <vt:variant>
        <vt:lpstr>Tema</vt:lpstr>
      </vt:variant>
      <vt:variant>
        <vt:i4>1</vt:i4>
      </vt:variant>
      <vt:variant>
        <vt:lpstr>Titoli diapositive</vt:lpstr>
      </vt:variant>
      <vt:variant>
        <vt:i4>9</vt:i4>
      </vt:variant>
    </vt:vector>
  </HeadingPairs>
  <TitlesOfParts>
    <vt:vector size="10" baseType="lpstr">
      <vt:lpstr>Office Theme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Plymouth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Daniele Baiz</dc:creator>
  <cp:lastModifiedBy>caterina</cp:lastModifiedBy>
  <cp:revision>604</cp:revision>
  <dcterms:created xsi:type="dcterms:W3CDTF">2018-07-18T15:30:47Z</dcterms:created>
  <dcterms:modified xsi:type="dcterms:W3CDTF">2020-07-17T10:56:56Z</dcterms:modified>
</cp:coreProperties>
</file>