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7" r:id="rId3"/>
    <p:sldId id="272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堂國 良太" initials="堂國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6" autoAdjust="0"/>
    <p:restoredTop sz="94660"/>
  </p:normalViewPr>
  <p:slideViewPr>
    <p:cSldViewPr snapToGrid="0">
      <p:cViewPr>
        <p:scale>
          <a:sx n="210" d="100"/>
          <a:sy n="210" d="100"/>
        </p:scale>
        <p:origin x="1080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20200712&#27704;&#37326;&#36948;&#20063;\20190306&#27704;&#37326;&#36948;&#20063;\20190520&#27704;&#37326;&#36948;&#20063;\20180610&#27704;&#37326;&#36948;&#20063;\&#30740;&#31350;&#38306;&#20418;\SERPINE2\SERPINE2&#36039;&#26009;\20200722BM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20200712&#27704;&#37326;&#36948;&#20063;\20190306&#27704;&#37326;&#36948;&#20063;\20190520&#27704;&#37326;&#36948;&#20063;\20180610&#27704;&#37326;&#36948;&#20063;\&#30740;&#31350;&#38306;&#20418;\SERPINE2\SERPINE2&#36039;&#26009;\20200722BM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Sheet1!$E$2</c:f>
              <c:strCache>
                <c:ptCount val="1"/>
                <c:pt idx="0">
                  <c:v>nc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Sheet1!$F$1:$I$1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Sheet1!$F$2:$I$2</c:f>
              <c:numCache>
                <c:formatCode>General</c:formatCode>
                <c:ptCount val="4"/>
                <c:pt idx="0">
                  <c:v>0</c:v>
                </c:pt>
                <c:pt idx="1">
                  <c:v>0.27643486451465177</c:v>
                </c:pt>
                <c:pt idx="2">
                  <c:v>0.54780800127670726</c:v>
                </c:pt>
                <c:pt idx="3">
                  <c:v>0.84794694726470687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9D-42DE-AFD2-3A362EDB748F}"/>
            </c:ext>
          </c:extLst>
        </c:ser>
        <c:ser>
          <c:idx val="1"/>
          <c:order val="1"/>
          <c:tx>
            <c:strRef>
              <c:f>Sheet1!$E$3</c:f>
              <c:strCache>
                <c:ptCount val="1"/>
                <c:pt idx="0">
                  <c:v>#1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diamond"/>
            <c:size val="6"/>
            <c:spPr>
              <a:noFill/>
              <a:ln w="1587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Sheet1!$F$1:$I$1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Sheet1!$F$3:$I$3</c:f>
              <c:numCache>
                <c:formatCode>General</c:formatCode>
                <c:ptCount val="4"/>
                <c:pt idx="0">
                  <c:v>0</c:v>
                </c:pt>
                <c:pt idx="1">
                  <c:v>0.34384816194739815</c:v>
                </c:pt>
                <c:pt idx="2">
                  <c:v>0.64099456532737331</c:v>
                </c:pt>
                <c:pt idx="3">
                  <c:v>0.78581948432444348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9D-42DE-AFD2-3A362EDB748F}"/>
            </c:ext>
          </c:extLst>
        </c:ser>
        <c:ser>
          <c:idx val="2"/>
          <c:order val="2"/>
          <c:tx>
            <c:strRef>
              <c:f>Sheet1!$E$4</c:f>
              <c:strCache>
                <c:ptCount val="1"/>
                <c:pt idx="0">
                  <c:v>#2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triang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Sheet1!$F$1:$I$1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Sheet1!$F$4:$I$4</c:f>
              <c:numCache>
                <c:formatCode>General</c:formatCode>
                <c:ptCount val="4"/>
                <c:pt idx="0">
                  <c:v>0</c:v>
                </c:pt>
                <c:pt idx="1">
                  <c:v>0.32495670216231975</c:v>
                </c:pt>
                <c:pt idx="2">
                  <c:v>0.51237203559853906</c:v>
                </c:pt>
                <c:pt idx="3">
                  <c:v>0.72936493646792533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9D-42DE-AFD2-3A362EDB7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483456"/>
        <c:axId val="144485376"/>
      </c:lineChart>
      <c:catAx>
        <c:axId val="14448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485376"/>
        <c:crosses val="autoZero"/>
        <c:auto val="1"/>
        <c:lblAlgn val="ctr"/>
        <c:lblOffset val="100"/>
        <c:noMultiLvlLbl val="0"/>
      </c:catAx>
      <c:valAx>
        <c:axId val="1444853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200" dirty="0">
                    <a:solidFill>
                      <a:schemeClr val="tx1"/>
                    </a:solidFill>
                  </a:rPr>
                  <a:t>relative invaded area</a:t>
                </a:r>
                <a:endParaRPr lang="ja-JP" altLang="en-US" sz="12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48345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'PC9 invasion'!$E$2</c:f>
              <c:strCache>
                <c:ptCount val="1"/>
                <c:pt idx="0">
                  <c:v>nc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invasion'!$F$1:$I$1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invasion'!$F$2:$I$2</c:f>
              <c:numCache>
                <c:formatCode>General</c:formatCode>
                <c:ptCount val="4"/>
                <c:pt idx="0">
                  <c:v>0</c:v>
                </c:pt>
                <c:pt idx="1">
                  <c:v>3.7995948875867297E-2</c:v>
                </c:pt>
                <c:pt idx="2">
                  <c:v>0.25688373397721515</c:v>
                </c:pt>
                <c:pt idx="3">
                  <c:v>0.72985790069941558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AC-402A-93B4-B10F7C4DC3C6}"/>
            </c:ext>
          </c:extLst>
        </c:ser>
        <c:ser>
          <c:idx val="1"/>
          <c:order val="1"/>
          <c:tx>
            <c:strRef>
              <c:f>'PC9 invasion'!$E$3</c:f>
              <c:strCache>
                <c:ptCount val="1"/>
                <c:pt idx="0">
                  <c:v>#1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diamond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invasion'!$F$1:$I$1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invasion'!$F$3:$I$3</c:f>
              <c:numCache>
                <c:formatCode>General</c:formatCode>
                <c:ptCount val="4"/>
                <c:pt idx="0">
                  <c:v>0</c:v>
                </c:pt>
                <c:pt idx="1">
                  <c:v>7.1106230136043667E-3</c:v>
                </c:pt>
                <c:pt idx="2">
                  <c:v>4.2344003322461195E-2</c:v>
                </c:pt>
                <c:pt idx="3">
                  <c:v>0.40714051126283068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AC-402A-93B4-B10F7C4DC3C6}"/>
            </c:ext>
          </c:extLst>
        </c:ser>
        <c:ser>
          <c:idx val="2"/>
          <c:order val="2"/>
          <c:tx>
            <c:strRef>
              <c:f>'PC9 invasion'!$E$4</c:f>
              <c:strCache>
                <c:ptCount val="1"/>
                <c:pt idx="0">
                  <c:v>#2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triang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invasion'!$F$1:$I$1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invasion'!$F$4:$I$4</c:f>
              <c:numCache>
                <c:formatCode>General</c:formatCode>
                <c:ptCount val="4"/>
                <c:pt idx="0">
                  <c:v>0</c:v>
                </c:pt>
                <c:pt idx="1">
                  <c:v>6.946204228295573E-2</c:v>
                </c:pt>
                <c:pt idx="2">
                  <c:v>0.12760165350384819</c:v>
                </c:pt>
                <c:pt idx="3">
                  <c:v>0.14927051944442621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AC-402A-93B4-B10F7C4DC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766464"/>
        <c:axId val="144768384"/>
      </c:lineChart>
      <c:catAx>
        <c:axId val="14476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768384"/>
        <c:crosses val="autoZero"/>
        <c:auto val="1"/>
        <c:lblAlgn val="ctr"/>
        <c:lblOffset val="100"/>
        <c:noMultiLvlLbl val="0"/>
      </c:catAx>
      <c:valAx>
        <c:axId val="1447683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ja-JP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400" b="0" i="0" baseline="0" dirty="0">
                    <a:solidFill>
                      <a:schemeClr val="tx1"/>
                    </a:solidFill>
                    <a:effectLst/>
                  </a:rPr>
                  <a:t>relative invaded area</a:t>
                </a:r>
                <a:endParaRPr lang="ja-JP" altLang="ja-JP" sz="140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ja-JP"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76646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'A549 migration'!$E$2</c:f>
              <c:strCache>
                <c:ptCount val="1"/>
                <c:pt idx="0">
                  <c:v>nc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'A549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'A549 migration'!$F$2:$I$2</c:f>
              <c:numCache>
                <c:formatCode>General</c:formatCode>
                <c:ptCount val="4"/>
                <c:pt idx="0">
                  <c:v>0</c:v>
                </c:pt>
                <c:pt idx="1">
                  <c:v>0.47535404803557912</c:v>
                </c:pt>
                <c:pt idx="2">
                  <c:v>0.67659686735408575</c:v>
                </c:pt>
                <c:pt idx="3">
                  <c:v>0.86735565613133625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5D-48D1-A94E-C0EDF695EAA1}"/>
            </c:ext>
          </c:extLst>
        </c:ser>
        <c:ser>
          <c:idx val="1"/>
          <c:order val="1"/>
          <c:tx>
            <c:strRef>
              <c:f>'A549 migration'!$E$3</c:f>
              <c:strCache>
                <c:ptCount val="1"/>
                <c:pt idx="0">
                  <c:v>#1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diamond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'A549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'A549 migration'!$F$3:$I$3</c:f>
              <c:numCache>
                <c:formatCode>General</c:formatCode>
                <c:ptCount val="4"/>
                <c:pt idx="0">
                  <c:v>0</c:v>
                </c:pt>
                <c:pt idx="1">
                  <c:v>0.42189297797374659</c:v>
                </c:pt>
                <c:pt idx="2">
                  <c:v>0.60690291913638772</c:v>
                </c:pt>
                <c:pt idx="3">
                  <c:v>0.81246000569845811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5D-48D1-A94E-C0EDF695EAA1}"/>
            </c:ext>
          </c:extLst>
        </c:ser>
        <c:ser>
          <c:idx val="2"/>
          <c:order val="2"/>
          <c:tx>
            <c:strRef>
              <c:f>'A549 migration'!$E$4</c:f>
              <c:strCache>
                <c:ptCount val="1"/>
                <c:pt idx="0">
                  <c:v>#2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triang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'A549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'A549 migration'!$F$4:$I$4</c:f>
              <c:numCache>
                <c:formatCode>General</c:formatCode>
                <c:ptCount val="4"/>
                <c:pt idx="0">
                  <c:v>0</c:v>
                </c:pt>
                <c:pt idx="1">
                  <c:v>0.49243619575027164</c:v>
                </c:pt>
                <c:pt idx="2">
                  <c:v>0.60450420859400422</c:v>
                </c:pt>
                <c:pt idx="3">
                  <c:v>0.75386478472013307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5D-48D1-A94E-C0EDF695E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593472"/>
        <c:axId val="147607936"/>
      </c:lineChart>
      <c:catAx>
        <c:axId val="14759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7607936"/>
        <c:crosses val="autoZero"/>
        <c:auto val="1"/>
        <c:lblAlgn val="ctr"/>
        <c:lblOffset val="100"/>
        <c:noMultiLvlLbl val="0"/>
      </c:catAx>
      <c:valAx>
        <c:axId val="14760793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200" dirty="0">
                    <a:solidFill>
                      <a:schemeClr val="tx1"/>
                    </a:solidFill>
                  </a:rPr>
                  <a:t>relative migrated area</a:t>
                </a:r>
                <a:endParaRPr lang="ja-JP" altLang="en-US" sz="12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934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'PC9 migration'!$E$2</c:f>
              <c:strCache>
                <c:ptCount val="1"/>
                <c:pt idx="0">
                  <c:v>nc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migration'!$F$2:$I$2</c:f>
              <c:numCache>
                <c:formatCode>General</c:formatCode>
                <c:ptCount val="4"/>
                <c:pt idx="0">
                  <c:v>0</c:v>
                </c:pt>
                <c:pt idx="1">
                  <c:v>0.49395783588608699</c:v>
                </c:pt>
                <c:pt idx="2">
                  <c:v>0.86549633102323686</c:v>
                </c:pt>
                <c:pt idx="3">
                  <c:v>0.99947586046240755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19-48FD-B387-73E24B044B6C}"/>
            </c:ext>
          </c:extLst>
        </c:ser>
        <c:ser>
          <c:idx val="1"/>
          <c:order val="1"/>
          <c:tx>
            <c:strRef>
              <c:f>'PC9 migration'!$E$3</c:f>
              <c:strCache>
                <c:ptCount val="1"/>
                <c:pt idx="0">
                  <c:v>#1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diamond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migration'!$F$3:$I$3</c:f>
              <c:numCache>
                <c:formatCode>General</c:formatCode>
                <c:ptCount val="4"/>
                <c:pt idx="0">
                  <c:v>0</c:v>
                </c:pt>
                <c:pt idx="1">
                  <c:v>0.68830744988412607</c:v>
                </c:pt>
                <c:pt idx="2">
                  <c:v>0.93763412857222916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19-48FD-B387-73E24B044B6C}"/>
            </c:ext>
          </c:extLst>
        </c:ser>
        <c:ser>
          <c:idx val="2"/>
          <c:order val="2"/>
          <c:tx>
            <c:strRef>
              <c:f>'PC9 migration'!$E$4</c:f>
              <c:strCache>
                <c:ptCount val="1"/>
                <c:pt idx="0">
                  <c:v>#2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triangle"/>
            <c:size val="6"/>
            <c:spPr>
              <a:noFill/>
              <a:ln w="15875">
                <a:solidFill>
                  <a:schemeClr val="tx1"/>
                </a:solidFill>
              </a:ln>
              <a:effectLst/>
            </c:spPr>
          </c:marker>
          <c:cat>
            <c:strRef>
              <c:f>'PC9 migration'!$F$1:$I$1</c:f>
              <c:strCache>
                <c:ptCount val="4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  <c:pt idx="3">
                  <c:v>72h</c:v>
                </c:pt>
              </c:strCache>
            </c:strRef>
          </c:cat>
          <c:val>
            <c:numRef>
              <c:f>'PC9 migration'!$F$4:$I$4</c:f>
              <c:numCache>
                <c:formatCode>General</c:formatCode>
                <c:ptCount val="4"/>
                <c:pt idx="0">
                  <c:v>0</c:v>
                </c:pt>
                <c:pt idx="1">
                  <c:v>0.4614675531002464</c:v>
                </c:pt>
                <c:pt idx="2">
                  <c:v>0.84571791340760183</c:v>
                </c:pt>
                <c:pt idx="3">
                  <c:v>0.99833753625116828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19-48FD-B387-73E24B044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782656"/>
        <c:axId val="148055168"/>
      </c:lineChart>
      <c:catAx>
        <c:axId val="14778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55168"/>
        <c:crosses val="autoZero"/>
        <c:auto val="1"/>
        <c:lblAlgn val="ctr"/>
        <c:lblOffset val="100"/>
        <c:noMultiLvlLbl val="0"/>
      </c:catAx>
      <c:valAx>
        <c:axId val="1480551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relative migrated area</a:t>
                </a:r>
                <a:endParaRPr lang="ja-JP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8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 sz="10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000" b="0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lang="ja-JP" altLang="en-US" sz="1000" b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'Relative Quantity Chart'!$I$35:$I$37</c:f>
                <c:numCache>
                  <c:formatCode>General</c:formatCode>
                  <c:ptCount val="3"/>
                  <c:pt idx="0">
                    <c:v>6.8936819999999996E-2</c:v>
                  </c:pt>
                  <c:pt idx="1">
                    <c:v>7.1318030000000004E-2</c:v>
                  </c:pt>
                  <c:pt idx="2">
                    <c:v>5.472225E-2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'Relative Quantity Chart'!$K$38:$K$40</c:f>
              <c:strCache>
                <c:ptCount val="3"/>
                <c:pt idx="0">
                  <c:v>nc</c:v>
                </c:pt>
                <c:pt idx="1">
                  <c:v>#1</c:v>
                </c:pt>
                <c:pt idx="2">
                  <c:v>#2</c:v>
                </c:pt>
              </c:strCache>
            </c:strRef>
          </c:cat>
          <c:val>
            <c:numRef>
              <c:f>'Relative Quantity Chart'!$L$38:$L$40</c:f>
              <c:numCache>
                <c:formatCode>General</c:formatCode>
                <c:ptCount val="3"/>
                <c:pt idx="0">
                  <c:v>1</c:v>
                </c:pt>
                <c:pt idx="1">
                  <c:v>0.81413093771533973</c:v>
                </c:pt>
                <c:pt idx="2">
                  <c:v>1.0472933941005098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E-4832-B4E0-32900517F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831680"/>
        <c:axId val="87833216"/>
      </c:barChart>
      <c:catAx>
        <c:axId val="87831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ja-JP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7833216"/>
        <c:crosses val="autoZero"/>
        <c:auto val="1"/>
        <c:lblAlgn val="ctr"/>
        <c:lblOffset val="100"/>
        <c:noMultiLvlLbl val="0"/>
      </c:catAx>
      <c:valAx>
        <c:axId val="878332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lang="ja-JP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altLang="ja-JP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Relative </a:t>
                </a:r>
                <a:r>
                  <a:rPr lang="en-US" altLang="ja-JP" b="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BMP4</a:t>
                </a:r>
                <a:r>
                  <a:rPr lang="en-US" altLang="ja-JP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expression</a:t>
                </a:r>
                <a:endParaRPr lang="ja-JP" altLang="en-US" b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7831680"/>
        <c:crosses val="autoZero"/>
        <c:crossBetween val="between"/>
      </c:valAx>
    </c:plotArea>
    <c:plotVisOnly val="1"/>
    <c:dispBlanksAs val="gap"/>
    <c:showDLblsOverMax val="0"/>
  </c:chart>
  <c:spPr>
    <a:ln w="12700"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 sz="10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en-US" sz="1000" b="0" dirty="0">
                <a:latin typeface="Arial" panose="020B0604020202020204" pitchFamily="34" charset="0"/>
                <a:cs typeface="Arial" panose="020B0604020202020204" pitchFamily="34" charset="0"/>
              </a:rPr>
              <a:t>PC9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'Relative Quantity Chart'!$I$41:$I$43</c:f>
                <c:numCache>
                  <c:formatCode>General</c:formatCode>
                  <c:ptCount val="3"/>
                  <c:pt idx="0">
                    <c:v>7.1921230000000003E-2</c:v>
                  </c:pt>
                  <c:pt idx="1">
                    <c:v>0.11843919999999999</c:v>
                  </c:pt>
                  <c:pt idx="2">
                    <c:v>6.5157409999999999E-2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'Relative Quantity Chart'!$K$41:$K$43</c:f>
              <c:strCache>
                <c:ptCount val="3"/>
                <c:pt idx="0">
                  <c:v>nc</c:v>
                </c:pt>
                <c:pt idx="1">
                  <c:v>#1</c:v>
                </c:pt>
                <c:pt idx="2">
                  <c:v>#2</c:v>
                </c:pt>
              </c:strCache>
            </c:strRef>
          </c:cat>
          <c:val>
            <c:numRef>
              <c:f>'Relative Quantity Chart'!$L$41:$L$43</c:f>
              <c:numCache>
                <c:formatCode>General</c:formatCode>
                <c:ptCount val="3"/>
                <c:pt idx="0">
                  <c:v>1</c:v>
                </c:pt>
                <c:pt idx="1">
                  <c:v>0.8685399075139193</c:v>
                </c:pt>
                <c:pt idx="2">
                  <c:v>0.85066819726664233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CC-4525-B9F3-75E4BEEB1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636224"/>
        <c:axId val="105660416"/>
      </c:barChart>
      <c:catAx>
        <c:axId val="1056362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5660416"/>
        <c:crosses val="autoZero"/>
        <c:auto val="1"/>
        <c:lblAlgn val="ctr"/>
        <c:lblOffset val="100"/>
        <c:noMultiLvlLbl val="0"/>
      </c:catAx>
      <c:valAx>
        <c:axId val="105660416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lang="ja-JP" sz="10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altLang="ja-JP" sz="1000" b="0" i="0" baseline="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Relative </a:t>
                </a:r>
                <a:r>
                  <a:rPr lang="en-US" altLang="ja-JP" sz="1000" b="0" i="1" baseline="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BMP4</a:t>
                </a:r>
                <a:r>
                  <a:rPr lang="en-US" altLang="ja-JP" sz="1000" b="0" i="0" baseline="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expression</a:t>
                </a:r>
                <a:endParaRPr lang="ja-JP" altLang="ja-JP" sz="100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56362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59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62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69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43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19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29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10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762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50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09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83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BC3E-C675-43E3-801F-DC74CF8EA8E4}" type="datetimeFigureOut">
              <a:rPr kumimoji="1" lang="ja-JP" altLang="en-US" smtClean="0"/>
              <a:t>2020/12/17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D51D-3A21-4871-98E9-61854F6A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03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AD719A-D63F-450D-92CE-9F655EB23738}"/>
              </a:ext>
            </a:extLst>
          </p:cNvPr>
          <p:cNvSpPr txBox="1"/>
          <p:nvPr/>
        </p:nvSpPr>
        <p:spPr>
          <a:xfrm rot="16200000">
            <a:off x="-358429" y="1325635"/>
            <a:ext cx="1185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negacon</a:t>
            </a:r>
            <a:endParaRPr kumimoji="1" lang="ja-JP" altLang="en-US" sz="12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39940B0-1386-46B4-BB67-3B62EE47CDEF}"/>
              </a:ext>
            </a:extLst>
          </p:cNvPr>
          <p:cNvSpPr txBox="1"/>
          <p:nvPr/>
        </p:nvSpPr>
        <p:spPr>
          <a:xfrm rot="16200000">
            <a:off x="-339843" y="2498026"/>
            <a:ext cx="114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siRNA#1</a:t>
            </a:r>
            <a:endParaRPr kumimoji="1" lang="ja-JP" altLang="en-US" sz="12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5069FE4-2B6A-494D-B3DA-B874E1F01A0C}"/>
              </a:ext>
            </a:extLst>
          </p:cNvPr>
          <p:cNvSpPr txBox="1"/>
          <p:nvPr/>
        </p:nvSpPr>
        <p:spPr>
          <a:xfrm rot="16200000">
            <a:off x="-372730" y="3587160"/>
            <a:ext cx="1214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siRNA#2</a:t>
            </a:r>
            <a:endParaRPr kumimoji="1" lang="ja-JP" altLang="en-US" sz="1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2EC2E6-35BD-4751-AF9F-CFD39954D0F9}"/>
              </a:ext>
            </a:extLst>
          </p:cNvPr>
          <p:cNvSpPr txBox="1"/>
          <p:nvPr/>
        </p:nvSpPr>
        <p:spPr>
          <a:xfrm>
            <a:off x="1000639" y="645819"/>
            <a:ext cx="829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0h</a:t>
            </a:r>
            <a:endParaRPr kumimoji="1" lang="ja-JP" altLang="en-US" sz="12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98730C-489B-4E3C-A76A-D8F3A7F37B6E}"/>
              </a:ext>
            </a:extLst>
          </p:cNvPr>
          <p:cNvSpPr txBox="1"/>
          <p:nvPr/>
        </p:nvSpPr>
        <p:spPr>
          <a:xfrm>
            <a:off x="2395534" y="645819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24h</a:t>
            </a:r>
            <a:endParaRPr kumimoji="1" lang="ja-JP" altLang="en-US" sz="120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DF12E82-74C0-44D7-990B-E049641257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5" y="962028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B1DE78B-3596-477B-B136-8AB298DFA2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68" y="961439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C3612A3-F1E1-4A20-A996-F5FD7278D1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742" y="962028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8281577-D25C-465B-9046-246329BD06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2" y="2109219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3D20E6B-27A6-44C9-B7E3-2FB5E52AF2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80" y="2108630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379B3BA-9D22-40F2-A02F-A73B12A154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754" y="2105407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263B872-154E-44BE-A5FA-7B515A01FD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39" y="2105407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29D7DC5-C312-41B0-B105-3796669916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5" y="962028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3303221-1E58-44C8-89B9-D11C492480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2" y="3253187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AD499A8-4666-416A-AFFB-E33E074AB0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676" y="3248786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9FD5BC0-7C52-47DE-97B7-1A8A2254F4E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29" y="3252505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DAFD534-DB18-4C7F-A22F-8D6E627F7C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66" y="3249715"/>
            <a:ext cx="1530373" cy="1147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9C48635-4B6F-4509-B943-2B161BC22853}"/>
              </a:ext>
            </a:extLst>
          </p:cNvPr>
          <p:cNvSpPr txBox="1"/>
          <p:nvPr/>
        </p:nvSpPr>
        <p:spPr>
          <a:xfrm>
            <a:off x="3917152" y="645819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48h</a:t>
            </a:r>
            <a:endParaRPr kumimoji="1" lang="ja-JP" altLang="en-US" sz="12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83A953-28E8-4FBD-8A91-E14A7C0AAE9B}"/>
              </a:ext>
            </a:extLst>
          </p:cNvPr>
          <p:cNvSpPr txBox="1"/>
          <p:nvPr/>
        </p:nvSpPr>
        <p:spPr>
          <a:xfrm>
            <a:off x="5447525" y="645819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72h</a:t>
            </a:r>
            <a:endParaRPr kumimoji="1" lang="ja-JP" altLang="en-US" sz="12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AEE9BB2E-577B-47B4-A401-C4EB394D8C0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0" y="5057391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588A076-3517-4A45-A4A0-C17AE4958A1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675" y="5057391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41E1745F-2018-4F08-A530-E37FC0C141D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71" y="5057391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26625EA1-76EA-41CC-8275-B2B48A29E9B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866" y="5057391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3C20758-5760-4115-A782-7749D68CA4B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0" y="6206087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B9DBABD-E34F-4A2B-8106-D5505A87726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675" y="6206087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C4E68B0-85D3-4A66-9FC9-1DB06245970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56" y="6205100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C901F517-7D87-4723-8C1C-8DD952608DC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409" y="6205100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2D4F7FA8-FCA5-4CA2-917A-E7A9EC7C0F7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5" y="7352809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9371C950-8C5E-43A8-811C-7C5B21B706E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591" y="7352809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432077DC-94BE-4C62-8FF2-327F99ABFA17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71" y="7352809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28B338A-ED1A-4054-8885-ECE2A7D4B076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409" y="7352809"/>
            <a:ext cx="1531596" cy="1148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3A98B27-F7D8-4238-9E6B-2DE83E667D30}"/>
              </a:ext>
            </a:extLst>
          </p:cNvPr>
          <p:cNvSpPr txBox="1"/>
          <p:nvPr/>
        </p:nvSpPr>
        <p:spPr>
          <a:xfrm>
            <a:off x="949690" y="4690033"/>
            <a:ext cx="829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0h</a:t>
            </a:r>
            <a:endParaRPr kumimoji="1" lang="ja-JP" altLang="en-US" sz="120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F319850-E947-4198-8705-29925D9597B6}"/>
              </a:ext>
            </a:extLst>
          </p:cNvPr>
          <p:cNvSpPr txBox="1"/>
          <p:nvPr/>
        </p:nvSpPr>
        <p:spPr>
          <a:xfrm>
            <a:off x="2344585" y="4690033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24h</a:t>
            </a:r>
            <a:endParaRPr kumimoji="1" lang="ja-JP" altLang="en-US" sz="120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1BDC542-ECA9-40C0-9110-EA8C16DFF3D8}"/>
              </a:ext>
            </a:extLst>
          </p:cNvPr>
          <p:cNvSpPr txBox="1"/>
          <p:nvPr/>
        </p:nvSpPr>
        <p:spPr>
          <a:xfrm>
            <a:off x="3866203" y="4690033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48h</a:t>
            </a:r>
            <a:endParaRPr kumimoji="1" lang="ja-JP" altLang="en-US" sz="120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FBD6EE1-CB97-4990-B187-1FD2B7B2E56A}"/>
              </a:ext>
            </a:extLst>
          </p:cNvPr>
          <p:cNvSpPr txBox="1"/>
          <p:nvPr/>
        </p:nvSpPr>
        <p:spPr>
          <a:xfrm>
            <a:off x="5396576" y="4690033"/>
            <a:ext cx="1423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72h</a:t>
            </a:r>
            <a:endParaRPr kumimoji="1" lang="ja-JP" altLang="en-US" sz="120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FB40B16-CAE7-46E6-B911-CDBF67F5AF88}"/>
              </a:ext>
            </a:extLst>
          </p:cNvPr>
          <p:cNvSpPr txBox="1"/>
          <p:nvPr/>
        </p:nvSpPr>
        <p:spPr>
          <a:xfrm rot="16200000">
            <a:off x="-379700" y="5480498"/>
            <a:ext cx="1185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negacon</a:t>
            </a:r>
            <a:endParaRPr kumimoji="1" lang="ja-JP" altLang="en-US" sz="120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DF42682-0CBC-4984-884B-FDF38BDF9665}"/>
              </a:ext>
            </a:extLst>
          </p:cNvPr>
          <p:cNvSpPr txBox="1"/>
          <p:nvPr/>
        </p:nvSpPr>
        <p:spPr>
          <a:xfrm rot="16200000">
            <a:off x="-361114" y="6652889"/>
            <a:ext cx="114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siRNA#1</a:t>
            </a:r>
            <a:endParaRPr kumimoji="1" lang="ja-JP" altLang="en-US" sz="120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B95EB65-1476-4ACC-8AC4-3DC54CBDED34}"/>
              </a:ext>
            </a:extLst>
          </p:cNvPr>
          <p:cNvSpPr txBox="1"/>
          <p:nvPr/>
        </p:nvSpPr>
        <p:spPr>
          <a:xfrm rot="16200000">
            <a:off x="-394001" y="7742023"/>
            <a:ext cx="1214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siRNA#2</a:t>
            </a:r>
            <a:endParaRPr kumimoji="1" lang="ja-JP" altLang="en-US" sz="120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764E804-00D2-4E52-A9D8-D37B09FDF386}"/>
              </a:ext>
            </a:extLst>
          </p:cNvPr>
          <p:cNvSpPr txBox="1"/>
          <p:nvPr/>
        </p:nvSpPr>
        <p:spPr>
          <a:xfrm>
            <a:off x="2982409" y="-384338"/>
            <a:ext cx="471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A549</a:t>
            </a:r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DE9D28-8D30-49DD-AB94-FADFCBC6B397}"/>
              </a:ext>
            </a:extLst>
          </p:cNvPr>
          <p:cNvSpPr txBox="1"/>
          <p:nvPr/>
        </p:nvSpPr>
        <p:spPr>
          <a:xfrm>
            <a:off x="-22805" y="23615"/>
            <a:ext cx="313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Figure 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181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F5F0DB7D-7AB5-4630-B51D-2E5442399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829740"/>
              </p:ext>
            </p:extLst>
          </p:nvPr>
        </p:nvGraphicFramePr>
        <p:xfrm>
          <a:off x="11395" y="500441"/>
          <a:ext cx="3471003" cy="404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E3C87ADE-7A1F-471A-AF44-53C6E19D47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73381"/>
              </p:ext>
            </p:extLst>
          </p:nvPr>
        </p:nvGraphicFramePr>
        <p:xfrm>
          <a:off x="3235858" y="439161"/>
          <a:ext cx="3471003" cy="40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1FCDB34B-1D56-42EC-9A2E-A1EFA18965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718241"/>
              </p:ext>
            </p:extLst>
          </p:nvPr>
        </p:nvGraphicFramePr>
        <p:xfrm>
          <a:off x="11398" y="4616073"/>
          <a:ext cx="3471000" cy="403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4ACF8852-4E5A-4882-8A7C-3CA7DC6296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82918"/>
              </p:ext>
            </p:extLst>
          </p:nvPr>
        </p:nvGraphicFramePr>
        <p:xfrm>
          <a:off x="3415692" y="4666202"/>
          <a:ext cx="3453703" cy="403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7F74ACB-2E9C-4260-9E41-47592505C07E}"/>
              </a:ext>
            </a:extLst>
          </p:cNvPr>
          <p:cNvSpPr txBox="1"/>
          <p:nvPr/>
        </p:nvSpPr>
        <p:spPr>
          <a:xfrm>
            <a:off x="-22805" y="23615"/>
            <a:ext cx="313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Figure 2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19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7F74ACB-2E9C-4260-9E41-47592505C07E}"/>
              </a:ext>
            </a:extLst>
          </p:cNvPr>
          <p:cNvSpPr txBox="1"/>
          <p:nvPr/>
        </p:nvSpPr>
        <p:spPr>
          <a:xfrm>
            <a:off x="-22805" y="23615"/>
            <a:ext cx="313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Figure 3</a:t>
            </a:r>
            <a:endParaRPr kumimoji="1" lang="ja-JP" altLang="en-US"/>
          </a:p>
        </p:txBody>
      </p:sp>
      <p:graphicFrame>
        <p:nvGraphicFramePr>
          <p:cNvPr id="8" name="グラフ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636924"/>
              </p:ext>
            </p:extLst>
          </p:nvPr>
        </p:nvGraphicFramePr>
        <p:xfrm>
          <a:off x="533400" y="797623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043473"/>
              </p:ext>
            </p:extLst>
          </p:nvPr>
        </p:nvGraphicFramePr>
        <p:xfrm>
          <a:off x="3581400" y="797623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66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_Gothic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2569</TotalTime>
  <Words>52</Words>
  <Application>Microsoft Macintosh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ＭＳ Ｐゴシック</vt:lpstr>
      <vt:lpstr>Arial</vt:lpstr>
      <vt:lpstr>Office テーマ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堂國 良太</dc:creator>
  <cp:lastModifiedBy>Jennifer Yeh</cp:lastModifiedBy>
  <cp:revision>92</cp:revision>
  <dcterms:created xsi:type="dcterms:W3CDTF">2018-11-13T02:41:26Z</dcterms:created>
  <dcterms:modified xsi:type="dcterms:W3CDTF">2020-12-17T18:50:50Z</dcterms:modified>
</cp:coreProperties>
</file>