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2EC726D-D204-4CF6-AB78-BB16DA19D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A6A0230-C4A3-4C06-B4B5-ACD90D6352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B0FE796-6A97-4FCC-8BAA-A6DCEF801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4C9E-9A74-4D4D-9603-8B6221B1EAE3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144607B-55FD-4C80-9138-6570925A8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E9B8ACD-717F-4227-8F0F-5859C0352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A4C8-A4F3-46C8-BE35-E1B7ED40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192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180610-D2AB-49A1-9CBF-886ADF6F5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C91AC22-4BCC-4EEE-A8AE-C269C90D1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FE21903-7A52-4474-927C-F95A4860E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4C9E-9A74-4D4D-9603-8B6221B1EAE3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794F3B9-BCC0-4A24-8236-4A2783DBA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C1F3E5E-B056-4560-99A6-CA175ED8F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A4C8-A4F3-46C8-BE35-E1B7ED40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623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4485927-7F08-4C96-8496-0C98D21E3F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F6FA9BE-AB43-40C5-9F1F-62B2485E8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5B7CEF1-0FFC-491F-9A1B-050DDDFE9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4C9E-9A74-4D4D-9603-8B6221B1EAE3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F7473A2-375D-4706-9350-51FD195D9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12CAC97-5015-4AD9-B2DD-F8CCB4E0A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A4C8-A4F3-46C8-BE35-E1B7ED40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9778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90D724B-F218-415F-8394-95A998DAF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CF6EE4-20AE-4ACE-99F9-9D4482B89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9E6C14-E027-46C6-8510-0BB2AA4B5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4C9E-9A74-4D4D-9603-8B6221B1EAE3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EB3308-11A7-48A2-BD84-5F27530FA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1B2B7D8-6661-4598-B87E-01C5457F1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A4C8-A4F3-46C8-BE35-E1B7ED40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6469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0AA70A-766A-4329-B372-4F9B6289C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93DB0FA-0822-49F3-853F-681375D4A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FF2F642-AD1D-46DD-92E6-94B860C1B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4C9E-9A74-4D4D-9603-8B6221B1EAE3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7279EAE-8684-48E0-98CE-78700D918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8409C7B-03B0-4EA9-9006-C71823A51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A4C8-A4F3-46C8-BE35-E1B7ED40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826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1C153A-E8BC-4EC8-8F28-AA9616D28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2793126-3147-45ED-9E95-CBC6B89EC4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67CBB3A-8B58-4B4D-B8A4-95050EF804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00B8759-4C67-4316-9AC9-43AFB5B73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4C9E-9A74-4D4D-9603-8B6221B1EAE3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20FBDFB-DCF0-4C94-9CD8-92A6B8216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17798A4-5BCE-4C74-91DC-F8683A511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A4C8-A4F3-46C8-BE35-E1B7ED40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7374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274266-AEE9-4DD6-8DCC-E1F24236A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5F33B17-26E6-4254-9FFC-1E7A6393C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95E900B-75F2-43FE-B8D7-FF0820862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20DB0DD-75C9-42F3-A650-2E7131DBE4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5880C00-4C75-4913-A5B7-1BF90FBBF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B9ABA7D4-7B2A-41E9-8F23-083602EEC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4C9E-9A74-4D4D-9603-8B6221B1EAE3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47B88BC-6A1B-4983-8684-69D3069E2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60B82E7E-96D1-411F-8B02-F24242D29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A4C8-A4F3-46C8-BE35-E1B7ED40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2546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B119CE-0492-418A-87CD-74CED5FAA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3FB5B4A-F7D7-41FF-B03A-0E89F3D31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4C9E-9A74-4D4D-9603-8B6221B1EAE3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23CD890-4E04-4D17-AD2C-1F96C8C1B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10DDA13-E648-4DB2-98A2-64B6AEA95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A4C8-A4F3-46C8-BE35-E1B7ED40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7125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F2C6783-8B22-45B1-812D-2F2297DA3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4C9E-9A74-4D4D-9603-8B6221B1EAE3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7640CEB-90D4-4C54-A29F-C12B24219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37CBFFD-4183-4C08-9121-DBFDE824A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A4C8-A4F3-46C8-BE35-E1B7ED40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2922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B7FA6B-D8FB-4D4B-8179-9A5AD42FD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7779BB-DD55-4AA3-9613-A29C732B9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D580CD3-DD68-49BA-9518-A46E0A748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46ED37B-41B1-4050-84D2-1610AB718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4C9E-9A74-4D4D-9603-8B6221B1EAE3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11A0398-FC8A-4BF8-A4C0-7E572AB16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1F30506-BADC-4D82-BBC1-A1324D23C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A4C8-A4F3-46C8-BE35-E1B7ED40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705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8E8112-0D1E-46C6-90B7-0B1F280FF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9E444B1-E3F2-4DA4-85E7-1D38416D94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B7DA62C-927D-449A-96A0-A728CD9136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658B3DE-CA50-46B4-8305-2D7B0DD2C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4C9E-9A74-4D4D-9603-8B6221B1EAE3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8536C56-DECE-4A9C-8302-EA95E92B4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DA6499C-31FD-4B70-BB3E-1C0468CF7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A4C8-A4F3-46C8-BE35-E1B7ED40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4277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3D217D7-CB8A-4562-81C9-10FB5D5F6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57AF1E-9052-44BE-A3EE-F3F75B5D2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4FD1219-231A-4956-BE33-77ED08E694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F4C9E-9A74-4D4D-9603-8B6221B1EAE3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6B0821B-2EF1-4B19-9CB3-1DE55CC0AD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E6293FC-984E-4E0A-9F6C-0CE7C2E893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EA4C8-A4F3-46C8-BE35-E1B7ED40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042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>
            <a:extLst>
              <a:ext uri="{FF2B5EF4-FFF2-40B4-BE49-F238E27FC236}">
                <a16:creationId xmlns:a16="http://schemas.microsoft.com/office/drawing/2014/main" id="{B292A050-1077-4231-BE69-871A1475EE78}"/>
              </a:ext>
            </a:extLst>
          </p:cNvPr>
          <p:cNvSpPr txBox="1"/>
          <p:nvPr/>
        </p:nvSpPr>
        <p:spPr>
          <a:xfrm>
            <a:off x="203201" y="101661"/>
            <a:ext cx="1671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Table 3.</a:t>
            </a:r>
            <a:endParaRPr lang="zh-TW" altLang="en-US" dirty="0"/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12A2EF50-76A5-42DC-B17E-933B29ECCA9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669762" y="777529"/>
          <a:ext cx="10058401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111">
                  <a:extLst>
                    <a:ext uri="{9D8B030D-6E8A-4147-A177-3AD203B41FA5}">
                      <a16:colId xmlns:a16="http://schemas.microsoft.com/office/drawing/2014/main" val="2904963498"/>
                    </a:ext>
                  </a:extLst>
                </a:gridCol>
                <a:gridCol w="1350101">
                  <a:extLst>
                    <a:ext uri="{9D8B030D-6E8A-4147-A177-3AD203B41FA5}">
                      <a16:colId xmlns:a16="http://schemas.microsoft.com/office/drawing/2014/main" val="3692318908"/>
                    </a:ext>
                  </a:extLst>
                </a:gridCol>
                <a:gridCol w="1744081">
                  <a:extLst>
                    <a:ext uri="{9D8B030D-6E8A-4147-A177-3AD203B41FA5}">
                      <a16:colId xmlns:a16="http://schemas.microsoft.com/office/drawing/2014/main" val="509112653"/>
                    </a:ext>
                  </a:extLst>
                </a:gridCol>
                <a:gridCol w="1739146">
                  <a:extLst>
                    <a:ext uri="{9D8B030D-6E8A-4147-A177-3AD203B41FA5}">
                      <a16:colId xmlns:a16="http://schemas.microsoft.com/office/drawing/2014/main" val="3542947889"/>
                    </a:ext>
                  </a:extLst>
                </a:gridCol>
                <a:gridCol w="1207254">
                  <a:extLst>
                    <a:ext uri="{9D8B030D-6E8A-4147-A177-3AD203B41FA5}">
                      <a16:colId xmlns:a16="http://schemas.microsoft.com/office/drawing/2014/main" val="1786391088"/>
                    </a:ext>
                  </a:extLst>
                </a:gridCol>
                <a:gridCol w="1706708">
                  <a:extLst>
                    <a:ext uri="{9D8B030D-6E8A-4147-A177-3AD203B41FA5}">
                      <a16:colId xmlns:a16="http://schemas.microsoft.com/office/drawing/2014/main" val="11161792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TW" altLang="en-US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altLang="zh-TW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No renal function declined at SVR 12: total 77</a:t>
                      </a:r>
                      <a:endParaRPr lang="zh-TW" altLang="en-US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altLang="zh-TW" sz="1200" dirty="0">
                          <a:solidFill>
                            <a:schemeClr val="tx1"/>
                          </a:solidFill>
                        </a:rPr>
                        <a:t>Renal function declined at SVR 12:  total 53</a:t>
                      </a:r>
                      <a:endParaRPr lang="zh-TW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541269"/>
                  </a:ext>
                </a:extLst>
              </a:tr>
              <a:tr h="262044">
                <a:tc>
                  <a:txBody>
                    <a:bodyPr/>
                    <a:lstStyle/>
                    <a:p>
                      <a:r>
                        <a:rPr lang="en-US" altLang="zh-TW" sz="1200" b="1" dirty="0"/>
                        <a:t>Cr increase &gt;0.3 – N(%)</a:t>
                      </a:r>
                      <a:endParaRPr lang="zh-TW" altLang="en-US" sz="12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dirty="0"/>
                        <a:t>7 (9.1)</a:t>
                      </a:r>
                      <a:endParaRPr lang="zh-TW" altLang="en-US" sz="1200" b="1" dirty="0"/>
                    </a:p>
                    <a:p>
                      <a:endParaRPr lang="zh-TW" altLang="en-US" sz="12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200" b="1" dirty="0"/>
                        <a:t>19 (35.8)</a:t>
                      </a:r>
                      <a:endParaRPr lang="zh-TW" altLang="en-US" sz="12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200" b="1" dirty="0"/>
                        <a:t>P&lt;0.001</a:t>
                      </a:r>
                    </a:p>
                    <a:p>
                      <a:r>
                        <a:rPr lang="en-US" altLang="zh-TW" sz="1200" dirty="0"/>
                        <a:t>RR 3.943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600309"/>
                  </a:ext>
                </a:extLst>
              </a:tr>
              <a:tr h="224579"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/>
                        <a:t>OR 5.588 </a:t>
                      </a:r>
                    </a:p>
                    <a:p>
                      <a:r>
                        <a:rPr lang="en-US" altLang="zh-TW" sz="1200" dirty="0"/>
                        <a:t>95% CI 2.141-14.493</a:t>
                      </a:r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355256"/>
                  </a:ext>
                </a:extLst>
              </a:tr>
              <a:tr h="234739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Liver </a:t>
                      </a:r>
                      <a:r>
                        <a:rPr lang="en-US" altLang="zh-TW" sz="1200" b="0" dirty="0"/>
                        <a:t>decompensation – N(%)</a:t>
                      </a:r>
                      <a:endParaRPr lang="zh-TW" altLang="en-US" sz="1200" b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10 (13.0)</a:t>
                      </a:r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 (7.5)</a:t>
                      </a:r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P=0.398</a:t>
                      </a:r>
                    </a:p>
                    <a:p>
                      <a:r>
                        <a:rPr lang="en-US" altLang="zh-TW" sz="1200" dirty="0"/>
                        <a:t>RR 0.581</a:t>
                      </a:r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7754898"/>
                  </a:ext>
                </a:extLst>
              </a:tr>
              <a:tr h="225849"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OR 0.547</a:t>
                      </a:r>
                    </a:p>
                    <a:p>
                      <a:r>
                        <a:rPr lang="en-US" altLang="zh-TW" sz="1200" dirty="0"/>
                        <a:t>95% CI 0.162-1.845</a:t>
                      </a:r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16257"/>
                  </a:ext>
                </a:extLst>
              </a:tr>
              <a:tr h="225849">
                <a:tc>
                  <a:txBody>
                    <a:bodyPr/>
                    <a:lstStyle/>
                    <a:p>
                      <a:r>
                        <a:rPr lang="en-US" altLang="zh-TW" sz="1200" b="0" dirty="0"/>
                        <a:t>Cancer treatment – N(%)</a:t>
                      </a:r>
                    </a:p>
                    <a:p>
                      <a:r>
                        <a:rPr lang="en-US" altLang="zh-TW" sz="1200" b="0" dirty="0"/>
                        <a:t>    No </a:t>
                      </a:r>
                    </a:p>
                    <a:p>
                      <a:r>
                        <a:rPr lang="en-US" altLang="zh-TW" sz="1200" b="1" dirty="0"/>
                        <a:t>    Local</a:t>
                      </a:r>
                    </a:p>
                    <a:p>
                      <a:r>
                        <a:rPr lang="en-US" altLang="zh-TW" sz="1200" b="1" dirty="0"/>
                        <a:t>    Systemic</a:t>
                      </a:r>
                      <a:endParaRPr lang="zh-TW" altLang="en-US" sz="12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 (5.2)</a:t>
                      </a:r>
                    </a:p>
                    <a:p>
                      <a:r>
                        <a:rPr lang="en-US" altLang="zh-TW" sz="1200" dirty="0"/>
                        <a:t>73 (94.8)</a:t>
                      </a:r>
                    </a:p>
                    <a:p>
                      <a:r>
                        <a:rPr lang="en-US" altLang="zh-TW" sz="1200" b="1" dirty="0"/>
                        <a:t>4 (5.2)</a:t>
                      </a:r>
                    </a:p>
                    <a:p>
                      <a:r>
                        <a:rPr lang="en-US" altLang="zh-TW" sz="1200" b="1" dirty="0"/>
                        <a:t>0</a:t>
                      </a:r>
                      <a:endParaRPr lang="zh-TW" altLang="en-US" sz="12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6 (11.3)</a:t>
                      </a:r>
                    </a:p>
                    <a:p>
                      <a:r>
                        <a:rPr lang="en-US" altLang="zh-TW" sz="1200" dirty="0"/>
                        <a:t>47 (88.7)</a:t>
                      </a:r>
                    </a:p>
                    <a:p>
                      <a:r>
                        <a:rPr lang="en-US" altLang="zh-TW" sz="1200" b="1" dirty="0"/>
                        <a:t>2 (3.8)</a:t>
                      </a:r>
                    </a:p>
                    <a:p>
                      <a:r>
                        <a:rPr lang="en-US" altLang="zh-TW" sz="1200" b="1" dirty="0"/>
                        <a:t>4 (7.5)</a:t>
                      </a:r>
                      <a:endParaRPr lang="zh-TW" altLang="en-US" sz="12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200" b="0" dirty="0"/>
                        <a:t>P=0.315</a:t>
                      </a:r>
                    </a:p>
                    <a:p>
                      <a:r>
                        <a:rPr lang="en-US" altLang="zh-TW" sz="1200" b="1" dirty="0"/>
                        <a:t>P=0.048</a:t>
                      </a:r>
                      <a:endParaRPr lang="zh-TW" altLang="en-US" sz="12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903849"/>
                  </a:ext>
                </a:extLst>
              </a:tr>
              <a:tr h="2711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+mn-lt"/>
                        </a:rPr>
                        <a:t>Infection </a:t>
                      </a:r>
                      <a:r>
                        <a:rPr lang="en-US" altLang="zh-TW" sz="1200" b="0" dirty="0"/>
                        <a:t>– N(%)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 (2.6)</a:t>
                      </a:r>
                      <a:endParaRPr lang="zh-TW" altLang="en-US" sz="1200" dirty="0"/>
                    </a:p>
                  </a:txBody>
                  <a:tcPr marL="90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 marL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2 (3.8)</a:t>
                      </a:r>
                    </a:p>
                  </a:txBody>
                  <a:tcPr marL="90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06507"/>
                  </a:ext>
                </a:extLst>
              </a:tr>
              <a:tr h="2711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+mn-lt"/>
                        </a:rPr>
                        <a:t>SLE flare up </a:t>
                      </a:r>
                      <a:r>
                        <a:rPr lang="en-US" altLang="zh-TW" sz="1200" b="0" dirty="0"/>
                        <a:t>– N(%)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0 (0)</a:t>
                      </a:r>
                      <a:endParaRPr lang="zh-TW" altLang="en-US" sz="1200" dirty="0"/>
                    </a:p>
                  </a:txBody>
                  <a:tcPr marL="90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 marL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1 (1.9)</a:t>
                      </a:r>
                    </a:p>
                  </a:txBody>
                  <a:tcPr marL="90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203224"/>
                  </a:ext>
                </a:extLst>
              </a:tr>
              <a:tr h="2711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+mn-lt"/>
                        </a:rPr>
                        <a:t>Obstructive nephropathy </a:t>
                      </a:r>
                      <a:r>
                        <a:rPr lang="en-US" altLang="zh-TW" sz="1200" b="0" dirty="0"/>
                        <a:t>– N(%)</a:t>
                      </a:r>
                      <a:endParaRPr lang="en-US" altLang="zh-TW" sz="1200" dirty="0">
                        <a:latin typeface="+mn-lt"/>
                      </a:endParaRPr>
                    </a:p>
                    <a:p>
                      <a:r>
                        <a:rPr lang="en-US" altLang="zh-TW" sz="1200" dirty="0">
                          <a:latin typeface="+mn-lt"/>
                        </a:rPr>
                        <a:t>(Ex: Renal stone)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 (1.3)</a:t>
                      </a:r>
                      <a:endParaRPr lang="zh-TW" altLang="en-US" sz="1200" dirty="0"/>
                    </a:p>
                  </a:txBody>
                  <a:tcPr marL="90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 marL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0 (0)</a:t>
                      </a:r>
                    </a:p>
                  </a:txBody>
                  <a:tcPr marL="90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1200" dirty="0"/>
                    </a:p>
                  </a:txBody>
                  <a:tcPr marL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dirty="0"/>
                    </a:p>
                  </a:txBody>
                  <a:tcPr marL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9430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/>
                        <a:t>DAA regimen </a:t>
                      </a:r>
                      <a:r>
                        <a:rPr lang="en-US" altLang="zh-TW" sz="1200" b="0" dirty="0"/>
                        <a:t>– N(%)</a:t>
                      </a:r>
                      <a:endParaRPr lang="en-US" altLang="zh-TW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/>
                        <a:t>  Sofosbuvir based</a:t>
                      </a:r>
                      <a:endParaRPr lang="zh-TW" altLang="en-US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/>
                        <a:t>  Non-Sofosbuvir based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/>
                        <a:t>  Ribavirin (+)</a:t>
                      </a:r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/>
                        <a:t>39 (50.6)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/>
                        <a:t>38 (49.4)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/>
                        <a:t>20 (26.0)</a:t>
                      </a:r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1200" dirty="0"/>
                    </a:p>
                    <a:p>
                      <a:r>
                        <a:rPr lang="en-US" altLang="zh-TW" sz="1200" dirty="0"/>
                        <a:t>27 (50.9)</a:t>
                      </a:r>
                    </a:p>
                    <a:p>
                      <a:r>
                        <a:rPr lang="en-US" altLang="zh-TW" sz="1200" dirty="0"/>
                        <a:t>26 (49.1)</a:t>
                      </a:r>
                    </a:p>
                    <a:p>
                      <a:r>
                        <a:rPr lang="en-US" altLang="zh-TW" sz="1200" dirty="0"/>
                        <a:t>8 (15.1)</a:t>
                      </a:r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1200" dirty="0"/>
                    </a:p>
                    <a:p>
                      <a:r>
                        <a:rPr lang="en-US" altLang="zh-TW" sz="1200" dirty="0"/>
                        <a:t>P=1</a:t>
                      </a:r>
                    </a:p>
                    <a:p>
                      <a:endParaRPr lang="en-US" altLang="zh-TW" sz="1200" dirty="0"/>
                    </a:p>
                    <a:p>
                      <a:r>
                        <a:rPr lang="en-US" altLang="zh-TW" sz="1200" dirty="0"/>
                        <a:t>P=0.193</a:t>
                      </a:r>
                      <a:endParaRPr lang="zh-TW" alt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271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2312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2CFE39-09B7-4671-9BB8-6004E4D1A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364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500" dirty="0"/>
              <a:t>Table 3. Factors affecting renal function on treatment</a:t>
            </a:r>
          </a:p>
          <a:p>
            <a:pPr marL="0" indent="0">
              <a:buNone/>
            </a:pPr>
            <a:r>
              <a:rPr lang="en-US" altLang="zh-TW" sz="2000" dirty="0"/>
              <a:t>SVR, sustained viral response; Cr, creatinine; RR, relative risk; OR, odd ratio; CI, Confidence Interval; SLE, systemic lupus erythematosus; DAA, Direct Antiviral Agent</a:t>
            </a:r>
          </a:p>
          <a:p>
            <a:pPr marL="0" indent="0">
              <a:buNone/>
            </a:pPr>
            <a:r>
              <a:rPr lang="en-US" altLang="zh-TW" sz="2000" dirty="0"/>
              <a:t>*p value was determined by X</a:t>
            </a:r>
            <a:r>
              <a:rPr lang="en-US" altLang="zh-TW" sz="2000" baseline="30000" dirty="0"/>
              <a:t>2</a:t>
            </a:r>
            <a:r>
              <a:rPr lang="en-US" altLang="zh-TW" sz="2000" dirty="0"/>
              <a:t> with Fisher's exact test for categorical variables. 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521960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Office PowerPoint</Application>
  <PresentationFormat>寬螢幕</PresentationFormat>
  <Paragraphs>60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2021-05-10T21:04:09Z</dcterms:created>
  <dcterms:modified xsi:type="dcterms:W3CDTF">2021-05-10T21:04:18Z</dcterms:modified>
</cp:coreProperties>
</file>