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7E4616-E225-4526-894A-E37AA0D93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32D8296-AB44-40D2-BC7C-8A1E29A67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2336185-FFBB-4B9D-85C2-C03620A3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A3820E-FE4B-49BB-AFEC-BBC5BF37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6536AF9-BF3A-4A76-87A7-2AD1F1423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96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49F2A3-75C9-4143-A3FC-F9EFA514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CAF2D53-989E-42D8-BB4C-6F58D92C4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06ABC7B-06D5-454A-82B1-235C05915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7BE483D-06BD-443F-A209-150106748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217CB5-D3E1-4D6B-9F3F-A7197A77A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28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BC5D4D2-1724-420C-837F-08C7E93CB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278D78-A488-499F-908E-83B9301D7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010369-BDD1-400B-8098-79140CD60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4DC5CB-ED7D-4758-BE7C-9BADF55E8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B4FF61-C808-4C1E-B8AE-C8D04C47F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634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838D59-D94E-4AD5-A5AA-404A793D9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0B47B5-88BA-4180-890E-32B1456A7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551690-7433-4573-A531-4B96A42E2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9C42C8-A6AB-4A6F-91C5-9704CF67D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45EA1D-A8AA-4B69-A1E6-E0025749A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6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708620-CB9A-46AC-88E5-972F82DA2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606558C-0683-41DA-ABB4-8380D70D2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99425DA-BA93-4B8E-8FBC-A1C3FEBCF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2877F1-5C5D-4466-BD8F-8C6CF3C2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D490FAE-AEEF-4BC7-96CC-20003B08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24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DF42BA-99A0-4593-A7E1-787BB5149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BE04D6-0B0B-459E-A471-CFF87E317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2210F12-9990-495F-83D0-1DA0F3D89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58B79E-0A98-44E6-9E0B-4992F91AE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568A38-F4E3-4337-A5F4-D1B012E02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2E20B4-6D28-48E0-B2A6-3321D34C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89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8937EF-45A1-4AA4-AE84-FA883ACAA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982E857-1A45-451A-9DDD-2657B6679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906B638-A8B3-43D6-B1CE-404684F46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4066EC1-28F1-43A6-A847-DCBECA78F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221CD77-2222-46CB-8BE1-8808D2D77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7870EA-C62A-4BA1-8469-C85C0185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F24AE73-85DD-412B-ABE2-CEE3A282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C0DEA5B-E7AA-4357-B7F6-CBD39DDB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05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292A2B-0473-498F-B517-A1937912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37E9E03-C20C-4AFC-9908-58E561FD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302DA89-C543-44DB-926F-7D7CCC91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9A304A2-6790-4BEA-A2C4-B2F3197B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01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468D398-2406-4A64-962E-459AADBA2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DF79F94-AA11-47FF-B2EC-B4E89483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2DB465-534A-40E7-AB15-CA15AF308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25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B740E8-7351-489C-8E47-EEF55FC22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D8F4C8-8B73-444A-891B-BD5117082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E775443-EEE9-4C47-AF9A-D90083D79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C9B296-7FE2-40A2-B1A0-2B2AAECF0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4166B1-CDFF-406C-8D80-13649CC8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5372CB2-80F2-45C8-A825-72699C295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81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BB05DA-9A19-49A6-A7A4-9B1029C88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AAAFB1E-67AD-43F4-8678-03F653FB1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A54B971-A042-4AE3-9FBC-21EA04082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4126A6-CF17-4FDA-84EC-6D343D956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4A26EFC-379C-4AE0-8194-A29FD5B8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42B070B-5F78-43B0-9796-814F50FFE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50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4BE89FA-511B-4107-8CD0-3C4FB54CB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566B826-DF37-45B5-BC7F-88F91A1F0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D5AE64-811E-459C-B52A-0FCC5644A2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29CC4-40BD-482F-BFC5-81E2A665A646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7C9262D-EA5B-4FEC-8428-625AD1F6D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D304BE-F601-4C03-BB29-773FBD408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06CF6-9B77-4DA9-8808-0A4D7D07CA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53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E54EA66A-3094-45A9-AAE9-C098DFEBB921}"/>
              </a:ext>
            </a:extLst>
          </p:cNvPr>
          <p:cNvSpPr txBox="1"/>
          <p:nvPr/>
        </p:nvSpPr>
        <p:spPr>
          <a:xfrm>
            <a:off x="203201" y="101661"/>
            <a:ext cx="167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Table 4.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95214CE-4B40-4907-983C-0006967C96D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94245" y="889962"/>
          <a:ext cx="9429749" cy="540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485">
                  <a:extLst>
                    <a:ext uri="{9D8B030D-6E8A-4147-A177-3AD203B41FA5}">
                      <a16:colId xmlns:a16="http://schemas.microsoft.com/office/drawing/2014/main" val="2940216510"/>
                    </a:ext>
                  </a:extLst>
                </a:gridCol>
                <a:gridCol w="1106045">
                  <a:extLst>
                    <a:ext uri="{9D8B030D-6E8A-4147-A177-3AD203B41FA5}">
                      <a16:colId xmlns:a16="http://schemas.microsoft.com/office/drawing/2014/main" val="385673014"/>
                    </a:ext>
                  </a:extLst>
                </a:gridCol>
                <a:gridCol w="818899">
                  <a:extLst>
                    <a:ext uri="{9D8B030D-6E8A-4147-A177-3AD203B41FA5}">
                      <a16:colId xmlns:a16="http://schemas.microsoft.com/office/drawing/2014/main" val="338863097"/>
                    </a:ext>
                  </a:extLst>
                </a:gridCol>
                <a:gridCol w="914615">
                  <a:extLst>
                    <a:ext uri="{9D8B030D-6E8A-4147-A177-3AD203B41FA5}">
                      <a16:colId xmlns:a16="http://schemas.microsoft.com/office/drawing/2014/main" val="433368241"/>
                    </a:ext>
                  </a:extLst>
                </a:gridCol>
                <a:gridCol w="1499542">
                  <a:extLst>
                    <a:ext uri="{9D8B030D-6E8A-4147-A177-3AD203B41FA5}">
                      <a16:colId xmlns:a16="http://schemas.microsoft.com/office/drawing/2014/main" val="3328674328"/>
                    </a:ext>
                  </a:extLst>
                </a:gridCol>
                <a:gridCol w="2116375">
                  <a:extLst>
                    <a:ext uri="{9D8B030D-6E8A-4147-A177-3AD203B41FA5}">
                      <a16:colId xmlns:a16="http://schemas.microsoft.com/office/drawing/2014/main" val="1786693752"/>
                    </a:ext>
                  </a:extLst>
                </a:gridCol>
                <a:gridCol w="1006788">
                  <a:extLst>
                    <a:ext uri="{9D8B030D-6E8A-4147-A177-3AD203B41FA5}">
                      <a16:colId xmlns:a16="http://schemas.microsoft.com/office/drawing/2014/main" val="3445009328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Bivariate Correlations and Linear Mixed-effect model to Cr increase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512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zh-TW" sz="15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Pearson product-moment correlation coefficient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P value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Adjusted slope coefficient</a:t>
                      </a:r>
                      <a:br>
                        <a:rPr lang="en-US" altLang="zh-TW" sz="15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5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difference 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95% CI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P value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786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AGE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0.117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0.193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   -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Sex (Male to Female)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-0.182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0.041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0.109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-0.070 to 0.236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0.286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14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BMI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-1.49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0.105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   - 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79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Cirrhosis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0.162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0.069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0.064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-0.092 to 0.189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0.496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59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MELD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0.230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0.010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0.067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-0.027 to 0.049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0.575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18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Active malignant cancer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0.207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0.020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0.148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-0.051 to 0.322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b="0" dirty="0">
                          <a:solidFill>
                            <a:schemeClr val="tx1"/>
                          </a:solidFill>
                        </a:rPr>
                        <a:t>0.152</a:t>
                      </a:r>
                      <a:endParaRPr lang="zh-TW" alt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70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Cancer treatment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0.223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0.012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0.138</a:t>
                      </a:r>
                      <a:endParaRPr lang="zh-TW" altLang="en-US" sz="15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-0.087 to 0.516</a:t>
                      </a:r>
                      <a:endParaRPr lang="zh-TW" altLang="en-US" sz="15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0.162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17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CKD 3A to 3B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-0.182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0.042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-0.158</a:t>
                      </a:r>
                      <a:endParaRPr lang="zh-TW" altLang="en-US" sz="15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/>
                        <a:t>-0.312 to 0.045</a:t>
                      </a:r>
                      <a:endParaRPr lang="zh-TW" altLang="en-US" sz="15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0.141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923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Hypertension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0.159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0.076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0.150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-0.019 to 0.268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0.088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2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ACEI/ARB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0.124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0.166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   -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0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HCV viral load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-1.141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0.116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500" dirty="0">
                          <a:solidFill>
                            <a:schemeClr val="tx1"/>
                          </a:solidFill>
                        </a:rPr>
                        <a:t>   -</a:t>
                      </a:r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21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485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AB1D768A-E6DB-4492-9315-3C097F5B3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4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500" dirty="0"/>
              <a:t>Table 4. </a:t>
            </a:r>
            <a:r>
              <a:rPr lang="en-US" altLang="zh-TW" sz="2400" dirty="0"/>
              <a:t>Bivariate Correlations and Linear Mixed-effect model to Cr increase</a:t>
            </a:r>
            <a:endParaRPr lang="zh-TW" altLang="en-US" sz="2400" dirty="0"/>
          </a:p>
          <a:p>
            <a:pPr marL="0" indent="0">
              <a:buNone/>
            </a:pPr>
            <a:r>
              <a:rPr lang="en-US" altLang="zh-TW" sz="2000" dirty="0"/>
              <a:t>Cr, creatinine; BMI, body mass index; MELD, Model for End-Stage Liver Disease; CKD, chronic kidney disease; ACEI, angiotensin-converting enzyme inhibitor; ARB, angiotensin receptor blocker</a:t>
            </a:r>
          </a:p>
          <a:p>
            <a:pPr marL="0" indent="0">
              <a:buNone/>
            </a:pPr>
            <a:r>
              <a:rPr lang="en-US" altLang="zh-TW" sz="2000" dirty="0"/>
              <a:t>*Factors with a p value &lt;0.10 by Bivariate Correlations entered adjusted analysis.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69597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寬螢幕</PresentationFormat>
  <Paragraphs>68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2021-05-10T21:04:35Z</dcterms:created>
  <dcterms:modified xsi:type="dcterms:W3CDTF">2021-05-10T21:04:39Z</dcterms:modified>
</cp:coreProperties>
</file>