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AE875D8-6C25-4BEC-98DD-0713BDE596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C2F7503-D147-4BE9-8725-3C7E4A3D65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FE34E20-4B55-4EF7-982A-ACFCCDFC6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30E4B-4CBF-4A92-B295-039E5E1281F4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8A0C20E-6B95-46C5-A785-25DF52E43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F603BF8-0D56-4CA9-9860-AD95A42E9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3B25-5FA0-4155-B019-D37EBF41D9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5849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2AD3405-7921-419C-B39E-976535910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D9E3BFB-8146-44C0-BF73-021FAD020F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EBB3746-7937-4069-8D20-8868030E4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30E4B-4CBF-4A92-B295-039E5E1281F4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62F7E9A-25FB-49BC-96B9-AA5EAB310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CE34159-1E43-4EE3-90ED-F398092D9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3B25-5FA0-4155-B019-D37EBF41D9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966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B35183AB-8AFC-4601-8CB4-5F1430C244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AB9B2F3-B0F8-43B0-909F-EBD0D94E8B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669D044-6883-4EDC-B6C6-41BA81D46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30E4B-4CBF-4A92-B295-039E5E1281F4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707CEE6-FCDD-441C-9E68-EDF369490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F05D93A-6409-4BF6-B780-DC861E1E0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3B25-5FA0-4155-B019-D37EBF41D9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7625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6B520C9-E381-47C6-9ABC-219E66393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C168801-4983-4259-A459-D6378EC580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0AE442D-9FDF-4FDA-9490-D0B4965DB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30E4B-4CBF-4A92-B295-039E5E1281F4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F3663E-5441-446A-8E70-4DD35D010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39410B1-796F-4CC5-81F1-FF093CB7E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3B25-5FA0-4155-B019-D37EBF41D9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5623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BD320F2-B412-4981-A8F3-259369FE3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7F0C09D-7B0A-45C3-BD8C-DAC7D54BE5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BABA11-1295-4975-841F-8DD5ED9FE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30E4B-4CBF-4A92-B295-039E5E1281F4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0DEB2B6-395B-4E15-8067-29E8371B3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24A27CD-9017-414E-A985-BAC95F3D9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3B25-5FA0-4155-B019-D37EBF41D9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3748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C8C02CB-3427-4D6F-8C3B-35CCB7051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FE0238C-82DA-42A7-BBFE-6E0620F949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51810BE-46A6-4E21-B126-EBD68CDF14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C9E7DF5-25C2-444A-81F9-67C4F1DCD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30E4B-4CBF-4A92-B295-039E5E1281F4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524A27B-7C89-4F3A-B379-793D39068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E9D2550-AEF4-4831-8191-6B8EA965F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3B25-5FA0-4155-B019-D37EBF41D9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8780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265A1DB-F327-4928-97A2-237EB783F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D96AEBA-838C-4F4C-B216-3288BB061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09E3F28-102F-44F4-9CFB-11157B9BAC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52B2DC58-0745-45FB-B874-E6FC20F8D1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2006F5B2-5F02-4F1C-972D-FCF2322822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A1566FA-A2C8-4A69-90AD-272E4932D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30E4B-4CBF-4A92-B295-039E5E1281F4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6781EB90-935A-4CD0-B7F6-DE0E0B1A4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00A5015-3017-4F9F-8CF8-97DE05939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3B25-5FA0-4155-B019-D37EBF41D9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0171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D03ECE9-29E3-4CF5-8C0C-8C180AEF5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55C9714E-1426-41FE-94B8-1788BAB9C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30E4B-4CBF-4A92-B295-039E5E1281F4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F4F01E9-9366-4BF2-B1FC-982D9508D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4E03068-2923-4DE8-BF74-D6873EED7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3B25-5FA0-4155-B019-D37EBF41D9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1782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8438FE54-7C69-4CC1-8F13-103744C59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30E4B-4CBF-4A92-B295-039E5E1281F4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7A1A110D-489B-49D8-8FEE-3B85F8B23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9AB685C-2D77-4EFA-A7B4-F0C5663E2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3B25-5FA0-4155-B019-D37EBF41D9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8863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5A88EDB-ABB7-482D-941E-2FD496DC1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C534ADF-E8AC-4BA8-8623-63F0C335B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22E42C0-9D92-44E6-AFE0-C63BCC148C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2B4E5AA-39E5-4DCA-92F1-F32C6CEF9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30E4B-4CBF-4A92-B295-039E5E1281F4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F34A09B-CB12-4B09-B758-AA29286B0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DEE5E6D-5B94-485C-B9CD-C4FFAB8AB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3B25-5FA0-4155-B019-D37EBF41D9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682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835457B-5918-4F35-A932-BCA09CAED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9E7CD1DD-EE1C-4AC2-9315-FD89A5C1AD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91483CB-DCF6-4174-8499-D92E953FD9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9E0B5AC-0113-416B-8C99-51E62CBCD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30E4B-4CBF-4A92-B295-039E5E1281F4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844167F-C5F6-466F-982E-CCB2F735E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0C0F827-07DC-4428-84C8-FD8F6EDE8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3B25-5FA0-4155-B019-D37EBF41D9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6481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5372FE14-551F-412C-8086-3D131552F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47F62C8-FD9E-4963-A376-489D05DA00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BD24E65-A6BA-4087-9C98-E4BE194B54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30E4B-4CBF-4A92-B295-039E5E1281F4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B95D6AE-DC9D-4DC4-B899-5F9AB36BA9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DF4F940-CB09-481B-9B1A-DADDD83004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53B25-5FA0-4155-B019-D37EBF41D9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6775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FB5A0319-211B-470A-B7E4-C1E6058906B0}"/>
              </a:ext>
            </a:extLst>
          </p:cNvPr>
          <p:cNvSpPr txBox="1"/>
          <p:nvPr/>
        </p:nvSpPr>
        <p:spPr>
          <a:xfrm>
            <a:off x="203201" y="101661"/>
            <a:ext cx="1671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Table 1.</a:t>
            </a:r>
            <a:endParaRPr lang="zh-TW" altLang="en-US" dirty="0"/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D4E3CB8-53AF-49FD-A304-4C4A53A06E1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791856" y="66568"/>
          <a:ext cx="9180945" cy="67248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736">
                  <a:extLst>
                    <a:ext uri="{9D8B030D-6E8A-4147-A177-3AD203B41FA5}">
                      <a16:colId xmlns:a16="http://schemas.microsoft.com/office/drawing/2014/main" val="2904963498"/>
                    </a:ext>
                  </a:extLst>
                </a:gridCol>
                <a:gridCol w="977735">
                  <a:extLst>
                    <a:ext uri="{9D8B030D-6E8A-4147-A177-3AD203B41FA5}">
                      <a16:colId xmlns:a16="http://schemas.microsoft.com/office/drawing/2014/main" val="4176965119"/>
                    </a:ext>
                  </a:extLst>
                </a:gridCol>
                <a:gridCol w="1126837">
                  <a:extLst>
                    <a:ext uri="{9D8B030D-6E8A-4147-A177-3AD203B41FA5}">
                      <a16:colId xmlns:a16="http://schemas.microsoft.com/office/drawing/2014/main" val="2600166138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692318908"/>
                    </a:ext>
                  </a:extLst>
                </a:gridCol>
                <a:gridCol w="1200727">
                  <a:extLst>
                    <a:ext uri="{9D8B030D-6E8A-4147-A177-3AD203B41FA5}">
                      <a16:colId xmlns:a16="http://schemas.microsoft.com/office/drawing/2014/main" val="509112653"/>
                    </a:ext>
                  </a:extLst>
                </a:gridCol>
                <a:gridCol w="979054">
                  <a:extLst>
                    <a:ext uri="{9D8B030D-6E8A-4147-A177-3AD203B41FA5}">
                      <a16:colId xmlns:a16="http://schemas.microsoft.com/office/drawing/2014/main" val="3542947889"/>
                    </a:ext>
                  </a:extLst>
                </a:gridCol>
                <a:gridCol w="1099128">
                  <a:extLst>
                    <a:ext uri="{9D8B030D-6E8A-4147-A177-3AD203B41FA5}">
                      <a16:colId xmlns:a16="http://schemas.microsoft.com/office/drawing/2014/main" val="1786391088"/>
                    </a:ext>
                  </a:extLst>
                </a:gridCol>
                <a:gridCol w="794328">
                  <a:extLst>
                    <a:ext uri="{9D8B030D-6E8A-4147-A177-3AD203B41FA5}">
                      <a16:colId xmlns:a16="http://schemas.microsoft.com/office/drawing/2014/main" val="11161792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zh-TW" altLang="en-US" sz="10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altLang="zh-TW" sz="1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All patients (N=130)</a:t>
                      </a:r>
                      <a:endParaRPr lang="zh-TW" altLang="en-US" sz="10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sz="10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altLang="zh-TW" sz="1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No renal function decline at SVR 12 (N=77)</a:t>
                      </a:r>
                      <a:endParaRPr lang="zh-TW" altLang="en-US" sz="10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altLang="zh-TW" sz="1000" dirty="0">
                          <a:solidFill>
                            <a:schemeClr val="tx1"/>
                          </a:solidFill>
                        </a:rPr>
                        <a:t>Renal function decline at SVR 12 (N=53)</a:t>
                      </a:r>
                      <a:endParaRPr lang="zh-TW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solidFill>
                            <a:schemeClr val="tx1"/>
                          </a:solidFill>
                        </a:rPr>
                        <a:t>P value</a:t>
                      </a:r>
                      <a:endParaRPr lang="zh-TW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9541269"/>
                  </a:ext>
                </a:extLst>
              </a:tr>
              <a:tr h="262044"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AGE, year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73.42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STE 0.851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72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STE 1.073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75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STE 1.366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P=0.109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9600309"/>
                  </a:ext>
                </a:extLst>
              </a:tr>
              <a:tr h="224579"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SEX  M : F – N(%)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Male 64 (49.2)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Female 66 (50.8) 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Male 42 (54.5)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Female 35 (45.5)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Male 22 (41.5)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Female 31 (58.5)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P=0.157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355256"/>
                  </a:ext>
                </a:extLst>
              </a:tr>
              <a:tr h="234739"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BMI, kg/m2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24.594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STE 0.344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24.613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STE 0.435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25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STE 0.546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P=1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7754898"/>
                  </a:ext>
                </a:extLst>
              </a:tr>
              <a:tr h="234739"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Cirrhosis – N(%)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60 (46.1)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37 (48)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23 (47.1)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P=0.721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9735967"/>
                  </a:ext>
                </a:extLst>
              </a:tr>
              <a:tr h="225849"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Fibrosis severity (Fib-4)</a:t>
                      </a:r>
                    </a:p>
                    <a:p>
                      <a:r>
                        <a:rPr lang="en-US" altLang="zh-TW" sz="1000" dirty="0"/>
                        <a:t>  Mild (&lt;1.45) – N(%)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  Moderate (1.45-3.25) – N(%)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  Severe (&gt;3.25) – N(%)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4.968</a:t>
                      </a:r>
                    </a:p>
                    <a:p>
                      <a:r>
                        <a:rPr lang="en-US" altLang="zh-TW" sz="1000" dirty="0"/>
                        <a:t>8 (6.2)</a:t>
                      </a:r>
                    </a:p>
                    <a:p>
                      <a:r>
                        <a:rPr lang="en-US" altLang="zh-TW" sz="1000" dirty="0"/>
                        <a:t>42 (32.3)</a:t>
                      </a:r>
                    </a:p>
                    <a:p>
                      <a:r>
                        <a:rPr lang="en-US" altLang="zh-TW" sz="1000" dirty="0"/>
                        <a:t>80 (61.5)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STE 0.345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5 </a:t>
                      </a:r>
                    </a:p>
                    <a:p>
                      <a:r>
                        <a:rPr lang="en-US" altLang="zh-TW" sz="1000" dirty="0"/>
                        <a:t>2 (2.6)</a:t>
                      </a:r>
                    </a:p>
                    <a:p>
                      <a:r>
                        <a:rPr lang="en-US" altLang="zh-TW" sz="1000" dirty="0"/>
                        <a:t>25 (32.5)</a:t>
                      </a:r>
                    </a:p>
                    <a:p>
                      <a:r>
                        <a:rPr lang="en-US" altLang="zh-TW" sz="1000" dirty="0"/>
                        <a:t>50 (64.9)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STE 0.476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5</a:t>
                      </a:r>
                    </a:p>
                    <a:p>
                      <a:r>
                        <a:rPr lang="en-US" altLang="zh-TW" sz="1000" dirty="0"/>
                        <a:t>6 (11.3)</a:t>
                      </a:r>
                    </a:p>
                    <a:p>
                      <a:r>
                        <a:rPr lang="en-US" altLang="zh-TW" sz="1000" dirty="0"/>
                        <a:t>17 (32.1)</a:t>
                      </a:r>
                    </a:p>
                    <a:p>
                      <a:r>
                        <a:rPr lang="en-US" altLang="zh-TW" sz="1000" dirty="0"/>
                        <a:t>30 (56.6)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STE 0.490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P=0.731</a:t>
                      </a:r>
                    </a:p>
                    <a:p>
                      <a:r>
                        <a:rPr lang="en-US" altLang="zh-TW" sz="1000" dirty="0"/>
                        <a:t>P=0.120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16257"/>
                  </a:ext>
                </a:extLst>
              </a:tr>
              <a:tr h="225849">
                <a:tc>
                  <a:txBody>
                    <a:bodyPr/>
                    <a:lstStyle/>
                    <a:p>
                      <a:r>
                        <a:rPr lang="en-US" altLang="zh-TW" sz="1000" b="1" dirty="0"/>
                        <a:t>MELD score</a:t>
                      </a:r>
                      <a:endParaRPr lang="zh-TW" altLang="en-US" sz="10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b="1" dirty="0"/>
                        <a:t>9.809</a:t>
                      </a:r>
                      <a:endParaRPr lang="zh-TW" altLang="en-US" sz="10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b="1" dirty="0"/>
                        <a:t>STE 0.205</a:t>
                      </a:r>
                      <a:endParaRPr lang="zh-TW" altLang="en-US" sz="10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b="1" dirty="0"/>
                        <a:t>10.112</a:t>
                      </a:r>
                      <a:endParaRPr lang="zh-TW" altLang="en-US" sz="10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b="1" dirty="0"/>
                        <a:t>STE 0.273</a:t>
                      </a:r>
                      <a:endParaRPr lang="zh-TW" altLang="en-US" sz="10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b="1" dirty="0"/>
                        <a:t>9.368</a:t>
                      </a:r>
                      <a:endParaRPr lang="zh-TW" altLang="en-US" sz="10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b="1" dirty="0"/>
                        <a:t>STE 0.304</a:t>
                      </a:r>
                      <a:endParaRPr lang="zh-TW" altLang="en-US" sz="10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b="1" dirty="0"/>
                        <a:t>P=0.072</a:t>
                      </a:r>
                      <a:endParaRPr lang="zh-TW" altLang="en-US" sz="10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1903849"/>
                  </a:ext>
                </a:extLst>
              </a:tr>
              <a:tr h="271145"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latin typeface="+mn-lt"/>
                        </a:rPr>
                        <a:t>C-T-P score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latin typeface="+mn-lt"/>
                        </a:rPr>
                        <a:t>5.27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latin typeface="+mn-lt"/>
                        </a:rPr>
                        <a:t>STE 0.063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5.31</a:t>
                      </a:r>
                      <a:endParaRPr lang="zh-TW" altLang="en-US" sz="1000" dirty="0"/>
                    </a:p>
                  </a:txBody>
                  <a:tcPr marL="90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STE 0.093</a:t>
                      </a:r>
                      <a:endParaRPr lang="zh-TW" altLang="en-US" sz="1000" dirty="0"/>
                    </a:p>
                  </a:txBody>
                  <a:tcPr marL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5.21</a:t>
                      </a:r>
                    </a:p>
                  </a:txBody>
                  <a:tcPr marL="90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STE 0.078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P=0.598</a:t>
                      </a:r>
                      <a:endParaRPr lang="zh-TW" altLang="en-US" sz="10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06507"/>
                  </a:ext>
                </a:extLst>
              </a:tr>
              <a:tr h="271145"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latin typeface="+mn-lt"/>
                        </a:rPr>
                        <a:t>ALBI score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latin typeface="+mn-lt"/>
                        </a:rPr>
                        <a:t>-2.577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latin typeface="+mn-lt"/>
                        </a:rPr>
                        <a:t>STE 0.039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-2.563</a:t>
                      </a:r>
                      <a:endParaRPr lang="zh-TW" altLang="en-US" sz="1000" dirty="0"/>
                    </a:p>
                  </a:txBody>
                  <a:tcPr marL="36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STE 0.053</a:t>
                      </a:r>
                      <a:endParaRPr lang="zh-TW" altLang="en-US" sz="10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-2.598</a:t>
                      </a:r>
                    </a:p>
                  </a:txBody>
                  <a:tcPr marL="36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STE 0.057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P=0.667</a:t>
                      </a:r>
                      <a:endParaRPr lang="zh-TW" altLang="en-US" sz="10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6203224"/>
                  </a:ext>
                </a:extLst>
              </a:tr>
              <a:tr h="271145"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latin typeface="+mn-lt"/>
                        </a:rPr>
                        <a:t>HCV titer, IU/ML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latin typeface="+mn-lt"/>
                        </a:rPr>
                        <a:t>73200000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latin typeface="+mn-lt"/>
                        </a:rPr>
                        <a:t>STE 780195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4483280</a:t>
                      </a:r>
                      <a:endParaRPr lang="zh-TW" altLang="en-US" sz="1000" dirty="0"/>
                    </a:p>
                  </a:txBody>
                  <a:tcPr marL="90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STE 734443</a:t>
                      </a:r>
                      <a:endParaRPr lang="zh-TW" altLang="en-US" sz="1000" dirty="0"/>
                    </a:p>
                  </a:txBody>
                  <a:tcPr marL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5305321</a:t>
                      </a:r>
                    </a:p>
                  </a:txBody>
                  <a:tcPr marL="90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STE 1606358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P=0.382</a:t>
                      </a:r>
                      <a:endParaRPr lang="zh-TW" altLang="en-US" sz="10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59430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HIV – N(%)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1 (0.8)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1 (1.3)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0 (0)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271510"/>
                  </a:ext>
                </a:extLst>
              </a:tr>
              <a:tr h="229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HBsAg – N(%)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4 (3.1)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1 (1.3)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3 (5.7)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P=0.304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3487357"/>
                  </a:ext>
                </a:extLst>
              </a:tr>
              <a:tr h="229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History of malignancy – N(%)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61 (46.9)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31 (40.3)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30 (56.6)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P=0.076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5376560"/>
                  </a:ext>
                </a:extLst>
              </a:tr>
              <a:tr h="229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Active Malignancy – N(%)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30 (23.1)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16 (20.8)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14 (26.4)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P=0.527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6398131"/>
                  </a:ext>
                </a:extLst>
              </a:tr>
              <a:tr h="310939"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Drug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  ACEI/ARB – N(%)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  Immune suppressant – N(%)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  NSAID – N(%)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  Diuretics (Loop, Thiazide) – N(%)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zh-TW" sz="1000" dirty="0"/>
                    </a:p>
                    <a:p>
                      <a:r>
                        <a:rPr lang="en-US" altLang="zh-TW" sz="1000" dirty="0"/>
                        <a:t>54 (41.5)</a:t>
                      </a:r>
                    </a:p>
                    <a:p>
                      <a:r>
                        <a:rPr lang="en-US" altLang="zh-TW" sz="1000" dirty="0"/>
                        <a:t>10 (7.7)</a:t>
                      </a:r>
                    </a:p>
                    <a:p>
                      <a:r>
                        <a:rPr lang="en-US" altLang="zh-TW" sz="1000" dirty="0"/>
                        <a:t>12 (9.2)</a:t>
                      </a:r>
                    </a:p>
                    <a:p>
                      <a:r>
                        <a:rPr lang="en-US" altLang="zh-TW" sz="1000" dirty="0"/>
                        <a:t>29 (22.3)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zh-TW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zh-TW" sz="1000" dirty="0"/>
                    </a:p>
                    <a:p>
                      <a:r>
                        <a:rPr lang="en-US" altLang="zh-TW" sz="1000" dirty="0"/>
                        <a:t>27 (35.1)</a:t>
                      </a:r>
                    </a:p>
                    <a:p>
                      <a:r>
                        <a:rPr lang="en-US" altLang="zh-TW" sz="1000" dirty="0"/>
                        <a:t>6 (7.8)</a:t>
                      </a:r>
                    </a:p>
                    <a:p>
                      <a:r>
                        <a:rPr lang="en-US" altLang="zh-TW" sz="1000" dirty="0"/>
                        <a:t>7 (9.1)</a:t>
                      </a:r>
                    </a:p>
                    <a:p>
                      <a:r>
                        <a:rPr lang="en-US" altLang="zh-TW" sz="1000" dirty="0"/>
                        <a:t>17 (22.1)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zh-TW" sz="1000" dirty="0"/>
                    </a:p>
                    <a:p>
                      <a:r>
                        <a:rPr lang="en-US" altLang="zh-TW" sz="1000" dirty="0"/>
                        <a:t>27 (50.9)</a:t>
                      </a:r>
                    </a:p>
                    <a:p>
                      <a:r>
                        <a:rPr lang="en-US" altLang="zh-TW" sz="1000" dirty="0"/>
                        <a:t>4 (7.5)</a:t>
                      </a:r>
                    </a:p>
                    <a:p>
                      <a:r>
                        <a:rPr lang="en-US" altLang="zh-TW" sz="1000" dirty="0"/>
                        <a:t>5 (9.4)</a:t>
                      </a:r>
                    </a:p>
                    <a:p>
                      <a:r>
                        <a:rPr lang="en-US" altLang="zh-TW" sz="1000" dirty="0"/>
                        <a:t>12 (22.6)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zh-TW" sz="1000" dirty="0"/>
                    </a:p>
                    <a:p>
                      <a:r>
                        <a:rPr lang="en-US" altLang="zh-TW" sz="1000" dirty="0"/>
                        <a:t>P=0.103</a:t>
                      </a:r>
                    </a:p>
                    <a:p>
                      <a:r>
                        <a:rPr lang="en-US" altLang="zh-TW" sz="1000" dirty="0"/>
                        <a:t>P=1</a:t>
                      </a:r>
                    </a:p>
                    <a:p>
                      <a:r>
                        <a:rPr lang="en-US" altLang="zh-TW" sz="1000" dirty="0"/>
                        <a:t>P=1</a:t>
                      </a:r>
                    </a:p>
                    <a:p>
                      <a:r>
                        <a:rPr lang="en-US" altLang="zh-TW" sz="1000" dirty="0"/>
                        <a:t>P=1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6425759"/>
                  </a:ext>
                </a:extLst>
              </a:tr>
              <a:tr h="2544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CKD 3A :  CKD 3B – N(%)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95 (73.1)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35 (26.9)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58 (75.3)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19 (24.7)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37 (69.8)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16 (30.2)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P=0.548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95831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HTN – N(%)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92 (70.8)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50 (64.9)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42 (79.2)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P=0.116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6769778"/>
                  </a:ext>
                </a:extLst>
              </a:tr>
              <a:tr h="2487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/>
                        <a:t>DM</a:t>
                      </a:r>
                      <a:r>
                        <a:rPr lang="en-US" altLang="zh-TW" sz="1000" dirty="0"/>
                        <a:t>  – N(%)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Poor control (HbA1c &gt;8) – N(%)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49 (37.7)</a:t>
                      </a:r>
                    </a:p>
                    <a:p>
                      <a:r>
                        <a:rPr lang="en-US" altLang="zh-TW" sz="1000" dirty="0"/>
                        <a:t>9 (6.9)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22 (28.6)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3 (3.9)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27 (50.9)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6 (11.3)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b="1" dirty="0"/>
                        <a:t>P=0.016</a:t>
                      </a:r>
                    </a:p>
                    <a:p>
                      <a:r>
                        <a:rPr lang="en-US" altLang="zh-TW" sz="1000" b="0" dirty="0"/>
                        <a:t>P=0.158</a:t>
                      </a:r>
                      <a:endParaRPr lang="zh-TW" altLang="en-US" sz="1000" b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26372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HCV genotype – N(%)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  1a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  1b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  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  6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0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9 (6.9)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79 (60.8)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39 (30)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3 (2.3)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zh-TW" sz="1000" dirty="0"/>
                    </a:p>
                    <a:p>
                      <a:r>
                        <a:rPr lang="en-US" altLang="zh-TW" sz="1000" dirty="0"/>
                        <a:t>5 (6.5)</a:t>
                      </a:r>
                    </a:p>
                    <a:p>
                      <a:r>
                        <a:rPr lang="en-US" altLang="zh-TW" sz="1000" dirty="0"/>
                        <a:t>50 (64.9)</a:t>
                      </a:r>
                    </a:p>
                    <a:p>
                      <a:r>
                        <a:rPr lang="en-US" altLang="zh-TW" sz="1000" dirty="0"/>
                        <a:t>21 (27.3)</a:t>
                      </a:r>
                    </a:p>
                    <a:p>
                      <a:r>
                        <a:rPr lang="en-US" altLang="zh-TW" sz="1000" dirty="0"/>
                        <a:t>1 (1.3)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zh-TW" sz="1000" dirty="0"/>
                    </a:p>
                    <a:p>
                      <a:r>
                        <a:rPr lang="en-US" altLang="zh-TW" sz="1000" dirty="0"/>
                        <a:t>4 (7.5)</a:t>
                      </a:r>
                    </a:p>
                    <a:p>
                      <a:r>
                        <a:rPr lang="en-US" altLang="zh-TW" sz="1000" dirty="0"/>
                        <a:t>29 (54.7)</a:t>
                      </a:r>
                    </a:p>
                    <a:p>
                      <a:r>
                        <a:rPr lang="en-US" altLang="zh-TW" sz="1000" dirty="0"/>
                        <a:t>18 (34.0)</a:t>
                      </a:r>
                    </a:p>
                    <a:p>
                      <a:r>
                        <a:rPr lang="en-US" altLang="zh-TW" sz="1000" dirty="0"/>
                        <a:t>2 (3.8)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P=0.595</a:t>
                      </a:r>
                      <a:endParaRPr lang="zh-TW" alt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9737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6540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32CFE39-09B7-4671-9BB8-6004E4D1A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364" y="125333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2500" dirty="0"/>
              <a:t>Table 1. Baseline characteristics</a:t>
            </a:r>
          </a:p>
          <a:p>
            <a:pPr marL="0" indent="0">
              <a:buNone/>
            </a:pPr>
            <a:r>
              <a:rPr lang="en-US" altLang="zh-TW" sz="2000" dirty="0"/>
              <a:t> BMI, body mass index; MELD, Model for End-Stage Liver Disease; ALBI, albumin-bilirubin grade; ACEI, angiotensin-converting enzyme inhibitor; ARB, angiotensin receptor blocker; NSAID, Nonsteroidal anti-inflammatory drugs; CKD, chronic kidney disease; HTN, hypertension; DM, diabetes mellites</a:t>
            </a:r>
          </a:p>
          <a:p>
            <a:pPr marL="0" indent="0">
              <a:buNone/>
            </a:pPr>
            <a:r>
              <a:rPr lang="en-US" altLang="zh-TW" sz="2000" dirty="0"/>
              <a:t>*p value was determined by X</a:t>
            </a:r>
            <a:r>
              <a:rPr lang="en-US" altLang="zh-TW" sz="2000" baseline="30000" dirty="0"/>
              <a:t>2</a:t>
            </a:r>
            <a:r>
              <a:rPr lang="en-US" altLang="zh-TW" sz="2000" dirty="0"/>
              <a:t> with Fisher's exact test for categorical variables and non-parametric statistics with Mann-Whitney U Test for continuous variables, respectively. 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867669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680</Words>
  <Application>Microsoft Office PowerPoint</Application>
  <PresentationFormat>寬螢幕</PresentationFormat>
  <Paragraphs>178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</cp:revision>
  <dcterms:created xsi:type="dcterms:W3CDTF">2021-05-10T21:02:46Z</dcterms:created>
  <dcterms:modified xsi:type="dcterms:W3CDTF">2021-05-10T21:02:57Z</dcterms:modified>
</cp:coreProperties>
</file>