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65" r:id="rId4"/>
    <p:sldId id="283" r:id="rId5"/>
    <p:sldId id="259" r:id="rId6"/>
    <p:sldId id="257" r:id="rId7"/>
    <p:sldId id="277" r:id="rId8"/>
    <p:sldId id="267" r:id="rId9"/>
    <p:sldId id="274" r:id="rId10"/>
    <p:sldId id="285" r:id="rId11"/>
    <p:sldId id="263" r:id="rId12"/>
    <p:sldId id="28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85" autoAdjust="0"/>
    <p:restoredTop sz="94660"/>
  </p:normalViewPr>
  <p:slideViewPr>
    <p:cSldViewPr snapToGrid="0">
      <p:cViewPr>
        <p:scale>
          <a:sx n="70" d="100"/>
          <a:sy n="70" d="100"/>
        </p:scale>
        <p:origin x="812" y="-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12F62-FB62-B434-71E1-39DE974F3E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3C7526-C6E2-3817-4BC0-231681E51C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ED1F8-3D80-892F-32E1-BD233E5CD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73A0-52A2-4034-A684-6C7A7E674738}" type="datetimeFigureOut">
              <a:rPr lang="en-CA" smtClean="0"/>
              <a:t>2024-09-23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FF89B-FC5C-EE7C-9AAD-D6E258DEA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00979-19D4-D4BB-B3D0-4009786EC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6B54-9E54-4DAB-B03D-C9F8B9684C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949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C1154-31B5-8F4C-B029-5AD9080B1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5EF12-F269-BE1A-948E-16C32F5F5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FE979-960D-03F9-DDC6-3D062291B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73A0-52A2-4034-A684-6C7A7E674738}" type="datetimeFigureOut">
              <a:rPr lang="en-CA" smtClean="0"/>
              <a:t>2024-09-23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2905F-492A-93BE-F59B-85117237A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320AC-61B0-4E78-421D-88D3C80B2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6B54-9E54-4DAB-B03D-C9F8B9684C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945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047A0-6450-1796-0535-FB20AABAA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595DD-C50C-E7C5-F3AE-7D4A43C6E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6E68F-7850-A8FD-124A-496264EAE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73A0-52A2-4034-A684-6C7A7E674738}" type="datetimeFigureOut">
              <a:rPr lang="en-CA" smtClean="0"/>
              <a:t>2024-09-23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0E5E2-58C4-40FA-5BEA-45DC74788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A6610-ED01-F16C-E715-FF65BF701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6B54-9E54-4DAB-B03D-C9F8B9684C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8893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C14C8-0EAF-5637-A926-55EFF4C2D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37436-01E5-5FB1-106C-70605BC7A4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FFAD9-6D0E-93D7-B512-121503B1F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7E37A6-6FDB-1BDE-C787-906C13817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73A0-52A2-4034-A684-6C7A7E674738}" type="datetimeFigureOut">
              <a:rPr lang="en-CA" smtClean="0"/>
              <a:t>2024-09-23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7D9382-4DBF-41A9-3CCA-8D583F075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B75FE8-5312-3503-7896-BC1366CD0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6B54-9E54-4DAB-B03D-C9F8B9684C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7993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0752-72FF-A132-BE87-EEACC2F6A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A40B4D-0215-AB59-813A-2B02D1524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32647-4FE5-F2B5-0C00-4BC20F44A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A82556-DA4B-B53B-7B41-0045A84760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0A7385-4E74-F3A3-AD9E-4D841BE4DD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C104CE-9E4F-D127-600C-935D06E7F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73A0-52A2-4034-A684-6C7A7E674738}" type="datetimeFigureOut">
              <a:rPr lang="en-CA" smtClean="0"/>
              <a:t>2024-09-23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18F62A-2FB4-7023-3BD5-A9AC28DD5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F7B1BC-A52E-EE6D-E0DF-9CFA00D63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6B54-9E54-4DAB-B03D-C9F8B9684C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68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8E822-7142-B556-63D8-B1F6A74CA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6078F4-3AE0-7736-F64F-6CFCF4E39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73A0-52A2-4034-A684-6C7A7E674738}" type="datetimeFigureOut">
              <a:rPr lang="en-CA" smtClean="0"/>
              <a:t>2024-09-23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4E5369-8E1B-CC08-CF9B-F26626104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2BCF0-4763-1B68-887C-77C9DB381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6B54-9E54-4DAB-B03D-C9F8B9684C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4521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B77388-C2EC-6CD4-B4A9-8388D1714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73A0-52A2-4034-A684-6C7A7E674738}" type="datetimeFigureOut">
              <a:rPr lang="en-CA" smtClean="0"/>
              <a:t>2024-09-23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D230C6-CD13-0FD3-2AB0-BF2763FD5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AD1F11-38E5-BC8E-926A-87E114763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6B54-9E54-4DAB-B03D-C9F8B9684C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8670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3FA4D-4DB9-629F-BEAA-C019371A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3886C-C350-11F3-4CFD-B83CE3DCD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F29B6-4902-E9E3-D922-CA4E649DE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62EE85-088C-72EF-6EBC-DBDA8713C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73A0-52A2-4034-A684-6C7A7E674738}" type="datetimeFigureOut">
              <a:rPr lang="en-CA" smtClean="0"/>
              <a:t>2024-09-23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AF2538-CACB-3038-09B3-CD553C156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7A653-0457-03A6-4300-4470EDF93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6B54-9E54-4DAB-B03D-C9F8B9684C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5061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4EA1-38DB-6517-6260-B4A165B58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46354-CF77-F8E0-F989-54A5B31A73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CBB63-190A-A0EA-CAEE-43FA93569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C189A-F4A7-5DA1-C34B-C51C75C62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73A0-52A2-4034-A684-6C7A7E674738}" type="datetimeFigureOut">
              <a:rPr lang="en-CA" smtClean="0"/>
              <a:t>2024-09-23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6A1432-8AD4-CF02-AFB0-85A48CFC6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CC2244-01CC-E449-6201-B86ECB5D3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6B54-9E54-4DAB-B03D-C9F8B9684C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427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3D61F-0756-DA12-2D34-27471ABF2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A8370B-4603-FC4A-4C05-1BFD75FDE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45B10-68FB-4B71-86C1-C80D7C979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73A0-52A2-4034-A684-6C7A7E674738}" type="datetimeFigureOut">
              <a:rPr lang="en-CA" smtClean="0"/>
              <a:t>2024-09-23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C24D4-6F3A-778E-15F7-CB6635C3F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8BCA4-F6B2-7451-A401-1709E647F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6B54-9E54-4DAB-B03D-C9F8B9684C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337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D0872-53CE-10F6-4377-EA192EEC55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C5FA97-8258-1A39-F7F1-4B9033434B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E6176-9988-046A-7888-58AC46FA2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73A0-52A2-4034-A684-6C7A7E674738}" type="datetimeFigureOut">
              <a:rPr lang="en-CA" smtClean="0"/>
              <a:t>2024-09-23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36FC7-391D-F8CE-D41A-8921A969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2A0A8-C3FE-2BE2-075A-7F794C3D6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6B54-9E54-4DAB-B03D-C9F8B9684C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5341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9B121A-91B1-9BCE-DA09-172E564E2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6A369-231A-CB68-3A88-C87F3EA27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FAAF7-CAAF-4FDB-B0AD-3118CA4A41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773A0-52A2-4034-A684-6C7A7E674738}" type="datetimeFigureOut">
              <a:rPr lang="en-CA" smtClean="0"/>
              <a:t>2024-09-23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C525D-77E7-F692-909B-DB902663A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A53A1-3263-B50E-6C3E-B5A1488B5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86B54-9E54-4DAB-B03D-C9F8B9684C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585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D22AA78-8CB9-7231-FCA5-5B4693B56E1F}"/>
              </a:ext>
            </a:extLst>
          </p:cNvPr>
          <p:cNvCxnSpPr>
            <a:cxnSpLocks/>
          </p:cNvCxnSpPr>
          <p:nvPr/>
        </p:nvCxnSpPr>
        <p:spPr>
          <a:xfrm>
            <a:off x="1616772" y="417229"/>
            <a:ext cx="26321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3A5F1DC-DB7A-BBF3-189A-C8DFA32461C6}"/>
              </a:ext>
            </a:extLst>
          </p:cNvPr>
          <p:cNvCxnSpPr>
            <a:cxnSpLocks/>
          </p:cNvCxnSpPr>
          <p:nvPr/>
        </p:nvCxnSpPr>
        <p:spPr>
          <a:xfrm>
            <a:off x="1678101" y="1487621"/>
            <a:ext cx="26321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05417AC-6A66-8EA6-B3DB-2805E472A724}"/>
              </a:ext>
            </a:extLst>
          </p:cNvPr>
          <p:cNvCxnSpPr>
            <a:cxnSpLocks/>
          </p:cNvCxnSpPr>
          <p:nvPr/>
        </p:nvCxnSpPr>
        <p:spPr>
          <a:xfrm flipH="1">
            <a:off x="2317264" y="1275320"/>
            <a:ext cx="218048" cy="13364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25147D16-495F-33B0-E1F2-BAF6BF42AC99}"/>
              </a:ext>
            </a:extLst>
          </p:cNvPr>
          <p:cNvSpPr/>
          <p:nvPr/>
        </p:nvSpPr>
        <p:spPr>
          <a:xfrm flipH="1">
            <a:off x="2112110" y="1381939"/>
            <a:ext cx="21101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FD56909-6A14-F914-5DF0-5F6109F0BF70}"/>
              </a:ext>
            </a:extLst>
          </p:cNvPr>
          <p:cNvSpPr/>
          <p:nvPr/>
        </p:nvSpPr>
        <p:spPr>
          <a:xfrm flipH="1">
            <a:off x="2011270" y="1351579"/>
            <a:ext cx="218048" cy="11254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8464E11-A9C5-5D77-2B98-D40819CBAA47}"/>
              </a:ext>
            </a:extLst>
          </p:cNvPr>
          <p:cNvSpPr/>
          <p:nvPr/>
        </p:nvSpPr>
        <p:spPr>
          <a:xfrm flipH="1">
            <a:off x="2044870" y="1423664"/>
            <a:ext cx="150848" cy="11253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E9F4B3B-53B7-D70D-85A1-CB91F8629C00}"/>
              </a:ext>
            </a:extLst>
          </p:cNvPr>
          <p:cNvGrpSpPr/>
          <p:nvPr/>
        </p:nvGrpSpPr>
        <p:grpSpPr>
          <a:xfrm flipH="1">
            <a:off x="3649246" y="1257203"/>
            <a:ext cx="520567" cy="265046"/>
            <a:chOff x="1394246" y="1802219"/>
            <a:chExt cx="520567" cy="265046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93F709EA-0FD0-A396-B041-F0D0991EE18D}"/>
                </a:ext>
              </a:extLst>
            </p:cNvPr>
            <p:cNvGrpSpPr/>
            <p:nvPr/>
          </p:nvGrpSpPr>
          <p:grpSpPr>
            <a:xfrm>
              <a:off x="1394246" y="1802219"/>
              <a:ext cx="419727" cy="156501"/>
              <a:chOff x="1726532" y="1517739"/>
              <a:chExt cx="419727" cy="156501"/>
            </a:xfrm>
          </p:grpSpPr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67F900E7-3716-235C-D7BF-AC51CA9C4F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26532" y="1517739"/>
                <a:ext cx="218048" cy="13364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A31FAA04-EBEA-EC63-A6F6-82F625D83B0F}"/>
                  </a:ext>
                </a:extLst>
              </p:cNvPr>
              <p:cNvSpPr/>
              <p:nvPr/>
            </p:nvSpPr>
            <p:spPr>
              <a:xfrm>
                <a:off x="1935244" y="1628521"/>
                <a:ext cx="211015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7DC86E0-EB44-0560-E71A-565FBEE42FFC}"/>
                </a:ext>
              </a:extLst>
            </p:cNvPr>
            <p:cNvSpPr/>
            <p:nvPr/>
          </p:nvSpPr>
          <p:spPr>
            <a:xfrm>
              <a:off x="1696765" y="1882641"/>
              <a:ext cx="218048" cy="11254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38AF2C22-1A56-F51A-8CAD-061AB0B86044}"/>
                </a:ext>
              </a:extLst>
            </p:cNvPr>
            <p:cNvSpPr/>
            <p:nvPr/>
          </p:nvSpPr>
          <p:spPr>
            <a:xfrm>
              <a:off x="1730365" y="1954726"/>
              <a:ext cx="150848" cy="11253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BD800FF-B8D5-8DCA-AE37-F30581C47081}"/>
              </a:ext>
            </a:extLst>
          </p:cNvPr>
          <p:cNvGrpSpPr/>
          <p:nvPr/>
        </p:nvGrpSpPr>
        <p:grpSpPr>
          <a:xfrm flipH="1">
            <a:off x="2842540" y="1282808"/>
            <a:ext cx="520567" cy="265046"/>
            <a:chOff x="1394246" y="1802219"/>
            <a:chExt cx="520567" cy="265046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40358F83-DA43-3FF0-8BAD-223C7C47251E}"/>
                </a:ext>
              </a:extLst>
            </p:cNvPr>
            <p:cNvGrpSpPr/>
            <p:nvPr/>
          </p:nvGrpSpPr>
          <p:grpSpPr>
            <a:xfrm>
              <a:off x="1394246" y="1802219"/>
              <a:ext cx="419727" cy="156501"/>
              <a:chOff x="1726532" y="1517739"/>
              <a:chExt cx="419727" cy="156501"/>
            </a:xfrm>
          </p:grpSpPr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39FDC376-9535-DEFB-862F-957E81FF8C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26532" y="1517739"/>
                <a:ext cx="218048" cy="13364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4AFD3967-C33D-449E-3C0A-E2D5A0E13349}"/>
                  </a:ext>
                </a:extLst>
              </p:cNvPr>
              <p:cNvSpPr/>
              <p:nvPr/>
            </p:nvSpPr>
            <p:spPr>
              <a:xfrm>
                <a:off x="1935244" y="1628521"/>
                <a:ext cx="211015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B0F86F7-2328-7A8F-CF6D-C58F6BA400E4}"/>
                </a:ext>
              </a:extLst>
            </p:cNvPr>
            <p:cNvSpPr/>
            <p:nvPr/>
          </p:nvSpPr>
          <p:spPr>
            <a:xfrm>
              <a:off x="1696765" y="1882641"/>
              <a:ext cx="218048" cy="11254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D4C2EF2E-4560-42CD-E33C-1F1BB754682C}"/>
                </a:ext>
              </a:extLst>
            </p:cNvPr>
            <p:cNvSpPr/>
            <p:nvPr/>
          </p:nvSpPr>
          <p:spPr>
            <a:xfrm>
              <a:off x="1730365" y="1954726"/>
              <a:ext cx="150848" cy="11253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E9170F80-2350-080E-5C68-DBCFBE6B23F9}"/>
              </a:ext>
            </a:extLst>
          </p:cNvPr>
          <p:cNvCxnSpPr>
            <a:cxnSpLocks/>
          </p:cNvCxnSpPr>
          <p:nvPr/>
        </p:nvCxnSpPr>
        <p:spPr>
          <a:xfrm>
            <a:off x="1692335" y="2662706"/>
            <a:ext cx="26321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52C2F26C-389D-E971-C6FE-5DA97E7F75C9}"/>
              </a:ext>
            </a:extLst>
          </p:cNvPr>
          <p:cNvGrpSpPr/>
          <p:nvPr/>
        </p:nvGrpSpPr>
        <p:grpSpPr>
          <a:xfrm flipH="1">
            <a:off x="3628383" y="2433421"/>
            <a:ext cx="877898" cy="260722"/>
            <a:chOff x="1492960" y="3348151"/>
            <a:chExt cx="877898" cy="260722"/>
          </a:xfrm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52D943C4-1D02-52C4-F236-1C9AA43899CA}"/>
                </a:ext>
              </a:extLst>
            </p:cNvPr>
            <p:cNvGrpSpPr/>
            <p:nvPr/>
          </p:nvGrpSpPr>
          <p:grpSpPr>
            <a:xfrm>
              <a:off x="1492960" y="3348151"/>
              <a:ext cx="419727" cy="156501"/>
              <a:chOff x="1726532" y="1517739"/>
              <a:chExt cx="419727" cy="156501"/>
            </a:xfrm>
          </p:grpSpPr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F27A0033-68DD-3BA3-F98D-2CDBBC0090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26532" y="1517739"/>
                <a:ext cx="218048" cy="13364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B4D753A8-1610-C1AC-271C-1B9E9B7BC923}"/>
                  </a:ext>
                </a:extLst>
              </p:cNvPr>
              <p:cNvSpPr/>
              <p:nvPr/>
            </p:nvSpPr>
            <p:spPr>
              <a:xfrm>
                <a:off x="1935244" y="1628521"/>
                <a:ext cx="211015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EB8B26DD-F4EA-FD22-2335-389104AD93A7}"/>
                </a:ext>
              </a:extLst>
            </p:cNvPr>
            <p:cNvGrpSpPr/>
            <p:nvPr/>
          </p:nvGrpSpPr>
          <p:grpSpPr>
            <a:xfrm>
              <a:off x="2152810" y="3424249"/>
              <a:ext cx="218048" cy="184624"/>
              <a:chOff x="1754509" y="4688054"/>
              <a:chExt cx="218048" cy="184624"/>
            </a:xfrm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024954BB-CB31-BA1A-3898-73A9924C3460}"/>
                  </a:ext>
                </a:extLst>
              </p:cNvPr>
              <p:cNvSpPr/>
              <p:nvPr/>
            </p:nvSpPr>
            <p:spPr>
              <a:xfrm>
                <a:off x="1754509" y="4688054"/>
                <a:ext cx="218048" cy="11254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60CE43CC-7486-9B9C-7359-CC004D7B9464}"/>
                  </a:ext>
                </a:extLst>
              </p:cNvPr>
              <p:cNvSpPr/>
              <p:nvPr/>
            </p:nvSpPr>
            <p:spPr>
              <a:xfrm>
                <a:off x="1788109" y="4760139"/>
                <a:ext cx="150848" cy="11253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9BB4C88-38BB-7588-7783-633E06632A8C}"/>
                </a:ext>
              </a:extLst>
            </p:cNvPr>
            <p:cNvCxnSpPr>
              <a:cxnSpLocks/>
            </p:cNvCxnSpPr>
            <p:nvPr/>
          </p:nvCxnSpPr>
          <p:spPr>
            <a:xfrm>
              <a:off x="1912687" y="3481531"/>
              <a:ext cx="259288" cy="0"/>
            </a:xfrm>
            <a:prstGeom prst="line">
              <a:avLst/>
            </a:prstGeom>
            <a:ln w="2222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6272E83F-7FC3-4EFE-655B-D80A5A655252}"/>
              </a:ext>
            </a:extLst>
          </p:cNvPr>
          <p:cNvGrpSpPr/>
          <p:nvPr/>
        </p:nvGrpSpPr>
        <p:grpSpPr>
          <a:xfrm flipH="1">
            <a:off x="2832831" y="2305152"/>
            <a:ext cx="1054895" cy="415303"/>
            <a:chOff x="2088165" y="3193570"/>
            <a:chExt cx="1054895" cy="415303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C22CCBD-671B-1EE5-5715-21B920795422}"/>
                </a:ext>
              </a:extLst>
            </p:cNvPr>
            <p:cNvCxnSpPr>
              <a:cxnSpLocks/>
            </p:cNvCxnSpPr>
            <p:nvPr/>
          </p:nvCxnSpPr>
          <p:spPr>
            <a:xfrm>
              <a:off x="2088165" y="3193570"/>
              <a:ext cx="218048" cy="13364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1F8545C-4847-566C-A23E-EA7DFABE1863}"/>
                </a:ext>
              </a:extLst>
            </p:cNvPr>
            <p:cNvSpPr/>
            <p:nvPr/>
          </p:nvSpPr>
          <p:spPr>
            <a:xfrm rot="1823257">
              <a:off x="2288632" y="3354614"/>
              <a:ext cx="211015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B5CA7147-0A80-0373-8942-8AB05F0E0805}"/>
                </a:ext>
              </a:extLst>
            </p:cNvPr>
            <p:cNvGrpSpPr/>
            <p:nvPr/>
          </p:nvGrpSpPr>
          <p:grpSpPr>
            <a:xfrm>
              <a:off x="2925012" y="3424249"/>
              <a:ext cx="218048" cy="184624"/>
              <a:chOff x="2466922" y="4717870"/>
              <a:chExt cx="218048" cy="184624"/>
            </a:xfrm>
          </p:grpSpPr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E4CDB1EE-171A-F7A1-1FFC-2260441CD07B}"/>
                  </a:ext>
                </a:extLst>
              </p:cNvPr>
              <p:cNvSpPr/>
              <p:nvPr/>
            </p:nvSpPr>
            <p:spPr>
              <a:xfrm>
                <a:off x="2466922" y="4717870"/>
                <a:ext cx="218048" cy="11254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C404B903-5E78-48D5-315F-CAFCE33F18CF}"/>
                  </a:ext>
                </a:extLst>
              </p:cNvPr>
              <p:cNvSpPr/>
              <p:nvPr/>
            </p:nvSpPr>
            <p:spPr>
              <a:xfrm>
                <a:off x="2500522" y="4789955"/>
                <a:ext cx="150848" cy="11253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5D8584EF-4AC2-EE97-7039-541D66936B59}"/>
                </a:ext>
              </a:extLst>
            </p:cNvPr>
            <p:cNvCxnSpPr>
              <a:cxnSpLocks/>
            </p:cNvCxnSpPr>
            <p:nvPr/>
          </p:nvCxnSpPr>
          <p:spPr>
            <a:xfrm>
              <a:off x="2487532" y="3434462"/>
              <a:ext cx="100505" cy="53403"/>
            </a:xfrm>
            <a:prstGeom prst="line">
              <a:avLst/>
            </a:prstGeom>
            <a:ln w="2222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5B7ABFB-69C2-6A8D-6CB7-80B08D214F0F}"/>
                </a:ext>
              </a:extLst>
            </p:cNvPr>
            <p:cNvCxnSpPr>
              <a:cxnSpLocks/>
              <a:endCxn id="91" idx="2"/>
            </p:cNvCxnSpPr>
            <p:nvPr/>
          </p:nvCxnSpPr>
          <p:spPr>
            <a:xfrm flipV="1">
              <a:off x="2588037" y="3480519"/>
              <a:ext cx="336975" cy="7346"/>
            </a:xfrm>
            <a:prstGeom prst="line">
              <a:avLst/>
            </a:prstGeom>
            <a:ln w="2222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36E92786-279D-F92E-04B1-99B93D9115EA}"/>
              </a:ext>
            </a:extLst>
          </p:cNvPr>
          <p:cNvGrpSpPr/>
          <p:nvPr/>
        </p:nvGrpSpPr>
        <p:grpSpPr>
          <a:xfrm flipH="1">
            <a:off x="1995063" y="2242478"/>
            <a:ext cx="1055150" cy="470628"/>
            <a:chOff x="2862309" y="3141520"/>
            <a:chExt cx="1055150" cy="470628"/>
          </a:xfrm>
        </p:grpSpPr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C2DF947-76ED-C97C-1813-4E5036ACF4A9}"/>
                </a:ext>
              </a:extLst>
            </p:cNvPr>
            <p:cNvCxnSpPr>
              <a:cxnSpLocks/>
            </p:cNvCxnSpPr>
            <p:nvPr/>
          </p:nvCxnSpPr>
          <p:spPr>
            <a:xfrm>
              <a:off x="2862309" y="3141520"/>
              <a:ext cx="149475" cy="12986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A832A7E3-717E-C278-CD78-9B829B7109EF}"/>
                </a:ext>
              </a:extLst>
            </p:cNvPr>
            <p:cNvSpPr/>
            <p:nvPr/>
          </p:nvSpPr>
          <p:spPr>
            <a:xfrm rot="2374425">
              <a:off x="2974622" y="3307276"/>
              <a:ext cx="211015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087D1325-F03D-D9E3-F612-A4641E9A2C57}"/>
                </a:ext>
              </a:extLst>
            </p:cNvPr>
            <p:cNvGrpSpPr/>
            <p:nvPr/>
          </p:nvGrpSpPr>
          <p:grpSpPr>
            <a:xfrm>
              <a:off x="3699411" y="3427524"/>
              <a:ext cx="218048" cy="184624"/>
              <a:chOff x="2466922" y="4717870"/>
              <a:chExt cx="218048" cy="184624"/>
            </a:xfrm>
          </p:grpSpPr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159485C7-7654-56E7-5489-851AD38E65E8}"/>
                  </a:ext>
                </a:extLst>
              </p:cNvPr>
              <p:cNvSpPr/>
              <p:nvPr/>
            </p:nvSpPr>
            <p:spPr>
              <a:xfrm>
                <a:off x="2466922" y="4717870"/>
                <a:ext cx="218048" cy="11254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EE610930-12CF-27EA-79BC-546500524992}"/>
                  </a:ext>
                </a:extLst>
              </p:cNvPr>
              <p:cNvSpPr/>
              <p:nvPr/>
            </p:nvSpPr>
            <p:spPr>
              <a:xfrm>
                <a:off x="2500522" y="4789955"/>
                <a:ext cx="150848" cy="11253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325CDF58-FADC-E387-C916-C23438878044}"/>
                </a:ext>
              </a:extLst>
            </p:cNvPr>
            <p:cNvCxnSpPr>
              <a:cxnSpLocks/>
              <a:stCxn id="116" idx="3"/>
            </p:cNvCxnSpPr>
            <p:nvPr/>
          </p:nvCxnSpPr>
          <p:spPr>
            <a:xfrm>
              <a:off x="3161455" y="3397352"/>
              <a:ext cx="97292" cy="83167"/>
            </a:xfrm>
            <a:prstGeom prst="line">
              <a:avLst/>
            </a:prstGeom>
            <a:ln w="2222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35A738E4-2785-B709-840D-3300867058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4367" y="3484548"/>
              <a:ext cx="433991" cy="1496"/>
            </a:xfrm>
            <a:prstGeom prst="line">
              <a:avLst/>
            </a:prstGeom>
            <a:ln w="2222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2359B124-3C54-2749-CA0D-BD0AF48ABB60}"/>
              </a:ext>
            </a:extLst>
          </p:cNvPr>
          <p:cNvCxnSpPr>
            <a:cxnSpLocks/>
          </p:cNvCxnSpPr>
          <p:nvPr/>
        </p:nvCxnSpPr>
        <p:spPr>
          <a:xfrm>
            <a:off x="1456011" y="3463160"/>
            <a:ext cx="123473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078C78B2-8C7F-FD95-51A6-B997F525BD0E}"/>
              </a:ext>
            </a:extLst>
          </p:cNvPr>
          <p:cNvCxnSpPr>
            <a:cxnSpLocks/>
          </p:cNvCxnSpPr>
          <p:nvPr/>
        </p:nvCxnSpPr>
        <p:spPr>
          <a:xfrm flipV="1">
            <a:off x="2566032" y="6760697"/>
            <a:ext cx="1210324" cy="39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CBE4711A-384C-ED39-923F-BF845067D16E}"/>
              </a:ext>
            </a:extLst>
          </p:cNvPr>
          <p:cNvCxnSpPr>
            <a:cxnSpLocks/>
          </p:cNvCxnSpPr>
          <p:nvPr/>
        </p:nvCxnSpPr>
        <p:spPr>
          <a:xfrm rot="10800000" flipH="1">
            <a:off x="3137528" y="3448697"/>
            <a:ext cx="1242640" cy="0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5AC26FFB-A710-1812-AC4C-839C8C9D8D3D}"/>
              </a:ext>
            </a:extLst>
          </p:cNvPr>
          <p:cNvCxnSpPr>
            <a:cxnSpLocks/>
          </p:cNvCxnSpPr>
          <p:nvPr/>
        </p:nvCxnSpPr>
        <p:spPr>
          <a:xfrm rot="10800000">
            <a:off x="4490943" y="3445639"/>
            <a:ext cx="24525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DE53BB8-71B1-35AD-3471-0B7032FEA77E}"/>
              </a:ext>
            </a:extLst>
          </p:cNvPr>
          <p:cNvSpPr/>
          <p:nvPr/>
        </p:nvSpPr>
        <p:spPr>
          <a:xfrm flipH="1">
            <a:off x="4354350" y="3422780"/>
            <a:ext cx="21101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75AC5D-A2F5-79AE-57C2-7B251E7EA09E}"/>
              </a:ext>
            </a:extLst>
          </p:cNvPr>
          <p:cNvGrpSpPr/>
          <p:nvPr/>
        </p:nvGrpSpPr>
        <p:grpSpPr>
          <a:xfrm>
            <a:off x="1375183" y="4861285"/>
            <a:ext cx="3557529" cy="553010"/>
            <a:chOff x="2477521" y="3709100"/>
            <a:chExt cx="3557529" cy="553010"/>
          </a:xfrm>
        </p:grpSpPr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AAC67FDB-D679-8948-CAD2-E953A818E72B}"/>
                </a:ext>
              </a:extLst>
            </p:cNvPr>
            <p:cNvCxnSpPr>
              <a:cxnSpLocks/>
            </p:cNvCxnSpPr>
            <p:nvPr/>
          </p:nvCxnSpPr>
          <p:spPr>
            <a:xfrm>
              <a:off x="2477521" y="4165588"/>
              <a:ext cx="1402010" cy="949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C16D14AD-0BB8-9F31-B9AB-7AD6AE670B4B}"/>
                </a:ext>
              </a:extLst>
            </p:cNvPr>
            <p:cNvGrpSpPr/>
            <p:nvPr/>
          </p:nvGrpSpPr>
          <p:grpSpPr>
            <a:xfrm flipH="1">
              <a:off x="3198895" y="3956313"/>
              <a:ext cx="757953" cy="260281"/>
              <a:chOff x="2513046" y="4657561"/>
              <a:chExt cx="757953" cy="260281"/>
            </a:xfrm>
          </p:grpSpPr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4A7744ED-6BAE-5E49-2771-DC31B5A4521B}"/>
                  </a:ext>
                </a:extLst>
              </p:cNvPr>
              <p:cNvGrpSpPr/>
              <p:nvPr/>
            </p:nvGrpSpPr>
            <p:grpSpPr>
              <a:xfrm>
                <a:off x="2513046" y="4657561"/>
                <a:ext cx="419727" cy="156501"/>
                <a:chOff x="1726532" y="1517739"/>
                <a:chExt cx="419727" cy="156501"/>
              </a:xfrm>
            </p:grpSpPr>
            <p:cxnSp>
              <p:nvCxnSpPr>
                <p:cNvPr id="227" name="Straight Connector 226">
                  <a:extLst>
                    <a:ext uri="{FF2B5EF4-FFF2-40B4-BE49-F238E27FC236}">
                      <a16:creationId xmlns:a16="http://schemas.microsoft.com/office/drawing/2014/main" id="{3ED40E9A-6F46-44E6-B610-0D99DB685B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26532" y="1517739"/>
                  <a:ext cx="218048" cy="13364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76BCFACD-0E94-40B9-2082-4499FBF6280A}"/>
                    </a:ext>
                  </a:extLst>
                </p:cNvPr>
                <p:cNvSpPr/>
                <p:nvPr/>
              </p:nvSpPr>
              <p:spPr>
                <a:xfrm>
                  <a:off x="1935244" y="1628521"/>
                  <a:ext cx="211015" cy="4571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grpSp>
            <p:nvGrpSpPr>
              <p:cNvPr id="223" name="Group 222">
                <a:extLst>
                  <a:ext uri="{FF2B5EF4-FFF2-40B4-BE49-F238E27FC236}">
                    <a16:creationId xmlns:a16="http://schemas.microsoft.com/office/drawing/2014/main" id="{77014E16-EBCD-2321-648C-277EC0D2CA0D}"/>
                  </a:ext>
                </a:extLst>
              </p:cNvPr>
              <p:cNvGrpSpPr/>
              <p:nvPr/>
            </p:nvGrpSpPr>
            <p:grpSpPr>
              <a:xfrm>
                <a:off x="3052951" y="4733218"/>
                <a:ext cx="218048" cy="184624"/>
                <a:chOff x="1754509" y="4688054"/>
                <a:chExt cx="218048" cy="184624"/>
              </a:xfrm>
            </p:grpSpPr>
            <p:sp>
              <p:nvSpPr>
                <p:cNvPr id="225" name="Oval 224">
                  <a:extLst>
                    <a:ext uri="{FF2B5EF4-FFF2-40B4-BE49-F238E27FC236}">
                      <a16:creationId xmlns:a16="http://schemas.microsoft.com/office/drawing/2014/main" id="{CEFFEAFC-0540-693C-2637-F20D5A867958}"/>
                    </a:ext>
                  </a:extLst>
                </p:cNvPr>
                <p:cNvSpPr/>
                <p:nvPr/>
              </p:nvSpPr>
              <p:spPr>
                <a:xfrm>
                  <a:off x="1754509" y="4688054"/>
                  <a:ext cx="218048" cy="11254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226" name="Oval 225">
                  <a:extLst>
                    <a:ext uri="{FF2B5EF4-FFF2-40B4-BE49-F238E27FC236}">
                      <a16:creationId xmlns:a16="http://schemas.microsoft.com/office/drawing/2014/main" id="{AB7D26C3-C6A8-BEFE-1A7E-B3415394AFA4}"/>
                    </a:ext>
                  </a:extLst>
                </p:cNvPr>
                <p:cNvSpPr/>
                <p:nvPr/>
              </p:nvSpPr>
              <p:spPr>
                <a:xfrm>
                  <a:off x="1788109" y="4760139"/>
                  <a:ext cx="150848" cy="11253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DC5AEA7E-7B8B-0B23-BAB1-9E8466FA67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29941" y="4790787"/>
                <a:ext cx="112841" cy="0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6A0D5AC3-6BF3-63F6-A7E8-AED13D696F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67479" y="3709100"/>
              <a:ext cx="148652" cy="14189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24916E44-AB43-F653-DC0F-F296E325D8F0}"/>
                </a:ext>
              </a:extLst>
            </p:cNvPr>
            <p:cNvSpPr/>
            <p:nvPr/>
          </p:nvSpPr>
          <p:spPr>
            <a:xfrm rot="18937704" flipH="1">
              <a:off x="3095184" y="3893869"/>
              <a:ext cx="211015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76052315-F5D5-54B2-D737-F5A4BF6DB081}"/>
                </a:ext>
              </a:extLst>
            </p:cNvPr>
            <p:cNvGrpSpPr/>
            <p:nvPr/>
          </p:nvGrpSpPr>
          <p:grpSpPr>
            <a:xfrm flipH="1">
              <a:off x="2534662" y="4037019"/>
              <a:ext cx="218048" cy="184624"/>
              <a:chOff x="2466922" y="4717870"/>
              <a:chExt cx="218048" cy="184624"/>
            </a:xfrm>
          </p:grpSpPr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id="{07A7374C-9A76-9722-ECF3-81884EB8F029}"/>
                  </a:ext>
                </a:extLst>
              </p:cNvPr>
              <p:cNvSpPr/>
              <p:nvPr/>
            </p:nvSpPr>
            <p:spPr>
              <a:xfrm>
                <a:off x="2466922" y="4717870"/>
                <a:ext cx="218048" cy="11254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7A181640-F6A0-0FD7-09AE-2B3F95DB5148}"/>
                  </a:ext>
                </a:extLst>
              </p:cNvPr>
              <p:cNvSpPr/>
              <p:nvPr/>
            </p:nvSpPr>
            <p:spPr>
              <a:xfrm>
                <a:off x="2500522" y="4789955"/>
                <a:ext cx="150848" cy="11253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7DBB4CE8-395E-97D5-E997-E8F1EA89B810}"/>
                </a:ext>
              </a:extLst>
            </p:cNvPr>
            <p:cNvCxnSpPr>
              <a:cxnSpLocks/>
              <a:stCxn id="216" idx="3"/>
            </p:cNvCxnSpPr>
            <p:nvPr/>
          </p:nvCxnSpPr>
          <p:spPr>
            <a:xfrm flipH="1">
              <a:off x="3021953" y="3990511"/>
              <a:ext cx="103320" cy="88088"/>
            </a:xfrm>
            <a:prstGeom prst="line">
              <a:avLst/>
            </a:prstGeom>
            <a:ln w="2222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9912C006-8115-8534-0455-F4026BE9ECB3}"/>
                </a:ext>
              </a:extLst>
            </p:cNvPr>
            <p:cNvCxnSpPr>
              <a:cxnSpLocks/>
              <a:endCxn id="220" idx="2"/>
            </p:cNvCxnSpPr>
            <p:nvPr/>
          </p:nvCxnSpPr>
          <p:spPr>
            <a:xfrm flipH="1" flipV="1">
              <a:off x="2752710" y="4093289"/>
              <a:ext cx="255699" cy="5115"/>
            </a:xfrm>
            <a:prstGeom prst="line">
              <a:avLst/>
            </a:prstGeom>
            <a:ln w="2222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3F4218D1-79DD-431C-DDED-848E4E70BBD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789799" y="4201636"/>
              <a:ext cx="24525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93C2E3F-B8A1-7BC1-5C99-2EADE1F969E3}"/>
                </a:ext>
              </a:extLst>
            </p:cNvPr>
            <p:cNvSpPr/>
            <p:nvPr/>
          </p:nvSpPr>
          <p:spPr>
            <a:xfrm flipH="1">
              <a:off x="5586324" y="4181039"/>
              <a:ext cx="211015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308EE61C-6A3C-2AB4-8C6C-41801A6A0D73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4366849" y="4201636"/>
              <a:ext cx="1242640" cy="0"/>
            </a:xfrm>
            <a:prstGeom prst="line">
              <a:avLst/>
            </a:prstGeom>
            <a:ln w="2222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09E4F774-4EA4-9761-247B-CC7C6B99E81C}"/>
                </a:ext>
              </a:extLst>
            </p:cNvPr>
            <p:cNvGrpSpPr/>
            <p:nvPr/>
          </p:nvGrpSpPr>
          <p:grpSpPr>
            <a:xfrm>
              <a:off x="4212834" y="3982767"/>
              <a:ext cx="735605" cy="268622"/>
              <a:chOff x="4889619" y="4691779"/>
              <a:chExt cx="735605" cy="268622"/>
            </a:xfrm>
          </p:grpSpPr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id="{FF047B99-B536-5280-597A-79E05C087A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00890" y="4824803"/>
                <a:ext cx="112841" cy="0"/>
              </a:xfrm>
              <a:prstGeom prst="line">
                <a:avLst/>
              </a:prstGeom>
              <a:ln w="22225" cmpd="sng">
                <a:solidFill>
                  <a:schemeClr val="accent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66">
                <a:extLst>
                  <a:ext uri="{FF2B5EF4-FFF2-40B4-BE49-F238E27FC236}">
                    <a16:creationId xmlns:a16="http://schemas.microsoft.com/office/drawing/2014/main" id="{28332431-C4AE-0170-714C-DE3EEDB480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9619" y="4691779"/>
                <a:ext cx="218048" cy="13364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C50951DC-CE55-FC04-1E0F-A7E95ACCBFD3}"/>
                  </a:ext>
                </a:extLst>
              </p:cNvPr>
              <p:cNvSpPr/>
              <p:nvPr/>
            </p:nvSpPr>
            <p:spPr>
              <a:xfrm>
                <a:off x="5098331" y="4802561"/>
                <a:ext cx="211015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277" name="Group 276">
                <a:extLst>
                  <a:ext uri="{FF2B5EF4-FFF2-40B4-BE49-F238E27FC236}">
                    <a16:creationId xmlns:a16="http://schemas.microsoft.com/office/drawing/2014/main" id="{93EDEA56-8B07-2E59-1438-0A9C44ED2CD4}"/>
                  </a:ext>
                </a:extLst>
              </p:cNvPr>
              <p:cNvGrpSpPr/>
              <p:nvPr/>
            </p:nvGrpSpPr>
            <p:grpSpPr>
              <a:xfrm>
                <a:off x="5407176" y="4775777"/>
                <a:ext cx="218048" cy="184624"/>
                <a:chOff x="1754509" y="4688054"/>
                <a:chExt cx="218048" cy="184624"/>
              </a:xfrm>
            </p:grpSpPr>
            <p:sp>
              <p:nvSpPr>
                <p:cNvPr id="278" name="Oval 277">
                  <a:extLst>
                    <a:ext uri="{FF2B5EF4-FFF2-40B4-BE49-F238E27FC236}">
                      <a16:creationId xmlns:a16="http://schemas.microsoft.com/office/drawing/2014/main" id="{B3998BD1-A336-BD35-E158-8C779B04CF0C}"/>
                    </a:ext>
                  </a:extLst>
                </p:cNvPr>
                <p:cNvSpPr/>
                <p:nvPr/>
              </p:nvSpPr>
              <p:spPr>
                <a:xfrm>
                  <a:off x="1754509" y="4688054"/>
                  <a:ext cx="218048" cy="11254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279" name="Oval 278">
                  <a:extLst>
                    <a:ext uri="{FF2B5EF4-FFF2-40B4-BE49-F238E27FC236}">
                      <a16:creationId xmlns:a16="http://schemas.microsoft.com/office/drawing/2014/main" id="{1A9F439F-2365-FA84-A720-3902D95286C7}"/>
                    </a:ext>
                  </a:extLst>
                </p:cNvPr>
                <p:cNvSpPr/>
                <p:nvPr/>
              </p:nvSpPr>
              <p:spPr>
                <a:xfrm>
                  <a:off x="1788109" y="4760139"/>
                  <a:ext cx="150848" cy="11253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</p:grp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497DDC1A-A073-930F-364D-E0E416E14F30}"/>
                </a:ext>
              </a:extLst>
            </p:cNvPr>
            <p:cNvCxnSpPr>
              <a:cxnSpLocks/>
            </p:cNvCxnSpPr>
            <p:nvPr/>
          </p:nvCxnSpPr>
          <p:spPr>
            <a:xfrm>
              <a:off x="4748385" y="3813109"/>
              <a:ext cx="123284" cy="9669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3CBF6D3C-741C-DCCE-B8D1-57442891715E}"/>
                </a:ext>
              </a:extLst>
            </p:cNvPr>
            <p:cNvSpPr/>
            <p:nvPr/>
          </p:nvSpPr>
          <p:spPr>
            <a:xfrm rot="2197598">
              <a:off x="4848823" y="3958649"/>
              <a:ext cx="211015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495A5841-4646-33FF-8E76-A9447BF8DFF7}"/>
                </a:ext>
              </a:extLst>
            </p:cNvPr>
            <p:cNvCxnSpPr>
              <a:cxnSpLocks/>
              <a:stCxn id="259" idx="3"/>
            </p:cNvCxnSpPr>
            <p:nvPr/>
          </p:nvCxnSpPr>
          <p:spPr>
            <a:xfrm>
              <a:off x="5039004" y="4044454"/>
              <a:ext cx="118052" cy="87180"/>
            </a:xfrm>
            <a:prstGeom prst="line">
              <a:avLst/>
            </a:prstGeom>
            <a:ln w="2222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D9522BE1-AF28-3661-FFE4-D5E33095D3E0}"/>
                </a:ext>
              </a:extLst>
            </p:cNvPr>
            <p:cNvCxnSpPr>
              <a:cxnSpLocks/>
            </p:cNvCxnSpPr>
            <p:nvPr/>
          </p:nvCxnSpPr>
          <p:spPr>
            <a:xfrm>
              <a:off x="5146869" y="4131634"/>
              <a:ext cx="168708" cy="1207"/>
            </a:xfrm>
            <a:prstGeom prst="line">
              <a:avLst/>
            </a:prstGeom>
            <a:ln w="2222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A2AF01C2-AA16-D48F-B03D-012235483F4D}"/>
                </a:ext>
              </a:extLst>
            </p:cNvPr>
            <p:cNvGrpSpPr/>
            <p:nvPr/>
          </p:nvGrpSpPr>
          <p:grpSpPr>
            <a:xfrm>
              <a:off x="5308998" y="4077486"/>
              <a:ext cx="218048" cy="184624"/>
              <a:chOff x="2466922" y="4717870"/>
              <a:chExt cx="218048" cy="184624"/>
            </a:xfrm>
          </p:grpSpPr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6DDADCA0-BEEA-E8D6-14DF-09C0F1FD5462}"/>
                  </a:ext>
                </a:extLst>
              </p:cNvPr>
              <p:cNvSpPr/>
              <p:nvPr/>
            </p:nvSpPr>
            <p:spPr>
              <a:xfrm>
                <a:off x="2466922" y="4717870"/>
                <a:ext cx="218048" cy="11254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EA2F002E-F6FA-4CBF-1224-ED3B616BF59C}"/>
                  </a:ext>
                </a:extLst>
              </p:cNvPr>
              <p:cNvSpPr/>
              <p:nvPr/>
            </p:nvSpPr>
            <p:spPr>
              <a:xfrm>
                <a:off x="2500522" y="4789955"/>
                <a:ext cx="150848" cy="11253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cxnSp>
        <p:nvCxnSpPr>
          <p:cNvPr id="322" name="Straight Arrow Connector 321">
            <a:extLst>
              <a:ext uri="{FF2B5EF4-FFF2-40B4-BE49-F238E27FC236}">
                <a16:creationId xmlns:a16="http://schemas.microsoft.com/office/drawing/2014/main" id="{2E7BF286-053B-F10F-2871-65B374C2012A}"/>
              </a:ext>
            </a:extLst>
          </p:cNvPr>
          <p:cNvCxnSpPr>
            <a:cxnSpLocks/>
          </p:cNvCxnSpPr>
          <p:nvPr/>
        </p:nvCxnSpPr>
        <p:spPr>
          <a:xfrm>
            <a:off x="2952428" y="567160"/>
            <a:ext cx="9241" cy="64395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Straight Arrow Connector 322">
            <a:extLst>
              <a:ext uri="{FF2B5EF4-FFF2-40B4-BE49-F238E27FC236}">
                <a16:creationId xmlns:a16="http://schemas.microsoft.com/office/drawing/2014/main" id="{FBD30367-AD26-0BD3-DD6F-F66C6D9BC8FD}"/>
              </a:ext>
            </a:extLst>
          </p:cNvPr>
          <p:cNvCxnSpPr>
            <a:cxnSpLocks/>
          </p:cNvCxnSpPr>
          <p:nvPr/>
        </p:nvCxnSpPr>
        <p:spPr>
          <a:xfrm>
            <a:off x="2940910" y="1626983"/>
            <a:ext cx="430" cy="53995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Arrow Connector 323">
            <a:extLst>
              <a:ext uri="{FF2B5EF4-FFF2-40B4-BE49-F238E27FC236}">
                <a16:creationId xmlns:a16="http://schemas.microsoft.com/office/drawing/2014/main" id="{A5D474DA-1265-B540-210E-82F6B5B802B8}"/>
              </a:ext>
            </a:extLst>
          </p:cNvPr>
          <p:cNvCxnSpPr>
            <a:cxnSpLocks/>
          </p:cNvCxnSpPr>
          <p:nvPr/>
        </p:nvCxnSpPr>
        <p:spPr>
          <a:xfrm>
            <a:off x="2951998" y="2795502"/>
            <a:ext cx="4653" cy="60241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>
            <a:extLst>
              <a:ext uri="{FF2B5EF4-FFF2-40B4-BE49-F238E27FC236}">
                <a16:creationId xmlns:a16="http://schemas.microsoft.com/office/drawing/2014/main" id="{7EA1E48A-B0A9-60DD-06E4-DD94B98D7BB1}"/>
              </a:ext>
            </a:extLst>
          </p:cNvPr>
          <p:cNvCxnSpPr>
            <a:cxnSpLocks/>
          </p:cNvCxnSpPr>
          <p:nvPr/>
        </p:nvCxnSpPr>
        <p:spPr>
          <a:xfrm>
            <a:off x="2952847" y="3561563"/>
            <a:ext cx="1026" cy="47579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Arrow Connector 331">
            <a:extLst>
              <a:ext uri="{FF2B5EF4-FFF2-40B4-BE49-F238E27FC236}">
                <a16:creationId xmlns:a16="http://schemas.microsoft.com/office/drawing/2014/main" id="{45018DA1-4660-7003-1E8A-ADDE9C6EB1D1}"/>
              </a:ext>
            </a:extLst>
          </p:cNvPr>
          <p:cNvCxnSpPr>
            <a:cxnSpLocks/>
          </p:cNvCxnSpPr>
          <p:nvPr/>
        </p:nvCxnSpPr>
        <p:spPr>
          <a:xfrm>
            <a:off x="5448244" y="2123637"/>
            <a:ext cx="48884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Connector 336">
            <a:extLst>
              <a:ext uri="{FF2B5EF4-FFF2-40B4-BE49-F238E27FC236}">
                <a16:creationId xmlns:a16="http://schemas.microsoft.com/office/drawing/2014/main" id="{FA5C07D6-406E-3020-61C1-8ED1473D481B}"/>
              </a:ext>
            </a:extLst>
          </p:cNvPr>
          <p:cNvCxnSpPr>
            <a:cxnSpLocks/>
          </p:cNvCxnSpPr>
          <p:nvPr/>
        </p:nvCxnSpPr>
        <p:spPr>
          <a:xfrm>
            <a:off x="5439113" y="2123637"/>
            <a:ext cx="21865" cy="38957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CF2E7B7-97FF-D56E-AF42-16827D66F9CE}"/>
              </a:ext>
            </a:extLst>
          </p:cNvPr>
          <p:cNvSpPr txBox="1"/>
          <p:nvPr/>
        </p:nvSpPr>
        <p:spPr>
          <a:xfrm>
            <a:off x="1680781" y="515854"/>
            <a:ext cx="132760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/>
              <a:t>Random Priming</a:t>
            </a:r>
          </a:p>
          <a:p>
            <a:pPr algn="ctr"/>
            <a:r>
              <a:rPr lang="en-CA" sz="1050" b="1" dirty="0"/>
              <a:t>using RLB-N9 primer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741FD5-DC74-11AF-0BBF-F88A5EB313F5}"/>
              </a:ext>
            </a:extLst>
          </p:cNvPr>
          <p:cNvSpPr txBox="1"/>
          <p:nvPr/>
        </p:nvSpPr>
        <p:spPr>
          <a:xfrm>
            <a:off x="1379403" y="1595849"/>
            <a:ext cx="1492716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/>
              <a:t>DNA synthesis</a:t>
            </a:r>
          </a:p>
          <a:p>
            <a:r>
              <a:rPr lang="en-CA" sz="1050" b="1" dirty="0"/>
              <a:t>/strand displacement</a:t>
            </a:r>
          </a:p>
          <a:p>
            <a:r>
              <a:rPr lang="en-CA" sz="1050" b="1" dirty="0"/>
              <a:t>(Vent DNA polymerase)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8EC25E-39E2-1280-097F-76FBA60021F1}"/>
              </a:ext>
            </a:extLst>
          </p:cNvPr>
          <p:cNvSpPr txBox="1"/>
          <p:nvPr/>
        </p:nvSpPr>
        <p:spPr>
          <a:xfrm>
            <a:off x="1899415" y="2907670"/>
            <a:ext cx="93166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50" b="1" dirty="0"/>
              <a:t>Denaturation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1F10C2-746B-DCF8-47A6-F868E95583B9}"/>
              </a:ext>
            </a:extLst>
          </p:cNvPr>
          <p:cNvSpPr txBox="1"/>
          <p:nvPr/>
        </p:nvSpPr>
        <p:spPr>
          <a:xfrm>
            <a:off x="1436202" y="4528561"/>
            <a:ext cx="16065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/>
              <a:t>Fresh round of synthesis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2DAEB03-CB6A-7889-42A1-A46383D87504}"/>
              </a:ext>
            </a:extLst>
          </p:cNvPr>
          <p:cNvCxnSpPr>
            <a:cxnSpLocks/>
          </p:cNvCxnSpPr>
          <p:nvPr/>
        </p:nvCxnSpPr>
        <p:spPr>
          <a:xfrm flipH="1">
            <a:off x="4816982" y="6015986"/>
            <a:ext cx="644655" cy="681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03DD0902-9015-C855-5E27-53C55A5C26BD}"/>
              </a:ext>
            </a:extLst>
          </p:cNvPr>
          <p:cNvSpPr txBox="1"/>
          <p:nvPr/>
        </p:nvSpPr>
        <p:spPr>
          <a:xfrm>
            <a:off x="6515683" y="4208819"/>
            <a:ext cx="2534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b="1" dirty="0"/>
              <a:t>Selective PCR amplification </a:t>
            </a:r>
          </a:p>
          <a:p>
            <a:pPr algn="ctr"/>
            <a:r>
              <a:rPr lang="en-CA" sz="1600" b="1" dirty="0"/>
              <a:t>of looped amplicons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03171B64-4390-4C95-23EE-BB77569F1C68}"/>
              </a:ext>
            </a:extLst>
          </p:cNvPr>
          <p:cNvSpPr txBox="1"/>
          <p:nvPr/>
        </p:nvSpPr>
        <p:spPr>
          <a:xfrm>
            <a:off x="2686796" y="105160"/>
            <a:ext cx="550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/>
              <a:t>gDNA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1842DAB9-D314-4EC4-6CF6-146C88BD7F83}"/>
              </a:ext>
            </a:extLst>
          </p:cNvPr>
          <p:cNvSpPr txBox="1"/>
          <p:nvPr/>
        </p:nvSpPr>
        <p:spPr>
          <a:xfrm rot="16200000">
            <a:off x="132138" y="3516452"/>
            <a:ext cx="1032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10 cycles</a:t>
            </a:r>
          </a:p>
        </p:txBody>
      </p: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F32E471B-A4D6-BE16-CBDA-9EBE45DB9595}"/>
              </a:ext>
            </a:extLst>
          </p:cNvPr>
          <p:cNvCxnSpPr>
            <a:cxnSpLocks/>
          </p:cNvCxnSpPr>
          <p:nvPr/>
        </p:nvCxnSpPr>
        <p:spPr>
          <a:xfrm flipV="1">
            <a:off x="812558" y="1460889"/>
            <a:ext cx="541207" cy="2028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DA3BBE30-7095-7BF6-25A8-C8FA11D510B5}"/>
              </a:ext>
            </a:extLst>
          </p:cNvPr>
          <p:cNvCxnSpPr>
            <a:cxnSpLocks/>
          </p:cNvCxnSpPr>
          <p:nvPr/>
        </p:nvCxnSpPr>
        <p:spPr>
          <a:xfrm>
            <a:off x="865110" y="6177133"/>
            <a:ext cx="448856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2B30F914-DDFE-3FBB-99C6-188B3376B7B0}"/>
              </a:ext>
            </a:extLst>
          </p:cNvPr>
          <p:cNvCxnSpPr>
            <a:cxnSpLocks/>
          </p:cNvCxnSpPr>
          <p:nvPr/>
        </p:nvCxnSpPr>
        <p:spPr>
          <a:xfrm>
            <a:off x="819886" y="1459265"/>
            <a:ext cx="45224" cy="471786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>
            <a:extLst>
              <a:ext uri="{FF2B5EF4-FFF2-40B4-BE49-F238E27FC236}">
                <a16:creationId xmlns:a16="http://schemas.microsoft.com/office/drawing/2014/main" id="{4E03B42E-9984-B837-50F8-797BCEF15CC8}"/>
              </a:ext>
            </a:extLst>
          </p:cNvPr>
          <p:cNvSpPr txBox="1"/>
          <p:nvPr/>
        </p:nvSpPr>
        <p:spPr>
          <a:xfrm>
            <a:off x="4918542" y="6396335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/>
              <a:t>Fig. 1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7DEC1346-1549-818B-3A21-2BF25A1B7157}"/>
              </a:ext>
            </a:extLst>
          </p:cNvPr>
          <p:cNvSpPr txBox="1"/>
          <p:nvPr/>
        </p:nvSpPr>
        <p:spPr>
          <a:xfrm rot="16200000">
            <a:off x="4367334" y="3852691"/>
            <a:ext cx="184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Reaction Cleanup</a:t>
            </a:r>
          </a:p>
        </p:txBody>
      </p:sp>
      <p:cxnSp>
        <p:nvCxnSpPr>
          <p:cNvPr id="338" name="Straight Connector 337">
            <a:extLst>
              <a:ext uri="{FF2B5EF4-FFF2-40B4-BE49-F238E27FC236}">
                <a16:creationId xmlns:a16="http://schemas.microsoft.com/office/drawing/2014/main" id="{376FD6AD-0E07-6902-05FA-7289FBB8DE22}"/>
              </a:ext>
            </a:extLst>
          </p:cNvPr>
          <p:cNvCxnSpPr>
            <a:cxnSpLocks/>
          </p:cNvCxnSpPr>
          <p:nvPr/>
        </p:nvCxnSpPr>
        <p:spPr>
          <a:xfrm>
            <a:off x="2994155" y="6248996"/>
            <a:ext cx="437319" cy="0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Connector 338">
            <a:extLst>
              <a:ext uri="{FF2B5EF4-FFF2-40B4-BE49-F238E27FC236}">
                <a16:creationId xmlns:a16="http://schemas.microsoft.com/office/drawing/2014/main" id="{AE24F99D-6C14-36C7-8FD1-F52C1D7E8FA4}"/>
              </a:ext>
            </a:extLst>
          </p:cNvPr>
          <p:cNvCxnSpPr>
            <a:cxnSpLocks/>
          </p:cNvCxnSpPr>
          <p:nvPr/>
        </p:nvCxnSpPr>
        <p:spPr>
          <a:xfrm rot="10800000" flipH="1">
            <a:off x="2743805" y="6248996"/>
            <a:ext cx="24525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Connector 340">
            <a:extLst>
              <a:ext uri="{FF2B5EF4-FFF2-40B4-BE49-F238E27FC236}">
                <a16:creationId xmlns:a16="http://schemas.microsoft.com/office/drawing/2014/main" id="{328298F9-E69E-5AD4-3984-18FDEF87D26C}"/>
              </a:ext>
            </a:extLst>
          </p:cNvPr>
          <p:cNvCxnSpPr>
            <a:cxnSpLocks/>
          </p:cNvCxnSpPr>
          <p:nvPr/>
        </p:nvCxnSpPr>
        <p:spPr>
          <a:xfrm>
            <a:off x="2997620" y="6470323"/>
            <a:ext cx="1242640" cy="0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Connector 341">
            <a:extLst>
              <a:ext uri="{FF2B5EF4-FFF2-40B4-BE49-F238E27FC236}">
                <a16:creationId xmlns:a16="http://schemas.microsoft.com/office/drawing/2014/main" id="{A527BA44-D929-5C0D-88BA-F2AC216CA05E}"/>
              </a:ext>
            </a:extLst>
          </p:cNvPr>
          <p:cNvCxnSpPr>
            <a:cxnSpLocks/>
          </p:cNvCxnSpPr>
          <p:nvPr/>
        </p:nvCxnSpPr>
        <p:spPr>
          <a:xfrm rot="10800000" flipH="1">
            <a:off x="2738347" y="6470323"/>
            <a:ext cx="24525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Straight Connector 343">
            <a:extLst>
              <a:ext uri="{FF2B5EF4-FFF2-40B4-BE49-F238E27FC236}">
                <a16:creationId xmlns:a16="http://schemas.microsoft.com/office/drawing/2014/main" id="{8C4B2E9E-3CE4-C8CB-FEE2-5C14B396FF26}"/>
              </a:ext>
            </a:extLst>
          </p:cNvPr>
          <p:cNvCxnSpPr>
            <a:cxnSpLocks/>
          </p:cNvCxnSpPr>
          <p:nvPr/>
        </p:nvCxnSpPr>
        <p:spPr>
          <a:xfrm>
            <a:off x="2975475" y="6348422"/>
            <a:ext cx="714231" cy="0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Straight Connector 344">
            <a:extLst>
              <a:ext uri="{FF2B5EF4-FFF2-40B4-BE49-F238E27FC236}">
                <a16:creationId xmlns:a16="http://schemas.microsoft.com/office/drawing/2014/main" id="{A04D1D1A-7CDA-5599-498C-4CA695B765A3}"/>
              </a:ext>
            </a:extLst>
          </p:cNvPr>
          <p:cNvCxnSpPr>
            <a:cxnSpLocks/>
          </p:cNvCxnSpPr>
          <p:nvPr/>
        </p:nvCxnSpPr>
        <p:spPr>
          <a:xfrm rot="10800000" flipH="1">
            <a:off x="2731884" y="6355745"/>
            <a:ext cx="24525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Rectangle 315">
            <a:extLst>
              <a:ext uri="{FF2B5EF4-FFF2-40B4-BE49-F238E27FC236}">
                <a16:creationId xmlns:a16="http://schemas.microsoft.com/office/drawing/2014/main" id="{A991F843-0DB2-CD8A-A121-BD46ECB5FBC4}"/>
              </a:ext>
            </a:extLst>
          </p:cNvPr>
          <p:cNvSpPr/>
          <p:nvPr/>
        </p:nvSpPr>
        <p:spPr>
          <a:xfrm>
            <a:off x="2952829" y="5794137"/>
            <a:ext cx="45719" cy="312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02D265-FD53-055E-0463-6A9C26885288}"/>
              </a:ext>
            </a:extLst>
          </p:cNvPr>
          <p:cNvSpPr txBox="1"/>
          <p:nvPr/>
        </p:nvSpPr>
        <p:spPr>
          <a:xfrm>
            <a:off x="1964165" y="845293"/>
            <a:ext cx="892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/>
              <a:t>(95 °C/5 min</a:t>
            </a:r>
          </a:p>
          <a:p>
            <a:r>
              <a:rPr lang="en-CA" sz="900" b="1" dirty="0"/>
              <a:t>Snap cooling)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9373C3-66E8-36D5-2BD2-A0362AEA0B4F}"/>
              </a:ext>
            </a:extLst>
          </p:cNvPr>
          <p:cNvSpPr txBox="1"/>
          <p:nvPr/>
        </p:nvSpPr>
        <p:spPr>
          <a:xfrm>
            <a:off x="1618626" y="2115123"/>
            <a:ext cx="9557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50" b="1" dirty="0"/>
              <a:t>(70 °C/ 2 min)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4338A17-B26A-31E3-6C6C-7AFE0836F25C}"/>
              </a:ext>
            </a:extLst>
          </p:cNvPr>
          <p:cNvGrpSpPr/>
          <p:nvPr/>
        </p:nvGrpSpPr>
        <p:grpSpPr>
          <a:xfrm>
            <a:off x="3050213" y="613553"/>
            <a:ext cx="324128" cy="369332"/>
            <a:chOff x="4151964" y="838708"/>
            <a:chExt cx="324128" cy="36933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0F5759D-CCB3-2EDA-B6D9-AAF0D8DC0FA1}"/>
                </a:ext>
              </a:extLst>
            </p:cNvPr>
            <p:cNvSpPr txBox="1"/>
            <p:nvPr/>
          </p:nvSpPr>
          <p:spPr>
            <a:xfrm>
              <a:off x="4151964" y="838708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A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D6E79F4-2E35-C4DB-91A8-25D901AF68E6}"/>
                </a:ext>
              </a:extLst>
            </p:cNvPr>
            <p:cNvSpPr/>
            <p:nvPr/>
          </p:nvSpPr>
          <p:spPr>
            <a:xfrm>
              <a:off x="4166083" y="906188"/>
              <a:ext cx="295891" cy="273505"/>
            </a:xfrm>
            <a:prstGeom prst="ellipse">
              <a:avLst/>
            </a:prstGeom>
            <a:noFill/>
            <a:ln w="2540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3A8C7476-7730-6C8C-477C-27AA5EB504A6}"/>
              </a:ext>
            </a:extLst>
          </p:cNvPr>
          <p:cNvSpPr txBox="1"/>
          <p:nvPr/>
        </p:nvSpPr>
        <p:spPr>
          <a:xfrm>
            <a:off x="7230499" y="6366170"/>
            <a:ext cx="11336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100" b="1" dirty="0"/>
              <a:t>Load library on </a:t>
            </a:r>
          </a:p>
          <a:p>
            <a:pPr algn="ctr"/>
            <a:r>
              <a:rPr lang="en-CA" sz="1100" b="1" dirty="0"/>
              <a:t>Flongle  flowcell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9555C29-6F30-E36C-82EB-FC51627381AA}"/>
              </a:ext>
            </a:extLst>
          </p:cNvPr>
          <p:cNvSpPr txBox="1"/>
          <p:nvPr/>
        </p:nvSpPr>
        <p:spPr>
          <a:xfrm>
            <a:off x="7695141" y="3543157"/>
            <a:ext cx="18957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/>
              <a:t>PCR using RPB114.24 V14 </a:t>
            </a:r>
          </a:p>
          <a:p>
            <a:pPr algn="ctr"/>
            <a:r>
              <a:rPr lang="en-CA" sz="1100" b="1" dirty="0"/>
              <a:t>barcoding primers</a:t>
            </a:r>
          </a:p>
        </p:txBody>
      </p:sp>
      <p:sp>
        <p:nvSpPr>
          <p:cNvPr id="192" name="Arrow: Right 191">
            <a:extLst>
              <a:ext uri="{FF2B5EF4-FFF2-40B4-BE49-F238E27FC236}">
                <a16:creationId xmlns:a16="http://schemas.microsoft.com/office/drawing/2014/main" id="{31B676F4-5702-A434-141C-EB1E381DE50B}"/>
              </a:ext>
            </a:extLst>
          </p:cNvPr>
          <p:cNvSpPr/>
          <p:nvPr/>
        </p:nvSpPr>
        <p:spPr>
          <a:xfrm rot="5400000">
            <a:off x="7275612" y="3560248"/>
            <a:ext cx="855476" cy="46868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12DABEE-7B5C-65B1-C154-94B7E05ADABC}"/>
              </a:ext>
            </a:extLst>
          </p:cNvPr>
          <p:cNvGrpSpPr/>
          <p:nvPr/>
        </p:nvGrpSpPr>
        <p:grpSpPr>
          <a:xfrm>
            <a:off x="5788796" y="1580188"/>
            <a:ext cx="332142" cy="369332"/>
            <a:chOff x="9995706" y="3538755"/>
            <a:chExt cx="332142" cy="3693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B6C5F77-F081-33FD-652E-E94DB17FEA64}"/>
                </a:ext>
              </a:extLst>
            </p:cNvPr>
            <p:cNvSpPr txBox="1"/>
            <p:nvPr/>
          </p:nvSpPr>
          <p:spPr>
            <a:xfrm>
              <a:off x="9995706" y="3538755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G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B4682F6-5545-1E1F-550A-DF024B802094}"/>
                </a:ext>
              </a:extLst>
            </p:cNvPr>
            <p:cNvSpPr/>
            <p:nvPr/>
          </p:nvSpPr>
          <p:spPr>
            <a:xfrm>
              <a:off x="10016820" y="3593316"/>
              <a:ext cx="295891" cy="273505"/>
            </a:xfrm>
            <a:prstGeom prst="ellipse">
              <a:avLst/>
            </a:prstGeom>
            <a:noFill/>
            <a:ln w="2540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E0FF37E-3280-40C5-9D79-689BF5DAEFBE}"/>
              </a:ext>
            </a:extLst>
          </p:cNvPr>
          <p:cNvGrpSpPr/>
          <p:nvPr/>
        </p:nvGrpSpPr>
        <p:grpSpPr>
          <a:xfrm>
            <a:off x="3068605" y="4555128"/>
            <a:ext cx="302009" cy="369332"/>
            <a:chOff x="4135888" y="5062233"/>
            <a:chExt cx="302009" cy="36933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000457F-819C-BC10-308E-5F25CFF6290E}"/>
                </a:ext>
              </a:extLst>
            </p:cNvPr>
            <p:cNvSpPr txBox="1"/>
            <p:nvPr/>
          </p:nvSpPr>
          <p:spPr>
            <a:xfrm>
              <a:off x="4135888" y="5062233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E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33D39ED-EFF6-1EBF-1012-5D293B29ABC5}"/>
                </a:ext>
              </a:extLst>
            </p:cNvPr>
            <p:cNvSpPr/>
            <p:nvPr/>
          </p:nvSpPr>
          <p:spPr>
            <a:xfrm>
              <a:off x="4142006" y="5114211"/>
              <a:ext cx="295891" cy="273505"/>
            </a:xfrm>
            <a:prstGeom prst="ellipse">
              <a:avLst/>
            </a:prstGeom>
            <a:noFill/>
            <a:ln w="2540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0FA3535-D1F9-C256-AB67-AF08E796667A}"/>
              </a:ext>
            </a:extLst>
          </p:cNvPr>
          <p:cNvGrpSpPr/>
          <p:nvPr/>
        </p:nvGrpSpPr>
        <p:grpSpPr>
          <a:xfrm>
            <a:off x="1964164" y="6027003"/>
            <a:ext cx="295891" cy="369332"/>
            <a:chOff x="6434245" y="3266345"/>
            <a:chExt cx="295891" cy="36933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FCF2B1B-CA87-E037-E98B-A8E1B55CFA4A}"/>
                </a:ext>
              </a:extLst>
            </p:cNvPr>
            <p:cNvSpPr txBox="1"/>
            <p:nvPr/>
          </p:nvSpPr>
          <p:spPr>
            <a:xfrm>
              <a:off x="6439672" y="3266345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F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90F18FB-5FF2-2383-1816-50F5B5AC1792}"/>
                </a:ext>
              </a:extLst>
            </p:cNvPr>
            <p:cNvSpPr/>
            <p:nvPr/>
          </p:nvSpPr>
          <p:spPr>
            <a:xfrm>
              <a:off x="6434245" y="3314259"/>
              <a:ext cx="295891" cy="273505"/>
            </a:xfrm>
            <a:prstGeom prst="ellipse">
              <a:avLst/>
            </a:prstGeom>
            <a:noFill/>
            <a:ln w="2540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45B3A99-1B0F-5EB3-6F4C-91359C7411A4}"/>
              </a:ext>
            </a:extLst>
          </p:cNvPr>
          <p:cNvGrpSpPr/>
          <p:nvPr/>
        </p:nvGrpSpPr>
        <p:grpSpPr>
          <a:xfrm>
            <a:off x="3063438" y="3617089"/>
            <a:ext cx="330540" cy="369332"/>
            <a:chOff x="4136396" y="3963356"/>
            <a:chExt cx="330540" cy="36933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DB9FFAC-3259-BE7F-3D19-3900A0D0578E}"/>
                </a:ext>
              </a:extLst>
            </p:cNvPr>
            <p:cNvSpPr txBox="1"/>
            <p:nvPr/>
          </p:nvSpPr>
          <p:spPr>
            <a:xfrm>
              <a:off x="4136396" y="3963356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D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54F392E-0014-DFBB-1350-6F81E786404E}"/>
                </a:ext>
              </a:extLst>
            </p:cNvPr>
            <p:cNvSpPr/>
            <p:nvPr/>
          </p:nvSpPr>
          <p:spPr>
            <a:xfrm>
              <a:off x="4147133" y="4018850"/>
              <a:ext cx="295891" cy="273505"/>
            </a:xfrm>
            <a:prstGeom prst="ellipse">
              <a:avLst/>
            </a:prstGeom>
            <a:noFill/>
            <a:ln w="2540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17182AF-D50A-2C6F-E5E2-BF09F711737F}"/>
              </a:ext>
            </a:extLst>
          </p:cNvPr>
          <p:cNvGrpSpPr/>
          <p:nvPr/>
        </p:nvGrpSpPr>
        <p:grpSpPr>
          <a:xfrm>
            <a:off x="3055106" y="2883763"/>
            <a:ext cx="312120" cy="369332"/>
            <a:chOff x="4138717" y="3045879"/>
            <a:chExt cx="312120" cy="36933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189D829-FDA9-895C-B898-437F59D61F13}"/>
                </a:ext>
              </a:extLst>
            </p:cNvPr>
            <p:cNvSpPr txBox="1"/>
            <p:nvPr/>
          </p:nvSpPr>
          <p:spPr>
            <a:xfrm>
              <a:off x="4138717" y="3045879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C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D914E78-CB38-07BE-CB40-303410B62E2D}"/>
                </a:ext>
              </a:extLst>
            </p:cNvPr>
            <p:cNvSpPr/>
            <p:nvPr/>
          </p:nvSpPr>
          <p:spPr>
            <a:xfrm>
              <a:off x="4154946" y="3094521"/>
              <a:ext cx="295891" cy="273505"/>
            </a:xfrm>
            <a:prstGeom prst="ellipse">
              <a:avLst/>
            </a:prstGeom>
            <a:noFill/>
            <a:ln w="2540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BB733D4-83A7-2949-AB01-613B212F8026}"/>
              </a:ext>
            </a:extLst>
          </p:cNvPr>
          <p:cNvGrpSpPr/>
          <p:nvPr/>
        </p:nvGrpSpPr>
        <p:grpSpPr>
          <a:xfrm>
            <a:off x="3066644" y="1672605"/>
            <a:ext cx="324128" cy="369332"/>
            <a:chOff x="4162185" y="1870256"/>
            <a:chExt cx="324128" cy="3693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B7A5626-B7C5-2EE0-DCDE-26A1355EC200}"/>
                </a:ext>
              </a:extLst>
            </p:cNvPr>
            <p:cNvSpPr txBox="1"/>
            <p:nvPr/>
          </p:nvSpPr>
          <p:spPr>
            <a:xfrm>
              <a:off x="4162185" y="1870256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B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FAB8028-AFD5-3EBA-464A-00A9442F00FD}"/>
                </a:ext>
              </a:extLst>
            </p:cNvPr>
            <p:cNvSpPr/>
            <p:nvPr/>
          </p:nvSpPr>
          <p:spPr>
            <a:xfrm>
              <a:off x="4166083" y="1933836"/>
              <a:ext cx="295891" cy="273505"/>
            </a:xfrm>
            <a:prstGeom prst="ellipse">
              <a:avLst/>
            </a:prstGeom>
            <a:noFill/>
            <a:ln w="2540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647D2F12-27F1-1D0B-C57F-97CB2FB7135B}"/>
              </a:ext>
            </a:extLst>
          </p:cNvPr>
          <p:cNvSpPr txBox="1"/>
          <p:nvPr/>
        </p:nvSpPr>
        <p:spPr>
          <a:xfrm>
            <a:off x="6277388" y="1729818"/>
            <a:ext cx="3036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/>
              <a:t>Looped amplicons with RLB ends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B11CE080-8BF3-4EBF-4335-0719B584CE63}"/>
              </a:ext>
            </a:extLst>
          </p:cNvPr>
          <p:cNvSpPr/>
          <p:nvPr/>
        </p:nvSpPr>
        <p:spPr>
          <a:xfrm>
            <a:off x="6541226" y="1163698"/>
            <a:ext cx="2274688" cy="54624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1" name="Oval 300">
            <a:extLst>
              <a:ext uri="{FF2B5EF4-FFF2-40B4-BE49-F238E27FC236}">
                <a16:creationId xmlns:a16="http://schemas.microsoft.com/office/drawing/2014/main" id="{2A98E5FB-CE19-A4F3-3130-476493C2EE45}"/>
              </a:ext>
            </a:extLst>
          </p:cNvPr>
          <p:cNvSpPr/>
          <p:nvPr/>
        </p:nvSpPr>
        <p:spPr>
          <a:xfrm>
            <a:off x="6970105" y="2270584"/>
            <a:ext cx="692024" cy="366179"/>
          </a:xfrm>
          <a:prstGeom prst="ellipse">
            <a:avLst/>
          </a:prstGeom>
          <a:noFill/>
          <a:ln w="254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34DBEBD5-7204-E4A7-2932-17E61908BB9D}"/>
              </a:ext>
            </a:extLst>
          </p:cNvPr>
          <p:cNvSpPr/>
          <p:nvPr/>
        </p:nvSpPr>
        <p:spPr>
          <a:xfrm>
            <a:off x="6796368" y="2398797"/>
            <a:ext cx="350202" cy="142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D6814F3B-0E9C-0F74-4B72-F63DC2388395}"/>
              </a:ext>
            </a:extLst>
          </p:cNvPr>
          <p:cNvSpPr/>
          <p:nvPr/>
        </p:nvSpPr>
        <p:spPr>
          <a:xfrm rot="20168706">
            <a:off x="6887714" y="2354372"/>
            <a:ext cx="21101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ED936E1A-DFBE-A4DE-BB9A-FA136E661B18}"/>
              </a:ext>
            </a:extLst>
          </p:cNvPr>
          <p:cNvSpPr/>
          <p:nvPr/>
        </p:nvSpPr>
        <p:spPr>
          <a:xfrm rot="1156911">
            <a:off x="6889112" y="2528449"/>
            <a:ext cx="21101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12" name="Straight Connector 311">
            <a:extLst>
              <a:ext uri="{FF2B5EF4-FFF2-40B4-BE49-F238E27FC236}">
                <a16:creationId xmlns:a16="http://schemas.microsoft.com/office/drawing/2014/main" id="{F600F762-8E76-71F3-1426-C24BB8241FC1}"/>
              </a:ext>
            </a:extLst>
          </p:cNvPr>
          <p:cNvCxnSpPr>
            <a:cxnSpLocks/>
          </p:cNvCxnSpPr>
          <p:nvPr/>
        </p:nvCxnSpPr>
        <p:spPr>
          <a:xfrm flipV="1">
            <a:off x="6642062" y="2422213"/>
            <a:ext cx="251963" cy="1048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Connector 312">
            <a:extLst>
              <a:ext uri="{FF2B5EF4-FFF2-40B4-BE49-F238E27FC236}">
                <a16:creationId xmlns:a16="http://schemas.microsoft.com/office/drawing/2014/main" id="{EB4FC075-6E1D-571B-EC16-DF0F903CA543}"/>
              </a:ext>
            </a:extLst>
          </p:cNvPr>
          <p:cNvCxnSpPr>
            <a:cxnSpLocks/>
          </p:cNvCxnSpPr>
          <p:nvPr/>
        </p:nvCxnSpPr>
        <p:spPr>
          <a:xfrm flipH="1">
            <a:off x="6642062" y="2514875"/>
            <a:ext cx="24525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F14833D1-C1C7-F1C8-26A5-7F289C3C8B47}"/>
              </a:ext>
            </a:extLst>
          </p:cNvPr>
          <p:cNvSpPr/>
          <p:nvPr/>
        </p:nvSpPr>
        <p:spPr>
          <a:xfrm>
            <a:off x="8123890" y="2254477"/>
            <a:ext cx="692024" cy="369957"/>
          </a:xfrm>
          <a:prstGeom prst="ellipse">
            <a:avLst/>
          </a:prstGeom>
          <a:noFill/>
          <a:ln w="254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E3D06C5-E350-B084-E6AE-4F7B52FD75CE}"/>
              </a:ext>
            </a:extLst>
          </p:cNvPr>
          <p:cNvSpPr/>
          <p:nvPr/>
        </p:nvSpPr>
        <p:spPr>
          <a:xfrm>
            <a:off x="7909949" y="2298249"/>
            <a:ext cx="350202" cy="394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6C7A579-B322-1835-1082-599AB3552025}"/>
              </a:ext>
            </a:extLst>
          </p:cNvPr>
          <p:cNvSpPr/>
          <p:nvPr/>
        </p:nvSpPr>
        <p:spPr>
          <a:xfrm rot="20168706">
            <a:off x="8041499" y="2339129"/>
            <a:ext cx="211015" cy="4619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6D73A36-AF96-052C-44AB-95CD703481B5}"/>
              </a:ext>
            </a:extLst>
          </p:cNvPr>
          <p:cNvSpPr/>
          <p:nvPr/>
        </p:nvSpPr>
        <p:spPr>
          <a:xfrm rot="1156911">
            <a:off x="8042897" y="2515002"/>
            <a:ext cx="211015" cy="4619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7530542-A957-36AD-FC66-2B40A4FF5938}"/>
              </a:ext>
            </a:extLst>
          </p:cNvPr>
          <p:cNvCxnSpPr>
            <a:cxnSpLocks/>
          </p:cNvCxnSpPr>
          <p:nvPr/>
        </p:nvCxnSpPr>
        <p:spPr>
          <a:xfrm flipV="1">
            <a:off x="7795847" y="2407670"/>
            <a:ext cx="251963" cy="1059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CD782AF-426B-B0EB-FC7D-A1D27E39E322}"/>
              </a:ext>
            </a:extLst>
          </p:cNvPr>
          <p:cNvCxnSpPr>
            <a:cxnSpLocks/>
          </p:cNvCxnSpPr>
          <p:nvPr/>
        </p:nvCxnSpPr>
        <p:spPr>
          <a:xfrm flipH="1">
            <a:off x="7795847" y="2501288"/>
            <a:ext cx="24525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9133D499-D9E3-90EB-8F05-4E8C2C737C69}"/>
              </a:ext>
            </a:extLst>
          </p:cNvPr>
          <p:cNvGrpSpPr/>
          <p:nvPr/>
        </p:nvGrpSpPr>
        <p:grpSpPr>
          <a:xfrm>
            <a:off x="7886635" y="2783331"/>
            <a:ext cx="815114" cy="613705"/>
            <a:chOff x="9233934" y="2387012"/>
            <a:chExt cx="815114" cy="61370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850B1DF-F050-310C-5F72-C17003A572CB}"/>
                </a:ext>
              </a:extLst>
            </p:cNvPr>
            <p:cNvSpPr/>
            <p:nvPr/>
          </p:nvSpPr>
          <p:spPr>
            <a:xfrm>
              <a:off x="9574887" y="2431477"/>
              <a:ext cx="474161" cy="304832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0836919-03AA-F1E3-BB43-193E7DDD334B}"/>
                </a:ext>
              </a:extLst>
            </p:cNvPr>
            <p:cNvSpPr/>
            <p:nvPr/>
          </p:nvSpPr>
          <p:spPr>
            <a:xfrm>
              <a:off x="9384422" y="2387012"/>
              <a:ext cx="264873" cy="6137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D5DCF02-FD61-9534-C185-F756DBCD2206}"/>
                </a:ext>
              </a:extLst>
            </p:cNvPr>
            <p:cNvSpPr/>
            <p:nvPr/>
          </p:nvSpPr>
          <p:spPr>
            <a:xfrm rot="1156911">
              <a:off x="9480984" y="2655560"/>
              <a:ext cx="211015" cy="4214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8FB3E0B-C792-C2D2-66A9-51F2F3425ED1}"/>
                </a:ext>
              </a:extLst>
            </p:cNvPr>
            <p:cNvSpPr/>
            <p:nvPr/>
          </p:nvSpPr>
          <p:spPr>
            <a:xfrm rot="20168706">
              <a:off x="9479762" y="2487497"/>
              <a:ext cx="211015" cy="4214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E1B1286-91B7-58F1-4A3B-AE35155043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33934" y="2557623"/>
              <a:ext cx="251963" cy="966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1B6E3A7-CD51-AB50-B519-E4173F805F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33934" y="2643047"/>
              <a:ext cx="24525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67ACFE6F-83AF-A777-AB2A-4097A9491F33}"/>
              </a:ext>
            </a:extLst>
          </p:cNvPr>
          <p:cNvGrpSpPr/>
          <p:nvPr/>
        </p:nvGrpSpPr>
        <p:grpSpPr>
          <a:xfrm>
            <a:off x="6771261" y="2828437"/>
            <a:ext cx="796324" cy="592150"/>
            <a:chOff x="8214993" y="2417410"/>
            <a:chExt cx="796324" cy="592150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D6ACC3F7-E45D-745C-41AF-F90EE17E6B05}"/>
                </a:ext>
              </a:extLst>
            </p:cNvPr>
            <p:cNvSpPr/>
            <p:nvPr/>
          </p:nvSpPr>
          <p:spPr>
            <a:xfrm>
              <a:off x="8327892" y="2417410"/>
              <a:ext cx="264873" cy="5921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A0FE587E-5AD0-0B80-C061-7E2F494413CC}"/>
                </a:ext>
              </a:extLst>
            </p:cNvPr>
            <p:cNvSpPr/>
            <p:nvPr/>
          </p:nvSpPr>
          <p:spPr>
            <a:xfrm>
              <a:off x="8537156" y="2451066"/>
              <a:ext cx="474161" cy="294126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86430218-1364-8731-02C2-E5C5AA5C7C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14993" y="2573496"/>
              <a:ext cx="251963" cy="932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2EC0A5E-B91D-B376-229E-9E9E72C56B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14993" y="2655919"/>
              <a:ext cx="24525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5F93D174-5D90-53DB-ED88-E5CA20B70483}"/>
                </a:ext>
              </a:extLst>
            </p:cNvPr>
            <p:cNvSpPr/>
            <p:nvPr/>
          </p:nvSpPr>
          <p:spPr>
            <a:xfrm>
              <a:off x="8517722" y="2534713"/>
              <a:ext cx="91720" cy="3078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F4E97D78-6E72-BD92-ED6C-DCA12C867E9C}"/>
                </a:ext>
              </a:extLst>
            </p:cNvPr>
            <p:cNvSpPr/>
            <p:nvPr/>
          </p:nvSpPr>
          <p:spPr>
            <a:xfrm rot="20168706">
              <a:off x="8452977" y="2507022"/>
              <a:ext cx="211015" cy="4066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99438BBA-0A7C-8D99-60AF-C8C0FCB774AA}"/>
                </a:ext>
              </a:extLst>
            </p:cNvPr>
            <p:cNvSpPr/>
            <p:nvPr/>
          </p:nvSpPr>
          <p:spPr>
            <a:xfrm rot="1156911">
              <a:off x="8441327" y="2677648"/>
              <a:ext cx="211015" cy="4066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ED655FA-4807-E9E4-1C9E-703F49AE4027}"/>
              </a:ext>
            </a:extLst>
          </p:cNvPr>
          <p:cNvSpPr/>
          <p:nvPr/>
        </p:nvSpPr>
        <p:spPr>
          <a:xfrm>
            <a:off x="6554939" y="2135790"/>
            <a:ext cx="2385268" cy="111919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8" name="Left Brace 107">
            <a:extLst>
              <a:ext uri="{FF2B5EF4-FFF2-40B4-BE49-F238E27FC236}">
                <a16:creationId xmlns:a16="http://schemas.microsoft.com/office/drawing/2014/main" id="{2E085A9A-2C2B-E9AD-0383-73F703344FCB}"/>
              </a:ext>
            </a:extLst>
          </p:cNvPr>
          <p:cNvSpPr/>
          <p:nvPr/>
        </p:nvSpPr>
        <p:spPr>
          <a:xfrm>
            <a:off x="5991104" y="1465979"/>
            <a:ext cx="498747" cy="1328290"/>
          </a:xfrm>
          <a:prstGeom prst="leftBrace">
            <a:avLst>
              <a:gd name="adj1" fmla="val 0"/>
              <a:gd name="adj2" fmla="val 50000"/>
            </a:avLst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4B621E1-BF77-8203-D954-116F493D2BEE}"/>
              </a:ext>
            </a:extLst>
          </p:cNvPr>
          <p:cNvSpPr txBox="1"/>
          <p:nvPr/>
        </p:nvSpPr>
        <p:spPr>
          <a:xfrm>
            <a:off x="6942417" y="713381"/>
            <a:ext cx="1610311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/>
              <a:t>Linear amplicons</a:t>
            </a:r>
          </a:p>
          <a:p>
            <a:pPr algn="ctr"/>
            <a:r>
              <a:rPr lang="en-CA" sz="1000" b="1" dirty="0"/>
              <a:t>(RLB at one end only)</a:t>
            </a:r>
          </a:p>
        </p:txBody>
      </p: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37F4BAE9-C260-0F97-05D5-CFD5352D6AB2}"/>
              </a:ext>
            </a:extLst>
          </p:cNvPr>
          <p:cNvCxnSpPr>
            <a:cxnSpLocks/>
          </p:cNvCxnSpPr>
          <p:nvPr/>
        </p:nvCxnSpPr>
        <p:spPr>
          <a:xfrm>
            <a:off x="2975475" y="4345629"/>
            <a:ext cx="8669" cy="65756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2E2505B0-4A0A-E2E4-F251-B7EAC4C98CEB}"/>
              </a:ext>
            </a:extLst>
          </p:cNvPr>
          <p:cNvGrpSpPr/>
          <p:nvPr/>
        </p:nvGrpSpPr>
        <p:grpSpPr>
          <a:xfrm>
            <a:off x="1353765" y="4063834"/>
            <a:ext cx="3557529" cy="298631"/>
            <a:chOff x="2446852" y="4210696"/>
            <a:chExt cx="3557529" cy="298631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F146007-E01F-A8D2-B9A8-467D7C7F010E}"/>
                </a:ext>
              </a:extLst>
            </p:cNvPr>
            <p:cNvCxnSpPr>
              <a:cxnSpLocks/>
            </p:cNvCxnSpPr>
            <p:nvPr/>
          </p:nvCxnSpPr>
          <p:spPr>
            <a:xfrm>
              <a:off x="2446852" y="4431321"/>
              <a:ext cx="1402010" cy="949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A21F18C1-DAEA-1D7F-E899-F4BCE15D38C5}"/>
                </a:ext>
              </a:extLst>
            </p:cNvPr>
            <p:cNvGrpSpPr/>
            <p:nvPr/>
          </p:nvGrpSpPr>
          <p:grpSpPr>
            <a:xfrm flipH="1">
              <a:off x="3506452" y="4222046"/>
              <a:ext cx="419727" cy="156501"/>
              <a:chOff x="1726532" y="1517739"/>
              <a:chExt cx="419727" cy="156501"/>
            </a:xfrm>
          </p:grpSpPr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74F16662-9C8C-FD55-C2BE-CABC006FE3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26532" y="1517739"/>
                <a:ext cx="218048" cy="13364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D9085D45-C5B8-406F-1E0A-F24E03B5BB93}"/>
                  </a:ext>
                </a:extLst>
              </p:cNvPr>
              <p:cNvSpPr/>
              <p:nvPr/>
            </p:nvSpPr>
            <p:spPr>
              <a:xfrm>
                <a:off x="1935244" y="1628521"/>
                <a:ext cx="211015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C558C9FC-1197-3A54-BAD1-9AB84BD46398}"/>
                </a:ext>
              </a:extLst>
            </p:cNvPr>
            <p:cNvGrpSpPr/>
            <p:nvPr/>
          </p:nvGrpSpPr>
          <p:grpSpPr>
            <a:xfrm flipH="1">
              <a:off x="3302723" y="4296456"/>
              <a:ext cx="218048" cy="184624"/>
              <a:chOff x="1754509" y="4688054"/>
              <a:chExt cx="218048" cy="184624"/>
            </a:xfrm>
          </p:grpSpPr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420D7184-E3D6-4189-59E4-F9DC52D12CB2}"/>
                  </a:ext>
                </a:extLst>
              </p:cNvPr>
              <p:cNvSpPr/>
              <p:nvPr/>
            </p:nvSpPr>
            <p:spPr>
              <a:xfrm>
                <a:off x="1754509" y="4688054"/>
                <a:ext cx="218048" cy="11254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FF52FD02-D4F4-6494-4475-9F7D23684663}"/>
                  </a:ext>
                </a:extLst>
              </p:cNvPr>
              <p:cNvSpPr/>
              <p:nvPr/>
            </p:nvSpPr>
            <p:spPr>
              <a:xfrm>
                <a:off x="1788109" y="4760139"/>
                <a:ext cx="150848" cy="11253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046F3C14-E11C-D294-5ABE-95B182CEE02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759130" y="4467369"/>
              <a:ext cx="24525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41757E34-3984-ED97-E4C3-B62D623B3371}"/>
                </a:ext>
              </a:extLst>
            </p:cNvPr>
            <p:cNvSpPr/>
            <p:nvPr/>
          </p:nvSpPr>
          <p:spPr>
            <a:xfrm flipH="1">
              <a:off x="5555655" y="4446772"/>
              <a:ext cx="211015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6CC7168-FCFA-F1D3-7F5F-816BA554DE3C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4336180" y="4467369"/>
              <a:ext cx="1242640" cy="0"/>
            </a:xfrm>
            <a:prstGeom prst="line">
              <a:avLst/>
            </a:prstGeom>
            <a:ln w="2222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C517FE77-53D0-C528-954B-9A3CA9F3A190}"/>
                </a:ext>
              </a:extLst>
            </p:cNvPr>
            <p:cNvCxnSpPr>
              <a:cxnSpLocks/>
            </p:cNvCxnSpPr>
            <p:nvPr/>
          </p:nvCxnSpPr>
          <p:spPr>
            <a:xfrm>
              <a:off x="4182165" y="4248500"/>
              <a:ext cx="218048" cy="13364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3E1EE27D-0CFD-474E-4ECD-D24319F124FE}"/>
                </a:ext>
              </a:extLst>
            </p:cNvPr>
            <p:cNvSpPr/>
            <p:nvPr/>
          </p:nvSpPr>
          <p:spPr>
            <a:xfrm>
              <a:off x="4390877" y="4359282"/>
              <a:ext cx="211015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6A824EBE-BF72-CD33-DEF7-70519C34AFC3}"/>
                </a:ext>
              </a:extLst>
            </p:cNvPr>
            <p:cNvGrpSpPr/>
            <p:nvPr/>
          </p:nvGrpSpPr>
          <p:grpSpPr>
            <a:xfrm>
              <a:off x="4588312" y="4324703"/>
              <a:ext cx="218048" cy="184624"/>
              <a:chOff x="1754509" y="4688054"/>
              <a:chExt cx="218048" cy="184624"/>
            </a:xfrm>
          </p:grpSpPr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48FEE371-BCA2-F50D-1245-108DD1D9C72A}"/>
                  </a:ext>
                </a:extLst>
              </p:cNvPr>
              <p:cNvSpPr/>
              <p:nvPr/>
            </p:nvSpPr>
            <p:spPr>
              <a:xfrm>
                <a:off x="1754509" y="4688054"/>
                <a:ext cx="218048" cy="11254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FAE3CCF6-4B39-1426-8731-8A95F31AF8BC}"/>
                  </a:ext>
                </a:extLst>
              </p:cNvPr>
              <p:cNvSpPr/>
              <p:nvPr/>
            </p:nvSpPr>
            <p:spPr>
              <a:xfrm>
                <a:off x="1788109" y="4760139"/>
                <a:ext cx="150848" cy="11253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E1BA5AF7-278B-556C-4CDE-683BA86117AF}"/>
                </a:ext>
              </a:extLst>
            </p:cNvPr>
            <p:cNvGrpSpPr/>
            <p:nvPr/>
          </p:nvGrpSpPr>
          <p:grpSpPr>
            <a:xfrm flipH="1">
              <a:off x="2647048" y="4210696"/>
              <a:ext cx="520567" cy="265046"/>
              <a:chOff x="1394246" y="1802219"/>
              <a:chExt cx="520567" cy="265046"/>
            </a:xfrm>
          </p:grpSpPr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770ED755-51CB-FB1F-4005-492791D5D15C}"/>
                  </a:ext>
                </a:extLst>
              </p:cNvPr>
              <p:cNvGrpSpPr/>
              <p:nvPr/>
            </p:nvGrpSpPr>
            <p:grpSpPr>
              <a:xfrm>
                <a:off x="1394246" y="1802219"/>
                <a:ext cx="419727" cy="156501"/>
                <a:chOff x="1726532" y="1517739"/>
                <a:chExt cx="419727" cy="156501"/>
              </a:xfrm>
            </p:grpSpPr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BAB6742B-B654-DDA9-8CFC-855D6465D4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26532" y="1517739"/>
                  <a:ext cx="218048" cy="13364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13CAEB23-7B47-3414-1C35-112768A610BE}"/>
                    </a:ext>
                  </a:extLst>
                </p:cNvPr>
                <p:cNvSpPr/>
                <p:nvPr/>
              </p:nvSpPr>
              <p:spPr>
                <a:xfrm>
                  <a:off x="1935244" y="1628521"/>
                  <a:ext cx="211015" cy="45719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B91F14DB-114E-192E-9F58-E0F2F1AE36C8}"/>
                  </a:ext>
                </a:extLst>
              </p:cNvPr>
              <p:cNvSpPr/>
              <p:nvPr/>
            </p:nvSpPr>
            <p:spPr>
              <a:xfrm>
                <a:off x="1696765" y="1882641"/>
                <a:ext cx="218048" cy="11254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E93AD75E-5879-D54A-0D03-0B79161115B9}"/>
                  </a:ext>
                </a:extLst>
              </p:cNvPr>
              <p:cNvSpPr/>
              <p:nvPr/>
            </p:nvSpPr>
            <p:spPr>
              <a:xfrm>
                <a:off x="1730365" y="1954726"/>
                <a:ext cx="150848" cy="11253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8FB08F6D-B45C-4EB4-C3FF-CB03C68D79A2}"/>
                </a:ext>
              </a:extLst>
            </p:cNvPr>
            <p:cNvCxnSpPr>
              <a:cxnSpLocks/>
            </p:cNvCxnSpPr>
            <p:nvPr/>
          </p:nvCxnSpPr>
          <p:spPr>
            <a:xfrm>
              <a:off x="4696251" y="4240287"/>
              <a:ext cx="218048" cy="13364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34EF554A-7E85-85B5-8A2F-6F0EA1387AAD}"/>
                </a:ext>
              </a:extLst>
            </p:cNvPr>
            <p:cNvSpPr/>
            <p:nvPr/>
          </p:nvSpPr>
          <p:spPr>
            <a:xfrm>
              <a:off x="4904963" y="4351069"/>
              <a:ext cx="211015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FD8E30BE-327A-33C3-235A-FB85EC13CB25}"/>
                </a:ext>
              </a:extLst>
            </p:cNvPr>
            <p:cNvGrpSpPr/>
            <p:nvPr/>
          </p:nvGrpSpPr>
          <p:grpSpPr>
            <a:xfrm>
              <a:off x="5102398" y="4316490"/>
              <a:ext cx="218048" cy="184624"/>
              <a:chOff x="1754509" y="4688054"/>
              <a:chExt cx="218048" cy="184624"/>
            </a:xfrm>
          </p:grpSpPr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61D318D8-D949-3A6D-4B6E-8CA00B520441}"/>
                  </a:ext>
                </a:extLst>
              </p:cNvPr>
              <p:cNvSpPr/>
              <p:nvPr/>
            </p:nvSpPr>
            <p:spPr>
              <a:xfrm>
                <a:off x="1754509" y="4688054"/>
                <a:ext cx="218048" cy="11254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3E854785-EB02-1C4F-417A-0010AE8616D7}"/>
                  </a:ext>
                </a:extLst>
              </p:cNvPr>
              <p:cNvSpPr/>
              <p:nvPr/>
            </p:nvSpPr>
            <p:spPr>
              <a:xfrm>
                <a:off x="1788109" y="4760139"/>
                <a:ext cx="150848" cy="11253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BD9B3B7C-C83C-7850-4D81-1DBD82DD715A}"/>
              </a:ext>
            </a:extLst>
          </p:cNvPr>
          <p:cNvCxnSpPr>
            <a:cxnSpLocks/>
          </p:cNvCxnSpPr>
          <p:nvPr/>
        </p:nvCxnSpPr>
        <p:spPr>
          <a:xfrm flipV="1">
            <a:off x="2575913" y="6610150"/>
            <a:ext cx="1210324" cy="39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Arrow: Right 168">
            <a:extLst>
              <a:ext uri="{FF2B5EF4-FFF2-40B4-BE49-F238E27FC236}">
                <a16:creationId xmlns:a16="http://schemas.microsoft.com/office/drawing/2014/main" id="{D59FD889-B723-E12B-E2DF-83BE11463245}"/>
              </a:ext>
            </a:extLst>
          </p:cNvPr>
          <p:cNvSpPr/>
          <p:nvPr/>
        </p:nvSpPr>
        <p:spPr>
          <a:xfrm rot="5400000">
            <a:off x="7281361" y="5030658"/>
            <a:ext cx="855476" cy="46868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F290030E-2A6A-2D34-EFC8-8C780B840BDE}"/>
              </a:ext>
            </a:extLst>
          </p:cNvPr>
          <p:cNvCxnSpPr>
            <a:cxnSpLocks/>
          </p:cNvCxnSpPr>
          <p:nvPr/>
        </p:nvCxnSpPr>
        <p:spPr>
          <a:xfrm>
            <a:off x="2994155" y="5311761"/>
            <a:ext cx="1026" cy="47579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>
            <a:extLst>
              <a:ext uri="{FF2B5EF4-FFF2-40B4-BE49-F238E27FC236}">
                <a16:creationId xmlns:a16="http://schemas.microsoft.com/office/drawing/2014/main" id="{CB027E5C-0589-52A7-3EBE-0073D7E94D64}"/>
              </a:ext>
            </a:extLst>
          </p:cNvPr>
          <p:cNvSpPr txBox="1"/>
          <p:nvPr/>
        </p:nvSpPr>
        <p:spPr>
          <a:xfrm>
            <a:off x="1650414" y="3648148"/>
            <a:ext cx="114486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/>
              <a:t>Random priming </a:t>
            </a:r>
          </a:p>
        </p:txBody>
      </p: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E1DF2981-660E-2245-DD5D-2AB4658E7044}"/>
              </a:ext>
            </a:extLst>
          </p:cNvPr>
          <p:cNvGrpSpPr/>
          <p:nvPr/>
        </p:nvGrpSpPr>
        <p:grpSpPr>
          <a:xfrm>
            <a:off x="7117800" y="3501187"/>
            <a:ext cx="330540" cy="369332"/>
            <a:chOff x="9995706" y="3538755"/>
            <a:chExt cx="330540" cy="369332"/>
          </a:xfrm>
        </p:grpSpPr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D7F6EC7F-C75A-53CC-1F2B-029B5D425FAF}"/>
                </a:ext>
              </a:extLst>
            </p:cNvPr>
            <p:cNvSpPr txBox="1"/>
            <p:nvPr/>
          </p:nvSpPr>
          <p:spPr>
            <a:xfrm>
              <a:off x="9995706" y="3538755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H</a:t>
              </a:r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E592FD99-7FDC-90FF-1911-C6175097ECEC}"/>
                </a:ext>
              </a:extLst>
            </p:cNvPr>
            <p:cNvSpPr/>
            <p:nvPr/>
          </p:nvSpPr>
          <p:spPr>
            <a:xfrm>
              <a:off x="10016820" y="3593316"/>
              <a:ext cx="295891" cy="273505"/>
            </a:xfrm>
            <a:prstGeom prst="ellipse">
              <a:avLst/>
            </a:prstGeom>
            <a:noFill/>
            <a:ln w="2540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1168838-80BE-6A5B-E0C7-F546B813D8A9}"/>
              </a:ext>
            </a:extLst>
          </p:cNvPr>
          <p:cNvGrpSpPr/>
          <p:nvPr/>
        </p:nvGrpSpPr>
        <p:grpSpPr>
          <a:xfrm>
            <a:off x="7192987" y="4924460"/>
            <a:ext cx="295891" cy="369332"/>
            <a:chOff x="10016820" y="3538276"/>
            <a:chExt cx="295891" cy="36933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4E6C22B-F39C-6E4C-2590-708A5AD9E2B7}"/>
                </a:ext>
              </a:extLst>
            </p:cNvPr>
            <p:cNvSpPr txBox="1"/>
            <p:nvPr/>
          </p:nvSpPr>
          <p:spPr>
            <a:xfrm>
              <a:off x="10036618" y="3538276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J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E61A243-ED37-18F6-163F-BFEF3E48068A}"/>
                </a:ext>
              </a:extLst>
            </p:cNvPr>
            <p:cNvSpPr/>
            <p:nvPr/>
          </p:nvSpPr>
          <p:spPr>
            <a:xfrm>
              <a:off x="10016820" y="3593316"/>
              <a:ext cx="295891" cy="273505"/>
            </a:xfrm>
            <a:prstGeom prst="ellipse">
              <a:avLst/>
            </a:prstGeom>
            <a:noFill/>
            <a:ln w="2540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C86BF95-0427-26D0-ADAF-68DBBE49D20D}"/>
              </a:ext>
            </a:extLst>
          </p:cNvPr>
          <p:cNvGrpSpPr/>
          <p:nvPr/>
        </p:nvGrpSpPr>
        <p:grpSpPr>
          <a:xfrm>
            <a:off x="9279898" y="4130655"/>
            <a:ext cx="295891" cy="369332"/>
            <a:chOff x="10016820" y="3548362"/>
            <a:chExt cx="295891" cy="36933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7760D30-D78F-9685-B40B-90D8988DB008}"/>
                </a:ext>
              </a:extLst>
            </p:cNvPr>
            <p:cNvSpPr txBox="1"/>
            <p:nvPr/>
          </p:nvSpPr>
          <p:spPr>
            <a:xfrm>
              <a:off x="10041975" y="3548362"/>
              <a:ext cx="2455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I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EC99940-9B67-8CE8-41B8-7F281CCBF522}"/>
                </a:ext>
              </a:extLst>
            </p:cNvPr>
            <p:cNvSpPr/>
            <p:nvPr/>
          </p:nvSpPr>
          <p:spPr>
            <a:xfrm>
              <a:off x="10016820" y="3593316"/>
              <a:ext cx="295891" cy="273505"/>
            </a:xfrm>
            <a:prstGeom prst="ellipse">
              <a:avLst/>
            </a:prstGeom>
            <a:noFill/>
            <a:ln w="2540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F30BC0A3-EEDF-0E9F-FB02-56F0693D4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493" y="3885427"/>
            <a:ext cx="2128919" cy="1229119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625593E3-0628-C1ED-8A4D-A5A0F675C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8000"/>
                    </a14:imgEffect>
                    <a14:imgEffect>
                      <a14:brightnessContrast bright="-8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688" y="5792565"/>
            <a:ext cx="1261985" cy="84758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213A0981-67F0-22A7-A6AD-6CDA77F3043C}"/>
              </a:ext>
            </a:extLst>
          </p:cNvPr>
          <p:cNvCxnSpPr>
            <a:cxnSpLocks/>
          </p:cNvCxnSpPr>
          <p:nvPr/>
        </p:nvCxnSpPr>
        <p:spPr>
          <a:xfrm>
            <a:off x="11148652" y="5166339"/>
            <a:ext cx="1026" cy="475794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0FA21AC6-29FF-5422-0BB1-02DE9D7F460B}"/>
              </a:ext>
            </a:extLst>
          </p:cNvPr>
          <p:cNvCxnSpPr>
            <a:cxnSpLocks/>
          </p:cNvCxnSpPr>
          <p:nvPr/>
        </p:nvCxnSpPr>
        <p:spPr>
          <a:xfrm>
            <a:off x="8882517" y="4542382"/>
            <a:ext cx="956082" cy="1557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4DBE75-9A7D-2942-AC1C-ECF1A0E4BA19}"/>
              </a:ext>
            </a:extLst>
          </p:cNvPr>
          <p:cNvGrpSpPr/>
          <p:nvPr/>
        </p:nvGrpSpPr>
        <p:grpSpPr>
          <a:xfrm>
            <a:off x="10245045" y="3986421"/>
            <a:ext cx="359394" cy="369332"/>
            <a:chOff x="9985068" y="3537640"/>
            <a:chExt cx="359394" cy="369332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35F20CC4-85C9-E223-0698-BF075E06C565}"/>
                </a:ext>
              </a:extLst>
            </p:cNvPr>
            <p:cNvSpPr txBox="1"/>
            <p:nvPr/>
          </p:nvSpPr>
          <p:spPr>
            <a:xfrm>
              <a:off x="9985068" y="3537640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Ia</a:t>
              </a: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9ADD9668-7A5E-E6B7-0341-B046B208EB8C}"/>
                </a:ext>
              </a:extLst>
            </p:cNvPr>
            <p:cNvSpPr/>
            <p:nvPr/>
          </p:nvSpPr>
          <p:spPr>
            <a:xfrm>
              <a:off x="10016820" y="3593316"/>
              <a:ext cx="295891" cy="273505"/>
            </a:xfrm>
            <a:prstGeom prst="ellipse">
              <a:avLst/>
            </a:prstGeom>
            <a:noFill/>
            <a:ln w="2540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3EA6EEB3-3F0D-0CF6-46B9-00922B4A39B2}"/>
              </a:ext>
            </a:extLst>
          </p:cNvPr>
          <p:cNvGrpSpPr/>
          <p:nvPr/>
        </p:nvGrpSpPr>
        <p:grpSpPr>
          <a:xfrm>
            <a:off x="10203676" y="6024274"/>
            <a:ext cx="369012" cy="369332"/>
            <a:chOff x="9989414" y="3542113"/>
            <a:chExt cx="369012" cy="369332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023257AA-F6EA-601E-EB60-48B5841A415E}"/>
                </a:ext>
              </a:extLst>
            </p:cNvPr>
            <p:cNvSpPr txBox="1"/>
            <p:nvPr/>
          </p:nvSpPr>
          <p:spPr>
            <a:xfrm>
              <a:off x="9989414" y="3542113"/>
              <a:ext cx="36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 err="1"/>
                <a:t>Ib</a:t>
              </a:r>
              <a:endParaRPr lang="en-CA" b="1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A2F880A8-268D-32B7-27FE-E6AAE9B5B2D3}"/>
                </a:ext>
              </a:extLst>
            </p:cNvPr>
            <p:cNvSpPr/>
            <p:nvPr/>
          </p:nvSpPr>
          <p:spPr>
            <a:xfrm>
              <a:off x="10016820" y="3593316"/>
              <a:ext cx="295891" cy="273505"/>
            </a:xfrm>
            <a:prstGeom prst="ellipse">
              <a:avLst/>
            </a:prstGeom>
            <a:noFill/>
            <a:ln w="2540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44" name="Oval 143">
            <a:extLst>
              <a:ext uri="{FF2B5EF4-FFF2-40B4-BE49-F238E27FC236}">
                <a16:creationId xmlns:a16="http://schemas.microsoft.com/office/drawing/2014/main" id="{3931C839-E012-8383-D7EF-86757972CA71}"/>
              </a:ext>
            </a:extLst>
          </p:cNvPr>
          <p:cNvSpPr/>
          <p:nvPr/>
        </p:nvSpPr>
        <p:spPr>
          <a:xfrm>
            <a:off x="3039314" y="5817884"/>
            <a:ext cx="474161" cy="304832"/>
          </a:xfrm>
          <a:prstGeom prst="ellipse">
            <a:avLst/>
          </a:prstGeom>
          <a:noFill/>
          <a:ln w="254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42BF20AC-E793-9F5E-535E-7E1D440DDC10}"/>
              </a:ext>
            </a:extLst>
          </p:cNvPr>
          <p:cNvSpPr/>
          <p:nvPr/>
        </p:nvSpPr>
        <p:spPr>
          <a:xfrm>
            <a:off x="2848849" y="5773420"/>
            <a:ext cx="264873" cy="383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E8E18296-16C0-C60B-21BA-56820B28A4B3}"/>
              </a:ext>
            </a:extLst>
          </p:cNvPr>
          <p:cNvSpPr/>
          <p:nvPr/>
        </p:nvSpPr>
        <p:spPr>
          <a:xfrm rot="1156911">
            <a:off x="2945411" y="6041967"/>
            <a:ext cx="211015" cy="421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46943B00-0D23-6794-6009-7D594DB3CDD0}"/>
              </a:ext>
            </a:extLst>
          </p:cNvPr>
          <p:cNvSpPr/>
          <p:nvPr/>
        </p:nvSpPr>
        <p:spPr>
          <a:xfrm rot="20168706">
            <a:off x="2944189" y="5873904"/>
            <a:ext cx="211015" cy="421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5B9ACF03-24CB-8CD4-A0DD-E6D4303DBBB2}"/>
              </a:ext>
            </a:extLst>
          </p:cNvPr>
          <p:cNvCxnSpPr>
            <a:cxnSpLocks/>
          </p:cNvCxnSpPr>
          <p:nvPr/>
        </p:nvCxnSpPr>
        <p:spPr>
          <a:xfrm flipV="1">
            <a:off x="2698361" y="5944030"/>
            <a:ext cx="251963" cy="966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6DB8DA98-ACDA-6AB9-9E9F-18F799559C9A}"/>
              </a:ext>
            </a:extLst>
          </p:cNvPr>
          <p:cNvCxnSpPr>
            <a:cxnSpLocks/>
          </p:cNvCxnSpPr>
          <p:nvPr/>
        </p:nvCxnSpPr>
        <p:spPr>
          <a:xfrm flipH="1">
            <a:off x="2698361" y="6029454"/>
            <a:ext cx="24525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C605C246-9613-F378-FAC8-6B0FEE256B1C}"/>
              </a:ext>
            </a:extLst>
          </p:cNvPr>
          <p:cNvCxnSpPr>
            <a:cxnSpLocks/>
          </p:cNvCxnSpPr>
          <p:nvPr/>
        </p:nvCxnSpPr>
        <p:spPr>
          <a:xfrm flipH="1">
            <a:off x="2513836" y="6248996"/>
            <a:ext cx="24525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3B4BB9A7-8392-F126-8369-8EF395DAB16C}"/>
              </a:ext>
            </a:extLst>
          </p:cNvPr>
          <p:cNvCxnSpPr>
            <a:cxnSpLocks/>
          </p:cNvCxnSpPr>
          <p:nvPr/>
        </p:nvCxnSpPr>
        <p:spPr>
          <a:xfrm flipH="1">
            <a:off x="2513836" y="6355745"/>
            <a:ext cx="24525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C9CC9135-EF0F-984C-611E-CA2761BF1984}"/>
              </a:ext>
            </a:extLst>
          </p:cNvPr>
          <p:cNvCxnSpPr>
            <a:cxnSpLocks/>
          </p:cNvCxnSpPr>
          <p:nvPr/>
        </p:nvCxnSpPr>
        <p:spPr>
          <a:xfrm flipH="1">
            <a:off x="2523172" y="6470323"/>
            <a:ext cx="24525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C998B177-4140-AAF3-4A07-1F5DB8FDA7DB}"/>
              </a:ext>
            </a:extLst>
          </p:cNvPr>
          <p:cNvCxnSpPr>
            <a:cxnSpLocks/>
          </p:cNvCxnSpPr>
          <p:nvPr/>
        </p:nvCxnSpPr>
        <p:spPr>
          <a:xfrm>
            <a:off x="7293687" y="1306252"/>
            <a:ext cx="437319" cy="0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47106FEF-6F83-5C23-2F79-AA56DB75C7B2}"/>
              </a:ext>
            </a:extLst>
          </p:cNvPr>
          <p:cNvCxnSpPr>
            <a:cxnSpLocks/>
          </p:cNvCxnSpPr>
          <p:nvPr/>
        </p:nvCxnSpPr>
        <p:spPr>
          <a:xfrm rot="10800000" flipH="1">
            <a:off x="7043337" y="1306252"/>
            <a:ext cx="24525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72C66746-70D2-F755-0A76-BB8F2E93C67A}"/>
              </a:ext>
            </a:extLst>
          </p:cNvPr>
          <p:cNvCxnSpPr>
            <a:cxnSpLocks/>
          </p:cNvCxnSpPr>
          <p:nvPr/>
        </p:nvCxnSpPr>
        <p:spPr>
          <a:xfrm>
            <a:off x="7297152" y="1527579"/>
            <a:ext cx="1242640" cy="0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8BD341E7-E6A8-4053-4B1F-DE54187C4B40}"/>
              </a:ext>
            </a:extLst>
          </p:cNvPr>
          <p:cNvCxnSpPr>
            <a:cxnSpLocks/>
          </p:cNvCxnSpPr>
          <p:nvPr/>
        </p:nvCxnSpPr>
        <p:spPr>
          <a:xfrm rot="10800000" flipH="1">
            <a:off x="7037879" y="1527579"/>
            <a:ext cx="24525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063975DC-49B9-650E-C4C6-7FAE6CD10A1E}"/>
              </a:ext>
            </a:extLst>
          </p:cNvPr>
          <p:cNvCxnSpPr>
            <a:cxnSpLocks/>
          </p:cNvCxnSpPr>
          <p:nvPr/>
        </p:nvCxnSpPr>
        <p:spPr>
          <a:xfrm>
            <a:off x="7275007" y="1405678"/>
            <a:ext cx="714231" cy="0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D387C240-D4D4-B6C7-5510-E600BFE15CBA}"/>
              </a:ext>
            </a:extLst>
          </p:cNvPr>
          <p:cNvCxnSpPr>
            <a:cxnSpLocks/>
          </p:cNvCxnSpPr>
          <p:nvPr/>
        </p:nvCxnSpPr>
        <p:spPr>
          <a:xfrm rot="10800000" flipH="1">
            <a:off x="7031416" y="1413001"/>
            <a:ext cx="24525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0DB19983-D918-C562-14E1-2361C79AA179}"/>
              </a:ext>
            </a:extLst>
          </p:cNvPr>
          <p:cNvCxnSpPr>
            <a:cxnSpLocks/>
          </p:cNvCxnSpPr>
          <p:nvPr/>
        </p:nvCxnSpPr>
        <p:spPr>
          <a:xfrm flipH="1">
            <a:off x="6813368" y="1306252"/>
            <a:ext cx="24525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E0F8F85D-1338-8BBD-F589-1D5C3B7F8115}"/>
              </a:ext>
            </a:extLst>
          </p:cNvPr>
          <p:cNvCxnSpPr>
            <a:cxnSpLocks/>
          </p:cNvCxnSpPr>
          <p:nvPr/>
        </p:nvCxnSpPr>
        <p:spPr>
          <a:xfrm flipH="1">
            <a:off x="6813368" y="1413001"/>
            <a:ext cx="24525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A994AC93-9B62-AD12-CE4B-4FA319283CD9}"/>
              </a:ext>
            </a:extLst>
          </p:cNvPr>
          <p:cNvCxnSpPr>
            <a:cxnSpLocks/>
          </p:cNvCxnSpPr>
          <p:nvPr/>
        </p:nvCxnSpPr>
        <p:spPr>
          <a:xfrm flipH="1">
            <a:off x="6822704" y="1527579"/>
            <a:ext cx="24525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CE5E0AFE-FA1E-47B0-CCC9-117574374AE6}"/>
              </a:ext>
            </a:extLst>
          </p:cNvPr>
          <p:cNvCxnSpPr>
            <a:cxnSpLocks/>
          </p:cNvCxnSpPr>
          <p:nvPr/>
        </p:nvCxnSpPr>
        <p:spPr>
          <a:xfrm flipH="1">
            <a:off x="791340" y="798218"/>
            <a:ext cx="25361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B6FEBA2A-4B5A-2B56-C3B6-251F695D46F7}"/>
              </a:ext>
            </a:extLst>
          </p:cNvPr>
          <p:cNvSpPr/>
          <p:nvPr/>
        </p:nvSpPr>
        <p:spPr>
          <a:xfrm flipH="1">
            <a:off x="782865" y="595909"/>
            <a:ext cx="21101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D6B01DE-8F2D-0E9B-E637-B547B0B62CAB}"/>
              </a:ext>
            </a:extLst>
          </p:cNvPr>
          <p:cNvSpPr txBox="1"/>
          <p:nvPr/>
        </p:nvSpPr>
        <p:spPr>
          <a:xfrm>
            <a:off x="338229" y="476092"/>
            <a:ext cx="4732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b="1" dirty="0"/>
              <a:t>N9  :</a:t>
            </a:r>
          </a:p>
          <a:p>
            <a:r>
              <a:rPr lang="en-CA" sz="1100" b="1" dirty="0"/>
              <a:t>RLB :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0702281D-FDDF-37F0-FC8C-263FE5C4CBCC}"/>
              </a:ext>
            </a:extLst>
          </p:cNvPr>
          <p:cNvSpPr/>
          <p:nvPr/>
        </p:nvSpPr>
        <p:spPr>
          <a:xfrm>
            <a:off x="350507" y="431953"/>
            <a:ext cx="781580" cy="54624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F64872C7-1C2E-83FB-AB62-AE837C9CA823}"/>
              </a:ext>
            </a:extLst>
          </p:cNvPr>
          <p:cNvSpPr txBox="1"/>
          <p:nvPr/>
        </p:nvSpPr>
        <p:spPr>
          <a:xfrm>
            <a:off x="1378082" y="293863"/>
            <a:ext cx="2792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/>
              <a:t>5ʹ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5928A3F2-1797-24F6-7050-0B288FB8CDDB}"/>
              </a:ext>
            </a:extLst>
          </p:cNvPr>
          <p:cNvSpPr txBox="1"/>
          <p:nvPr/>
        </p:nvSpPr>
        <p:spPr>
          <a:xfrm>
            <a:off x="4180613" y="297169"/>
            <a:ext cx="2792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/>
              <a:t>3ʹ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89CE80D-73C1-AB5E-DE61-0D8A88D9210F}"/>
              </a:ext>
            </a:extLst>
          </p:cNvPr>
          <p:cNvSpPr txBox="1"/>
          <p:nvPr/>
        </p:nvSpPr>
        <p:spPr>
          <a:xfrm>
            <a:off x="1479487" y="1360448"/>
            <a:ext cx="2792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/>
              <a:t>5ʹ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F7F8ED8-F292-8BAE-A2BB-8CB7961C7254}"/>
              </a:ext>
            </a:extLst>
          </p:cNvPr>
          <p:cNvSpPr txBox="1"/>
          <p:nvPr/>
        </p:nvSpPr>
        <p:spPr>
          <a:xfrm>
            <a:off x="4248880" y="1346104"/>
            <a:ext cx="2792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/>
              <a:t>3ʹ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6B83717D-F468-F831-1612-C387977FC7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708" y="5753968"/>
            <a:ext cx="991285" cy="55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71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7E1AE3DB-1E85-14CA-9EC9-89B7270FBA5C}"/>
              </a:ext>
            </a:extLst>
          </p:cNvPr>
          <p:cNvSpPr txBox="1"/>
          <p:nvPr/>
        </p:nvSpPr>
        <p:spPr>
          <a:xfrm>
            <a:off x="5664358" y="6324801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/>
              <a:t>Fig. 2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A04143E-1C99-1C53-EEF9-F617C43601B4}"/>
              </a:ext>
            </a:extLst>
          </p:cNvPr>
          <p:cNvGrpSpPr/>
          <p:nvPr/>
        </p:nvGrpSpPr>
        <p:grpSpPr>
          <a:xfrm>
            <a:off x="3508609" y="579578"/>
            <a:ext cx="4885709" cy="2820735"/>
            <a:chOff x="3367848" y="119807"/>
            <a:chExt cx="4885709" cy="28207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420A0CB-4E15-E3E3-03B0-994FBB83A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7848" y="119807"/>
              <a:ext cx="4885709" cy="282073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5DA32B2-050B-B8C5-14A9-A477B1124CB9}"/>
                </a:ext>
              </a:extLst>
            </p:cNvPr>
            <p:cNvSpPr/>
            <p:nvPr/>
          </p:nvSpPr>
          <p:spPr>
            <a:xfrm>
              <a:off x="5395321" y="178552"/>
              <a:ext cx="833354" cy="1574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1400B6D-1DD2-4103-0208-2EB561668AD6}"/>
                </a:ext>
              </a:extLst>
            </p:cNvPr>
            <p:cNvGrpSpPr/>
            <p:nvPr/>
          </p:nvGrpSpPr>
          <p:grpSpPr>
            <a:xfrm>
              <a:off x="3958382" y="358970"/>
              <a:ext cx="4150435" cy="2090039"/>
              <a:chOff x="3958382" y="358970"/>
              <a:chExt cx="4150435" cy="209003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1924F3B-54DD-67BD-283B-8BC172989CC0}"/>
                  </a:ext>
                </a:extLst>
              </p:cNvPr>
              <p:cNvSpPr txBox="1"/>
              <p:nvPr/>
            </p:nvSpPr>
            <p:spPr>
              <a:xfrm>
                <a:off x="6273800" y="97593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/>
                  <a:t>3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B58DB5F-139D-3332-7F21-4D48836B05F4}"/>
                  </a:ext>
                </a:extLst>
              </p:cNvPr>
              <p:cNvSpPr txBox="1"/>
              <p:nvPr/>
            </p:nvSpPr>
            <p:spPr>
              <a:xfrm>
                <a:off x="6747933" y="1421085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/>
                  <a:t>2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04B8A37-4B6B-C267-97E2-6F26ACDC7893}"/>
                  </a:ext>
                </a:extLst>
              </p:cNvPr>
              <p:cNvSpPr txBox="1"/>
              <p:nvPr/>
            </p:nvSpPr>
            <p:spPr>
              <a:xfrm>
                <a:off x="6747933" y="944011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/>
                  <a:t>1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8F0E04A-B0EB-B1C9-9E39-C157345743EE}"/>
                  </a:ext>
                </a:extLst>
              </p:cNvPr>
              <p:cNvSpPr txBox="1"/>
              <p:nvPr/>
            </p:nvSpPr>
            <p:spPr>
              <a:xfrm>
                <a:off x="6333067" y="1377181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/>
                  <a:t>4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7FF3225-7C30-24F8-51D5-2E4E7B64D3AB}"/>
                  </a:ext>
                </a:extLst>
              </p:cNvPr>
              <p:cNvSpPr txBox="1"/>
              <p:nvPr/>
            </p:nvSpPr>
            <p:spPr>
              <a:xfrm>
                <a:off x="6759072" y="1785084"/>
                <a:ext cx="867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CA" sz="800" b="1" dirty="0"/>
                  <a:t>Water MALBAC </a:t>
                </a:r>
              </a:p>
              <a:p>
                <a:pPr algn="ctr"/>
                <a:r>
                  <a:rPr lang="en-CA" sz="800" b="1" dirty="0"/>
                  <a:t>Template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FE008CC-2063-7FCC-3604-847BC4CFC34C}"/>
                  </a:ext>
                </a:extLst>
              </p:cNvPr>
              <p:cNvSpPr txBox="1"/>
              <p:nvPr/>
            </p:nvSpPr>
            <p:spPr>
              <a:xfrm>
                <a:off x="7444854" y="1598219"/>
                <a:ext cx="66396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CA" sz="800" b="1" dirty="0"/>
                  <a:t>PCR Water </a:t>
                </a:r>
              </a:p>
              <a:p>
                <a:pPr algn="ctr"/>
                <a:r>
                  <a:rPr lang="en-CA" sz="800" b="1" dirty="0"/>
                  <a:t>control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3B8851-2E83-DA1B-AEE2-551634085FF1}"/>
                  </a:ext>
                </a:extLst>
              </p:cNvPr>
              <p:cNvSpPr txBox="1"/>
              <p:nvPr/>
            </p:nvSpPr>
            <p:spPr>
              <a:xfrm>
                <a:off x="6924421" y="2187399"/>
                <a:ext cx="34336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100" b="1" dirty="0"/>
                  <a:t>(5)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D3FA068-8977-A709-91BA-D085F33DA16A}"/>
                  </a:ext>
                </a:extLst>
              </p:cNvPr>
              <p:cNvSpPr txBox="1"/>
              <p:nvPr/>
            </p:nvSpPr>
            <p:spPr>
              <a:xfrm>
                <a:off x="7534326" y="2178835"/>
                <a:ext cx="34336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100" b="1" dirty="0"/>
                  <a:t>(6)</a:t>
                </a: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AE2C0B54-5B94-4971-DC1E-B09EA65742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90386" y="1895002"/>
                <a:ext cx="0" cy="55146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EA081368-551A-332D-4EFE-1BBDB9C35BC5}"/>
                  </a:ext>
                </a:extLst>
              </p:cNvPr>
              <p:cNvCxnSpPr>
                <a:cxnSpLocks/>
                <a:endCxn id="35" idx="2"/>
              </p:cNvCxnSpPr>
              <p:nvPr/>
            </p:nvCxnSpPr>
            <p:spPr>
              <a:xfrm flipV="1">
                <a:off x="7192845" y="2123638"/>
                <a:ext cx="0" cy="32282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72992B4-E982-E21F-649C-B60931D74033}"/>
                  </a:ext>
                </a:extLst>
              </p:cNvPr>
              <p:cNvSpPr txBox="1"/>
              <p:nvPr/>
            </p:nvSpPr>
            <p:spPr>
              <a:xfrm>
                <a:off x="3958382" y="358970"/>
                <a:ext cx="324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/>
                  <a:t>A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629569C-0ED6-F695-3B0C-E7EE96179C6F}"/>
                  </a:ext>
                </a:extLst>
              </p:cNvPr>
              <p:cNvSpPr txBox="1"/>
              <p:nvPr/>
            </p:nvSpPr>
            <p:spPr>
              <a:xfrm>
                <a:off x="6172012" y="606212"/>
                <a:ext cx="6495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dirty="0">
                    <a:solidFill>
                      <a:srgbClr val="FF0000"/>
                    </a:solidFill>
                  </a:rPr>
                  <a:t>50ng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C93DAC6-7609-4579-E2E5-D5B6B64BD975}"/>
                  </a:ext>
                </a:extLst>
              </p:cNvPr>
              <p:cNvSpPr txBox="1"/>
              <p:nvPr/>
            </p:nvSpPr>
            <p:spPr>
              <a:xfrm>
                <a:off x="7131403" y="900143"/>
                <a:ext cx="5325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dirty="0">
                    <a:solidFill>
                      <a:srgbClr val="FF0000"/>
                    </a:solidFill>
                  </a:rPr>
                  <a:t>5ng</a:t>
                </a: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6113F80-47B7-F6E8-5CED-DFB2C8AEB671}"/>
              </a:ext>
            </a:extLst>
          </p:cNvPr>
          <p:cNvGrpSpPr/>
          <p:nvPr/>
        </p:nvGrpSpPr>
        <p:grpSpPr>
          <a:xfrm>
            <a:off x="3660878" y="3334659"/>
            <a:ext cx="4749469" cy="2725886"/>
            <a:chOff x="3504088" y="3157127"/>
            <a:chExt cx="4749469" cy="272588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5713E0E-F2F0-8E78-1321-76D8257B46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4088" y="3157127"/>
              <a:ext cx="4749469" cy="272588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C1A1499-AD25-C4B4-90C7-84E557608216}"/>
                </a:ext>
              </a:extLst>
            </p:cNvPr>
            <p:cNvSpPr txBox="1"/>
            <p:nvPr/>
          </p:nvSpPr>
          <p:spPr>
            <a:xfrm>
              <a:off x="6366526" y="3999025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100" b="1" dirty="0"/>
                <a:t>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05EF22E-7FAD-AD57-1366-43898B3842D0}"/>
                </a:ext>
              </a:extLst>
            </p:cNvPr>
            <p:cNvSpPr txBox="1"/>
            <p:nvPr/>
          </p:nvSpPr>
          <p:spPr>
            <a:xfrm>
              <a:off x="6026850" y="4427212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100" b="1" dirty="0"/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FC6EDE7-4638-7054-40B0-54A049FA22EA}"/>
                </a:ext>
              </a:extLst>
            </p:cNvPr>
            <p:cNvSpPr txBox="1"/>
            <p:nvPr/>
          </p:nvSpPr>
          <p:spPr>
            <a:xfrm>
              <a:off x="6898859" y="4770257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100" b="1" dirty="0"/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92630A-7CC5-DC3B-5F9E-3AF0DC573AFD}"/>
                </a:ext>
              </a:extLst>
            </p:cNvPr>
            <p:cNvSpPr txBox="1"/>
            <p:nvPr/>
          </p:nvSpPr>
          <p:spPr>
            <a:xfrm>
              <a:off x="7123795" y="4174486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100" b="1" dirty="0"/>
                <a:t>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7CAFEA3-BC7B-8116-4D66-5D3E13571C35}"/>
                </a:ext>
              </a:extLst>
            </p:cNvPr>
            <p:cNvSpPr txBox="1"/>
            <p:nvPr/>
          </p:nvSpPr>
          <p:spPr>
            <a:xfrm>
              <a:off x="7661985" y="4571429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100" b="1" dirty="0"/>
                <a:t>5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F0B040D-DD68-C07B-B1D4-67F961013384}"/>
                </a:ext>
              </a:extLst>
            </p:cNvPr>
            <p:cNvSpPr txBox="1"/>
            <p:nvPr/>
          </p:nvSpPr>
          <p:spPr>
            <a:xfrm>
              <a:off x="7849717" y="5169268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100" b="1" dirty="0"/>
                <a:t>6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F1519CE-DEE4-7B82-3876-0E310D372A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5486" y="4106767"/>
              <a:ext cx="53250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89EFD9CF-FC8E-9E00-1993-76B8640A0C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28675" y="4566901"/>
              <a:ext cx="62761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6CD11D6C-9F12-5F19-A881-F6A31633470B}"/>
                </a:ext>
              </a:extLst>
            </p:cNvPr>
            <p:cNvCxnSpPr>
              <a:cxnSpLocks/>
              <a:endCxn id="24" idx="2"/>
            </p:cNvCxnSpPr>
            <p:nvPr/>
          </p:nvCxnSpPr>
          <p:spPr>
            <a:xfrm flipV="1">
              <a:off x="7853970" y="5105808"/>
              <a:ext cx="11907" cy="2332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B5DB62F-A8CC-B45D-F8FC-21C084DFC219}"/>
                </a:ext>
              </a:extLst>
            </p:cNvPr>
            <p:cNvSpPr txBox="1"/>
            <p:nvPr/>
          </p:nvSpPr>
          <p:spPr>
            <a:xfrm>
              <a:off x="7049619" y="5250657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100" b="1" dirty="0"/>
                <a:t>7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6D1BB0-A494-3C7D-E319-CFE12DF3BE18}"/>
                </a:ext>
              </a:extLst>
            </p:cNvPr>
            <p:cNvSpPr txBox="1"/>
            <p:nvPr/>
          </p:nvSpPr>
          <p:spPr>
            <a:xfrm>
              <a:off x="7221574" y="5250657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100" b="1" dirty="0"/>
                <a:t>8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343DFB1-EAE1-A3D4-7A69-A24FEB5B7850}"/>
                </a:ext>
              </a:extLst>
            </p:cNvPr>
            <p:cNvSpPr txBox="1"/>
            <p:nvPr/>
          </p:nvSpPr>
          <p:spPr>
            <a:xfrm>
              <a:off x="3953933" y="334770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B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547461D-A1BF-A05B-1A4B-9F280CED9FB9}"/>
                </a:ext>
              </a:extLst>
            </p:cNvPr>
            <p:cNvSpPr/>
            <p:nvPr/>
          </p:nvSpPr>
          <p:spPr>
            <a:xfrm>
              <a:off x="5589202" y="3203105"/>
              <a:ext cx="568119" cy="144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370F83D-0648-D560-734B-0E6F20021A48}"/>
                </a:ext>
              </a:extLst>
            </p:cNvPr>
            <p:cNvSpPr txBox="1"/>
            <p:nvPr/>
          </p:nvSpPr>
          <p:spPr>
            <a:xfrm rot="18596054">
              <a:off x="6943865" y="4520379"/>
              <a:ext cx="5421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000" dirty="0">
                  <a:solidFill>
                    <a:srgbClr val="FF0000"/>
                  </a:solidFill>
                </a:rPr>
                <a:t>0.25ng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E849767-5D2F-4115-0667-A19574054066}"/>
                </a:ext>
              </a:extLst>
            </p:cNvPr>
            <p:cNvSpPr txBox="1"/>
            <p:nvPr/>
          </p:nvSpPr>
          <p:spPr>
            <a:xfrm>
              <a:off x="7184529" y="4073381"/>
              <a:ext cx="4764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000" dirty="0">
                  <a:solidFill>
                    <a:srgbClr val="FF0000"/>
                  </a:solidFill>
                </a:rPr>
                <a:t>2.5ng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F956B40-B11C-F200-E6A7-B74319B21203}"/>
                </a:ext>
              </a:extLst>
            </p:cNvPr>
            <p:cNvSpPr txBox="1"/>
            <p:nvPr/>
          </p:nvSpPr>
          <p:spPr>
            <a:xfrm>
              <a:off x="5753442" y="4411823"/>
              <a:ext cx="4154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>
                  <a:solidFill>
                    <a:srgbClr val="FF0000"/>
                  </a:solidFill>
                </a:rPr>
                <a:t>5ng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C2E73C3-A2ED-277D-E36C-B0C17DAA62BB}"/>
                </a:ext>
              </a:extLst>
            </p:cNvPr>
            <p:cNvSpPr txBox="1"/>
            <p:nvPr/>
          </p:nvSpPr>
          <p:spPr>
            <a:xfrm>
              <a:off x="7544314" y="4874976"/>
              <a:ext cx="64312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900" dirty="0">
                  <a:solidFill>
                    <a:srgbClr val="FF0000"/>
                  </a:solidFill>
                </a:rPr>
                <a:t>0.0025 ng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A9215FF-69E6-A769-CBA4-84F8DD4777C4}"/>
                </a:ext>
              </a:extLst>
            </p:cNvPr>
            <p:cNvSpPr txBox="1"/>
            <p:nvPr/>
          </p:nvSpPr>
          <p:spPr>
            <a:xfrm>
              <a:off x="5976960" y="3977223"/>
              <a:ext cx="4940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>
                  <a:solidFill>
                    <a:srgbClr val="FF0000"/>
                  </a:solidFill>
                </a:rPr>
                <a:t>50ng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C7EEF8-527F-515D-02E3-3EFE2AD2D9A7}"/>
                </a:ext>
              </a:extLst>
            </p:cNvPr>
            <p:cNvSpPr txBox="1"/>
            <p:nvPr/>
          </p:nvSpPr>
          <p:spPr>
            <a:xfrm>
              <a:off x="7488458" y="4451205"/>
              <a:ext cx="63671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000" dirty="0">
                  <a:solidFill>
                    <a:srgbClr val="FF0000"/>
                  </a:solidFill>
                </a:rPr>
                <a:t>0.025 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8158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and white striped background&#10;&#10;Description automatically generated">
            <a:extLst>
              <a:ext uri="{FF2B5EF4-FFF2-40B4-BE49-F238E27FC236}">
                <a16:creationId xmlns:a16="http://schemas.microsoft.com/office/drawing/2014/main" id="{82FDC14F-C37D-5A51-9402-3CC72F5CC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247" y="1348646"/>
            <a:ext cx="6903720" cy="3949065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88AE62-DDF8-4504-DF3A-4FBF0EA60E0A}"/>
              </a:ext>
            </a:extLst>
          </p:cNvPr>
          <p:cNvSpPr txBox="1"/>
          <p:nvPr/>
        </p:nvSpPr>
        <p:spPr>
          <a:xfrm>
            <a:off x="5861052" y="5937772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/>
              <a:t>Fig. 3</a:t>
            </a:r>
          </a:p>
        </p:txBody>
      </p:sp>
    </p:spTree>
    <p:extLst>
      <p:ext uri="{BB962C8B-B14F-4D97-AF65-F5344CB8AC3E}">
        <p14:creationId xmlns:p14="http://schemas.microsoft.com/office/powerpoint/2010/main" val="1986859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E62B4E-BE65-7FD7-F063-AD6FD7349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69" y="1302149"/>
            <a:ext cx="5742662" cy="1739317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9E1F000-3834-E955-5484-EB2F93AC47F5}"/>
              </a:ext>
            </a:extLst>
          </p:cNvPr>
          <p:cNvGrpSpPr/>
          <p:nvPr/>
        </p:nvGrpSpPr>
        <p:grpSpPr>
          <a:xfrm>
            <a:off x="2467948" y="1302149"/>
            <a:ext cx="3746708" cy="4540888"/>
            <a:chOff x="2266674" y="-150478"/>
            <a:chExt cx="3746708" cy="454088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C9F7D1C-4764-0AFB-DAF5-BC3FFC40C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66674" y="1869452"/>
              <a:ext cx="3746708" cy="252095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3B4AF44-7B07-CFD1-35C1-A12CBA5B217D}"/>
                </a:ext>
              </a:extLst>
            </p:cNvPr>
            <p:cNvSpPr txBox="1"/>
            <p:nvPr/>
          </p:nvSpPr>
          <p:spPr>
            <a:xfrm>
              <a:off x="3023395" y="-150478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A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D9074E3-D398-D99E-6C18-D982111FC839}"/>
              </a:ext>
            </a:extLst>
          </p:cNvPr>
          <p:cNvGrpSpPr/>
          <p:nvPr/>
        </p:nvGrpSpPr>
        <p:grpSpPr>
          <a:xfrm>
            <a:off x="2682544" y="3322079"/>
            <a:ext cx="7468843" cy="2520958"/>
            <a:chOff x="2439401" y="1869452"/>
            <a:chExt cx="7468843" cy="252095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0503DF9-D1CF-7E7F-454A-32D311578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1869452"/>
              <a:ext cx="3812244" cy="252095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E15684B-A457-4343-69CE-46331815A56F}"/>
                </a:ext>
              </a:extLst>
            </p:cNvPr>
            <p:cNvSpPr txBox="1"/>
            <p:nvPr/>
          </p:nvSpPr>
          <p:spPr>
            <a:xfrm>
              <a:off x="2439401" y="1869452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B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6BEA061-FAD3-1512-5C76-509413507E9D}"/>
              </a:ext>
            </a:extLst>
          </p:cNvPr>
          <p:cNvSpPr txBox="1"/>
          <p:nvPr/>
        </p:nvSpPr>
        <p:spPr>
          <a:xfrm>
            <a:off x="6526411" y="3322079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E9D890-4289-98D8-A31A-716D8B0C92ED}"/>
              </a:ext>
            </a:extLst>
          </p:cNvPr>
          <p:cNvSpPr txBox="1"/>
          <p:nvPr/>
        </p:nvSpPr>
        <p:spPr>
          <a:xfrm>
            <a:off x="5784852" y="6310306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/>
              <a:t>Fig. 4</a:t>
            </a:r>
          </a:p>
        </p:txBody>
      </p:sp>
    </p:spTree>
    <p:extLst>
      <p:ext uri="{BB962C8B-B14F-4D97-AF65-F5344CB8AC3E}">
        <p14:creationId xmlns:p14="http://schemas.microsoft.com/office/powerpoint/2010/main" val="3839072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C854D6A0-6714-3BF2-FF75-D8E7DEA54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80" y="4400383"/>
            <a:ext cx="5372786" cy="183368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" name="Picture 10" descr="A close-up of a grill&#10;&#10;Description automatically generated">
            <a:extLst>
              <a:ext uri="{FF2B5EF4-FFF2-40B4-BE49-F238E27FC236}">
                <a16:creationId xmlns:a16="http://schemas.microsoft.com/office/drawing/2014/main" id="{68A3B5B3-B7C2-C20D-8F76-569E201C2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80" y="251737"/>
            <a:ext cx="5372786" cy="183368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3" name="Picture 12" descr="A black and white screen&#10;&#10;Description automatically generated">
            <a:extLst>
              <a:ext uri="{FF2B5EF4-FFF2-40B4-BE49-F238E27FC236}">
                <a16:creationId xmlns:a16="http://schemas.microsoft.com/office/drawing/2014/main" id="{1EC52AD5-EA64-59AE-5224-FCACD5101F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80" y="2321488"/>
            <a:ext cx="5372786" cy="184282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E9270E-1E93-3265-5334-B5CA1DD1DE7A}"/>
              </a:ext>
            </a:extLst>
          </p:cNvPr>
          <p:cNvSpPr txBox="1"/>
          <p:nvPr/>
        </p:nvSpPr>
        <p:spPr>
          <a:xfrm>
            <a:off x="953622" y="5317222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C1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3869DE-1056-9E2E-471C-45BDE6E4A840}"/>
              </a:ext>
            </a:extLst>
          </p:cNvPr>
          <p:cNvSpPr txBox="1"/>
          <p:nvPr/>
        </p:nvSpPr>
        <p:spPr>
          <a:xfrm>
            <a:off x="953622" y="3148350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B1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6EEB4C-18DE-87BC-9E7E-0D9CA1C94A19}"/>
              </a:ext>
            </a:extLst>
          </p:cNvPr>
          <p:cNvSpPr txBox="1"/>
          <p:nvPr/>
        </p:nvSpPr>
        <p:spPr>
          <a:xfrm>
            <a:off x="953622" y="94887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A1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8DA79D-927C-8054-8BDB-01136B35DB9A}"/>
              </a:ext>
            </a:extLst>
          </p:cNvPr>
          <p:cNvSpPr txBox="1"/>
          <p:nvPr/>
        </p:nvSpPr>
        <p:spPr>
          <a:xfrm>
            <a:off x="6096000" y="6406208"/>
            <a:ext cx="742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Fig. 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36561F-40E3-56F1-075E-A328AD8CF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9607" y="558329"/>
            <a:ext cx="4561743" cy="129177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5FCE76-5694-5577-C070-56D81A623A59}"/>
              </a:ext>
            </a:extLst>
          </p:cNvPr>
          <p:cNvSpPr txBox="1"/>
          <p:nvPr/>
        </p:nvSpPr>
        <p:spPr>
          <a:xfrm>
            <a:off x="10622841" y="57954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A2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4126A4-51EF-A93D-EC85-2C5B8E4F16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4644" y="2564357"/>
            <a:ext cx="4561744" cy="133587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D88B307-0450-EA19-AA9E-E329F6C63D0F}"/>
              </a:ext>
            </a:extLst>
          </p:cNvPr>
          <p:cNvSpPr txBox="1"/>
          <p:nvPr/>
        </p:nvSpPr>
        <p:spPr>
          <a:xfrm>
            <a:off x="10694860" y="2608860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B2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5B7B612-2F36-E058-7DAB-3B4558B835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4644" y="4554573"/>
            <a:ext cx="4561744" cy="133103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479ED2F-EEB5-0369-C23E-A32F065F4CBE}"/>
              </a:ext>
            </a:extLst>
          </p:cNvPr>
          <p:cNvSpPr txBox="1"/>
          <p:nvPr/>
        </p:nvSpPr>
        <p:spPr>
          <a:xfrm>
            <a:off x="10730397" y="4554573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C2</a:t>
            </a:r>
          </a:p>
        </p:txBody>
      </p:sp>
    </p:spTree>
    <p:extLst>
      <p:ext uri="{BB962C8B-B14F-4D97-AF65-F5344CB8AC3E}">
        <p14:creationId xmlns:p14="http://schemas.microsoft.com/office/powerpoint/2010/main" val="238251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30A51E-5C24-0B5A-2F8C-A9429644D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442" y="952274"/>
            <a:ext cx="9622070" cy="480336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2DBEC18-CCE5-5BBC-2325-B0DF355E1FBF}"/>
              </a:ext>
            </a:extLst>
          </p:cNvPr>
          <p:cNvSpPr/>
          <p:nvPr/>
        </p:nvSpPr>
        <p:spPr>
          <a:xfrm>
            <a:off x="5168074" y="1102363"/>
            <a:ext cx="1449152" cy="2340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8EEAFD-39D5-501D-4687-57B6E81F57B6}"/>
              </a:ext>
            </a:extLst>
          </p:cNvPr>
          <p:cNvSpPr txBox="1"/>
          <p:nvPr/>
        </p:nvSpPr>
        <p:spPr>
          <a:xfrm>
            <a:off x="9514988" y="145271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b="1" dirty="0"/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2A67DD-4FEA-DEFB-A14A-E8BEEC610641}"/>
              </a:ext>
            </a:extLst>
          </p:cNvPr>
          <p:cNvSpPr txBox="1"/>
          <p:nvPr/>
        </p:nvSpPr>
        <p:spPr>
          <a:xfrm>
            <a:off x="9187055" y="1700317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b="1" dirty="0"/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DACE11-2C2E-4828-AA31-945432700B2D}"/>
              </a:ext>
            </a:extLst>
          </p:cNvPr>
          <p:cNvSpPr txBox="1"/>
          <p:nvPr/>
        </p:nvSpPr>
        <p:spPr>
          <a:xfrm>
            <a:off x="9135547" y="1995100"/>
            <a:ext cx="2256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b="1" dirty="0"/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9B0321-2C5F-B3DD-888D-AD3A4EE513F2}"/>
              </a:ext>
            </a:extLst>
          </p:cNvPr>
          <p:cNvSpPr txBox="1"/>
          <p:nvPr/>
        </p:nvSpPr>
        <p:spPr>
          <a:xfrm>
            <a:off x="8637722" y="2661943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b="1" dirty="0"/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8D2EFD-0478-1EF1-93D6-DD426AF14036}"/>
              </a:ext>
            </a:extLst>
          </p:cNvPr>
          <p:cNvSpPr txBox="1"/>
          <p:nvPr/>
        </p:nvSpPr>
        <p:spPr>
          <a:xfrm>
            <a:off x="8232098" y="2400333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b="1" dirty="0"/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605FE8-8832-7CC1-278D-B70363239096}"/>
              </a:ext>
            </a:extLst>
          </p:cNvPr>
          <p:cNvSpPr txBox="1"/>
          <p:nvPr/>
        </p:nvSpPr>
        <p:spPr>
          <a:xfrm>
            <a:off x="8420479" y="2125905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b="1" dirty="0"/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1F4FB8-EAD3-0FC3-5937-6D261F6B280F}"/>
              </a:ext>
            </a:extLst>
          </p:cNvPr>
          <p:cNvSpPr txBox="1"/>
          <p:nvPr/>
        </p:nvSpPr>
        <p:spPr>
          <a:xfrm>
            <a:off x="8843845" y="289733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b="1" dirty="0"/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95A509-B6A6-20E1-D6CC-35EAF48FF036}"/>
              </a:ext>
            </a:extLst>
          </p:cNvPr>
          <p:cNvSpPr txBox="1"/>
          <p:nvPr/>
        </p:nvSpPr>
        <p:spPr>
          <a:xfrm>
            <a:off x="8420479" y="3223150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b="1" dirty="0"/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EB5FE3-56AF-2D1A-4997-27724E13B49C}"/>
              </a:ext>
            </a:extLst>
          </p:cNvPr>
          <p:cNvSpPr txBox="1"/>
          <p:nvPr/>
        </p:nvSpPr>
        <p:spPr>
          <a:xfrm>
            <a:off x="8725580" y="2400333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b="1" dirty="0"/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B18A15-365C-91D0-EA80-7E46C996964B}"/>
              </a:ext>
            </a:extLst>
          </p:cNvPr>
          <p:cNvSpPr txBox="1"/>
          <p:nvPr/>
        </p:nvSpPr>
        <p:spPr>
          <a:xfrm>
            <a:off x="8900051" y="4601291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b="1" dirty="0"/>
              <a:t>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FF28EA-D5BD-492B-306A-FDE0D8F5F437}"/>
              </a:ext>
            </a:extLst>
          </p:cNvPr>
          <p:cNvSpPr txBox="1"/>
          <p:nvPr/>
        </p:nvSpPr>
        <p:spPr>
          <a:xfrm>
            <a:off x="8823272" y="3401760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b="1" dirty="0"/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265012-6812-6235-E38F-05028C056B37}"/>
              </a:ext>
            </a:extLst>
          </p:cNvPr>
          <p:cNvSpPr txBox="1"/>
          <p:nvPr/>
        </p:nvSpPr>
        <p:spPr>
          <a:xfrm>
            <a:off x="9474381" y="4601291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b="1" dirty="0"/>
              <a:t>12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17D124-C412-FF94-EB4A-7255FCED0911}"/>
              </a:ext>
            </a:extLst>
          </p:cNvPr>
          <p:cNvSpPr txBox="1"/>
          <p:nvPr/>
        </p:nvSpPr>
        <p:spPr>
          <a:xfrm>
            <a:off x="6021935" y="6337166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/>
              <a:t>Fig. 6</a:t>
            </a:r>
          </a:p>
        </p:txBody>
      </p:sp>
    </p:spTree>
    <p:extLst>
      <p:ext uri="{BB962C8B-B14F-4D97-AF65-F5344CB8AC3E}">
        <p14:creationId xmlns:p14="http://schemas.microsoft.com/office/powerpoint/2010/main" val="786249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8FBCE3-50E2-B4AE-C874-CC0E898D4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081" y="3940883"/>
            <a:ext cx="6275752" cy="2255662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EF90724-B9C2-A125-BE3A-5CB82D7F8CF8}"/>
              </a:ext>
            </a:extLst>
          </p:cNvPr>
          <p:cNvGrpSpPr/>
          <p:nvPr/>
        </p:nvGrpSpPr>
        <p:grpSpPr>
          <a:xfrm>
            <a:off x="2743885" y="818961"/>
            <a:ext cx="7298609" cy="2863859"/>
            <a:chOff x="2743887" y="979828"/>
            <a:chExt cx="7298609" cy="286385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173693C-18A4-6730-EDFB-123FDEA48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3887" y="979828"/>
              <a:ext cx="7298609" cy="28638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FBC624F-59FA-8EA3-989E-6E688EF440D3}"/>
                </a:ext>
              </a:extLst>
            </p:cNvPr>
            <p:cNvSpPr/>
            <p:nvPr/>
          </p:nvSpPr>
          <p:spPr>
            <a:xfrm>
              <a:off x="2787172" y="1329289"/>
              <a:ext cx="560909" cy="9859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1BF0A39-A5B4-EE68-2683-239305965E55}"/>
                </a:ext>
              </a:extLst>
            </p:cNvPr>
            <p:cNvSpPr/>
            <p:nvPr/>
          </p:nvSpPr>
          <p:spPr>
            <a:xfrm>
              <a:off x="2787172" y="1113279"/>
              <a:ext cx="419408" cy="2796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75DA7C8-2929-B3E7-CA6D-1DB947AFF277}"/>
              </a:ext>
            </a:extLst>
          </p:cNvPr>
          <p:cNvSpPr txBox="1"/>
          <p:nvPr/>
        </p:nvSpPr>
        <p:spPr>
          <a:xfrm>
            <a:off x="6021935" y="6337166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/>
              <a:t>Fig. 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2654B8-8810-58C9-BFEA-EF2BBB1BC86D}"/>
              </a:ext>
            </a:extLst>
          </p:cNvPr>
          <p:cNvSpPr/>
          <p:nvPr/>
        </p:nvSpPr>
        <p:spPr>
          <a:xfrm>
            <a:off x="4996585" y="3994990"/>
            <a:ext cx="2978743" cy="273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E417EA-3C2D-B5B8-43FE-05A46BD6CE71}"/>
              </a:ext>
            </a:extLst>
          </p:cNvPr>
          <p:cNvSpPr txBox="1"/>
          <p:nvPr/>
        </p:nvSpPr>
        <p:spPr>
          <a:xfrm>
            <a:off x="2743885" y="84313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3622D5-AA90-BE20-A8B5-A299984FA98A}"/>
              </a:ext>
            </a:extLst>
          </p:cNvPr>
          <p:cNvSpPr txBox="1"/>
          <p:nvPr/>
        </p:nvSpPr>
        <p:spPr>
          <a:xfrm>
            <a:off x="3348079" y="3940883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749111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83266337-32F4-3F68-AF98-71794A0E4331}"/>
              </a:ext>
            </a:extLst>
          </p:cNvPr>
          <p:cNvSpPr txBox="1"/>
          <p:nvPr/>
        </p:nvSpPr>
        <p:spPr>
          <a:xfrm>
            <a:off x="5784852" y="6310306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/>
              <a:t>Fig. 8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33F85F9-AA08-8F0F-A46C-1B0DBD7645BF}"/>
              </a:ext>
            </a:extLst>
          </p:cNvPr>
          <p:cNvGrpSpPr/>
          <p:nvPr/>
        </p:nvGrpSpPr>
        <p:grpSpPr>
          <a:xfrm>
            <a:off x="6156107" y="3323080"/>
            <a:ext cx="3941088" cy="2657270"/>
            <a:chOff x="6145706" y="3244334"/>
            <a:chExt cx="4017753" cy="267098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78EEDDE-92A7-D57B-00D9-99226D7C3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45706" y="3264876"/>
              <a:ext cx="4017753" cy="2650441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BAC6EB4-078F-D811-64B9-3BBBABDF8B0C}"/>
                </a:ext>
              </a:extLst>
            </p:cNvPr>
            <p:cNvSpPr txBox="1"/>
            <p:nvPr/>
          </p:nvSpPr>
          <p:spPr>
            <a:xfrm>
              <a:off x="6145706" y="3244334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D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4C56E16-E6EC-8558-2089-C6576B72E884}"/>
              </a:ext>
            </a:extLst>
          </p:cNvPr>
          <p:cNvGrpSpPr/>
          <p:nvPr/>
        </p:nvGrpSpPr>
        <p:grpSpPr>
          <a:xfrm>
            <a:off x="2154912" y="3316251"/>
            <a:ext cx="3990794" cy="2664098"/>
            <a:chOff x="2105205" y="3244334"/>
            <a:chExt cx="3990794" cy="266409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35B47CB-6DB9-E3D7-4CC5-C5693FCE8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54912" y="3264876"/>
              <a:ext cx="3941087" cy="2643556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7A7DBE6-0F21-040F-E2AA-048A160F4D3F}"/>
                </a:ext>
              </a:extLst>
            </p:cNvPr>
            <p:cNvSpPr txBox="1"/>
            <p:nvPr/>
          </p:nvSpPr>
          <p:spPr>
            <a:xfrm>
              <a:off x="2105205" y="324433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C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9162EE-3229-DC13-0421-89C5FCDD43C2}"/>
              </a:ext>
            </a:extLst>
          </p:cNvPr>
          <p:cNvGrpSpPr/>
          <p:nvPr/>
        </p:nvGrpSpPr>
        <p:grpSpPr>
          <a:xfrm>
            <a:off x="2204618" y="649966"/>
            <a:ext cx="3941088" cy="2666285"/>
            <a:chOff x="2154912" y="529253"/>
            <a:chExt cx="3941088" cy="266628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96AFB40-A637-4984-11BE-A6E851431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4912" y="554849"/>
              <a:ext cx="3941088" cy="264068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5C59EB4-AC74-5E81-CC24-3C906F745F81}"/>
                </a:ext>
              </a:extLst>
            </p:cNvPr>
            <p:cNvSpPr txBox="1"/>
            <p:nvPr/>
          </p:nvSpPr>
          <p:spPr>
            <a:xfrm>
              <a:off x="2154912" y="529253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A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55200D3-FEF6-4415-D626-A2C1E6FD7DEF}"/>
              </a:ext>
            </a:extLst>
          </p:cNvPr>
          <p:cNvGrpSpPr/>
          <p:nvPr/>
        </p:nvGrpSpPr>
        <p:grpSpPr>
          <a:xfrm>
            <a:off x="6156107" y="649966"/>
            <a:ext cx="3941088" cy="2666285"/>
            <a:chOff x="6145706" y="529253"/>
            <a:chExt cx="3941088" cy="264735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E6F5B51-4574-E9ED-9AD0-1968F1C16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45706" y="554849"/>
              <a:ext cx="3941088" cy="262176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E9FD21-5302-D3E9-5913-6341FD15618F}"/>
                </a:ext>
              </a:extLst>
            </p:cNvPr>
            <p:cNvSpPr txBox="1"/>
            <p:nvPr/>
          </p:nvSpPr>
          <p:spPr>
            <a:xfrm>
              <a:off x="6145706" y="529253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5852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F9028AF-BA7C-A2C8-6EAF-B9ED7314F7F3}"/>
              </a:ext>
            </a:extLst>
          </p:cNvPr>
          <p:cNvGrpSpPr/>
          <p:nvPr/>
        </p:nvGrpSpPr>
        <p:grpSpPr>
          <a:xfrm>
            <a:off x="2234168" y="1124268"/>
            <a:ext cx="6137250" cy="3056465"/>
            <a:chOff x="2234168" y="1739295"/>
            <a:chExt cx="6137250" cy="305646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82F204A-37F3-2342-BB70-809B3E1A3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18000"/>
                      </a14:imgEffect>
                      <a14:imgEffect>
                        <a14:brightnessContrast bright="-8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0581" y="1739295"/>
              <a:ext cx="4550837" cy="305646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E678E04-1439-E44C-851A-038BC12981CE}"/>
                </a:ext>
              </a:extLst>
            </p:cNvPr>
            <p:cNvSpPr txBox="1"/>
            <p:nvPr/>
          </p:nvSpPr>
          <p:spPr>
            <a:xfrm>
              <a:off x="4366476" y="2302970"/>
              <a:ext cx="3236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1      2      3     4      5      6     7      8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4E48965-8B47-8147-125B-C3B643247E69}"/>
                </a:ext>
              </a:extLst>
            </p:cNvPr>
            <p:cNvSpPr txBox="1"/>
            <p:nvPr/>
          </p:nvSpPr>
          <p:spPr>
            <a:xfrm>
              <a:off x="3929173" y="2264833"/>
              <a:ext cx="3866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7057DB6-A4F9-58B4-E21A-3B9B3CDB1289}"/>
                </a:ext>
              </a:extLst>
            </p:cNvPr>
            <p:cNvSpPr txBox="1"/>
            <p:nvPr/>
          </p:nvSpPr>
          <p:spPr>
            <a:xfrm>
              <a:off x="7984774" y="2246299"/>
              <a:ext cx="3866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M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EBAFB11-B195-AFC0-0FB7-E3DA17369539}"/>
                </a:ext>
              </a:extLst>
            </p:cNvPr>
            <p:cNvCxnSpPr>
              <a:cxnSpLocks/>
            </p:cNvCxnSpPr>
            <p:nvPr/>
          </p:nvCxnSpPr>
          <p:spPr>
            <a:xfrm>
              <a:off x="3183467" y="3581400"/>
              <a:ext cx="82973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FD468C-DEF9-F088-E6D3-4ED9DC3AB6DA}"/>
                </a:ext>
              </a:extLst>
            </p:cNvPr>
            <p:cNvSpPr txBox="1"/>
            <p:nvPr/>
          </p:nvSpPr>
          <p:spPr>
            <a:xfrm>
              <a:off x="2234168" y="3396734"/>
              <a:ext cx="9492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1500 bp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9510D6E-586E-8D56-B532-811BE4E8EA62}"/>
                </a:ext>
              </a:extLst>
            </p:cNvPr>
            <p:cNvSpPr txBox="1"/>
            <p:nvPr/>
          </p:nvSpPr>
          <p:spPr>
            <a:xfrm>
              <a:off x="4366476" y="3818221"/>
              <a:ext cx="362952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900" b="1" dirty="0"/>
                <a:t> 50 ng      5ng        2.5ng     0.25ng    25pg       2.5pg     0.0ng      water (PCR) 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1021CD4-0FA5-510E-4275-C604ED60149F}"/>
              </a:ext>
            </a:extLst>
          </p:cNvPr>
          <p:cNvSpPr txBox="1"/>
          <p:nvPr/>
        </p:nvSpPr>
        <p:spPr>
          <a:xfrm>
            <a:off x="371563" y="4928363"/>
            <a:ext cx="11877963" cy="1041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CA" sz="1100" b="1" dirty="0"/>
              <a:t>Suppl_Fig. 1</a:t>
            </a:r>
          </a:p>
          <a:p>
            <a:pPr algn="just"/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2% agarose gel of real-time PCR-amplified RLB-tagged lambda DNA, prepared using RLB-MALBAC procedure. The PCR amplicons were amplified using RLB control primer and its amplification </a:t>
            </a:r>
          </a:p>
          <a:p>
            <a:pPr algn="just"/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 monitored using real-time PCR. </a:t>
            </a:r>
          </a:p>
          <a:p>
            <a:pPr algn="just"/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Lane 1: Lambda DNA (50 ng); Lane 2: Lambda DNA (5ng); Lane 3: Lambda DNA (2.5 ng); Lane 4: Lambda DNA (0.25ng);  Lane 5: Lambda DNA (25 </a:t>
            </a:r>
            <a:r>
              <a:rPr lang="en-CA" sz="1100" kern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pg</a:t>
            </a:r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);  Lane 6: lambda DNA (2.5pg);  Lane 7: Lambda DNA (0 ng) </a:t>
            </a:r>
          </a:p>
          <a:p>
            <a:pPr algn="just"/>
            <a:r>
              <a:rPr lang="en-CA" sz="1100" kern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 </a:t>
            </a:r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Lane 8: Water PCR control;  M: 1kbPlus DNA ladder (ThermoFisher).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99238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1D610F-CADB-2986-44AB-904BED8C4970}"/>
              </a:ext>
            </a:extLst>
          </p:cNvPr>
          <p:cNvSpPr txBox="1"/>
          <p:nvPr/>
        </p:nvSpPr>
        <p:spPr>
          <a:xfrm>
            <a:off x="241892" y="4761682"/>
            <a:ext cx="12349856" cy="11233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/>
              <a:t>Suppl_Fig. 2</a:t>
            </a:r>
          </a:p>
          <a:p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2% agarose gel of PCR-amplified RLB-tagged bacterial DNA, prepared using RLB-MALBAC procedure. The PCR amplicons were amplified using RLB control primer and its amplification monitored using real-time PCR.</a:t>
            </a:r>
          </a:p>
          <a:p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Lane 1: </a:t>
            </a:r>
            <a:r>
              <a:rPr lang="en-CA" sz="1100" i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Klebsiella pneumoniae</a:t>
            </a:r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 (CARBA1), Lane 2: </a:t>
            </a:r>
            <a:r>
              <a:rPr lang="en-CA" sz="1100" i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E. coli</a:t>
            </a:r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 (ENT1), Lane 3: </a:t>
            </a:r>
            <a:r>
              <a:rPr lang="en-CA" sz="1100" i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P. aeruginosa</a:t>
            </a:r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 (CARBA14),</a:t>
            </a:r>
            <a:r>
              <a:rPr lang="en-CA" sz="11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 </a:t>
            </a:r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Lane 4:  </a:t>
            </a:r>
            <a:r>
              <a:rPr lang="en-CA" sz="1100" i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K. pneumoniae</a:t>
            </a:r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 (AMR01), Lane 5: </a:t>
            </a:r>
            <a:r>
              <a:rPr lang="en-CA" sz="1100" i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C. freundii</a:t>
            </a:r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 (AMR03), Lane 6: </a:t>
            </a:r>
            <a:r>
              <a:rPr lang="en-CA" sz="1100" i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K. pneumoniae</a:t>
            </a:r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 (AMR06)</a:t>
            </a:r>
          </a:p>
          <a:p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Lane 7: </a:t>
            </a:r>
            <a:r>
              <a:rPr lang="en-CA" sz="1100" i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E. coli </a:t>
            </a:r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(AMR02), Lane 8: </a:t>
            </a:r>
            <a:r>
              <a:rPr lang="en-CA" sz="1100" i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E. coli</a:t>
            </a:r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 (AMR05), Lane9: Water DNA template, Lane M:  1kbPlus DNA ladder (ThermoFisher).</a:t>
            </a:r>
            <a:endParaRPr lang="en-CA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90204" pitchFamily="34" charset="0"/>
            </a:endParaRPr>
          </a:p>
          <a:p>
            <a:endParaRPr lang="en-CA" sz="2000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23FA8E-0BF1-D51F-C23F-627C9EE6BC9A}"/>
              </a:ext>
            </a:extLst>
          </p:cNvPr>
          <p:cNvGrpSpPr/>
          <p:nvPr/>
        </p:nvGrpSpPr>
        <p:grpSpPr>
          <a:xfrm>
            <a:off x="2327350" y="633341"/>
            <a:ext cx="6361447" cy="2976638"/>
            <a:chOff x="2392005" y="2166577"/>
            <a:chExt cx="6361447" cy="297663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2B90284-AFE1-8C06-521F-2CECFA0532CE}"/>
                </a:ext>
              </a:extLst>
            </p:cNvPr>
            <p:cNvSpPr txBox="1"/>
            <p:nvPr/>
          </p:nvSpPr>
          <p:spPr>
            <a:xfrm>
              <a:off x="2479702" y="3379801"/>
              <a:ext cx="9492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1500 bp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76A2EFC-166A-0EE3-43D1-CCC645A42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2766" y="2166577"/>
              <a:ext cx="4620686" cy="297663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C6CA1E2-C944-57C0-F991-02D5E342BF5C}"/>
                </a:ext>
              </a:extLst>
            </p:cNvPr>
            <p:cNvSpPr txBox="1"/>
            <p:nvPr/>
          </p:nvSpPr>
          <p:spPr>
            <a:xfrm>
              <a:off x="4645876" y="2506170"/>
              <a:ext cx="3671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1      2      3     4      5      6     7      8      9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A433C4EE-32F9-DB75-28C2-2405B0A933AF}"/>
                </a:ext>
              </a:extLst>
            </p:cNvPr>
            <p:cNvCxnSpPr>
              <a:cxnSpLocks/>
            </p:cNvCxnSpPr>
            <p:nvPr/>
          </p:nvCxnSpPr>
          <p:spPr>
            <a:xfrm>
              <a:off x="3429001" y="3564467"/>
              <a:ext cx="82973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8D4A6D4-FCC0-A504-D9DC-CCA4F379434B}"/>
                </a:ext>
              </a:extLst>
            </p:cNvPr>
            <p:cNvSpPr txBox="1"/>
            <p:nvPr/>
          </p:nvSpPr>
          <p:spPr>
            <a:xfrm>
              <a:off x="4209498" y="2351123"/>
              <a:ext cx="3866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4E075F4-BE1E-9D92-AFC5-5B61107B5BA0}"/>
                </a:ext>
              </a:extLst>
            </p:cNvPr>
            <p:cNvSpPr txBox="1"/>
            <p:nvPr/>
          </p:nvSpPr>
          <p:spPr>
            <a:xfrm>
              <a:off x="8251958" y="2321504"/>
              <a:ext cx="3866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M</a:t>
              </a:r>
            </a:p>
          </p:txBody>
        </p:sp>
        <p:cxnSp>
          <p:nvCxnSpPr>
            <p:cNvPr id="2" name="Straight Arrow Connector 1">
              <a:extLst>
                <a:ext uri="{FF2B5EF4-FFF2-40B4-BE49-F238E27FC236}">
                  <a16:creationId xmlns:a16="http://schemas.microsoft.com/office/drawing/2014/main" id="{8E4ACF11-A51B-A7EA-DE02-6A21BDB175B2}"/>
                </a:ext>
              </a:extLst>
            </p:cNvPr>
            <p:cNvCxnSpPr>
              <a:cxnSpLocks/>
            </p:cNvCxnSpPr>
            <p:nvPr/>
          </p:nvCxnSpPr>
          <p:spPr>
            <a:xfrm>
              <a:off x="3303033" y="2875502"/>
              <a:ext cx="82973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5410A58-13D9-D347-1CF4-688F0FCAE53C}"/>
                </a:ext>
              </a:extLst>
            </p:cNvPr>
            <p:cNvSpPr txBox="1"/>
            <p:nvPr/>
          </p:nvSpPr>
          <p:spPr>
            <a:xfrm>
              <a:off x="2392005" y="2690836"/>
              <a:ext cx="9492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4000 bp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2698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33B8C8AF-38F6-0129-053D-D3D5300C0AA9}"/>
              </a:ext>
            </a:extLst>
          </p:cNvPr>
          <p:cNvGrpSpPr/>
          <p:nvPr/>
        </p:nvGrpSpPr>
        <p:grpSpPr>
          <a:xfrm>
            <a:off x="5936959" y="691812"/>
            <a:ext cx="5016100" cy="3118618"/>
            <a:chOff x="3131503" y="3467857"/>
            <a:chExt cx="5016100" cy="311861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A0186EB-418A-A19D-E1AF-47807CAF5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1503" y="3467857"/>
              <a:ext cx="5016100" cy="311861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E04454B-F643-7BEF-3E2F-B5AB5304FCB4}"/>
                </a:ext>
              </a:extLst>
            </p:cNvPr>
            <p:cNvSpPr txBox="1"/>
            <p:nvPr/>
          </p:nvSpPr>
          <p:spPr>
            <a:xfrm>
              <a:off x="5890347" y="502716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F65741-7EEC-5EFD-356B-75308DBDBDDB}"/>
                </a:ext>
              </a:extLst>
            </p:cNvPr>
            <p:cNvSpPr txBox="1"/>
            <p:nvPr/>
          </p:nvSpPr>
          <p:spPr>
            <a:xfrm>
              <a:off x="6980173" y="572535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48F251-4EA2-8F20-BF64-C15AE61A3FE1}"/>
                </a:ext>
              </a:extLst>
            </p:cNvPr>
            <p:cNvSpPr txBox="1"/>
            <p:nvPr/>
          </p:nvSpPr>
          <p:spPr>
            <a:xfrm>
              <a:off x="7281859" y="572535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D2B225-1F1C-ACE0-F26C-E257BB4F76AD}"/>
                </a:ext>
              </a:extLst>
            </p:cNvPr>
            <p:cNvSpPr txBox="1"/>
            <p:nvPr/>
          </p:nvSpPr>
          <p:spPr>
            <a:xfrm>
              <a:off x="4396925" y="391544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4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FDD2C30-2B36-0FEF-2220-E78192BFCE91}"/>
                </a:ext>
              </a:extLst>
            </p:cNvPr>
            <p:cNvSpPr txBox="1"/>
            <p:nvPr/>
          </p:nvSpPr>
          <p:spPr>
            <a:xfrm>
              <a:off x="5915917" y="391544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D70AE24-25BA-69AD-3761-77D37485740E}"/>
                </a:ext>
              </a:extLst>
            </p:cNvPr>
            <p:cNvSpPr txBox="1"/>
            <p:nvPr/>
          </p:nvSpPr>
          <p:spPr>
            <a:xfrm>
              <a:off x="4400428" y="48425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6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F62E762-63D9-865C-B309-270BFEAC80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36008" y="4100111"/>
              <a:ext cx="54889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F4353C8-6B13-C1D5-510F-2F749609FAC7}"/>
                </a:ext>
              </a:extLst>
            </p:cNvPr>
            <p:cNvCxnSpPr>
              <a:cxnSpLocks/>
              <a:endCxn id="14" idx="1"/>
            </p:cNvCxnSpPr>
            <p:nvPr/>
          </p:nvCxnSpPr>
          <p:spPr>
            <a:xfrm>
              <a:off x="5373972" y="4100111"/>
              <a:ext cx="54194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659B80F-AF20-3D92-8432-38D47D0C82F4}"/>
              </a:ext>
            </a:extLst>
          </p:cNvPr>
          <p:cNvGrpSpPr/>
          <p:nvPr/>
        </p:nvGrpSpPr>
        <p:grpSpPr>
          <a:xfrm>
            <a:off x="480651" y="746315"/>
            <a:ext cx="5016099" cy="3152064"/>
            <a:chOff x="3131503" y="315793"/>
            <a:chExt cx="5016099" cy="3152064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EF7FF4B-011E-80CD-FE37-409B90451A3B}"/>
                </a:ext>
              </a:extLst>
            </p:cNvPr>
            <p:cNvGrpSpPr/>
            <p:nvPr/>
          </p:nvGrpSpPr>
          <p:grpSpPr>
            <a:xfrm>
              <a:off x="3131503" y="315793"/>
              <a:ext cx="5016099" cy="3152064"/>
              <a:chOff x="3077396" y="60510"/>
              <a:chExt cx="5016099" cy="3152064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A316AF0D-6747-9D80-2AB9-FD45E1AFB1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77396" y="60510"/>
                <a:ext cx="5016099" cy="3152064"/>
              </a:xfrm>
              <a:prstGeom prst="rect">
                <a:avLst/>
              </a:prstGeom>
            </p:spPr>
          </p:pic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CC0D93B0-084E-A9B7-FC80-8BBCDF7804A6}"/>
                  </a:ext>
                </a:extLst>
              </p:cNvPr>
              <p:cNvGrpSpPr/>
              <p:nvPr/>
            </p:nvGrpSpPr>
            <p:grpSpPr>
              <a:xfrm>
                <a:off x="5130800" y="1218854"/>
                <a:ext cx="2301902" cy="1471269"/>
                <a:chOff x="5130800" y="1218854"/>
                <a:chExt cx="2301902" cy="1471269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1C5033E9-632F-B51F-2065-6C2CA086AF85}"/>
                    </a:ext>
                  </a:extLst>
                </p:cNvPr>
                <p:cNvSpPr txBox="1"/>
                <p:nvPr/>
              </p:nvSpPr>
              <p:spPr>
                <a:xfrm>
                  <a:off x="6829330" y="2320791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A" b="1" dirty="0"/>
                    <a:t>3</a:t>
                  </a: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E225AC2C-C69E-8D35-4114-15F190912EC7}"/>
                    </a:ext>
                  </a:extLst>
                </p:cNvPr>
                <p:cNvSpPr txBox="1"/>
                <p:nvPr/>
              </p:nvSpPr>
              <p:spPr>
                <a:xfrm>
                  <a:off x="6441553" y="2320791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A" b="1" dirty="0"/>
                    <a:t>2</a:t>
                  </a: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91DE78D3-F9CA-628B-3660-1054C216AE84}"/>
                    </a:ext>
                  </a:extLst>
                </p:cNvPr>
                <p:cNvSpPr txBox="1"/>
                <p:nvPr/>
              </p:nvSpPr>
              <p:spPr>
                <a:xfrm>
                  <a:off x="5130800" y="1218854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A" b="1" dirty="0"/>
                    <a:t>1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81B77A4-F041-A7DB-53EC-0120577E0812}"/>
                    </a:ext>
                  </a:extLst>
                </p:cNvPr>
                <p:cNvSpPr txBox="1"/>
                <p:nvPr/>
              </p:nvSpPr>
              <p:spPr>
                <a:xfrm>
                  <a:off x="7131016" y="2320791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A" b="1" dirty="0"/>
                    <a:t>4</a:t>
                  </a:r>
                </a:p>
              </p:txBody>
            </p:sp>
          </p:grp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E8B8C49-84A6-A44C-B014-8DE327996391}"/>
                </a:ext>
              </a:extLst>
            </p:cNvPr>
            <p:cNvSpPr txBox="1"/>
            <p:nvPr/>
          </p:nvSpPr>
          <p:spPr>
            <a:xfrm>
              <a:off x="3831853" y="536770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A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F4AE0C1F-3092-001F-3A97-A47B47D8AF75}"/>
              </a:ext>
            </a:extLst>
          </p:cNvPr>
          <p:cNvSpPr txBox="1"/>
          <p:nvPr/>
        </p:nvSpPr>
        <p:spPr>
          <a:xfrm>
            <a:off x="3853723" y="347454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B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8709E3-7F2C-FF6A-497D-07DBEF054218}"/>
              </a:ext>
            </a:extLst>
          </p:cNvPr>
          <p:cNvSpPr/>
          <p:nvPr/>
        </p:nvSpPr>
        <p:spPr>
          <a:xfrm>
            <a:off x="5198534" y="59558"/>
            <a:ext cx="897466" cy="1947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01A001-2BD6-7E53-3D33-A0BD5C2B1C05}"/>
              </a:ext>
            </a:extLst>
          </p:cNvPr>
          <p:cNvSpPr/>
          <p:nvPr/>
        </p:nvSpPr>
        <p:spPr>
          <a:xfrm>
            <a:off x="5326503" y="3234267"/>
            <a:ext cx="897466" cy="194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88794D-1176-0679-59AD-7676A44AEE43}"/>
              </a:ext>
            </a:extLst>
          </p:cNvPr>
          <p:cNvSpPr txBox="1"/>
          <p:nvPr/>
        </p:nvSpPr>
        <p:spPr>
          <a:xfrm>
            <a:off x="1187975" y="5022132"/>
            <a:ext cx="10071988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b="1" dirty="0"/>
              <a:t>Suppl_Fig. 3</a:t>
            </a:r>
          </a:p>
          <a:p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Real-time detection of MDA reaction using lambda genomic DNA. </a:t>
            </a:r>
          </a:p>
          <a:p>
            <a:pPr marL="228600" indent="-228600">
              <a:buAutoNum type="alphaUcParenBoth"/>
            </a:pPr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1: N9 primer (Lambda); 2. RLB-N9 primer (Lambda), 3. RLB-N9 primer (water), 4. N9 primer (water). </a:t>
            </a:r>
          </a:p>
          <a:p>
            <a:endParaRPr lang="en-CA" sz="1100" kern="0" dirty="0">
              <a:latin typeface="Calibri" panose="020F0502020204030204" pitchFamily="34" charset="0"/>
              <a:ea typeface="Calibri" panose="020F0502020204030204" pitchFamily="34" charset="0"/>
              <a:cs typeface="Arial" panose="020B0604020202090204" pitchFamily="34" charset="0"/>
            </a:endParaRPr>
          </a:p>
          <a:p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(B): RLB-N9 primer (20µM) + N9 (10µM) + Lambda DNA 2. RLB-N9 primer (2.0µM) + N9 (10µM) + Lambda DNA 3. RLB-N9 primer (0.2µM) + N9 (10µM) + Lambda DNA</a:t>
            </a:r>
          </a:p>
          <a:p>
            <a:r>
              <a:rPr lang="en-CA" sz="11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90204" pitchFamily="34" charset="0"/>
              </a:rPr>
              <a:t>4. RLB-N9 primer (0.02µM)  + N9 (10µM) + Lambda DNA  5. RLB-N9 primer (0.002µM) + N9 (10µM) + Lambda DNA 6. RLB-N9 primer (0.00µM)   + N9 (10 µM) + Lambda DNA.</a:t>
            </a:r>
            <a:endParaRPr lang="en-CA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90204" pitchFamily="34" charset="0"/>
            </a:endParaRPr>
          </a:p>
          <a:p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1870200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6B0F9DD-266B-3671-72B7-156E219D68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427325"/>
              </p:ext>
            </p:extLst>
          </p:nvPr>
        </p:nvGraphicFramePr>
        <p:xfrm>
          <a:off x="1989667" y="482982"/>
          <a:ext cx="7992533" cy="5867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1333">
                  <a:extLst>
                    <a:ext uri="{9D8B030D-6E8A-4147-A177-3AD203B41FA5}">
                      <a16:colId xmlns:a16="http://schemas.microsoft.com/office/drawing/2014/main" val="821335430"/>
                    </a:ext>
                  </a:extLst>
                </a:gridCol>
                <a:gridCol w="1557867">
                  <a:extLst>
                    <a:ext uri="{9D8B030D-6E8A-4147-A177-3AD203B41FA5}">
                      <a16:colId xmlns:a16="http://schemas.microsoft.com/office/drawing/2014/main" val="3505271044"/>
                    </a:ext>
                  </a:extLst>
                </a:gridCol>
                <a:gridCol w="2074333">
                  <a:extLst>
                    <a:ext uri="{9D8B030D-6E8A-4147-A177-3AD203B41FA5}">
                      <a16:colId xmlns:a16="http://schemas.microsoft.com/office/drawing/2014/main" val="3855099714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807002400"/>
                    </a:ext>
                  </a:extLst>
                </a:gridCol>
              </a:tblGrid>
              <a:tr h="32135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200" b="1" i="0" u="none" strike="noStrike" dirty="0">
                        <a:solidFill>
                          <a:schemeClr val="bg1"/>
                        </a:solidFill>
                        <a:effectLst/>
                        <a:highlight>
                          <a:srgbClr val="E7E6E6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Epicenter                           RLB-MALBAC  Predicted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Clinical testing                                  phenotype</a:t>
                      </a:r>
                      <a:endParaRPr lang="en-CA" sz="1400" b="1" i="0" u="none" strike="noStrike" dirty="0">
                        <a:solidFill>
                          <a:schemeClr val="bg1"/>
                        </a:solidFill>
                        <a:effectLst/>
                        <a:highlight>
                          <a:srgbClr val="E7E6E6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765098"/>
                  </a:ext>
                </a:extLst>
              </a:tr>
              <a:tr h="259579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Amikacin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aminoglycoside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25835666"/>
                  </a:ext>
                </a:extLst>
              </a:tr>
              <a:tr h="177501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Amoxicillin-Clavulanate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44754180"/>
                  </a:ext>
                </a:extLst>
              </a:tr>
              <a:tr h="22053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Amplicillin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00446537"/>
                  </a:ext>
                </a:extLst>
              </a:tr>
              <a:tr h="194509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Aztreonam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1993146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Cefazolin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72254198"/>
                  </a:ext>
                </a:extLst>
              </a:tr>
              <a:tr h="153465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Cefepime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75553510"/>
                  </a:ext>
                </a:extLst>
              </a:tr>
              <a:tr h="19363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Cefotaxime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24273434"/>
                  </a:ext>
                </a:extLst>
              </a:tr>
              <a:tr h="161364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Cefoxitin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01137016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Ceftaroline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09803515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Ceftazidime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76064283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Ceftazidime-Avibactam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55629139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Ceftolozane-Tazobactam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99898636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Ceftriaxone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66132275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Cefuroxime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06319256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Cephalexin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89454417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Cephalothin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89246851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Ciprofloxacin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quinolone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76105020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Colistin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polymyxin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33376130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Ertapenem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29443949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Fosfomycin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fosfomycin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88795378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Gentamicin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aminoglycoside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59497171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Imepenem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99602652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Levofloxacin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quinolone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01552786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Meropenem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35406608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Nitrofurantoin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98299865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Piperacillin-Tazobactam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beta-lactam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55426928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Tetracyline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tetracycline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09287069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Tigecyclin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tetracycline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14798359"/>
                  </a:ext>
                </a:extLst>
              </a:tr>
              <a:tr h="15598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Tobramycin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aminoglycoside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22096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Trimethoprim-Sulfamethoxazole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folate pathway antagonist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resistance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6921517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DF35D1D-8B90-B814-BB4E-F92F88FDF2E1}"/>
              </a:ext>
            </a:extLst>
          </p:cNvPr>
          <p:cNvSpPr txBox="1"/>
          <p:nvPr/>
        </p:nvSpPr>
        <p:spPr>
          <a:xfrm>
            <a:off x="6804025" y="84482"/>
            <a:ext cx="20674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i="1" u="sng" dirty="0"/>
              <a:t>E. coli </a:t>
            </a:r>
            <a:r>
              <a:rPr lang="en-CA" sz="2000" b="1" u="sng" dirty="0"/>
              <a:t>ENT1/ENT2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FC89C8-2883-97A5-3868-E638A6BAF458}"/>
              </a:ext>
            </a:extLst>
          </p:cNvPr>
          <p:cNvSpPr txBox="1"/>
          <p:nvPr/>
        </p:nvSpPr>
        <p:spPr>
          <a:xfrm>
            <a:off x="2550879" y="6350296"/>
            <a:ext cx="765145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b="1" dirty="0"/>
              <a:t>Suppl_Table. 1</a:t>
            </a:r>
          </a:p>
          <a:p>
            <a:r>
              <a:rPr lang="en-CA" sz="1100" kern="0" dirty="0">
                <a:effectLst/>
                <a:ea typeface="Calibri" panose="020F0502020204030204" pitchFamily="34" charset="0"/>
                <a:cs typeface="Arial" panose="020B0604020202090204" pitchFamily="34" charset="0"/>
              </a:rPr>
              <a:t>ResFinder prediction of the contigs assemblies generated using RLB-MALBAC protocol for </a:t>
            </a:r>
            <a:r>
              <a:rPr lang="en-CA" sz="1100" kern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β</a:t>
            </a:r>
            <a:r>
              <a:rPr lang="en-CA" sz="1100" kern="0" dirty="0">
                <a:effectLst/>
                <a:ea typeface="Calibri" panose="020F0502020204030204" pitchFamily="34" charset="0"/>
                <a:cs typeface="Arial" panose="020B0604020202090204" pitchFamily="34" charset="0"/>
              </a:rPr>
              <a:t>-lactam susceptible </a:t>
            </a:r>
            <a:r>
              <a:rPr lang="en-CA" sz="1100" i="1" kern="0" dirty="0">
                <a:effectLst/>
                <a:ea typeface="Calibri" panose="020F0502020204030204" pitchFamily="34" charset="0"/>
                <a:cs typeface="Arial" panose="020B0604020202090204" pitchFamily="34" charset="0"/>
              </a:rPr>
              <a:t>E. coli</a:t>
            </a:r>
            <a:r>
              <a:rPr lang="en-CA" sz="1100" kern="0" dirty="0">
                <a:effectLst/>
                <a:ea typeface="Calibri" panose="020F0502020204030204" pitchFamily="34" charset="0"/>
                <a:cs typeface="Arial" panose="020B0604020202090204" pitchFamily="34" charset="0"/>
              </a:rPr>
              <a:t> ENT1 &amp; ENT2.</a:t>
            </a:r>
            <a:endParaRPr lang="en-CA" sz="1100" kern="100" dirty="0">
              <a:effectLst/>
              <a:ea typeface="Calibri" panose="020F0502020204030204" pitchFamily="34" charset="0"/>
              <a:cs typeface="Arial" panose="020B0604020202090204" pitchFamily="34" charset="0"/>
            </a:endParaRPr>
          </a:p>
          <a:p>
            <a:endParaRPr lang="en-CA" sz="1100" b="1" dirty="0"/>
          </a:p>
        </p:txBody>
      </p:sp>
    </p:spTree>
    <p:extLst>
      <p:ext uri="{BB962C8B-B14F-4D97-AF65-F5344CB8AC3E}">
        <p14:creationId xmlns:p14="http://schemas.microsoft.com/office/powerpoint/2010/main" val="312208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37528</TotalTime>
  <Words>833</Words>
  <Application>Microsoft Office PowerPoint</Application>
  <PresentationFormat>Widescreen</PresentationFormat>
  <Paragraphs>265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VG g</dc:creator>
  <cp:lastModifiedBy>VG g</cp:lastModifiedBy>
  <cp:revision>107</cp:revision>
  <dcterms:created xsi:type="dcterms:W3CDTF">2024-02-08T19:44:17Z</dcterms:created>
  <dcterms:modified xsi:type="dcterms:W3CDTF">2024-09-24T00:57:29Z</dcterms:modified>
</cp:coreProperties>
</file>