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12" d="100"/>
          <a:sy n="112" d="100"/>
        </p:scale>
        <p:origin x="148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owner\Desktop\N.%20tenuis%20IPM%20paper\Banker+tenuis%20only.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owner\Desktop\N.%20tenuis%20IPM%20paper\Banker+tenuis%20only.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owner\Desktop\N.%20tenuis%20IPM%20paper\Semi%20IPM%20(Banker+tenuis+LED).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owner\Desktop\N.%20tenuis%20IPM%20paper\Semi%20IPM%20(Banker+tenuis+LED).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owner\Desktop\N.%20tenuis%20IPM%20paper\IPM%20(Banker+tenuis+LED+pesticid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owner\Desktop\N.%20tenuis%20IPM%20paper\IPM%20(Banker+tenuis+LED+pesticide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owner\Desktop\N.%20tenuis%20IPM%20paper\Tenuis%20on%20banker%20vs%20tomato.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owner\Desktop\N.%20tenuis%20IPM%20paper\Tenuis%20on%20banker%20vs%20tomato.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owner\Desktop\N.%20tenuis%20IPM%20paper\Tenuis%20on%20banker%20vs%20tomato.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owner\Desktop\Dave%20work\Dave%20SD%20card%20and%20Ibaraki%20work\Enken%20work\Enken%20PC%20Desktop%20files\2020%20summer%20study%20rtPCR%20results%20.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owner\Desktop\N.%20tenuis%20IPM%20paper\2020%20Tomato%20Powdery%20Mildew%20and%20N.%20tenuis%20damage%20survey%20sheet.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owner\Desktop\N.%20tenuis%20IPM%20paper\2020%20Tomato%20Powdery%20Mildew%20and%20N.%20tenuis%20damage%20survey%20sheet.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'2019+2020 adults'!$Q$4</c:f>
              <c:strCache>
                <c:ptCount val="1"/>
                <c:pt idx="0">
                  <c:v>Zone 1</c:v>
                </c:pt>
              </c:strCache>
            </c:strRef>
          </c:tx>
          <c:spPr>
            <a:solidFill>
              <a:schemeClr val="bg1"/>
            </a:solidFill>
            <a:ln>
              <a:solidFill>
                <a:schemeClr val="tx1"/>
              </a:solidFill>
            </a:ln>
            <a:effectLst/>
          </c:spPr>
          <c:invertIfNegative val="0"/>
          <c:cat>
            <c:strRef>
              <c:f>'2019+2020 adults'!$R$3:$AD$3</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'2019+2020 adults'!$R$4:$AD$4</c:f>
              <c:numCache>
                <c:formatCode>General</c:formatCode>
                <c:ptCount val="13"/>
                <c:pt idx="0">
                  <c:v>0.3125</c:v>
                </c:pt>
                <c:pt idx="1">
                  <c:v>6.25E-2</c:v>
                </c:pt>
                <c:pt idx="2">
                  <c:v>0.3125</c:v>
                </c:pt>
                <c:pt idx="3">
                  <c:v>0.27500000000000002</c:v>
                </c:pt>
                <c:pt idx="4">
                  <c:v>0.67500000000000004</c:v>
                </c:pt>
                <c:pt idx="5">
                  <c:v>0.85000000000000009</c:v>
                </c:pt>
                <c:pt idx="6">
                  <c:v>1.7375</c:v>
                </c:pt>
                <c:pt idx="7">
                  <c:v>3.75</c:v>
                </c:pt>
                <c:pt idx="8">
                  <c:v>3.9749999999999996</c:v>
                </c:pt>
                <c:pt idx="9">
                  <c:v>3.4750000000000001</c:v>
                </c:pt>
                <c:pt idx="10">
                  <c:v>2.3624999999999998</c:v>
                </c:pt>
                <c:pt idx="11">
                  <c:v>2.7249999999999996</c:v>
                </c:pt>
                <c:pt idx="12">
                  <c:v>1.7875000000000001</c:v>
                </c:pt>
              </c:numCache>
            </c:numRef>
          </c:val>
          <c:extLst>
            <c:ext xmlns:c16="http://schemas.microsoft.com/office/drawing/2014/chart" uri="{C3380CC4-5D6E-409C-BE32-E72D297353CC}">
              <c16:uniqueId val="{00000000-9F8A-432B-8B01-036E032750AB}"/>
            </c:ext>
          </c:extLst>
        </c:ser>
        <c:ser>
          <c:idx val="1"/>
          <c:order val="1"/>
          <c:tx>
            <c:strRef>
              <c:f>'2019+2020 adults'!$Q$5</c:f>
              <c:strCache>
                <c:ptCount val="1"/>
                <c:pt idx="0">
                  <c:v>Zone 2</c:v>
                </c:pt>
              </c:strCache>
            </c:strRef>
          </c:tx>
          <c:spPr>
            <a:solidFill>
              <a:schemeClr val="bg1">
                <a:lumMod val="85000"/>
              </a:schemeClr>
            </a:solidFill>
            <a:ln>
              <a:solidFill>
                <a:schemeClr val="tx1"/>
              </a:solidFill>
            </a:ln>
            <a:effectLst/>
          </c:spPr>
          <c:invertIfNegative val="0"/>
          <c:cat>
            <c:strRef>
              <c:f>'2019+2020 adults'!$R$3:$AD$3</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'2019+2020 adults'!$R$5:$AD$5</c:f>
              <c:numCache>
                <c:formatCode>General</c:formatCode>
                <c:ptCount val="13"/>
                <c:pt idx="0">
                  <c:v>0</c:v>
                </c:pt>
                <c:pt idx="1">
                  <c:v>0</c:v>
                </c:pt>
                <c:pt idx="2">
                  <c:v>0</c:v>
                </c:pt>
                <c:pt idx="3">
                  <c:v>6.25E-2</c:v>
                </c:pt>
                <c:pt idx="4">
                  <c:v>6.25E-2</c:v>
                </c:pt>
                <c:pt idx="5">
                  <c:v>0.33333333333333331</c:v>
                </c:pt>
                <c:pt idx="6">
                  <c:v>1.2083333333333333</c:v>
                </c:pt>
                <c:pt idx="7">
                  <c:v>1.8125</c:v>
                </c:pt>
                <c:pt idx="8">
                  <c:v>2.6666666666666665</c:v>
                </c:pt>
                <c:pt idx="9">
                  <c:v>1.8958333333333333</c:v>
                </c:pt>
                <c:pt idx="10">
                  <c:v>1.7708333333333335</c:v>
                </c:pt>
                <c:pt idx="11">
                  <c:v>1.625</c:v>
                </c:pt>
                <c:pt idx="12">
                  <c:v>1</c:v>
                </c:pt>
              </c:numCache>
            </c:numRef>
          </c:val>
          <c:extLst>
            <c:ext xmlns:c16="http://schemas.microsoft.com/office/drawing/2014/chart" uri="{C3380CC4-5D6E-409C-BE32-E72D297353CC}">
              <c16:uniqueId val="{00000001-9F8A-432B-8B01-036E032750AB}"/>
            </c:ext>
          </c:extLst>
        </c:ser>
        <c:ser>
          <c:idx val="2"/>
          <c:order val="2"/>
          <c:tx>
            <c:strRef>
              <c:f>'2019+2020 adults'!$Q$6</c:f>
              <c:strCache>
                <c:ptCount val="1"/>
                <c:pt idx="0">
                  <c:v>Zone 3</c:v>
                </c:pt>
              </c:strCache>
            </c:strRef>
          </c:tx>
          <c:spPr>
            <a:solidFill>
              <a:schemeClr val="tx1">
                <a:lumMod val="50000"/>
                <a:lumOff val="50000"/>
              </a:schemeClr>
            </a:solidFill>
            <a:ln>
              <a:solidFill>
                <a:schemeClr val="tx1"/>
              </a:solidFill>
            </a:ln>
            <a:effectLst/>
          </c:spPr>
          <c:invertIfNegative val="0"/>
          <c:cat>
            <c:strRef>
              <c:f>'2019+2020 adults'!$R$3:$AD$3</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'2019+2020 adults'!$R$6:$AD$6</c:f>
              <c:numCache>
                <c:formatCode>General</c:formatCode>
                <c:ptCount val="13"/>
                <c:pt idx="0">
                  <c:v>0</c:v>
                </c:pt>
                <c:pt idx="1">
                  <c:v>0</c:v>
                </c:pt>
                <c:pt idx="2">
                  <c:v>0</c:v>
                </c:pt>
                <c:pt idx="3">
                  <c:v>0</c:v>
                </c:pt>
                <c:pt idx="4">
                  <c:v>0.125</c:v>
                </c:pt>
                <c:pt idx="5">
                  <c:v>0</c:v>
                </c:pt>
                <c:pt idx="6">
                  <c:v>0.79166666666666663</c:v>
                </c:pt>
                <c:pt idx="7">
                  <c:v>2.6041666666666665</c:v>
                </c:pt>
                <c:pt idx="8">
                  <c:v>1.9166666666666665</c:v>
                </c:pt>
                <c:pt idx="9">
                  <c:v>2.7708333333333335</c:v>
                </c:pt>
                <c:pt idx="10">
                  <c:v>1.6875</c:v>
                </c:pt>
                <c:pt idx="11">
                  <c:v>1.3958333333333335</c:v>
                </c:pt>
                <c:pt idx="12">
                  <c:v>1.5625</c:v>
                </c:pt>
              </c:numCache>
            </c:numRef>
          </c:val>
          <c:extLst>
            <c:ext xmlns:c16="http://schemas.microsoft.com/office/drawing/2014/chart" uri="{C3380CC4-5D6E-409C-BE32-E72D297353CC}">
              <c16:uniqueId val="{00000002-9F8A-432B-8B01-036E032750AB}"/>
            </c:ext>
          </c:extLst>
        </c:ser>
        <c:ser>
          <c:idx val="3"/>
          <c:order val="3"/>
          <c:tx>
            <c:strRef>
              <c:f>'2019+2020 adults'!$Q$7</c:f>
              <c:strCache>
                <c:ptCount val="1"/>
                <c:pt idx="0">
                  <c:v>Zone 4</c:v>
                </c:pt>
              </c:strCache>
            </c:strRef>
          </c:tx>
          <c:spPr>
            <a:solidFill>
              <a:schemeClr val="tx1"/>
            </a:solidFill>
            <a:ln>
              <a:solidFill>
                <a:schemeClr val="tx1"/>
              </a:solidFill>
            </a:ln>
            <a:effectLst/>
          </c:spPr>
          <c:invertIfNegative val="0"/>
          <c:cat>
            <c:strRef>
              <c:f>'2019+2020 adults'!$R$3:$AD$3</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'2019+2020 adults'!$R$7:$AD$7</c:f>
              <c:numCache>
                <c:formatCode>General</c:formatCode>
                <c:ptCount val="13"/>
                <c:pt idx="0">
                  <c:v>0</c:v>
                </c:pt>
                <c:pt idx="1">
                  <c:v>0</c:v>
                </c:pt>
                <c:pt idx="2">
                  <c:v>0.1125</c:v>
                </c:pt>
                <c:pt idx="3">
                  <c:v>6.25E-2</c:v>
                </c:pt>
                <c:pt idx="4">
                  <c:v>0.35</c:v>
                </c:pt>
                <c:pt idx="5">
                  <c:v>0.21249999999999999</c:v>
                </c:pt>
                <c:pt idx="6">
                  <c:v>0.53749999999999998</c:v>
                </c:pt>
                <c:pt idx="7">
                  <c:v>1.925</c:v>
                </c:pt>
                <c:pt idx="8">
                  <c:v>1.9624999999999999</c:v>
                </c:pt>
                <c:pt idx="9">
                  <c:v>1.9499999999999997</c:v>
                </c:pt>
                <c:pt idx="10">
                  <c:v>1.9624999999999999</c:v>
                </c:pt>
                <c:pt idx="11">
                  <c:v>1.5</c:v>
                </c:pt>
                <c:pt idx="12">
                  <c:v>3.0750000000000002</c:v>
                </c:pt>
              </c:numCache>
            </c:numRef>
          </c:val>
          <c:extLst>
            <c:ext xmlns:c16="http://schemas.microsoft.com/office/drawing/2014/chart" uri="{C3380CC4-5D6E-409C-BE32-E72D297353CC}">
              <c16:uniqueId val="{00000003-9F8A-432B-8B01-036E032750AB}"/>
            </c:ext>
          </c:extLst>
        </c:ser>
        <c:dLbls>
          <c:showLegendKey val="0"/>
          <c:showVal val="0"/>
          <c:showCatName val="0"/>
          <c:showSerName val="0"/>
          <c:showPercent val="0"/>
          <c:showBubbleSize val="0"/>
        </c:dLbls>
        <c:gapWidth val="50"/>
        <c:overlap val="100"/>
        <c:axId val="513776272"/>
        <c:axId val="513777912"/>
      </c:barChart>
      <c:catAx>
        <c:axId val="51377627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noFill/>
                <a:latin typeface="Cambria" panose="02040503050406030204" pitchFamily="18" charset="0"/>
                <a:ea typeface="Cambria" panose="02040503050406030204" pitchFamily="18" charset="0"/>
                <a:cs typeface="+mn-cs"/>
              </a:defRPr>
            </a:pPr>
            <a:endParaRPr lang="en-US"/>
          </a:p>
        </c:txPr>
        <c:crossAx val="513777912"/>
        <c:crosses val="autoZero"/>
        <c:auto val="1"/>
        <c:lblAlgn val="ctr"/>
        <c:lblOffset val="100"/>
        <c:noMultiLvlLbl val="0"/>
      </c:catAx>
      <c:valAx>
        <c:axId val="513777912"/>
        <c:scaling>
          <c:orientation val="minMax"/>
        </c:scaling>
        <c:delete val="0"/>
        <c:axPos val="l"/>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13776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'20192+2020 nymphs'!$Q$3</c:f>
              <c:strCache>
                <c:ptCount val="1"/>
                <c:pt idx="0">
                  <c:v>Zone 1</c:v>
                </c:pt>
              </c:strCache>
            </c:strRef>
          </c:tx>
          <c:spPr>
            <a:solidFill>
              <a:schemeClr val="bg1"/>
            </a:solidFill>
            <a:ln>
              <a:solidFill>
                <a:schemeClr val="tx1"/>
              </a:solidFill>
            </a:ln>
            <a:effectLst/>
          </c:spPr>
          <c:invertIfNegative val="0"/>
          <c:cat>
            <c:strRef>
              <c:f>'20192+2020 nymphs'!$R$2:$AD$2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'20192+2020 nymphs'!$R$3:$AD$3</c:f>
              <c:numCache>
                <c:formatCode>General</c:formatCode>
                <c:ptCount val="13"/>
                <c:pt idx="0">
                  <c:v>0</c:v>
                </c:pt>
                <c:pt idx="1">
                  <c:v>0</c:v>
                </c:pt>
                <c:pt idx="2">
                  <c:v>0</c:v>
                </c:pt>
                <c:pt idx="3">
                  <c:v>0</c:v>
                </c:pt>
                <c:pt idx="4">
                  <c:v>0.25</c:v>
                </c:pt>
                <c:pt idx="5">
                  <c:v>0.3125</c:v>
                </c:pt>
                <c:pt idx="6">
                  <c:v>2.6750000000000003</c:v>
                </c:pt>
                <c:pt idx="7">
                  <c:v>4.2874999999999996</c:v>
                </c:pt>
                <c:pt idx="8">
                  <c:v>2.8875000000000002</c:v>
                </c:pt>
                <c:pt idx="9">
                  <c:v>2.35</c:v>
                </c:pt>
                <c:pt idx="10">
                  <c:v>2.6749999999999998</c:v>
                </c:pt>
                <c:pt idx="11">
                  <c:v>2.5750000000000002</c:v>
                </c:pt>
                <c:pt idx="12">
                  <c:v>1.0625</c:v>
                </c:pt>
              </c:numCache>
            </c:numRef>
          </c:val>
          <c:extLst>
            <c:ext xmlns:c16="http://schemas.microsoft.com/office/drawing/2014/chart" uri="{C3380CC4-5D6E-409C-BE32-E72D297353CC}">
              <c16:uniqueId val="{00000000-89AD-4EA6-BC41-24FD2AAFE847}"/>
            </c:ext>
          </c:extLst>
        </c:ser>
        <c:ser>
          <c:idx val="1"/>
          <c:order val="1"/>
          <c:tx>
            <c:strRef>
              <c:f>'20192+2020 nymphs'!$Q$4</c:f>
              <c:strCache>
                <c:ptCount val="1"/>
                <c:pt idx="0">
                  <c:v>Zone 2</c:v>
                </c:pt>
              </c:strCache>
            </c:strRef>
          </c:tx>
          <c:spPr>
            <a:solidFill>
              <a:schemeClr val="bg1">
                <a:lumMod val="85000"/>
              </a:schemeClr>
            </a:solidFill>
            <a:ln>
              <a:solidFill>
                <a:schemeClr val="tx1"/>
              </a:solidFill>
            </a:ln>
            <a:effectLst/>
          </c:spPr>
          <c:invertIfNegative val="0"/>
          <c:cat>
            <c:strRef>
              <c:f>'20192+2020 nymphs'!$R$2:$AD$2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'20192+2020 nymphs'!$R$4:$AD$4</c:f>
              <c:numCache>
                <c:formatCode>General</c:formatCode>
                <c:ptCount val="13"/>
                <c:pt idx="0">
                  <c:v>0</c:v>
                </c:pt>
                <c:pt idx="1">
                  <c:v>0</c:v>
                </c:pt>
                <c:pt idx="2">
                  <c:v>0</c:v>
                </c:pt>
                <c:pt idx="3">
                  <c:v>0</c:v>
                </c:pt>
                <c:pt idx="4">
                  <c:v>0</c:v>
                </c:pt>
                <c:pt idx="5">
                  <c:v>0</c:v>
                </c:pt>
                <c:pt idx="6">
                  <c:v>0.14583333333333331</c:v>
                </c:pt>
                <c:pt idx="7">
                  <c:v>0.95833333333333326</c:v>
                </c:pt>
                <c:pt idx="8">
                  <c:v>1.9583333333333335</c:v>
                </c:pt>
                <c:pt idx="9">
                  <c:v>1.9583333333333335</c:v>
                </c:pt>
                <c:pt idx="10">
                  <c:v>1.375</c:v>
                </c:pt>
                <c:pt idx="11">
                  <c:v>1.3125</c:v>
                </c:pt>
                <c:pt idx="12">
                  <c:v>1.1875</c:v>
                </c:pt>
              </c:numCache>
            </c:numRef>
          </c:val>
          <c:extLst>
            <c:ext xmlns:c16="http://schemas.microsoft.com/office/drawing/2014/chart" uri="{C3380CC4-5D6E-409C-BE32-E72D297353CC}">
              <c16:uniqueId val="{00000001-89AD-4EA6-BC41-24FD2AAFE847}"/>
            </c:ext>
          </c:extLst>
        </c:ser>
        <c:ser>
          <c:idx val="2"/>
          <c:order val="2"/>
          <c:tx>
            <c:strRef>
              <c:f>'20192+2020 nymphs'!$Q$5</c:f>
              <c:strCache>
                <c:ptCount val="1"/>
                <c:pt idx="0">
                  <c:v>Zone 3</c:v>
                </c:pt>
              </c:strCache>
            </c:strRef>
          </c:tx>
          <c:spPr>
            <a:solidFill>
              <a:schemeClr val="tx1">
                <a:lumMod val="50000"/>
                <a:lumOff val="50000"/>
              </a:schemeClr>
            </a:solidFill>
            <a:ln>
              <a:solidFill>
                <a:schemeClr val="tx1"/>
              </a:solidFill>
            </a:ln>
            <a:effectLst/>
          </c:spPr>
          <c:invertIfNegative val="0"/>
          <c:cat>
            <c:strRef>
              <c:f>'20192+2020 nymphs'!$R$2:$AD$2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'20192+2020 nymphs'!$R$5:$AD$5</c:f>
              <c:numCache>
                <c:formatCode>General</c:formatCode>
                <c:ptCount val="13"/>
                <c:pt idx="0">
                  <c:v>0</c:v>
                </c:pt>
                <c:pt idx="1">
                  <c:v>0</c:v>
                </c:pt>
                <c:pt idx="2">
                  <c:v>0</c:v>
                </c:pt>
                <c:pt idx="3">
                  <c:v>0</c:v>
                </c:pt>
                <c:pt idx="4">
                  <c:v>6.25E-2</c:v>
                </c:pt>
                <c:pt idx="5">
                  <c:v>0</c:v>
                </c:pt>
                <c:pt idx="6">
                  <c:v>0.375</c:v>
                </c:pt>
                <c:pt idx="7">
                  <c:v>1.625</c:v>
                </c:pt>
                <c:pt idx="8">
                  <c:v>2.9583333333333335</c:v>
                </c:pt>
                <c:pt idx="9">
                  <c:v>2.7916666666666665</c:v>
                </c:pt>
                <c:pt idx="10">
                  <c:v>1.3125</c:v>
                </c:pt>
                <c:pt idx="11">
                  <c:v>0.9375</c:v>
                </c:pt>
                <c:pt idx="12">
                  <c:v>0.6875</c:v>
                </c:pt>
              </c:numCache>
            </c:numRef>
          </c:val>
          <c:extLst>
            <c:ext xmlns:c16="http://schemas.microsoft.com/office/drawing/2014/chart" uri="{C3380CC4-5D6E-409C-BE32-E72D297353CC}">
              <c16:uniqueId val="{00000002-89AD-4EA6-BC41-24FD2AAFE847}"/>
            </c:ext>
          </c:extLst>
        </c:ser>
        <c:ser>
          <c:idx val="3"/>
          <c:order val="3"/>
          <c:tx>
            <c:strRef>
              <c:f>'20192+2020 nymphs'!$Q$6</c:f>
              <c:strCache>
                <c:ptCount val="1"/>
                <c:pt idx="0">
                  <c:v>Zone 4</c:v>
                </c:pt>
              </c:strCache>
            </c:strRef>
          </c:tx>
          <c:spPr>
            <a:solidFill>
              <a:schemeClr val="tx1"/>
            </a:solidFill>
            <a:ln>
              <a:solidFill>
                <a:schemeClr val="tx1"/>
              </a:solidFill>
            </a:ln>
            <a:effectLst/>
          </c:spPr>
          <c:invertIfNegative val="0"/>
          <c:cat>
            <c:strRef>
              <c:f>'20192+2020 nymphs'!$R$2:$AD$2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'20192+2020 nymphs'!$R$6:$AD$6</c:f>
              <c:numCache>
                <c:formatCode>General</c:formatCode>
                <c:ptCount val="13"/>
                <c:pt idx="0">
                  <c:v>0</c:v>
                </c:pt>
                <c:pt idx="1">
                  <c:v>0</c:v>
                </c:pt>
                <c:pt idx="2">
                  <c:v>0</c:v>
                </c:pt>
                <c:pt idx="3">
                  <c:v>0</c:v>
                </c:pt>
                <c:pt idx="4">
                  <c:v>0.05</c:v>
                </c:pt>
                <c:pt idx="5">
                  <c:v>6.25E-2</c:v>
                </c:pt>
                <c:pt idx="6">
                  <c:v>0.17499999999999999</c:v>
                </c:pt>
                <c:pt idx="7">
                  <c:v>1.6375000000000002</c:v>
                </c:pt>
                <c:pt idx="8">
                  <c:v>1.7249999999999999</c:v>
                </c:pt>
                <c:pt idx="9">
                  <c:v>1.5</c:v>
                </c:pt>
                <c:pt idx="10">
                  <c:v>1.1375</c:v>
                </c:pt>
                <c:pt idx="11">
                  <c:v>1.3875000000000002</c:v>
                </c:pt>
                <c:pt idx="12">
                  <c:v>1.2125000000000001</c:v>
                </c:pt>
              </c:numCache>
            </c:numRef>
          </c:val>
          <c:extLst>
            <c:ext xmlns:c16="http://schemas.microsoft.com/office/drawing/2014/chart" uri="{C3380CC4-5D6E-409C-BE32-E72D297353CC}">
              <c16:uniqueId val="{00000003-89AD-4EA6-BC41-24FD2AAFE847}"/>
            </c:ext>
          </c:extLst>
        </c:ser>
        <c:dLbls>
          <c:showLegendKey val="0"/>
          <c:showVal val="0"/>
          <c:showCatName val="0"/>
          <c:showSerName val="0"/>
          <c:showPercent val="0"/>
          <c:showBubbleSize val="0"/>
        </c:dLbls>
        <c:gapWidth val="50"/>
        <c:overlap val="100"/>
        <c:axId val="514464784"/>
        <c:axId val="514461504"/>
      </c:barChart>
      <c:catAx>
        <c:axId val="514464784"/>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noFill/>
                <a:latin typeface="Cambria" panose="02040503050406030204" pitchFamily="18" charset="0"/>
                <a:ea typeface="Cambria" panose="02040503050406030204" pitchFamily="18" charset="0"/>
                <a:cs typeface="+mn-cs"/>
              </a:defRPr>
            </a:pPr>
            <a:endParaRPr lang="en-US"/>
          </a:p>
        </c:txPr>
        <c:crossAx val="514461504"/>
        <c:crosses val="autoZero"/>
        <c:auto val="1"/>
        <c:lblAlgn val="ctr"/>
        <c:lblOffset val="100"/>
        <c:noMultiLvlLbl val="0"/>
      </c:catAx>
      <c:valAx>
        <c:axId val="514461504"/>
        <c:scaling>
          <c:orientation val="minMax"/>
        </c:scaling>
        <c:delete val="0"/>
        <c:axPos val="l"/>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14464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'2019+2020 adult'!$R$4</c:f>
              <c:strCache>
                <c:ptCount val="1"/>
                <c:pt idx="0">
                  <c:v>Zone 1</c:v>
                </c:pt>
              </c:strCache>
            </c:strRef>
          </c:tx>
          <c:spPr>
            <a:solidFill>
              <a:schemeClr val="bg1"/>
            </a:solidFill>
            <a:ln>
              <a:solidFill>
                <a:schemeClr val="tx1"/>
              </a:solidFill>
            </a:ln>
            <a:effectLst/>
          </c:spPr>
          <c:invertIfNegative val="0"/>
          <c:cat>
            <c:strRef>
              <c:f>'2019+2020 adult'!$S$3:$AE$3</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'2019+2020 adult'!$S$4:$AE$4</c:f>
              <c:numCache>
                <c:formatCode>General</c:formatCode>
                <c:ptCount val="13"/>
                <c:pt idx="0">
                  <c:v>0.125</c:v>
                </c:pt>
                <c:pt idx="1">
                  <c:v>0.17499999999999999</c:v>
                </c:pt>
                <c:pt idx="2">
                  <c:v>0.8</c:v>
                </c:pt>
                <c:pt idx="3">
                  <c:v>0.67499999999999993</c:v>
                </c:pt>
                <c:pt idx="4">
                  <c:v>3.3666666666666663</c:v>
                </c:pt>
                <c:pt idx="5">
                  <c:v>3.7750000000000004</c:v>
                </c:pt>
                <c:pt idx="6">
                  <c:v>3.7166666666666668</c:v>
                </c:pt>
                <c:pt idx="7">
                  <c:v>4.55</c:v>
                </c:pt>
                <c:pt idx="8">
                  <c:v>5</c:v>
                </c:pt>
                <c:pt idx="9">
                  <c:v>7.25</c:v>
                </c:pt>
                <c:pt idx="10">
                  <c:v>6.5666666666666664</c:v>
                </c:pt>
                <c:pt idx="11">
                  <c:v>4.4416666666666664</c:v>
                </c:pt>
                <c:pt idx="12">
                  <c:v>4.7583333333333329</c:v>
                </c:pt>
              </c:numCache>
            </c:numRef>
          </c:val>
          <c:extLst>
            <c:ext xmlns:c16="http://schemas.microsoft.com/office/drawing/2014/chart" uri="{C3380CC4-5D6E-409C-BE32-E72D297353CC}">
              <c16:uniqueId val="{00000000-CBCE-45A1-A8D6-FB73F0BF9830}"/>
            </c:ext>
          </c:extLst>
        </c:ser>
        <c:ser>
          <c:idx val="1"/>
          <c:order val="1"/>
          <c:tx>
            <c:strRef>
              <c:f>'2019+2020 adult'!$R$5</c:f>
              <c:strCache>
                <c:ptCount val="1"/>
                <c:pt idx="0">
                  <c:v>Zone 2</c:v>
                </c:pt>
              </c:strCache>
            </c:strRef>
          </c:tx>
          <c:spPr>
            <a:solidFill>
              <a:schemeClr val="bg1">
                <a:lumMod val="85000"/>
              </a:schemeClr>
            </a:solidFill>
            <a:ln>
              <a:solidFill>
                <a:schemeClr val="tx1"/>
              </a:solidFill>
            </a:ln>
            <a:effectLst/>
          </c:spPr>
          <c:invertIfNegative val="0"/>
          <c:cat>
            <c:strRef>
              <c:f>'2019+2020 adult'!$S$3:$AE$3</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'2019+2020 adult'!$S$5:$AE$5</c:f>
              <c:numCache>
                <c:formatCode>General</c:formatCode>
                <c:ptCount val="13"/>
                <c:pt idx="0">
                  <c:v>8.3333333333333329E-2</c:v>
                </c:pt>
                <c:pt idx="1">
                  <c:v>4.1666666666666664E-2</c:v>
                </c:pt>
                <c:pt idx="2">
                  <c:v>0.4</c:v>
                </c:pt>
                <c:pt idx="3">
                  <c:v>0.52500000000000002</c:v>
                </c:pt>
                <c:pt idx="4">
                  <c:v>2.0083333333333337</c:v>
                </c:pt>
                <c:pt idx="5">
                  <c:v>1.9666666666666668</c:v>
                </c:pt>
                <c:pt idx="6">
                  <c:v>3.0666666666666669</c:v>
                </c:pt>
                <c:pt idx="7">
                  <c:v>3.8250000000000002</c:v>
                </c:pt>
                <c:pt idx="8">
                  <c:v>4.6749999999999998</c:v>
                </c:pt>
                <c:pt idx="9">
                  <c:v>6.5166666666666657</c:v>
                </c:pt>
                <c:pt idx="10">
                  <c:v>5.4250000000000007</c:v>
                </c:pt>
                <c:pt idx="11">
                  <c:v>5.3833333333333337</c:v>
                </c:pt>
                <c:pt idx="12">
                  <c:v>4.3666666666666671</c:v>
                </c:pt>
              </c:numCache>
            </c:numRef>
          </c:val>
          <c:extLst>
            <c:ext xmlns:c16="http://schemas.microsoft.com/office/drawing/2014/chart" uri="{C3380CC4-5D6E-409C-BE32-E72D297353CC}">
              <c16:uniqueId val="{00000001-CBCE-45A1-A8D6-FB73F0BF9830}"/>
            </c:ext>
          </c:extLst>
        </c:ser>
        <c:ser>
          <c:idx val="2"/>
          <c:order val="2"/>
          <c:tx>
            <c:strRef>
              <c:f>'2019+2020 adult'!$R$6</c:f>
              <c:strCache>
                <c:ptCount val="1"/>
                <c:pt idx="0">
                  <c:v>Zone 3</c:v>
                </c:pt>
              </c:strCache>
            </c:strRef>
          </c:tx>
          <c:spPr>
            <a:solidFill>
              <a:schemeClr val="tx1">
                <a:lumMod val="50000"/>
                <a:lumOff val="50000"/>
              </a:schemeClr>
            </a:solidFill>
            <a:ln>
              <a:solidFill>
                <a:schemeClr val="tx1"/>
              </a:solidFill>
            </a:ln>
            <a:effectLst/>
          </c:spPr>
          <c:invertIfNegative val="0"/>
          <c:cat>
            <c:strRef>
              <c:f>'2019+2020 adult'!$S$3:$AE$3</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'2019+2020 adult'!$S$6:$AE$6</c:f>
              <c:numCache>
                <c:formatCode>General</c:formatCode>
                <c:ptCount val="13"/>
                <c:pt idx="0">
                  <c:v>8.3333333333333329E-2</c:v>
                </c:pt>
                <c:pt idx="1">
                  <c:v>4.1666666666666664E-2</c:v>
                </c:pt>
                <c:pt idx="2">
                  <c:v>0.56666666666666665</c:v>
                </c:pt>
                <c:pt idx="3">
                  <c:v>0.39166666666666666</c:v>
                </c:pt>
                <c:pt idx="4">
                  <c:v>2.2749999999999999</c:v>
                </c:pt>
                <c:pt idx="5">
                  <c:v>2.7416666666666671</c:v>
                </c:pt>
                <c:pt idx="6">
                  <c:v>3.9083333333333337</c:v>
                </c:pt>
                <c:pt idx="7">
                  <c:v>5.3458333333333332</c:v>
                </c:pt>
                <c:pt idx="8">
                  <c:v>4.7874999999999996</c:v>
                </c:pt>
                <c:pt idx="9">
                  <c:v>7.0666666666666664</c:v>
                </c:pt>
                <c:pt idx="10">
                  <c:v>5.7625000000000002</c:v>
                </c:pt>
                <c:pt idx="11">
                  <c:v>5.0333333333333332</c:v>
                </c:pt>
                <c:pt idx="12">
                  <c:v>3.65</c:v>
                </c:pt>
              </c:numCache>
            </c:numRef>
          </c:val>
          <c:extLst>
            <c:ext xmlns:c16="http://schemas.microsoft.com/office/drawing/2014/chart" uri="{C3380CC4-5D6E-409C-BE32-E72D297353CC}">
              <c16:uniqueId val="{00000002-CBCE-45A1-A8D6-FB73F0BF9830}"/>
            </c:ext>
          </c:extLst>
        </c:ser>
        <c:ser>
          <c:idx val="3"/>
          <c:order val="3"/>
          <c:tx>
            <c:strRef>
              <c:f>'2019+2020 adult'!$R$7</c:f>
              <c:strCache>
                <c:ptCount val="1"/>
                <c:pt idx="0">
                  <c:v>Zone 4</c:v>
                </c:pt>
              </c:strCache>
            </c:strRef>
          </c:tx>
          <c:spPr>
            <a:solidFill>
              <a:schemeClr val="tx1"/>
            </a:solidFill>
            <a:ln>
              <a:solidFill>
                <a:schemeClr val="tx1"/>
              </a:solidFill>
            </a:ln>
            <a:effectLst/>
          </c:spPr>
          <c:invertIfNegative val="0"/>
          <c:cat>
            <c:strRef>
              <c:f>'2019+2020 adult'!$S$3:$AE$3</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'2019+2020 adult'!$S$7:$AE$7</c:f>
              <c:numCache>
                <c:formatCode>General</c:formatCode>
                <c:ptCount val="13"/>
                <c:pt idx="0">
                  <c:v>4.1666666666666664E-2</c:v>
                </c:pt>
                <c:pt idx="1">
                  <c:v>4.1666666666666664E-2</c:v>
                </c:pt>
                <c:pt idx="2">
                  <c:v>0.69166666666666665</c:v>
                </c:pt>
                <c:pt idx="3">
                  <c:v>0.65833333333333344</c:v>
                </c:pt>
                <c:pt idx="4">
                  <c:v>4.3666666666666663</c:v>
                </c:pt>
                <c:pt idx="5">
                  <c:v>4.4749999999999996</c:v>
                </c:pt>
                <c:pt idx="6">
                  <c:v>5.1416666666666657</c:v>
                </c:pt>
                <c:pt idx="7">
                  <c:v>9.2916666666666661</c:v>
                </c:pt>
                <c:pt idx="8">
                  <c:v>9.1999999999999993</c:v>
                </c:pt>
                <c:pt idx="9">
                  <c:v>11.091666666666667</c:v>
                </c:pt>
                <c:pt idx="10">
                  <c:v>7.9916666666666671</c:v>
                </c:pt>
                <c:pt idx="11">
                  <c:v>6.85</c:v>
                </c:pt>
                <c:pt idx="12">
                  <c:v>5.8416666666666668</c:v>
                </c:pt>
              </c:numCache>
            </c:numRef>
          </c:val>
          <c:extLst>
            <c:ext xmlns:c16="http://schemas.microsoft.com/office/drawing/2014/chart" uri="{C3380CC4-5D6E-409C-BE32-E72D297353CC}">
              <c16:uniqueId val="{00000003-CBCE-45A1-A8D6-FB73F0BF9830}"/>
            </c:ext>
          </c:extLst>
        </c:ser>
        <c:dLbls>
          <c:showLegendKey val="0"/>
          <c:showVal val="0"/>
          <c:showCatName val="0"/>
          <c:showSerName val="0"/>
          <c:showPercent val="0"/>
          <c:showBubbleSize val="0"/>
        </c:dLbls>
        <c:gapWidth val="50"/>
        <c:overlap val="100"/>
        <c:axId val="516856192"/>
        <c:axId val="516865048"/>
      </c:barChart>
      <c:catAx>
        <c:axId val="51685619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noFill/>
                <a:latin typeface="Cambria" panose="02040503050406030204" pitchFamily="18" charset="0"/>
                <a:ea typeface="Cambria" panose="02040503050406030204" pitchFamily="18" charset="0"/>
                <a:cs typeface="+mn-cs"/>
              </a:defRPr>
            </a:pPr>
            <a:endParaRPr lang="en-US"/>
          </a:p>
        </c:txPr>
        <c:crossAx val="516865048"/>
        <c:crosses val="autoZero"/>
        <c:auto val="1"/>
        <c:lblAlgn val="ctr"/>
        <c:lblOffset val="100"/>
        <c:noMultiLvlLbl val="0"/>
      </c:catAx>
      <c:valAx>
        <c:axId val="516865048"/>
        <c:scaling>
          <c:orientation val="minMax"/>
        </c:scaling>
        <c:delete val="0"/>
        <c:axPos val="l"/>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168561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'2019+2020 nymph'!$S$3</c:f>
              <c:strCache>
                <c:ptCount val="1"/>
                <c:pt idx="0">
                  <c:v>Zone 1</c:v>
                </c:pt>
              </c:strCache>
            </c:strRef>
          </c:tx>
          <c:spPr>
            <a:solidFill>
              <a:schemeClr val="bg1"/>
            </a:solidFill>
            <a:ln>
              <a:solidFill>
                <a:schemeClr val="tx1"/>
              </a:solidFill>
            </a:ln>
            <a:effectLst/>
          </c:spPr>
          <c:invertIfNegative val="0"/>
          <c:cat>
            <c:strRef>
              <c:f>'2019+2020 nymph'!$T$2:$AF$2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'2019+2020 nymph'!$T$3:$AF$3</c:f>
              <c:numCache>
                <c:formatCode>General</c:formatCode>
                <c:ptCount val="13"/>
                <c:pt idx="0">
                  <c:v>0</c:v>
                </c:pt>
                <c:pt idx="1">
                  <c:v>0</c:v>
                </c:pt>
                <c:pt idx="2">
                  <c:v>1.8083333333333336</c:v>
                </c:pt>
                <c:pt idx="3">
                  <c:v>0.94166666666666676</c:v>
                </c:pt>
                <c:pt idx="4">
                  <c:v>2.15</c:v>
                </c:pt>
                <c:pt idx="5">
                  <c:v>4.7750000000000004</c:v>
                </c:pt>
                <c:pt idx="6">
                  <c:v>3.6583333333333337</c:v>
                </c:pt>
                <c:pt idx="7">
                  <c:v>3.7583333333333329</c:v>
                </c:pt>
                <c:pt idx="8">
                  <c:v>4.4083333333333332</c:v>
                </c:pt>
                <c:pt idx="9">
                  <c:v>4.2083333333333339</c:v>
                </c:pt>
                <c:pt idx="10">
                  <c:v>4.5</c:v>
                </c:pt>
                <c:pt idx="11">
                  <c:v>3.3583333333333334</c:v>
                </c:pt>
                <c:pt idx="12">
                  <c:v>2.9916666666666667</c:v>
                </c:pt>
              </c:numCache>
            </c:numRef>
          </c:val>
          <c:extLst>
            <c:ext xmlns:c16="http://schemas.microsoft.com/office/drawing/2014/chart" uri="{C3380CC4-5D6E-409C-BE32-E72D297353CC}">
              <c16:uniqueId val="{00000000-4FA2-4473-895F-CDF9ADB8CEF3}"/>
            </c:ext>
          </c:extLst>
        </c:ser>
        <c:ser>
          <c:idx val="1"/>
          <c:order val="1"/>
          <c:tx>
            <c:strRef>
              <c:f>'2019+2020 nymph'!$S$4</c:f>
              <c:strCache>
                <c:ptCount val="1"/>
                <c:pt idx="0">
                  <c:v>Zone 2</c:v>
                </c:pt>
              </c:strCache>
            </c:strRef>
          </c:tx>
          <c:spPr>
            <a:solidFill>
              <a:schemeClr val="bg1">
                <a:lumMod val="85000"/>
              </a:schemeClr>
            </a:solidFill>
            <a:ln>
              <a:solidFill>
                <a:schemeClr val="tx1"/>
              </a:solidFill>
            </a:ln>
            <a:effectLst/>
          </c:spPr>
          <c:invertIfNegative val="0"/>
          <c:cat>
            <c:strRef>
              <c:f>'2019+2020 nymph'!$T$2:$AF$2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'2019+2020 nymph'!$T$4:$AF$4</c:f>
              <c:numCache>
                <c:formatCode>General</c:formatCode>
                <c:ptCount val="13"/>
                <c:pt idx="0">
                  <c:v>0</c:v>
                </c:pt>
                <c:pt idx="1">
                  <c:v>0</c:v>
                </c:pt>
                <c:pt idx="2">
                  <c:v>0.75</c:v>
                </c:pt>
                <c:pt idx="3">
                  <c:v>0.2583333333333333</c:v>
                </c:pt>
                <c:pt idx="4">
                  <c:v>0.77500000000000002</c:v>
                </c:pt>
                <c:pt idx="5">
                  <c:v>1.4500000000000002</c:v>
                </c:pt>
                <c:pt idx="6">
                  <c:v>2.4750000000000001</c:v>
                </c:pt>
                <c:pt idx="7">
                  <c:v>4.6166666666666663</c:v>
                </c:pt>
                <c:pt idx="8">
                  <c:v>4.1416666666666657</c:v>
                </c:pt>
                <c:pt idx="9">
                  <c:v>3.9</c:v>
                </c:pt>
                <c:pt idx="10">
                  <c:v>4.3250000000000002</c:v>
                </c:pt>
                <c:pt idx="11">
                  <c:v>3.9749999999999996</c:v>
                </c:pt>
                <c:pt idx="12">
                  <c:v>2.4083333333333332</c:v>
                </c:pt>
              </c:numCache>
            </c:numRef>
          </c:val>
          <c:extLst>
            <c:ext xmlns:c16="http://schemas.microsoft.com/office/drawing/2014/chart" uri="{C3380CC4-5D6E-409C-BE32-E72D297353CC}">
              <c16:uniqueId val="{00000001-4FA2-4473-895F-CDF9ADB8CEF3}"/>
            </c:ext>
          </c:extLst>
        </c:ser>
        <c:ser>
          <c:idx val="2"/>
          <c:order val="2"/>
          <c:tx>
            <c:strRef>
              <c:f>'2019+2020 nymph'!$S$5</c:f>
              <c:strCache>
                <c:ptCount val="1"/>
                <c:pt idx="0">
                  <c:v>Zone 3</c:v>
                </c:pt>
              </c:strCache>
            </c:strRef>
          </c:tx>
          <c:spPr>
            <a:solidFill>
              <a:schemeClr val="tx1">
                <a:lumMod val="50000"/>
                <a:lumOff val="50000"/>
              </a:schemeClr>
            </a:solidFill>
            <a:ln>
              <a:solidFill>
                <a:schemeClr val="tx1"/>
              </a:solidFill>
            </a:ln>
            <a:effectLst/>
          </c:spPr>
          <c:invertIfNegative val="0"/>
          <c:cat>
            <c:strRef>
              <c:f>'2019+2020 nymph'!$T$2:$AF$2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'2019+2020 nymph'!$T$5:$AF$5</c:f>
              <c:numCache>
                <c:formatCode>General</c:formatCode>
                <c:ptCount val="13"/>
                <c:pt idx="0">
                  <c:v>0</c:v>
                </c:pt>
                <c:pt idx="1">
                  <c:v>0</c:v>
                </c:pt>
                <c:pt idx="2">
                  <c:v>0.66666666666666663</c:v>
                </c:pt>
                <c:pt idx="3">
                  <c:v>0.20833333333333331</c:v>
                </c:pt>
                <c:pt idx="4">
                  <c:v>0.92500000000000004</c:v>
                </c:pt>
                <c:pt idx="5">
                  <c:v>1.875</c:v>
                </c:pt>
                <c:pt idx="6">
                  <c:v>3.4666666666666668</c:v>
                </c:pt>
                <c:pt idx="7">
                  <c:v>4.6666666666666661</c:v>
                </c:pt>
                <c:pt idx="8">
                  <c:v>4.2374999999999998</c:v>
                </c:pt>
                <c:pt idx="9">
                  <c:v>4.5083333333333329</c:v>
                </c:pt>
                <c:pt idx="10">
                  <c:v>4.2041666666666666</c:v>
                </c:pt>
                <c:pt idx="11">
                  <c:v>3.3</c:v>
                </c:pt>
                <c:pt idx="12">
                  <c:v>2.4666666666666663</c:v>
                </c:pt>
              </c:numCache>
            </c:numRef>
          </c:val>
          <c:extLst>
            <c:ext xmlns:c16="http://schemas.microsoft.com/office/drawing/2014/chart" uri="{C3380CC4-5D6E-409C-BE32-E72D297353CC}">
              <c16:uniqueId val="{00000002-4FA2-4473-895F-CDF9ADB8CEF3}"/>
            </c:ext>
          </c:extLst>
        </c:ser>
        <c:ser>
          <c:idx val="3"/>
          <c:order val="3"/>
          <c:tx>
            <c:strRef>
              <c:f>'2019+2020 nymph'!$S$6</c:f>
              <c:strCache>
                <c:ptCount val="1"/>
                <c:pt idx="0">
                  <c:v>Zone 4</c:v>
                </c:pt>
              </c:strCache>
            </c:strRef>
          </c:tx>
          <c:spPr>
            <a:solidFill>
              <a:schemeClr val="tx1"/>
            </a:solidFill>
            <a:ln>
              <a:solidFill>
                <a:schemeClr val="tx1"/>
              </a:solidFill>
            </a:ln>
            <a:effectLst/>
          </c:spPr>
          <c:invertIfNegative val="0"/>
          <c:cat>
            <c:strRef>
              <c:f>'2019+2020 nymph'!$T$2:$AF$2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'2019+2020 nymph'!$T$6:$AF$6</c:f>
              <c:numCache>
                <c:formatCode>General</c:formatCode>
                <c:ptCount val="13"/>
                <c:pt idx="0">
                  <c:v>0</c:v>
                </c:pt>
                <c:pt idx="1">
                  <c:v>0</c:v>
                </c:pt>
                <c:pt idx="2">
                  <c:v>1.3333333333333335</c:v>
                </c:pt>
                <c:pt idx="3">
                  <c:v>0.84166666666666679</c:v>
                </c:pt>
                <c:pt idx="4">
                  <c:v>1.4833333333333334</c:v>
                </c:pt>
                <c:pt idx="5">
                  <c:v>1.7749999999999999</c:v>
                </c:pt>
                <c:pt idx="6">
                  <c:v>3.4749999999999996</c:v>
                </c:pt>
                <c:pt idx="7">
                  <c:v>6.4833333333333325</c:v>
                </c:pt>
                <c:pt idx="8">
                  <c:v>6.4749999999999996</c:v>
                </c:pt>
                <c:pt idx="9">
                  <c:v>5.9666666666666668</c:v>
                </c:pt>
                <c:pt idx="10">
                  <c:v>5.3583333333333325</c:v>
                </c:pt>
                <c:pt idx="11">
                  <c:v>4.7</c:v>
                </c:pt>
                <c:pt idx="12">
                  <c:v>4.4333333333333336</c:v>
                </c:pt>
              </c:numCache>
            </c:numRef>
          </c:val>
          <c:extLst>
            <c:ext xmlns:c16="http://schemas.microsoft.com/office/drawing/2014/chart" uri="{C3380CC4-5D6E-409C-BE32-E72D297353CC}">
              <c16:uniqueId val="{00000003-4FA2-4473-895F-CDF9ADB8CEF3}"/>
            </c:ext>
          </c:extLst>
        </c:ser>
        <c:dLbls>
          <c:showLegendKey val="0"/>
          <c:showVal val="0"/>
          <c:showCatName val="0"/>
          <c:showSerName val="0"/>
          <c:showPercent val="0"/>
          <c:showBubbleSize val="0"/>
        </c:dLbls>
        <c:gapWidth val="50"/>
        <c:overlap val="100"/>
        <c:axId val="524296784"/>
        <c:axId val="431355448"/>
      </c:barChart>
      <c:catAx>
        <c:axId val="524296784"/>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noFill/>
                <a:latin typeface="Cambria" panose="02040503050406030204" pitchFamily="18" charset="0"/>
                <a:ea typeface="Cambria" panose="02040503050406030204" pitchFamily="18" charset="0"/>
                <a:cs typeface="+mn-cs"/>
              </a:defRPr>
            </a:pPr>
            <a:endParaRPr lang="en-US"/>
          </a:p>
        </c:txPr>
        <c:crossAx val="431355448"/>
        <c:crosses val="autoZero"/>
        <c:auto val="1"/>
        <c:lblAlgn val="ctr"/>
        <c:lblOffset val="100"/>
        <c:noMultiLvlLbl val="0"/>
      </c:catAx>
      <c:valAx>
        <c:axId val="431355448"/>
        <c:scaling>
          <c:orientation val="minMax"/>
        </c:scaling>
        <c:delete val="0"/>
        <c:axPos val="l"/>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24296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'IPM1+IPM2 adults'!$R$3</c:f>
              <c:strCache>
                <c:ptCount val="1"/>
                <c:pt idx="0">
                  <c:v>Zone 1</c:v>
                </c:pt>
              </c:strCache>
            </c:strRef>
          </c:tx>
          <c:spPr>
            <a:solidFill>
              <a:schemeClr val="bg1"/>
            </a:solidFill>
            <a:ln>
              <a:solidFill>
                <a:schemeClr val="tx1"/>
              </a:solidFill>
            </a:ln>
            <a:effectLst/>
          </c:spPr>
          <c:invertIfNegative val="0"/>
          <c:cat>
            <c:strRef>
              <c:f>'IPM1+IPM2 adults'!$S$2:$AE$2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'IPM1+IPM2 adults'!$S$3:$AE$3</c:f>
              <c:numCache>
                <c:formatCode>General</c:formatCode>
                <c:ptCount val="13"/>
                <c:pt idx="0">
                  <c:v>0.2</c:v>
                </c:pt>
                <c:pt idx="1">
                  <c:v>0.4</c:v>
                </c:pt>
                <c:pt idx="2">
                  <c:v>1.05</c:v>
                </c:pt>
                <c:pt idx="3">
                  <c:v>0.95000000000000007</c:v>
                </c:pt>
                <c:pt idx="4">
                  <c:v>1.7</c:v>
                </c:pt>
                <c:pt idx="5">
                  <c:v>1.7499999999999998</c:v>
                </c:pt>
                <c:pt idx="6">
                  <c:v>2.8</c:v>
                </c:pt>
                <c:pt idx="7">
                  <c:v>2.75</c:v>
                </c:pt>
                <c:pt idx="8">
                  <c:v>3.7</c:v>
                </c:pt>
                <c:pt idx="9">
                  <c:v>3.15</c:v>
                </c:pt>
                <c:pt idx="10">
                  <c:v>3.75</c:v>
                </c:pt>
                <c:pt idx="11">
                  <c:v>5.85</c:v>
                </c:pt>
                <c:pt idx="12">
                  <c:v>8.6000000000000014</c:v>
                </c:pt>
              </c:numCache>
            </c:numRef>
          </c:val>
          <c:extLst>
            <c:ext xmlns:c16="http://schemas.microsoft.com/office/drawing/2014/chart" uri="{C3380CC4-5D6E-409C-BE32-E72D297353CC}">
              <c16:uniqueId val="{00000000-633C-429A-8D8A-A100B6841BDF}"/>
            </c:ext>
          </c:extLst>
        </c:ser>
        <c:ser>
          <c:idx val="1"/>
          <c:order val="1"/>
          <c:tx>
            <c:strRef>
              <c:f>'IPM1+IPM2 adults'!$R$4</c:f>
              <c:strCache>
                <c:ptCount val="1"/>
                <c:pt idx="0">
                  <c:v>Zone 2</c:v>
                </c:pt>
              </c:strCache>
            </c:strRef>
          </c:tx>
          <c:spPr>
            <a:solidFill>
              <a:schemeClr val="bg1">
                <a:lumMod val="85000"/>
              </a:schemeClr>
            </a:solidFill>
            <a:ln>
              <a:solidFill>
                <a:schemeClr val="tx1"/>
              </a:solidFill>
            </a:ln>
            <a:effectLst/>
          </c:spPr>
          <c:invertIfNegative val="0"/>
          <c:cat>
            <c:strRef>
              <c:f>'IPM1+IPM2 adults'!$S$2:$AE$2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'IPM1+IPM2 adults'!$S$4:$AE$4</c:f>
              <c:numCache>
                <c:formatCode>General</c:formatCode>
                <c:ptCount val="13"/>
                <c:pt idx="0">
                  <c:v>0.15000000000000002</c:v>
                </c:pt>
                <c:pt idx="1">
                  <c:v>0.15000000000000002</c:v>
                </c:pt>
                <c:pt idx="2">
                  <c:v>0.4</c:v>
                </c:pt>
                <c:pt idx="3">
                  <c:v>0.4</c:v>
                </c:pt>
                <c:pt idx="4">
                  <c:v>1.25</c:v>
                </c:pt>
                <c:pt idx="5">
                  <c:v>1.05</c:v>
                </c:pt>
                <c:pt idx="6">
                  <c:v>1.65</c:v>
                </c:pt>
                <c:pt idx="7">
                  <c:v>0.65</c:v>
                </c:pt>
                <c:pt idx="8">
                  <c:v>1.75</c:v>
                </c:pt>
                <c:pt idx="9">
                  <c:v>1.5</c:v>
                </c:pt>
                <c:pt idx="10">
                  <c:v>2.4500000000000002</c:v>
                </c:pt>
                <c:pt idx="11">
                  <c:v>2.9499999999999997</c:v>
                </c:pt>
                <c:pt idx="12">
                  <c:v>5.65</c:v>
                </c:pt>
              </c:numCache>
            </c:numRef>
          </c:val>
          <c:extLst>
            <c:ext xmlns:c16="http://schemas.microsoft.com/office/drawing/2014/chart" uri="{C3380CC4-5D6E-409C-BE32-E72D297353CC}">
              <c16:uniqueId val="{00000001-633C-429A-8D8A-A100B6841BDF}"/>
            </c:ext>
          </c:extLst>
        </c:ser>
        <c:ser>
          <c:idx val="2"/>
          <c:order val="2"/>
          <c:tx>
            <c:strRef>
              <c:f>'IPM1+IPM2 adults'!$R$5</c:f>
              <c:strCache>
                <c:ptCount val="1"/>
                <c:pt idx="0">
                  <c:v>Zone 3</c:v>
                </c:pt>
              </c:strCache>
            </c:strRef>
          </c:tx>
          <c:spPr>
            <a:solidFill>
              <a:schemeClr val="tx1">
                <a:lumMod val="50000"/>
                <a:lumOff val="50000"/>
              </a:schemeClr>
            </a:solidFill>
            <a:ln>
              <a:solidFill>
                <a:schemeClr val="tx1"/>
              </a:solidFill>
            </a:ln>
            <a:effectLst/>
          </c:spPr>
          <c:invertIfNegative val="0"/>
          <c:cat>
            <c:strRef>
              <c:f>'IPM1+IPM2 adults'!$S$2:$AE$2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'IPM1+IPM2 adults'!$S$5:$AE$5</c:f>
              <c:numCache>
                <c:formatCode>General</c:formatCode>
                <c:ptCount val="13"/>
                <c:pt idx="0">
                  <c:v>0.1125</c:v>
                </c:pt>
                <c:pt idx="1">
                  <c:v>0.22500000000000001</c:v>
                </c:pt>
                <c:pt idx="2">
                  <c:v>0.54999999999999993</c:v>
                </c:pt>
                <c:pt idx="3">
                  <c:v>0.3125</c:v>
                </c:pt>
                <c:pt idx="4">
                  <c:v>1.1499999999999999</c:v>
                </c:pt>
                <c:pt idx="5">
                  <c:v>0.9375</c:v>
                </c:pt>
                <c:pt idx="6">
                  <c:v>1.325</c:v>
                </c:pt>
                <c:pt idx="7">
                  <c:v>0.88749999999999996</c:v>
                </c:pt>
                <c:pt idx="8">
                  <c:v>1.6375</c:v>
                </c:pt>
                <c:pt idx="9">
                  <c:v>1.3</c:v>
                </c:pt>
                <c:pt idx="10">
                  <c:v>2.3624999999999998</c:v>
                </c:pt>
                <c:pt idx="11">
                  <c:v>3.5</c:v>
                </c:pt>
                <c:pt idx="12">
                  <c:v>5.2750000000000004</c:v>
                </c:pt>
              </c:numCache>
            </c:numRef>
          </c:val>
          <c:extLst>
            <c:ext xmlns:c16="http://schemas.microsoft.com/office/drawing/2014/chart" uri="{C3380CC4-5D6E-409C-BE32-E72D297353CC}">
              <c16:uniqueId val="{00000002-633C-429A-8D8A-A100B6841BDF}"/>
            </c:ext>
          </c:extLst>
        </c:ser>
        <c:ser>
          <c:idx val="3"/>
          <c:order val="3"/>
          <c:tx>
            <c:strRef>
              <c:f>'IPM1+IPM2 adults'!$R$6</c:f>
              <c:strCache>
                <c:ptCount val="1"/>
                <c:pt idx="0">
                  <c:v>Zone 4</c:v>
                </c:pt>
              </c:strCache>
            </c:strRef>
          </c:tx>
          <c:spPr>
            <a:solidFill>
              <a:schemeClr val="tx1"/>
            </a:solidFill>
            <a:ln>
              <a:solidFill>
                <a:schemeClr val="tx1"/>
              </a:solidFill>
            </a:ln>
            <a:effectLst/>
          </c:spPr>
          <c:invertIfNegative val="0"/>
          <c:cat>
            <c:strRef>
              <c:f>'IPM1+IPM2 adults'!$S$2:$AE$2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'IPM1+IPM2 adults'!$S$6:$AE$6</c:f>
              <c:numCache>
                <c:formatCode>General</c:formatCode>
                <c:ptCount val="13"/>
                <c:pt idx="0">
                  <c:v>0.1</c:v>
                </c:pt>
                <c:pt idx="1">
                  <c:v>0.1</c:v>
                </c:pt>
                <c:pt idx="2">
                  <c:v>0.45000000000000007</c:v>
                </c:pt>
                <c:pt idx="3">
                  <c:v>0.4</c:v>
                </c:pt>
                <c:pt idx="4">
                  <c:v>1.2</c:v>
                </c:pt>
                <c:pt idx="5">
                  <c:v>1.1000000000000001</c:v>
                </c:pt>
                <c:pt idx="6">
                  <c:v>1.95</c:v>
                </c:pt>
                <c:pt idx="7">
                  <c:v>0.52500000000000002</c:v>
                </c:pt>
                <c:pt idx="8">
                  <c:v>1.8624999999999998</c:v>
                </c:pt>
                <c:pt idx="9">
                  <c:v>1.4500000000000002</c:v>
                </c:pt>
                <c:pt idx="10">
                  <c:v>3.0374999999999996</c:v>
                </c:pt>
                <c:pt idx="11">
                  <c:v>4.25</c:v>
                </c:pt>
                <c:pt idx="12">
                  <c:v>6.3000000000000007</c:v>
                </c:pt>
              </c:numCache>
            </c:numRef>
          </c:val>
          <c:extLst>
            <c:ext xmlns:c16="http://schemas.microsoft.com/office/drawing/2014/chart" uri="{C3380CC4-5D6E-409C-BE32-E72D297353CC}">
              <c16:uniqueId val="{00000003-633C-429A-8D8A-A100B6841BDF}"/>
            </c:ext>
          </c:extLst>
        </c:ser>
        <c:dLbls>
          <c:showLegendKey val="0"/>
          <c:showVal val="0"/>
          <c:showCatName val="0"/>
          <c:showSerName val="0"/>
          <c:showPercent val="0"/>
          <c:showBubbleSize val="0"/>
        </c:dLbls>
        <c:gapWidth val="50"/>
        <c:overlap val="100"/>
        <c:axId val="516898176"/>
        <c:axId val="516899816"/>
      </c:barChart>
      <c:catAx>
        <c:axId val="516898176"/>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16899816"/>
        <c:crosses val="autoZero"/>
        <c:auto val="1"/>
        <c:lblAlgn val="ctr"/>
        <c:lblOffset val="100"/>
        <c:noMultiLvlLbl val="0"/>
      </c:catAx>
      <c:valAx>
        <c:axId val="516899816"/>
        <c:scaling>
          <c:orientation val="minMax"/>
        </c:scaling>
        <c:delete val="0"/>
        <c:axPos val="l"/>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16898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'IPM1+IPM2 nymph'!$R$3</c:f>
              <c:strCache>
                <c:ptCount val="1"/>
                <c:pt idx="0">
                  <c:v>Zone 1</c:v>
                </c:pt>
              </c:strCache>
            </c:strRef>
          </c:tx>
          <c:spPr>
            <a:solidFill>
              <a:schemeClr val="bg1"/>
            </a:solidFill>
            <a:ln>
              <a:solidFill>
                <a:schemeClr val="tx1"/>
              </a:solidFill>
            </a:ln>
            <a:effectLst/>
          </c:spPr>
          <c:invertIfNegative val="0"/>
          <c:cat>
            <c:strRef>
              <c:f>'IPM1+IPM2 nymph'!$S$2:$AE$2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'IPM1+IPM2 nymph'!$S$3:$AE$3</c:f>
              <c:numCache>
                <c:formatCode>General</c:formatCode>
                <c:ptCount val="13"/>
                <c:pt idx="0">
                  <c:v>0</c:v>
                </c:pt>
                <c:pt idx="1">
                  <c:v>0.05</c:v>
                </c:pt>
                <c:pt idx="2">
                  <c:v>0.55000000000000004</c:v>
                </c:pt>
                <c:pt idx="3">
                  <c:v>1.05</c:v>
                </c:pt>
                <c:pt idx="4">
                  <c:v>2</c:v>
                </c:pt>
                <c:pt idx="5">
                  <c:v>2.9000000000000004</c:v>
                </c:pt>
                <c:pt idx="6">
                  <c:v>5.0999999999999996</c:v>
                </c:pt>
                <c:pt idx="7">
                  <c:v>2.6</c:v>
                </c:pt>
                <c:pt idx="8">
                  <c:v>2.75</c:v>
                </c:pt>
                <c:pt idx="9">
                  <c:v>2.5999999999999996</c:v>
                </c:pt>
                <c:pt idx="10">
                  <c:v>4.25</c:v>
                </c:pt>
                <c:pt idx="11">
                  <c:v>5.15</c:v>
                </c:pt>
                <c:pt idx="12">
                  <c:v>4.3999999999999995</c:v>
                </c:pt>
              </c:numCache>
            </c:numRef>
          </c:val>
          <c:extLst>
            <c:ext xmlns:c16="http://schemas.microsoft.com/office/drawing/2014/chart" uri="{C3380CC4-5D6E-409C-BE32-E72D297353CC}">
              <c16:uniqueId val="{00000000-C468-4362-B8C3-F0455D690245}"/>
            </c:ext>
          </c:extLst>
        </c:ser>
        <c:ser>
          <c:idx val="1"/>
          <c:order val="1"/>
          <c:tx>
            <c:strRef>
              <c:f>'IPM1+IPM2 nymph'!$R$4</c:f>
              <c:strCache>
                <c:ptCount val="1"/>
                <c:pt idx="0">
                  <c:v>Zone 2</c:v>
                </c:pt>
              </c:strCache>
            </c:strRef>
          </c:tx>
          <c:spPr>
            <a:solidFill>
              <a:schemeClr val="bg1">
                <a:lumMod val="85000"/>
              </a:schemeClr>
            </a:solidFill>
            <a:ln>
              <a:solidFill>
                <a:schemeClr val="tx1"/>
              </a:solidFill>
            </a:ln>
            <a:effectLst/>
          </c:spPr>
          <c:invertIfNegative val="0"/>
          <c:cat>
            <c:strRef>
              <c:f>'IPM1+IPM2 nymph'!$S$2:$AE$2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'IPM1+IPM2 nymph'!$S$4:$AE$4</c:f>
              <c:numCache>
                <c:formatCode>General</c:formatCode>
                <c:ptCount val="13"/>
                <c:pt idx="0">
                  <c:v>0</c:v>
                </c:pt>
                <c:pt idx="1">
                  <c:v>0</c:v>
                </c:pt>
                <c:pt idx="2">
                  <c:v>0</c:v>
                </c:pt>
                <c:pt idx="3">
                  <c:v>0.25</c:v>
                </c:pt>
                <c:pt idx="4">
                  <c:v>0.89999999999999991</c:v>
                </c:pt>
                <c:pt idx="5">
                  <c:v>1.3000000000000003</c:v>
                </c:pt>
                <c:pt idx="6">
                  <c:v>2.75</c:v>
                </c:pt>
                <c:pt idx="7">
                  <c:v>1.2</c:v>
                </c:pt>
                <c:pt idx="8">
                  <c:v>1.1000000000000001</c:v>
                </c:pt>
                <c:pt idx="9">
                  <c:v>1.45</c:v>
                </c:pt>
                <c:pt idx="10">
                  <c:v>1.7000000000000002</c:v>
                </c:pt>
                <c:pt idx="11">
                  <c:v>2.4000000000000004</c:v>
                </c:pt>
                <c:pt idx="12">
                  <c:v>2.7</c:v>
                </c:pt>
              </c:numCache>
            </c:numRef>
          </c:val>
          <c:extLst>
            <c:ext xmlns:c16="http://schemas.microsoft.com/office/drawing/2014/chart" uri="{C3380CC4-5D6E-409C-BE32-E72D297353CC}">
              <c16:uniqueId val="{00000001-C468-4362-B8C3-F0455D690245}"/>
            </c:ext>
          </c:extLst>
        </c:ser>
        <c:ser>
          <c:idx val="2"/>
          <c:order val="2"/>
          <c:tx>
            <c:strRef>
              <c:f>'IPM1+IPM2 nymph'!$R$5</c:f>
              <c:strCache>
                <c:ptCount val="1"/>
                <c:pt idx="0">
                  <c:v>Zone 3</c:v>
                </c:pt>
              </c:strCache>
            </c:strRef>
          </c:tx>
          <c:spPr>
            <a:solidFill>
              <a:schemeClr val="tx1">
                <a:lumMod val="50000"/>
                <a:lumOff val="50000"/>
              </a:schemeClr>
            </a:solidFill>
            <a:ln>
              <a:solidFill>
                <a:schemeClr val="tx1"/>
              </a:solidFill>
            </a:ln>
            <a:effectLst/>
          </c:spPr>
          <c:invertIfNegative val="0"/>
          <c:cat>
            <c:strRef>
              <c:f>'IPM1+IPM2 nymph'!$S$2:$AE$2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'IPM1+IPM2 nymph'!$S$5:$AE$5</c:f>
              <c:numCache>
                <c:formatCode>General</c:formatCode>
                <c:ptCount val="13"/>
                <c:pt idx="0">
                  <c:v>0</c:v>
                </c:pt>
                <c:pt idx="1">
                  <c:v>0</c:v>
                </c:pt>
                <c:pt idx="2">
                  <c:v>0.23749999999999999</c:v>
                </c:pt>
                <c:pt idx="3">
                  <c:v>0.05</c:v>
                </c:pt>
                <c:pt idx="4">
                  <c:v>0.75</c:v>
                </c:pt>
                <c:pt idx="5">
                  <c:v>1.375</c:v>
                </c:pt>
                <c:pt idx="6">
                  <c:v>2.6749999999999998</c:v>
                </c:pt>
                <c:pt idx="7">
                  <c:v>1.3875</c:v>
                </c:pt>
                <c:pt idx="8">
                  <c:v>1.2</c:v>
                </c:pt>
                <c:pt idx="9">
                  <c:v>1.7625000000000002</c:v>
                </c:pt>
                <c:pt idx="10">
                  <c:v>1.1875</c:v>
                </c:pt>
                <c:pt idx="11">
                  <c:v>2.0250000000000004</c:v>
                </c:pt>
                <c:pt idx="12">
                  <c:v>2.5624999999999996</c:v>
                </c:pt>
              </c:numCache>
            </c:numRef>
          </c:val>
          <c:extLst>
            <c:ext xmlns:c16="http://schemas.microsoft.com/office/drawing/2014/chart" uri="{C3380CC4-5D6E-409C-BE32-E72D297353CC}">
              <c16:uniqueId val="{00000002-C468-4362-B8C3-F0455D690245}"/>
            </c:ext>
          </c:extLst>
        </c:ser>
        <c:ser>
          <c:idx val="3"/>
          <c:order val="3"/>
          <c:tx>
            <c:strRef>
              <c:f>'IPM1+IPM2 nymph'!$R$6</c:f>
              <c:strCache>
                <c:ptCount val="1"/>
                <c:pt idx="0">
                  <c:v>Zone 4</c:v>
                </c:pt>
              </c:strCache>
            </c:strRef>
          </c:tx>
          <c:spPr>
            <a:solidFill>
              <a:schemeClr val="tx1"/>
            </a:solidFill>
            <a:ln>
              <a:solidFill>
                <a:schemeClr val="tx1"/>
              </a:solidFill>
            </a:ln>
            <a:effectLst/>
          </c:spPr>
          <c:invertIfNegative val="0"/>
          <c:cat>
            <c:strRef>
              <c:f>'IPM1+IPM2 nymph'!$S$2:$AE$2</c:f>
              <c:strCache>
                <c:ptCount val="13"/>
                <c:pt idx="0">
                  <c:v>Week 4</c:v>
                </c:pt>
                <c:pt idx="1">
                  <c:v>Week 5</c:v>
                </c:pt>
                <c:pt idx="2">
                  <c:v>Week 6</c:v>
                </c:pt>
                <c:pt idx="3">
                  <c:v>Week 7</c:v>
                </c:pt>
                <c:pt idx="4">
                  <c:v>Week 8</c:v>
                </c:pt>
                <c:pt idx="5">
                  <c:v>Week 9</c:v>
                </c:pt>
                <c:pt idx="6">
                  <c:v>Week 10</c:v>
                </c:pt>
                <c:pt idx="7">
                  <c:v>Week 11</c:v>
                </c:pt>
                <c:pt idx="8">
                  <c:v>Week 12</c:v>
                </c:pt>
                <c:pt idx="9">
                  <c:v>Week 13</c:v>
                </c:pt>
                <c:pt idx="10">
                  <c:v>Week 14</c:v>
                </c:pt>
                <c:pt idx="11">
                  <c:v>Week 15</c:v>
                </c:pt>
                <c:pt idx="12">
                  <c:v>Week 16</c:v>
                </c:pt>
              </c:strCache>
            </c:strRef>
          </c:cat>
          <c:val>
            <c:numRef>
              <c:f>'IPM1+IPM2 nymph'!$S$6:$AE$6</c:f>
              <c:numCache>
                <c:formatCode>General</c:formatCode>
                <c:ptCount val="13"/>
                <c:pt idx="0">
                  <c:v>0</c:v>
                </c:pt>
                <c:pt idx="1">
                  <c:v>0</c:v>
                </c:pt>
                <c:pt idx="2">
                  <c:v>0.1</c:v>
                </c:pt>
                <c:pt idx="3">
                  <c:v>0.25</c:v>
                </c:pt>
                <c:pt idx="4">
                  <c:v>1</c:v>
                </c:pt>
                <c:pt idx="5">
                  <c:v>1.2</c:v>
                </c:pt>
                <c:pt idx="6">
                  <c:v>2.0499999999999998</c:v>
                </c:pt>
                <c:pt idx="7">
                  <c:v>1.175</c:v>
                </c:pt>
                <c:pt idx="8">
                  <c:v>1.125</c:v>
                </c:pt>
                <c:pt idx="9">
                  <c:v>1.55</c:v>
                </c:pt>
                <c:pt idx="10">
                  <c:v>1.6375</c:v>
                </c:pt>
                <c:pt idx="11">
                  <c:v>2.6999999999999997</c:v>
                </c:pt>
                <c:pt idx="12">
                  <c:v>3.15</c:v>
                </c:pt>
              </c:numCache>
            </c:numRef>
          </c:val>
          <c:extLst>
            <c:ext xmlns:c16="http://schemas.microsoft.com/office/drawing/2014/chart" uri="{C3380CC4-5D6E-409C-BE32-E72D297353CC}">
              <c16:uniqueId val="{00000003-C468-4362-B8C3-F0455D690245}"/>
            </c:ext>
          </c:extLst>
        </c:ser>
        <c:dLbls>
          <c:showLegendKey val="0"/>
          <c:showVal val="0"/>
          <c:showCatName val="0"/>
          <c:showSerName val="0"/>
          <c:showPercent val="0"/>
          <c:showBubbleSize val="0"/>
        </c:dLbls>
        <c:gapWidth val="50"/>
        <c:overlap val="100"/>
        <c:axId val="516848320"/>
        <c:axId val="516846680"/>
      </c:barChart>
      <c:catAx>
        <c:axId val="516848320"/>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16846680"/>
        <c:crosses val="autoZero"/>
        <c:auto val="1"/>
        <c:lblAlgn val="ctr"/>
        <c:lblOffset val="100"/>
        <c:noMultiLvlLbl val="0"/>
      </c:catAx>
      <c:valAx>
        <c:axId val="516846680"/>
        <c:scaling>
          <c:orientation val="minMax"/>
        </c:scaling>
        <c:delete val="0"/>
        <c:axPos val="l"/>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168483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Sheet3!$AB$4</c:f>
              <c:strCache>
                <c:ptCount val="1"/>
                <c:pt idx="0">
                  <c:v>Verbena</c:v>
                </c:pt>
              </c:strCache>
            </c:strRef>
          </c:tx>
          <c:spPr>
            <a:solidFill>
              <a:schemeClr val="bg1"/>
            </a:solidFill>
            <a:ln w="6350">
              <a:solidFill>
                <a:schemeClr val="tx1"/>
              </a:solidFill>
            </a:ln>
            <a:effectLst/>
          </c:spPr>
          <c:invertIfNegative val="0"/>
          <c:errBars>
            <c:errBarType val="plus"/>
            <c:errValType val="cust"/>
            <c:noEndCap val="0"/>
            <c:plus>
              <c:numRef>
                <c:f>Sheet3!$AG$5:$AG$18</c:f>
                <c:numCache>
                  <c:formatCode>General</c:formatCode>
                  <c:ptCount val="14"/>
                  <c:pt idx="0">
                    <c:v>0</c:v>
                  </c:pt>
                  <c:pt idx="1">
                    <c:v>0</c:v>
                  </c:pt>
                  <c:pt idx="2">
                    <c:v>0</c:v>
                  </c:pt>
                  <c:pt idx="3">
                    <c:v>0.5</c:v>
                  </c:pt>
                  <c:pt idx="4">
                    <c:v>1</c:v>
                  </c:pt>
                  <c:pt idx="5">
                    <c:v>3.5</c:v>
                  </c:pt>
                  <c:pt idx="6">
                    <c:v>3.5</c:v>
                  </c:pt>
                  <c:pt idx="7">
                    <c:v>0</c:v>
                  </c:pt>
                  <c:pt idx="8">
                    <c:v>1</c:v>
                  </c:pt>
                  <c:pt idx="9">
                    <c:v>1.5</c:v>
                  </c:pt>
                  <c:pt idx="10">
                    <c:v>3</c:v>
                  </c:pt>
                  <c:pt idx="11">
                    <c:v>1</c:v>
                  </c:pt>
                  <c:pt idx="12">
                    <c:v>8.5</c:v>
                  </c:pt>
                  <c:pt idx="13">
                    <c:v>5</c:v>
                  </c:pt>
                </c:numCache>
              </c:numRef>
            </c:plus>
            <c:minus>
              <c:numLit>
                <c:formatCode>General</c:formatCode>
                <c:ptCount val="1"/>
                <c:pt idx="0">
                  <c:v>1</c:v>
                </c:pt>
              </c:numLit>
            </c:minus>
            <c:spPr>
              <a:noFill/>
              <a:ln w="6350" cap="flat" cmpd="sng" algn="ctr">
                <a:solidFill>
                  <a:schemeClr val="tx1"/>
                </a:solidFill>
                <a:round/>
              </a:ln>
              <a:effectLst/>
            </c:spPr>
          </c:errBars>
          <c:cat>
            <c:strRef>
              <c:f>Sheet3!$AA$5:$AA$18</c:f>
              <c:strCache>
                <c:ptCount val="14"/>
                <c:pt idx="0">
                  <c:v>N. tenuis released</c:v>
                </c:pt>
                <c:pt idx="1">
                  <c:v>Week 4</c:v>
                </c:pt>
                <c:pt idx="2">
                  <c:v>Week 5</c:v>
                </c:pt>
                <c:pt idx="3">
                  <c:v>Week 6</c:v>
                </c:pt>
                <c:pt idx="4">
                  <c:v>Week 7</c:v>
                </c:pt>
                <c:pt idx="5">
                  <c:v>Week 8</c:v>
                </c:pt>
                <c:pt idx="6">
                  <c:v>Week 9</c:v>
                </c:pt>
                <c:pt idx="7">
                  <c:v>Week 10</c:v>
                </c:pt>
                <c:pt idx="8">
                  <c:v>Week 11</c:v>
                </c:pt>
                <c:pt idx="9">
                  <c:v>Week 12</c:v>
                </c:pt>
                <c:pt idx="10">
                  <c:v>Week 13</c:v>
                </c:pt>
                <c:pt idx="11">
                  <c:v>Week 14</c:v>
                </c:pt>
                <c:pt idx="12">
                  <c:v>Week 15</c:v>
                </c:pt>
                <c:pt idx="13">
                  <c:v>Week 16</c:v>
                </c:pt>
              </c:strCache>
            </c:strRef>
          </c:cat>
          <c:val>
            <c:numRef>
              <c:f>Sheet3!$AB$5:$AB$18</c:f>
              <c:numCache>
                <c:formatCode>General</c:formatCode>
                <c:ptCount val="14"/>
                <c:pt idx="0">
                  <c:v>6.6</c:v>
                </c:pt>
                <c:pt idx="1">
                  <c:v>0</c:v>
                </c:pt>
                <c:pt idx="2">
                  <c:v>0</c:v>
                </c:pt>
                <c:pt idx="3">
                  <c:v>0.5</c:v>
                </c:pt>
                <c:pt idx="4">
                  <c:v>1</c:v>
                </c:pt>
                <c:pt idx="5">
                  <c:v>5.5</c:v>
                </c:pt>
                <c:pt idx="6">
                  <c:v>7.5</c:v>
                </c:pt>
                <c:pt idx="7">
                  <c:v>4</c:v>
                </c:pt>
                <c:pt idx="8">
                  <c:v>3</c:v>
                </c:pt>
                <c:pt idx="9">
                  <c:v>3.5</c:v>
                </c:pt>
                <c:pt idx="10">
                  <c:v>5</c:v>
                </c:pt>
                <c:pt idx="11">
                  <c:v>7</c:v>
                </c:pt>
                <c:pt idx="12">
                  <c:v>9.5</c:v>
                </c:pt>
                <c:pt idx="13">
                  <c:v>6</c:v>
                </c:pt>
              </c:numCache>
            </c:numRef>
          </c:val>
          <c:extLst>
            <c:ext xmlns:c16="http://schemas.microsoft.com/office/drawing/2014/chart" uri="{C3380CC4-5D6E-409C-BE32-E72D297353CC}">
              <c16:uniqueId val="{00000000-C7E7-4661-9822-5B5AB7C48FD5}"/>
            </c:ext>
          </c:extLst>
        </c:ser>
        <c:ser>
          <c:idx val="1"/>
          <c:order val="1"/>
          <c:tx>
            <c:strRef>
              <c:f>Sheet3!$AC$4</c:f>
              <c:strCache>
                <c:ptCount val="1"/>
                <c:pt idx="0">
                  <c:v>sesame</c:v>
                </c:pt>
              </c:strCache>
            </c:strRef>
          </c:tx>
          <c:spPr>
            <a:solidFill>
              <a:schemeClr val="bg1">
                <a:lumMod val="75000"/>
              </a:schemeClr>
            </a:solidFill>
            <a:ln w="6350">
              <a:solidFill>
                <a:schemeClr val="tx1"/>
              </a:solidFill>
            </a:ln>
            <a:effectLst/>
          </c:spPr>
          <c:invertIfNegative val="0"/>
          <c:errBars>
            <c:errBarType val="plus"/>
            <c:errValType val="cust"/>
            <c:noEndCap val="0"/>
            <c:plus>
              <c:numRef>
                <c:f>Sheet3!$AH$5:$AH$18</c:f>
                <c:numCache>
                  <c:formatCode>General</c:formatCode>
                  <c:ptCount val="14"/>
                  <c:pt idx="0">
                    <c:v>0</c:v>
                  </c:pt>
                  <c:pt idx="1">
                    <c:v>20.5</c:v>
                  </c:pt>
                  <c:pt idx="2">
                    <c:v>16.5</c:v>
                  </c:pt>
                  <c:pt idx="3">
                    <c:v>35.5</c:v>
                  </c:pt>
                  <c:pt idx="4">
                    <c:v>26</c:v>
                  </c:pt>
                  <c:pt idx="5">
                    <c:v>11.5</c:v>
                  </c:pt>
                  <c:pt idx="6">
                    <c:v>42.5</c:v>
                  </c:pt>
                  <c:pt idx="7">
                    <c:v>35.5</c:v>
                  </c:pt>
                  <c:pt idx="8">
                    <c:v>58.5</c:v>
                  </c:pt>
                  <c:pt idx="9">
                    <c:v>86.5</c:v>
                  </c:pt>
                  <c:pt idx="10">
                    <c:v>76.5</c:v>
                  </c:pt>
                  <c:pt idx="11">
                    <c:v>82</c:v>
                  </c:pt>
                  <c:pt idx="12">
                    <c:v>78</c:v>
                  </c:pt>
                  <c:pt idx="13">
                    <c:v>51.5</c:v>
                  </c:pt>
                </c:numCache>
              </c:numRef>
            </c:plus>
            <c:minus>
              <c:numLit>
                <c:formatCode>General</c:formatCode>
                <c:ptCount val="1"/>
                <c:pt idx="0">
                  <c:v>1</c:v>
                </c:pt>
              </c:numLit>
            </c:minus>
            <c:spPr>
              <a:noFill/>
              <a:ln w="6350" cap="flat" cmpd="sng" algn="ctr">
                <a:solidFill>
                  <a:schemeClr val="tx1"/>
                </a:solidFill>
                <a:round/>
              </a:ln>
              <a:effectLst/>
            </c:spPr>
          </c:errBars>
          <c:cat>
            <c:strRef>
              <c:f>Sheet3!$AA$5:$AA$18</c:f>
              <c:strCache>
                <c:ptCount val="14"/>
                <c:pt idx="0">
                  <c:v>N. tenuis released</c:v>
                </c:pt>
                <c:pt idx="1">
                  <c:v>Week 4</c:v>
                </c:pt>
                <c:pt idx="2">
                  <c:v>Week 5</c:v>
                </c:pt>
                <c:pt idx="3">
                  <c:v>Week 6</c:v>
                </c:pt>
                <c:pt idx="4">
                  <c:v>Week 7</c:v>
                </c:pt>
                <c:pt idx="5">
                  <c:v>Week 8</c:v>
                </c:pt>
                <c:pt idx="6">
                  <c:v>Week 9</c:v>
                </c:pt>
                <c:pt idx="7">
                  <c:v>Week 10</c:v>
                </c:pt>
                <c:pt idx="8">
                  <c:v>Week 11</c:v>
                </c:pt>
                <c:pt idx="9">
                  <c:v>Week 12</c:v>
                </c:pt>
                <c:pt idx="10">
                  <c:v>Week 13</c:v>
                </c:pt>
                <c:pt idx="11">
                  <c:v>Week 14</c:v>
                </c:pt>
                <c:pt idx="12">
                  <c:v>Week 15</c:v>
                </c:pt>
                <c:pt idx="13">
                  <c:v>Week 16</c:v>
                </c:pt>
              </c:strCache>
            </c:strRef>
          </c:cat>
          <c:val>
            <c:numRef>
              <c:f>Sheet3!$AC$5:$AC$18</c:f>
              <c:numCache>
                <c:formatCode>General</c:formatCode>
                <c:ptCount val="14"/>
                <c:pt idx="0">
                  <c:v>6.6</c:v>
                </c:pt>
                <c:pt idx="1">
                  <c:v>31.5</c:v>
                </c:pt>
                <c:pt idx="2">
                  <c:v>33.5</c:v>
                </c:pt>
                <c:pt idx="3">
                  <c:v>47.5</c:v>
                </c:pt>
                <c:pt idx="4">
                  <c:v>67</c:v>
                </c:pt>
                <c:pt idx="5">
                  <c:v>65.5</c:v>
                </c:pt>
                <c:pt idx="6">
                  <c:v>107.5</c:v>
                </c:pt>
                <c:pt idx="7">
                  <c:v>157.5</c:v>
                </c:pt>
                <c:pt idx="8">
                  <c:v>192.5</c:v>
                </c:pt>
                <c:pt idx="9">
                  <c:v>141.5</c:v>
                </c:pt>
                <c:pt idx="10">
                  <c:v>151.5</c:v>
                </c:pt>
                <c:pt idx="11">
                  <c:v>131</c:v>
                </c:pt>
                <c:pt idx="12">
                  <c:v>136</c:v>
                </c:pt>
                <c:pt idx="13">
                  <c:v>73.5</c:v>
                </c:pt>
              </c:numCache>
            </c:numRef>
          </c:val>
          <c:extLst>
            <c:ext xmlns:c16="http://schemas.microsoft.com/office/drawing/2014/chart" uri="{C3380CC4-5D6E-409C-BE32-E72D297353CC}">
              <c16:uniqueId val="{00000001-C7E7-4661-9822-5B5AB7C48FD5}"/>
            </c:ext>
          </c:extLst>
        </c:ser>
        <c:ser>
          <c:idx val="2"/>
          <c:order val="2"/>
          <c:tx>
            <c:strRef>
              <c:f>Sheet3!$AD$4</c:f>
              <c:strCache>
                <c:ptCount val="1"/>
                <c:pt idx="0">
                  <c:v>cleome</c:v>
                </c:pt>
              </c:strCache>
            </c:strRef>
          </c:tx>
          <c:spPr>
            <a:solidFill>
              <a:schemeClr val="tx1"/>
            </a:solidFill>
            <a:ln>
              <a:solidFill>
                <a:schemeClr val="tx1"/>
              </a:solidFill>
            </a:ln>
            <a:effectLst/>
          </c:spPr>
          <c:invertIfNegative val="0"/>
          <c:errBars>
            <c:errBarType val="plus"/>
            <c:errValType val="cust"/>
            <c:noEndCap val="0"/>
            <c:plus>
              <c:numRef>
                <c:f>Sheet3!$AI$5:$AI$18</c:f>
                <c:numCache>
                  <c:formatCode>General</c:formatCode>
                  <c:ptCount val="14"/>
                  <c:pt idx="0">
                    <c:v>0</c:v>
                  </c:pt>
                  <c:pt idx="1">
                    <c:v>0</c:v>
                  </c:pt>
                  <c:pt idx="2">
                    <c:v>1.5</c:v>
                  </c:pt>
                  <c:pt idx="3">
                    <c:v>3</c:v>
                  </c:pt>
                  <c:pt idx="4">
                    <c:v>7.5</c:v>
                  </c:pt>
                  <c:pt idx="5">
                    <c:v>4.5</c:v>
                  </c:pt>
                  <c:pt idx="6">
                    <c:v>73.5</c:v>
                  </c:pt>
                  <c:pt idx="7">
                    <c:v>58.5</c:v>
                  </c:pt>
                  <c:pt idx="8">
                    <c:v>67.5</c:v>
                  </c:pt>
                  <c:pt idx="9">
                    <c:v>89</c:v>
                  </c:pt>
                  <c:pt idx="10">
                    <c:v>64.5</c:v>
                  </c:pt>
                  <c:pt idx="11">
                    <c:v>92</c:v>
                  </c:pt>
                  <c:pt idx="12">
                    <c:v>117.5</c:v>
                  </c:pt>
                  <c:pt idx="13">
                    <c:v>36</c:v>
                  </c:pt>
                </c:numCache>
              </c:numRef>
            </c:plus>
            <c:minus>
              <c:numLit>
                <c:formatCode>General</c:formatCode>
                <c:ptCount val="1"/>
                <c:pt idx="0">
                  <c:v>1</c:v>
                </c:pt>
              </c:numLit>
            </c:minus>
            <c:spPr>
              <a:noFill/>
              <a:ln w="6350" cap="flat" cmpd="sng" algn="ctr">
                <a:solidFill>
                  <a:schemeClr val="tx1"/>
                </a:solidFill>
                <a:round/>
              </a:ln>
              <a:effectLst/>
            </c:spPr>
          </c:errBars>
          <c:cat>
            <c:strRef>
              <c:f>Sheet3!$AA$5:$AA$18</c:f>
              <c:strCache>
                <c:ptCount val="14"/>
                <c:pt idx="0">
                  <c:v>N. tenuis released</c:v>
                </c:pt>
                <c:pt idx="1">
                  <c:v>Week 4</c:v>
                </c:pt>
                <c:pt idx="2">
                  <c:v>Week 5</c:v>
                </c:pt>
                <c:pt idx="3">
                  <c:v>Week 6</c:v>
                </c:pt>
                <c:pt idx="4">
                  <c:v>Week 7</c:v>
                </c:pt>
                <c:pt idx="5">
                  <c:v>Week 8</c:v>
                </c:pt>
                <c:pt idx="6">
                  <c:v>Week 9</c:v>
                </c:pt>
                <c:pt idx="7">
                  <c:v>Week 10</c:v>
                </c:pt>
                <c:pt idx="8">
                  <c:v>Week 11</c:v>
                </c:pt>
                <c:pt idx="9">
                  <c:v>Week 12</c:v>
                </c:pt>
                <c:pt idx="10">
                  <c:v>Week 13</c:v>
                </c:pt>
                <c:pt idx="11">
                  <c:v>Week 14</c:v>
                </c:pt>
                <c:pt idx="12">
                  <c:v>Week 15</c:v>
                </c:pt>
                <c:pt idx="13">
                  <c:v>Week 16</c:v>
                </c:pt>
              </c:strCache>
            </c:strRef>
          </c:cat>
          <c:val>
            <c:numRef>
              <c:f>Sheet3!$AD$5:$AD$18</c:f>
              <c:numCache>
                <c:formatCode>General</c:formatCode>
                <c:ptCount val="14"/>
                <c:pt idx="0">
                  <c:v>6.6</c:v>
                </c:pt>
                <c:pt idx="1">
                  <c:v>9</c:v>
                </c:pt>
                <c:pt idx="2">
                  <c:v>11.5</c:v>
                </c:pt>
                <c:pt idx="3">
                  <c:v>25</c:v>
                </c:pt>
                <c:pt idx="4">
                  <c:v>35.5</c:v>
                </c:pt>
                <c:pt idx="5">
                  <c:v>67.5</c:v>
                </c:pt>
                <c:pt idx="6">
                  <c:v>125.5</c:v>
                </c:pt>
                <c:pt idx="7">
                  <c:v>108.5</c:v>
                </c:pt>
                <c:pt idx="8">
                  <c:v>132.5</c:v>
                </c:pt>
                <c:pt idx="9">
                  <c:v>121</c:v>
                </c:pt>
                <c:pt idx="10">
                  <c:v>114.5</c:v>
                </c:pt>
                <c:pt idx="11">
                  <c:v>124</c:v>
                </c:pt>
                <c:pt idx="12">
                  <c:v>145.5</c:v>
                </c:pt>
                <c:pt idx="13">
                  <c:v>69</c:v>
                </c:pt>
              </c:numCache>
            </c:numRef>
          </c:val>
          <c:extLst>
            <c:ext xmlns:c16="http://schemas.microsoft.com/office/drawing/2014/chart" uri="{C3380CC4-5D6E-409C-BE32-E72D297353CC}">
              <c16:uniqueId val="{00000002-C7E7-4661-9822-5B5AB7C48FD5}"/>
            </c:ext>
          </c:extLst>
        </c:ser>
        <c:dLbls>
          <c:showLegendKey val="0"/>
          <c:showVal val="0"/>
          <c:showCatName val="0"/>
          <c:showSerName val="0"/>
          <c:showPercent val="0"/>
          <c:showBubbleSize val="0"/>
        </c:dLbls>
        <c:gapWidth val="30"/>
        <c:overlap val="-27"/>
        <c:axId val="568564096"/>
        <c:axId val="568558848"/>
      </c:barChart>
      <c:catAx>
        <c:axId val="568564096"/>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noFill/>
                <a:latin typeface="Cambria" panose="02040503050406030204" pitchFamily="18" charset="0"/>
                <a:ea typeface="Cambria" panose="02040503050406030204" pitchFamily="18" charset="0"/>
                <a:cs typeface="+mn-cs"/>
              </a:defRPr>
            </a:pPr>
            <a:endParaRPr lang="en-US"/>
          </a:p>
        </c:txPr>
        <c:crossAx val="568558848"/>
        <c:crosses val="autoZero"/>
        <c:auto val="1"/>
        <c:lblAlgn val="ctr"/>
        <c:lblOffset val="100"/>
        <c:noMultiLvlLbl val="0"/>
      </c:catAx>
      <c:valAx>
        <c:axId val="568558848"/>
        <c:scaling>
          <c:orientation val="minMax"/>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685640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Sheet3!$AB$23</c:f>
              <c:strCache>
                <c:ptCount val="1"/>
                <c:pt idx="0">
                  <c:v>Verbena</c:v>
                </c:pt>
              </c:strCache>
            </c:strRef>
          </c:tx>
          <c:spPr>
            <a:solidFill>
              <a:schemeClr val="bg1"/>
            </a:solidFill>
            <a:ln w="6350">
              <a:solidFill>
                <a:schemeClr val="tx1"/>
              </a:solidFill>
            </a:ln>
            <a:effectLst/>
          </c:spPr>
          <c:invertIfNegative val="0"/>
          <c:errBars>
            <c:errBarType val="plus"/>
            <c:errValType val="cust"/>
            <c:noEndCap val="0"/>
            <c:plus>
              <c:numRef>
                <c:f>Sheet3!$AG$24:$AG$37</c:f>
                <c:numCache>
                  <c:formatCode>General</c:formatCode>
                  <c:ptCount val="14"/>
                  <c:pt idx="0">
                    <c:v>0</c:v>
                  </c:pt>
                  <c:pt idx="1">
                    <c:v>0</c:v>
                  </c:pt>
                  <c:pt idx="2">
                    <c:v>0</c:v>
                  </c:pt>
                  <c:pt idx="3">
                    <c:v>1</c:v>
                  </c:pt>
                  <c:pt idx="4">
                    <c:v>1</c:v>
                  </c:pt>
                  <c:pt idx="5">
                    <c:v>3.5</c:v>
                  </c:pt>
                  <c:pt idx="6">
                    <c:v>7.5</c:v>
                  </c:pt>
                  <c:pt idx="7">
                    <c:v>0.5</c:v>
                  </c:pt>
                  <c:pt idx="8">
                    <c:v>0</c:v>
                  </c:pt>
                  <c:pt idx="9">
                    <c:v>0.5</c:v>
                  </c:pt>
                  <c:pt idx="10">
                    <c:v>1</c:v>
                  </c:pt>
                  <c:pt idx="11">
                    <c:v>1</c:v>
                  </c:pt>
                  <c:pt idx="12">
                    <c:v>1</c:v>
                  </c:pt>
                  <c:pt idx="13">
                    <c:v>4.5</c:v>
                  </c:pt>
                </c:numCache>
              </c:numRef>
            </c:plus>
            <c:minus>
              <c:numLit>
                <c:formatCode>General</c:formatCode>
                <c:ptCount val="1"/>
                <c:pt idx="0">
                  <c:v>1</c:v>
                </c:pt>
              </c:numLit>
            </c:minus>
            <c:spPr>
              <a:noFill/>
              <a:ln w="6350" cap="flat" cmpd="sng" algn="ctr">
                <a:solidFill>
                  <a:schemeClr val="tx1"/>
                </a:solidFill>
                <a:round/>
              </a:ln>
              <a:effectLst/>
            </c:spPr>
          </c:errBars>
          <c:cat>
            <c:strRef>
              <c:f>Sheet3!$AA$24:$AA$37</c:f>
              <c:strCache>
                <c:ptCount val="14"/>
                <c:pt idx="0">
                  <c:v>N. tenuis released</c:v>
                </c:pt>
                <c:pt idx="1">
                  <c:v>Week 4</c:v>
                </c:pt>
                <c:pt idx="2">
                  <c:v>Week 5</c:v>
                </c:pt>
                <c:pt idx="3">
                  <c:v>Week 6</c:v>
                </c:pt>
                <c:pt idx="4">
                  <c:v>Week 7</c:v>
                </c:pt>
                <c:pt idx="5">
                  <c:v>Week 8</c:v>
                </c:pt>
                <c:pt idx="6">
                  <c:v>Week 9</c:v>
                </c:pt>
                <c:pt idx="7">
                  <c:v>Week 10</c:v>
                </c:pt>
                <c:pt idx="8">
                  <c:v>Week 11</c:v>
                </c:pt>
                <c:pt idx="9">
                  <c:v>Week 12</c:v>
                </c:pt>
                <c:pt idx="10">
                  <c:v>Week 13</c:v>
                </c:pt>
                <c:pt idx="11">
                  <c:v>Week 14</c:v>
                </c:pt>
                <c:pt idx="12">
                  <c:v>Week 15</c:v>
                </c:pt>
                <c:pt idx="13">
                  <c:v>Week 16</c:v>
                </c:pt>
              </c:strCache>
            </c:strRef>
          </c:cat>
          <c:val>
            <c:numRef>
              <c:f>Sheet3!$AB$24:$AB$37</c:f>
              <c:numCache>
                <c:formatCode>General</c:formatCode>
                <c:ptCount val="14"/>
                <c:pt idx="0">
                  <c:v>6.6</c:v>
                </c:pt>
                <c:pt idx="1">
                  <c:v>0</c:v>
                </c:pt>
                <c:pt idx="2">
                  <c:v>0</c:v>
                </c:pt>
                <c:pt idx="3">
                  <c:v>1</c:v>
                </c:pt>
                <c:pt idx="4">
                  <c:v>2</c:v>
                </c:pt>
                <c:pt idx="5">
                  <c:v>3.5</c:v>
                </c:pt>
                <c:pt idx="6">
                  <c:v>10.5</c:v>
                </c:pt>
                <c:pt idx="7">
                  <c:v>4.5</c:v>
                </c:pt>
                <c:pt idx="8">
                  <c:v>3</c:v>
                </c:pt>
                <c:pt idx="9">
                  <c:v>4.5</c:v>
                </c:pt>
                <c:pt idx="10">
                  <c:v>5</c:v>
                </c:pt>
                <c:pt idx="11">
                  <c:v>4</c:v>
                </c:pt>
                <c:pt idx="12">
                  <c:v>16</c:v>
                </c:pt>
                <c:pt idx="13">
                  <c:v>10.5</c:v>
                </c:pt>
              </c:numCache>
            </c:numRef>
          </c:val>
          <c:extLst>
            <c:ext xmlns:c16="http://schemas.microsoft.com/office/drawing/2014/chart" uri="{C3380CC4-5D6E-409C-BE32-E72D297353CC}">
              <c16:uniqueId val="{00000000-A3D0-4874-9BF9-00A363CDA294}"/>
            </c:ext>
          </c:extLst>
        </c:ser>
        <c:ser>
          <c:idx val="1"/>
          <c:order val="1"/>
          <c:tx>
            <c:strRef>
              <c:f>Sheet3!$AC$23</c:f>
              <c:strCache>
                <c:ptCount val="1"/>
                <c:pt idx="0">
                  <c:v>sesame</c:v>
                </c:pt>
              </c:strCache>
            </c:strRef>
          </c:tx>
          <c:spPr>
            <a:solidFill>
              <a:schemeClr val="bg1">
                <a:lumMod val="75000"/>
              </a:schemeClr>
            </a:solidFill>
            <a:ln w="6350">
              <a:solidFill>
                <a:schemeClr val="tx1"/>
              </a:solidFill>
            </a:ln>
            <a:effectLst/>
          </c:spPr>
          <c:invertIfNegative val="0"/>
          <c:errBars>
            <c:errBarType val="plus"/>
            <c:errValType val="cust"/>
            <c:noEndCap val="0"/>
            <c:plus>
              <c:numRef>
                <c:f>Sheet3!$AH$24:$AH$37</c:f>
                <c:numCache>
                  <c:formatCode>General</c:formatCode>
                  <c:ptCount val="14"/>
                  <c:pt idx="0">
                    <c:v>0</c:v>
                  </c:pt>
                  <c:pt idx="1">
                    <c:v>13.5</c:v>
                  </c:pt>
                  <c:pt idx="2">
                    <c:v>18</c:v>
                  </c:pt>
                  <c:pt idx="3">
                    <c:v>121</c:v>
                  </c:pt>
                  <c:pt idx="4">
                    <c:v>28.5</c:v>
                  </c:pt>
                  <c:pt idx="5">
                    <c:v>66.5</c:v>
                  </c:pt>
                  <c:pt idx="6">
                    <c:v>48</c:v>
                  </c:pt>
                  <c:pt idx="7">
                    <c:v>64</c:v>
                  </c:pt>
                  <c:pt idx="8">
                    <c:v>18.5</c:v>
                  </c:pt>
                  <c:pt idx="9">
                    <c:v>65</c:v>
                  </c:pt>
                  <c:pt idx="10">
                    <c:v>62</c:v>
                  </c:pt>
                  <c:pt idx="11">
                    <c:v>97</c:v>
                  </c:pt>
                  <c:pt idx="12">
                    <c:v>47</c:v>
                  </c:pt>
                  <c:pt idx="13">
                    <c:v>62</c:v>
                  </c:pt>
                </c:numCache>
              </c:numRef>
            </c:plus>
            <c:minus>
              <c:numLit>
                <c:formatCode>General</c:formatCode>
                <c:ptCount val="1"/>
                <c:pt idx="0">
                  <c:v>1</c:v>
                </c:pt>
              </c:numLit>
            </c:minus>
            <c:spPr>
              <a:noFill/>
              <a:ln w="6350" cap="flat" cmpd="sng" algn="ctr">
                <a:solidFill>
                  <a:schemeClr val="tx1"/>
                </a:solidFill>
                <a:round/>
              </a:ln>
              <a:effectLst/>
            </c:spPr>
          </c:errBars>
          <c:cat>
            <c:strRef>
              <c:f>Sheet3!$AA$24:$AA$37</c:f>
              <c:strCache>
                <c:ptCount val="14"/>
                <c:pt idx="0">
                  <c:v>N. tenuis released</c:v>
                </c:pt>
                <c:pt idx="1">
                  <c:v>Week 4</c:v>
                </c:pt>
                <c:pt idx="2">
                  <c:v>Week 5</c:v>
                </c:pt>
                <c:pt idx="3">
                  <c:v>Week 6</c:v>
                </c:pt>
                <c:pt idx="4">
                  <c:v>Week 7</c:v>
                </c:pt>
                <c:pt idx="5">
                  <c:v>Week 8</c:v>
                </c:pt>
                <c:pt idx="6">
                  <c:v>Week 9</c:v>
                </c:pt>
                <c:pt idx="7">
                  <c:v>Week 10</c:v>
                </c:pt>
                <c:pt idx="8">
                  <c:v>Week 11</c:v>
                </c:pt>
                <c:pt idx="9">
                  <c:v>Week 12</c:v>
                </c:pt>
                <c:pt idx="10">
                  <c:v>Week 13</c:v>
                </c:pt>
                <c:pt idx="11">
                  <c:v>Week 14</c:v>
                </c:pt>
                <c:pt idx="12">
                  <c:v>Week 15</c:v>
                </c:pt>
                <c:pt idx="13">
                  <c:v>Week 16</c:v>
                </c:pt>
              </c:strCache>
            </c:strRef>
          </c:cat>
          <c:val>
            <c:numRef>
              <c:f>Sheet3!$AC$24:$AC$37</c:f>
              <c:numCache>
                <c:formatCode>General</c:formatCode>
                <c:ptCount val="14"/>
                <c:pt idx="0">
                  <c:v>6.6</c:v>
                </c:pt>
                <c:pt idx="1">
                  <c:v>18.5</c:v>
                </c:pt>
                <c:pt idx="2">
                  <c:v>27</c:v>
                </c:pt>
                <c:pt idx="3">
                  <c:v>30</c:v>
                </c:pt>
                <c:pt idx="4">
                  <c:v>101.5</c:v>
                </c:pt>
                <c:pt idx="5">
                  <c:v>149.5</c:v>
                </c:pt>
                <c:pt idx="6">
                  <c:v>139</c:v>
                </c:pt>
                <c:pt idx="7">
                  <c:v>148</c:v>
                </c:pt>
                <c:pt idx="8">
                  <c:v>184.5</c:v>
                </c:pt>
                <c:pt idx="9">
                  <c:v>152</c:v>
                </c:pt>
                <c:pt idx="10">
                  <c:v>113</c:v>
                </c:pt>
                <c:pt idx="11">
                  <c:v>118</c:v>
                </c:pt>
                <c:pt idx="12">
                  <c:v>74</c:v>
                </c:pt>
                <c:pt idx="13">
                  <c:v>76</c:v>
                </c:pt>
              </c:numCache>
            </c:numRef>
          </c:val>
          <c:extLst>
            <c:ext xmlns:c16="http://schemas.microsoft.com/office/drawing/2014/chart" uri="{C3380CC4-5D6E-409C-BE32-E72D297353CC}">
              <c16:uniqueId val="{00000001-A3D0-4874-9BF9-00A363CDA294}"/>
            </c:ext>
          </c:extLst>
        </c:ser>
        <c:ser>
          <c:idx val="2"/>
          <c:order val="2"/>
          <c:tx>
            <c:strRef>
              <c:f>Sheet3!$AD$23</c:f>
              <c:strCache>
                <c:ptCount val="1"/>
                <c:pt idx="0">
                  <c:v>cleome</c:v>
                </c:pt>
              </c:strCache>
            </c:strRef>
          </c:tx>
          <c:spPr>
            <a:solidFill>
              <a:schemeClr val="tx1"/>
            </a:solidFill>
            <a:ln>
              <a:solidFill>
                <a:schemeClr val="tx1"/>
              </a:solidFill>
            </a:ln>
            <a:effectLst/>
          </c:spPr>
          <c:invertIfNegative val="0"/>
          <c:errBars>
            <c:errBarType val="plus"/>
            <c:errValType val="cust"/>
            <c:noEndCap val="0"/>
            <c:plus>
              <c:numRef>
                <c:f>Sheet3!$AI$24:$AI$37</c:f>
                <c:numCache>
                  <c:formatCode>General</c:formatCode>
                  <c:ptCount val="14"/>
                  <c:pt idx="0">
                    <c:v>0</c:v>
                  </c:pt>
                  <c:pt idx="1">
                    <c:v>1</c:v>
                  </c:pt>
                  <c:pt idx="2">
                    <c:v>3</c:v>
                  </c:pt>
                  <c:pt idx="3">
                    <c:v>7.5</c:v>
                  </c:pt>
                  <c:pt idx="4">
                    <c:v>5.5</c:v>
                  </c:pt>
                  <c:pt idx="5">
                    <c:v>6.5</c:v>
                  </c:pt>
                  <c:pt idx="6">
                    <c:v>43</c:v>
                  </c:pt>
                  <c:pt idx="7">
                    <c:v>67</c:v>
                  </c:pt>
                  <c:pt idx="8">
                    <c:v>58.5</c:v>
                  </c:pt>
                  <c:pt idx="9">
                    <c:v>91</c:v>
                  </c:pt>
                  <c:pt idx="10">
                    <c:v>83.5</c:v>
                  </c:pt>
                  <c:pt idx="11">
                    <c:v>91</c:v>
                  </c:pt>
                  <c:pt idx="12">
                    <c:v>80</c:v>
                  </c:pt>
                  <c:pt idx="13">
                    <c:v>16.5</c:v>
                  </c:pt>
                </c:numCache>
              </c:numRef>
            </c:plus>
            <c:minus>
              <c:numLit>
                <c:formatCode>General</c:formatCode>
                <c:ptCount val="1"/>
                <c:pt idx="0">
                  <c:v>1</c:v>
                </c:pt>
              </c:numLit>
            </c:minus>
            <c:spPr>
              <a:noFill/>
              <a:ln w="6350" cap="flat" cmpd="sng" algn="ctr">
                <a:solidFill>
                  <a:schemeClr val="tx1"/>
                </a:solidFill>
                <a:round/>
              </a:ln>
              <a:effectLst/>
            </c:spPr>
          </c:errBars>
          <c:cat>
            <c:strRef>
              <c:f>Sheet3!$AA$24:$AA$37</c:f>
              <c:strCache>
                <c:ptCount val="14"/>
                <c:pt idx="0">
                  <c:v>N. tenuis released</c:v>
                </c:pt>
                <c:pt idx="1">
                  <c:v>Week 4</c:v>
                </c:pt>
                <c:pt idx="2">
                  <c:v>Week 5</c:v>
                </c:pt>
                <c:pt idx="3">
                  <c:v>Week 6</c:v>
                </c:pt>
                <c:pt idx="4">
                  <c:v>Week 7</c:v>
                </c:pt>
                <c:pt idx="5">
                  <c:v>Week 8</c:v>
                </c:pt>
                <c:pt idx="6">
                  <c:v>Week 9</c:v>
                </c:pt>
                <c:pt idx="7">
                  <c:v>Week 10</c:v>
                </c:pt>
                <c:pt idx="8">
                  <c:v>Week 11</c:v>
                </c:pt>
                <c:pt idx="9">
                  <c:v>Week 12</c:v>
                </c:pt>
                <c:pt idx="10">
                  <c:v>Week 13</c:v>
                </c:pt>
                <c:pt idx="11">
                  <c:v>Week 14</c:v>
                </c:pt>
                <c:pt idx="12">
                  <c:v>Week 15</c:v>
                </c:pt>
                <c:pt idx="13">
                  <c:v>Week 16</c:v>
                </c:pt>
              </c:strCache>
            </c:strRef>
          </c:cat>
          <c:val>
            <c:numRef>
              <c:f>Sheet3!$AD$24:$AD$37</c:f>
              <c:numCache>
                <c:formatCode>General</c:formatCode>
                <c:ptCount val="14"/>
                <c:pt idx="0">
                  <c:v>6.6</c:v>
                </c:pt>
                <c:pt idx="1">
                  <c:v>9</c:v>
                </c:pt>
                <c:pt idx="2">
                  <c:v>13</c:v>
                </c:pt>
                <c:pt idx="3">
                  <c:v>28.5</c:v>
                </c:pt>
                <c:pt idx="4">
                  <c:v>28.5</c:v>
                </c:pt>
                <c:pt idx="5">
                  <c:v>73.5</c:v>
                </c:pt>
                <c:pt idx="6">
                  <c:v>90</c:v>
                </c:pt>
                <c:pt idx="7">
                  <c:v>146</c:v>
                </c:pt>
                <c:pt idx="8">
                  <c:v>136.5</c:v>
                </c:pt>
                <c:pt idx="9">
                  <c:v>127</c:v>
                </c:pt>
                <c:pt idx="10">
                  <c:v>124.5</c:v>
                </c:pt>
                <c:pt idx="11">
                  <c:v>122</c:v>
                </c:pt>
                <c:pt idx="12">
                  <c:v>141</c:v>
                </c:pt>
                <c:pt idx="13">
                  <c:v>92.5</c:v>
                </c:pt>
              </c:numCache>
            </c:numRef>
          </c:val>
          <c:extLst>
            <c:ext xmlns:c16="http://schemas.microsoft.com/office/drawing/2014/chart" uri="{C3380CC4-5D6E-409C-BE32-E72D297353CC}">
              <c16:uniqueId val="{00000002-A3D0-4874-9BF9-00A363CDA294}"/>
            </c:ext>
          </c:extLst>
        </c:ser>
        <c:dLbls>
          <c:showLegendKey val="0"/>
          <c:showVal val="0"/>
          <c:showCatName val="0"/>
          <c:showSerName val="0"/>
          <c:showPercent val="0"/>
          <c:showBubbleSize val="0"/>
        </c:dLbls>
        <c:gapWidth val="30"/>
        <c:overlap val="-27"/>
        <c:axId val="568320624"/>
        <c:axId val="568338008"/>
      </c:barChart>
      <c:catAx>
        <c:axId val="568320624"/>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noFill/>
                <a:latin typeface="Cambria" panose="02040503050406030204" pitchFamily="18" charset="0"/>
                <a:ea typeface="Cambria" panose="02040503050406030204" pitchFamily="18" charset="0"/>
                <a:cs typeface="+mn-cs"/>
              </a:defRPr>
            </a:pPr>
            <a:endParaRPr lang="en-US"/>
          </a:p>
        </c:txPr>
        <c:crossAx val="568338008"/>
        <c:crosses val="autoZero"/>
        <c:auto val="1"/>
        <c:lblAlgn val="ctr"/>
        <c:lblOffset val="100"/>
        <c:noMultiLvlLbl val="0"/>
      </c:catAx>
      <c:valAx>
        <c:axId val="568338008"/>
        <c:scaling>
          <c:orientation val="minMax"/>
          <c:max val="300"/>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68320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Sheet3!$AB$42</c:f>
              <c:strCache>
                <c:ptCount val="1"/>
                <c:pt idx="0">
                  <c:v>Verbena</c:v>
                </c:pt>
              </c:strCache>
            </c:strRef>
          </c:tx>
          <c:spPr>
            <a:solidFill>
              <a:schemeClr val="bg1"/>
            </a:solidFill>
            <a:ln w="6350">
              <a:solidFill>
                <a:schemeClr val="tx1"/>
              </a:solidFill>
            </a:ln>
            <a:effectLst/>
          </c:spPr>
          <c:invertIfNegative val="0"/>
          <c:errBars>
            <c:errBarType val="plus"/>
            <c:errValType val="cust"/>
            <c:noEndCap val="0"/>
            <c:plus>
              <c:numRef>
                <c:f>Sheet3!$AG$43:$AG$56</c:f>
                <c:numCache>
                  <c:formatCode>General</c:formatCode>
                  <c:ptCount val="14"/>
                  <c:pt idx="0">
                    <c:v>0</c:v>
                  </c:pt>
                  <c:pt idx="1">
                    <c:v>1.5</c:v>
                  </c:pt>
                  <c:pt idx="2">
                    <c:v>1.5</c:v>
                  </c:pt>
                  <c:pt idx="3">
                    <c:v>0</c:v>
                  </c:pt>
                  <c:pt idx="4">
                    <c:v>0.5</c:v>
                  </c:pt>
                  <c:pt idx="5">
                    <c:v>0.5</c:v>
                  </c:pt>
                  <c:pt idx="6">
                    <c:v>0.5</c:v>
                  </c:pt>
                  <c:pt idx="7">
                    <c:v>0.5</c:v>
                  </c:pt>
                  <c:pt idx="8">
                    <c:v>0.5</c:v>
                  </c:pt>
                  <c:pt idx="9">
                    <c:v>0.5</c:v>
                  </c:pt>
                  <c:pt idx="10">
                    <c:v>1.5</c:v>
                  </c:pt>
                  <c:pt idx="11">
                    <c:v>0.5</c:v>
                  </c:pt>
                  <c:pt idx="12">
                    <c:v>5.5</c:v>
                  </c:pt>
                  <c:pt idx="13">
                    <c:v>7</c:v>
                  </c:pt>
                </c:numCache>
              </c:numRef>
            </c:plus>
            <c:minus>
              <c:numLit>
                <c:formatCode>General</c:formatCode>
                <c:ptCount val="1"/>
                <c:pt idx="0">
                  <c:v>1</c:v>
                </c:pt>
              </c:numLit>
            </c:minus>
            <c:spPr>
              <a:noFill/>
              <a:ln w="6350" cap="flat" cmpd="sng" algn="ctr">
                <a:solidFill>
                  <a:schemeClr val="tx1"/>
                </a:solidFill>
                <a:round/>
              </a:ln>
              <a:effectLst/>
            </c:spPr>
          </c:errBars>
          <c:cat>
            <c:strRef>
              <c:f>Sheet3!$AA$43:$AA$56</c:f>
              <c:strCache>
                <c:ptCount val="14"/>
                <c:pt idx="0">
                  <c:v>N. tenuis released</c:v>
                </c:pt>
                <c:pt idx="1">
                  <c:v>Week 4</c:v>
                </c:pt>
                <c:pt idx="2">
                  <c:v>Week 5</c:v>
                </c:pt>
                <c:pt idx="3">
                  <c:v>Week 6</c:v>
                </c:pt>
                <c:pt idx="4">
                  <c:v>Week 7</c:v>
                </c:pt>
                <c:pt idx="5">
                  <c:v>Week 8</c:v>
                </c:pt>
                <c:pt idx="6">
                  <c:v>Week 9</c:v>
                </c:pt>
                <c:pt idx="7">
                  <c:v>Week 10</c:v>
                </c:pt>
                <c:pt idx="8">
                  <c:v>Week 11</c:v>
                </c:pt>
                <c:pt idx="9">
                  <c:v>Week 12</c:v>
                </c:pt>
                <c:pt idx="10">
                  <c:v>Week 13</c:v>
                </c:pt>
                <c:pt idx="11">
                  <c:v>Week 14</c:v>
                </c:pt>
                <c:pt idx="12">
                  <c:v>Week 15</c:v>
                </c:pt>
                <c:pt idx="13">
                  <c:v>Week 16</c:v>
                </c:pt>
              </c:strCache>
            </c:strRef>
          </c:cat>
          <c:val>
            <c:numRef>
              <c:f>Sheet3!$AB$43:$AB$56</c:f>
              <c:numCache>
                <c:formatCode>General</c:formatCode>
                <c:ptCount val="14"/>
                <c:pt idx="0">
                  <c:v>6.6</c:v>
                </c:pt>
                <c:pt idx="1">
                  <c:v>2.5</c:v>
                </c:pt>
                <c:pt idx="2">
                  <c:v>2.5</c:v>
                </c:pt>
                <c:pt idx="3">
                  <c:v>0</c:v>
                </c:pt>
                <c:pt idx="4">
                  <c:v>2.5</c:v>
                </c:pt>
                <c:pt idx="5">
                  <c:v>1.5</c:v>
                </c:pt>
                <c:pt idx="6">
                  <c:v>0.5</c:v>
                </c:pt>
                <c:pt idx="7">
                  <c:v>2.5</c:v>
                </c:pt>
                <c:pt idx="8">
                  <c:v>1.5</c:v>
                </c:pt>
                <c:pt idx="9">
                  <c:v>2.5</c:v>
                </c:pt>
                <c:pt idx="10">
                  <c:v>4.5</c:v>
                </c:pt>
                <c:pt idx="11">
                  <c:v>4.5</c:v>
                </c:pt>
                <c:pt idx="12">
                  <c:v>10.5</c:v>
                </c:pt>
                <c:pt idx="13">
                  <c:v>17</c:v>
                </c:pt>
              </c:numCache>
            </c:numRef>
          </c:val>
          <c:extLst>
            <c:ext xmlns:c16="http://schemas.microsoft.com/office/drawing/2014/chart" uri="{C3380CC4-5D6E-409C-BE32-E72D297353CC}">
              <c16:uniqueId val="{00000000-33D7-4090-9394-B73C15BD17BD}"/>
            </c:ext>
          </c:extLst>
        </c:ser>
        <c:ser>
          <c:idx val="1"/>
          <c:order val="1"/>
          <c:tx>
            <c:strRef>
              <c:f>Sheet3!$AC$42</c:f>
              <c:strCache>
                <c:ptCount val="1"/>
                <c:pt idx="0">
                  <c:v>sesame</c:v>
                </c:pt>
              </c:strCache>
            </c:strRef>
          </c:tx>
          <c:spPr>
            <a:solidFill>
              <a:schemeClr val="bg1">
                <a:lumMod val="75000"/>
              </a:schemeClr>
            </a:solidFill>
            <a:ln w="6350">
              <a:solidFill>
                <a:schemeClr val="tx1"/>
              </a:solidFill>
            </a:ln>
            <a:effectLst/>
          </c:spPr>
          <c:invertIfNegative val="0"/>
          <c:errBars>
            <c:errBarType val="plus"/>
            <c:errValType val="cust"/>
            <c:noEndCap val="0"/>
            <c:plus>
              <c:numRef>
                <c:f>Sheet3!$AH$43:$AH$56</c:f>
                <c:numCache>
                  <c:formatCode>General</c:formatCode>
                  <c:ptCount val="14"/>
                  <c:pt idx="0">
                    <c:v>0</c:v>
                  </c:pt>
                  <c:pt idx="1">
                    <c:v>1</c:v>
                  </c:pt>
                  <c:pt idx="2">
                    <c:v>15</c:v>
                  </c:pt>
                  <c:pt idx="3">
                    <c:v>24</c:v>
                  </c:pt>
                  <c:pt idx="4">
                    <c:v>13</c:v>
                  </c:pt>
                  <c:pt idx="5">
                    <c:v>53.5</c:v>
                  </c:pt>
                  <c:pt idx="6">
                    <c:v>82.5</c:v>
                  </c:pt>
                  <c:pt idx="7">
                    <c:v>46.5</c:v>
                  </c:pt>
                  <c:pt idx="8">
                    <c:v>56</c:v>
                  </c:pt>
                  <c:pt idx="9">
                    <c:v>35.5</c:v>
                  </c:pt>
                  <c:pt idx="10">
                    <c:v>3</c:v>
                  </c:pt>
                  <c:pt idx="11">
                    <c:v>27.5</c:v>
                  </c:pt>
                  <c:pt idx="12">
                    <c:v>19.5</c:v>
                  </c:pt>
                  <c:pt idx="13">
                    <c:v>14</c:v>
                  </c:pt>
                </c:numCache>
              </c:numRef>
            </c:plus>
            <c:minus>
              <c:numLit>
                <c:formatCode>General</c:formatCode>
                <c:ptCount val="1"/>
                <c:pt idx="0">
                  <c:v>1</c:v>
                </c:pt>
              </c:numLit>
            </c:minus>
            <c:spPr>
              <a:noFill/>
              <a:ln w="6350" cap="flat" cmpd="sng" algn="ctr">
                <a:solidFill>
                  <a:schemeClr val="tx1"/>
                </a:solidFill>
                <a:round/>
              </a:ln>
              <a:effectLst/>
            </c:spPr>
          </c:errBars>
          <c:cat>
            <c:strRef>
              <c:f>Sheet3!$AA$43:$AA$56</c:f>
              <c:strCache>
                <c:ptCount val="14"/>
                <c:pt idx="0">
                  <c:v>N. tenuis released</c:v>
                </c:pt>
                <c:pt idx="1">
                  <c:v>Week 4</c:v>
                </c:pt>
                <c:pt idx="2">
                  <c:v>Week 5</c:v>
                </c:pt>
                <c:pt idx="3">
                  <c:v>Week 6</c:v>
                </c:pt>
                <c:pt idx="4">
                  <c:v>Week 7</c:v>
                </c:pt>
                <c:pt idx="5">
                  <c:v>Week 8</c:v>
                </c:pt>
                <c:pt idx="6">
                  <c:v>Week 9</c:v>
                </c:pt>
                <c:pt idx="7">
                  <c:v>Week 10</c:v>
                </c:pt>
                <c:pt idx="8">
                  <c:v>Week 11</c:v>
                </c:pt>
                <c:pt idx="9">
                  <c:v>Week 12</c:v>
                </c:pt>
                <c:pt idx="10">
                  <c:v>Week 13</c:v>
                </c:pt>
                <c:pt idx="11">
                  <c:v>Week 14</c:v>
                </c:pt>
                <c:pt idx="12">
                  <c:v>Week 15</c:v>
                </c:pt>
                <c:pt idx="13">
                  <c:v>Week 16</c:v>
                </c:pt>
              </c:strCache>
            </c:strRef>
          </c:cat>
          <c:val>
            <c:numRef>
              <c:f>Sheet3!$AC$43:$AC$56</c:f>
              <c:numCache>
                <c:formatCode>General</c:formatCode>
                <c:ptCount val="14"/>
                <c:pt idx="0">
                  <c:v>6.6</c:v>
                </c:pt>
                <c:pt idx="1">
                  <c:v>15</c:v>
                </c:pt>
                <c:pt idx="2">
                  <c:v>25</c:v>
                </c:pt>
                <c:pt idx="3">
                  <c:v>58</c:v>
                </c:pt>
                <c:pt idx="4">
                  <c:v>50</c:v>
                </c:pt>
                <c:pt idx="5">
                  <c:v>221.5</c:v>
                </c:pt>
                <c:pt idx="6">
                  <c:v>195.5</c:v>
                </c:pt>
                <c:pt idx="7">
                  <c:v>221.5</c:v>
                </c:pt>
                <c:pt idx="8">
                  <c:v>163</c:v>
                </c:pt>
                <c:pt idx="9">
                  <c:v>150.5</c:v>
                </c:pt>
                <c:pt idx="10">
                  <c:v>98</c:v>
                </c:pt>
                <c:pt idx="11">
                  <c:v>75.5</c:v>
                </c:pt>
                <c:pt idx="12">
                  <c:v>58.5</c:v>
                </c:pt>
                <c:pt idx="13">
                  <c:v>72</c:v>
                </c:pt>
              </c:numCache>
            </c:numRef>
          </c:val>
          <c:extLst>
            <c:ext xmlns:c16="http://schemas.microsoft.com/office/drawing/2014/chart" uri="{C3380CC4-5D6E-409C-BE32-E72D297353CC}">
              <c16:uniqueId val="{00000001-33D7-4090-9394-B73C15BD17BD}"/>
            </c:ext>
          </c:extLst>
        </c:ser>
        <c:ser>
          <c:idx val="2"/>
          <c:order val="2"/>
          <c:tx>
            <c:strRef>
              <c:f>Sheet3!$AD$42</c:f>
              <c:strCache>
                <c:ptCount val="1"/>
                <c:pt idx="0">
                  <c:v>cleome</c:v>
                </c:pt>
              </c:strCache>
            </c:strRef>
          </c:tx>
          <c:spPr>
            <a:solidFill>
              <a:schemeClr val="tx1"/>
            </a:solidFill>
            <a:ln>
              <a:solidFill>
                <a:schemeClr val="tx1"/>
              </a:solidFill>
            </a:ln>
            <a:effectLst/>
          </c:spPr>
          <c:invertIfNegative val="0"/>
          <c:errBars>
            <c:errBarType val="plus"/>
            <c:errValType val="cust"/>
            <c:noEndCap val="0"/>
            <c:plus>
              <c:numRef>
                <c:f>Sheet3!$AI$43:$AI$56</c:f>
                <c:numCache>
                  <c:formatCode>General</c:formatCode>
                  <c:ptCount val="14"/>
                  <c:pt idx="0">
                    <c:v>0</c:v>
                  </c:pt>
                  <c:pt idx="1">
                    <c:v>2.5</c:v>
                  </c:pt>
                  <c:pt idx="2">
                    <c:v>1.5</c:v>
                  </c:pt>
                  <c:pt idx="3">
                    <c:v>5.5</c:v>
                  </c:pt>
                  <c:pt idx="4">
                    <c:v>35.5</c:v>
                  </c:pt>
                  <c:pt idx="5">
                    <c:v>2.5</c:v>
                  </c:pt>
                  <c:pt idx="6">
                    <c:v>26.5</c:v>
                  </c:pt>
                  <c:pt idx="7">
                    <c:v>0.5</c:v>
                  </c:pt>
                  <c:pt idx="8">
                    <c:v>6.5</c:v>
                  </c:pt>
                  <c:pt idx="9">
                    <c:v>2.5</c:v>
                  </c:pt>
                  <c:pt idx="10">
                    <c:v>12</c:v>
                  </c:pt>
                  <c:pt idx="11">
                    <c:v>5.5</c:v>
                  </c:pt>
                  <c:pt idx="12">
                    <c:v>25.5</c:v>
                  </c:pt>
                  <c:pt idx="13">
                    <c:v>24</c:v>
                  </c:pt>
                </c:numCache>
              </c:numRef>
            </c:plus>
            <c:minus>
              <c:numLit>
                <c:formatCode>General</c:formatCode>
                <c:ptCount val="1"/>
                <c:pt idx="0">
                  <c:v>1</c:v>
                </c:pt>
              </c:numLit>
            </c:minus>
            <c:spPr>
              <a:noFill/>
              <a:ln w="6350" cap="flat" cmpd="sng" algn="ctr">
                <a:solidFill>
                  <a:schemeClr val="tx1"/>
                </a:solidFill>
                <a:round/>
              </a:ln>
              <a:effectLst/>
            </c:spPr>
          </c:errBars>
          <c:cat>
            <c:strRef>
              <c:f>Sheet3!$AA$43:$AA$56</c:f>
              <c:strCache>
                <c:ptCount val="14"/>
                <c:pt idx="0">
                  <c:v>N. tenuis released</c:v>
                </c:pt>
                <c:pt idx="1">
                  <c:v>Week 4</c:v>
                </c:pt>
                <c:pt idx="2">
                  <c:v>Week 5</c:v>
                </c:pt>
                <c:pt idx="3">
                  <c:v>Week 6</c:v>
                </c:pt>
                <c:pt idx="4">
                  <c:v>Week 7</c:v>
                </c:pt>
                <c:pt idx="5">
                  <c:v>Week 8</c:v>
                </c:pt>
                <c:pt idx="6">
                  <c:v>Week 9</c:v>
                </c:pt>
                <c:pt idx="7">
                  <c:v>Week 10</c:v>
                </c:pt>
                <c:pt idx="8">
                  <c:v>Week 11</c:v>
                </c:pt>
                <c:pt idx="9">
                  <c:v>Week 12</c:v>
                </c:pt>
                <c:pt idx="10">
                  <c:v>Week 13</c:v>
                </c:pt>
                <c:pt idx="11">
                  <c:v>Week 14</c:v>
                </c:pt>
                <c:pt idx="12">
                  <c:v>Week 15</c:v>
                </c:pt>
                <c:pt idx="13">
                  <c:v>Week 16</c:v>
                </c:pt>
              </c:strCache>
            </c:strRef>
          </c:cat>
          <c:val>
            <c:numRef>
              <c:f>Sheet3!$AD$43:$AD$56</c:f>
              <c:numCache>
                <c:formatCode>General</c:formatCode>
                <c:ptCount val="14"/>
                <c:pt idx="0">
                  <c:v>6.6</c:v>
                </c:pt>
                <c:pt idx="1">
                  <c:v>5.5</c:v>
                </c:pt>
                <c:pt idx="2">
                  <c:v>14.5</c:v>
                </c:pt>
                <c:pt idx="3">
                  <c:v>15.5</c:v>
                </c:pt>
                <c:pt idx="4">
                  <c:v>63.5</c:v>
                </c:pt>
                <c:pt idx="5">
                  <c:v>222.5</c:v>
                </c:pt>
                <c:pt idx="6">
                  <c:v>142.5</c:v>
                </c:pt>
                <c:pt idx="7">
                  <c:v>186.5</c:v>
                </c:pt>
                <c:pt idx="8">
                  <c:v>165.5</c:v>
                </c:pt>
                <c:pt idx="9">
                  <c:v>222.5</c:v>
                </c:pt>
                <c:pt idx="10">
                  <c:v>208</c:v>
                </c:pt>
                <c:pt idx="11">
                  <c:v>215.5</c:v>
                </c:pt>
                <c:pt idx="12">
                  <c:v>145.5</c:v>
                </c:pt>
                <c:pt idx="13">
                  <c:v>115</c:v>
                </c:pt>
              </c:numCache>
            </c:numRef>
          </c:val>
          <c:extLst>
            <c:ext xmlns:c16="http://schemas.microsoft.com/office/drawing/2014/chart" uri="{C3380CC4-5D6E-409C-BE32-E72D297353CC}">
              <c16:uniqueId val="{00000002-33D7-4090-9394-B73C15BD17BD}"/>
            </c:ext>
          </c:extLst>
        </c:ser>
        <c:dLbls>
          <c:showLegendKey val="0"/>
          <c:showVal val="0"/>
          <c:showCatName val="0"/>
          <c:showSerName val="0"/>
          <c:showPercent val="0"/>
          <c:showBubbleSize val="0"/>
        </c:dLbls>
        <c:gapWidth val="30"/>
        <c:overlap val="-27"/>
        <c:axId val="568540480"/>
        <c:axId val="568541792"/>
      </c:barChart>
      <c:catAx>
        <c:axId val="568540480"/>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68541792"/>
        <c:crosses val="autoZero"/>
        <c:auto val="1"/>
        <c:lblAlgn val="ctr"/>
        <c:lblOffset val="100"/>
        <c:noMultiLvlLbl val="0"/>
      </c:catAx>
      <c:valAx>
        <c:axId val="568541792"/>
        <c:scaling>
          <c:orientation val="minMax"/>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685404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tx1"/>
            </a:solidFill>
            <a:ln>
              <a:noFill/>
            </a:ln>
            <a:effectLst/>
          </c:spPr>
          <c:invertIfNegative val="0"/>
          <c:cat>
            <c:strRef>
              <c:f>Sheet1!$AD$36:$AD$40</c:f>
              <c:strCache>
                <c:ptCount val="5"/>
                <c:pt idx="0">
                  <c:v>IPM</c:v>
                </c:pt>
                <c:pt idx="1">
                  <c:v>Semi-IPM</c:v>
                </c:pt>
                <c:pt idx="2">
                  <c:v>Banker plants only</c:v>
                </c:pt>
                <c:pt idx="3">
                  <c:v>Chemical control</c:v>
                </c:pt>
                <c:pt idx="4">
                  <c:v>Control</c:v>
                </c:pt>
              </c:strCache>
            </c:strRef>
          </c:cat>
          <c:val>
            <c:numRef>
              <c:f>Sheet1!$AE$36:$AE$40</c:f>
              <c:numCache>
                <c:formatCode>0.00%</c:formatCode>
                <c:ptCount val="5"/>
                <c:pt idx="0">
                  <c:v>0.32500000000000001</c:v>
                </c:pt>
                <c:pt idx="1">
                  <c:v>0.77500000000000002</c:v>
                </c:pt>
                <c:pt idx="2">
                  <c:v>0.77500000000000002</c:v>
                </c:pt>
                <c:pt idx="3">
                  <c:v>0.125</c:v>
                </c:pt>
                <c:pt idx="4" formatCode="0%">
                  <c:v>0.95</c:v>
                </c:pt>
              </c:numCache>
            </c:numRef>
          </c:val>
          <c:extLst>
            <c:ext xmlns:c16="http://schemas.microsoft.com/office/drawing/2014/chart" uri="{C3380CC4-5D6E-409C-BE32-E72D297353CC}">
              <c16:uniqueId val="{00000000-50AB-4D7F-B50B-5765E0EE643D}"/>
            </c:ext>
          </c:extLst>
        </c:ser>
        <c:dLbls>
          <c:showLegendKey val="0"/>
          <c:showVal val="0"/>
          <c:showCatName val="0"/>
          <c:showSerName val="0"/>
          <c:showPercent val="0"/>
          <c:showBubbleSize val="0"/>
        </c:dLbls>
        <c:gapWidth val="30"/>
        <c:overlap val="-27"/>
        <c:axId val="442192192"/>
        <c:axId val="442192848"/>
      </c:barChart>
      <c:catAx>
        <c:axId val="44219219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1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442192848"/>
        <c:crosses val="autoZero"/>
        <c:auto val="1"/>
        <c:lblAlgn val="ctr"/>
        <c:lblOffset val="100"/>
        <c:noMultiLvlLbl val="0"/>
      </c:catAx>
      <c:valAx>
        <c:axId val="442192848"/>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4421921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Sheet2!$C$5</c:f>
              <c:strCache>
                <c:ptCount val="1"/>
                <c:pt idx="0">
                  <c:v>IPM</c:v>
                </c:pt>
              </c:strCache>
            </c:strRef>
          </c:tx>
          <c:spPr>
            <a:ln w="22225" cap="rnd">
              <a:solidFill>
                <a:schemeClr val="tx1"/>
              </a:solidFill>
              <a:round/>
            </a:ln>
            <a:effectLst/>
          </c:spPr>
          <c:marker>
            <c:symbol val="triangle"/>
            <c:size val="7"/>
            <c:spPr>
              <a:solidFill>
                <a:schemeClr val="tx1"/>
              </a:solidFill>
              <a:ln w="9525">
                <a:solidFill>
                  <a:schemeClr val="tx1"/>
                </a:solidFill>
              </a:ln>
              <a:effectLst/>
            </c:spPr>
          </c:marker>
          <c:cat>
            <c:numRef>
              <c:f>Sheet2!$D$4:$P$4</c:f>
              <c:numCache>
                <c:formatCode>d\-mmm</c:formatCode>
                <c:ptCount val="13"/>
                <c:pt idx="0">
                  <c:v>44348</c:v>
                </c:pt>
                <c:pt idx="1">
                  <c:v>44355</c:v>
                </c:pt>
                <c:pt idx="2">
                  <c:v>44362</c:v>
                </c:pt>
                <c:pt idx="3">
                  <c:v>44369</c:v>
                </c:pt>
                <c:pt idx="4">
                  <c:v>44376</c:v>
                </c:pt>
                <c:pt idx="5">
                  <c:v>44383</c:v>
                </c:pt>
                <c:pt idx="6">
                  <c:v>44390</c:v>
                </c:pt>
                <c:pt idx="7">
                  <c:v>44397</c:v>
                </c:pt>
                <c:pt idx="8">
                  <c:v>44404</c:v>
                </c:pt>
                <c:pt idx="9">
                  <c:v>44411</c:v>
                </c:pt>
                <c:pt idx="10">
                  <c:v>44418</c:v>
                </c:pt>
                <c:pt idx="11">
                  <c:v>44425</c:v>
                </c:pt>
                <c:pt idx="12">
                  <c:v>44432</c:v>
                </c:pt>
              </c:numCache>
            </c:numRef>
          </c:cat>
          <c:val>
            <c:numRef>
              <c:f>Sheet2!$D$5:$P$5</c:f>
              <c:numCache>
                <c:formatCode>0%</c:formatCode>
                <c:ptCount val="13"/>
                <c:pt idx="0">
                  <c:v>0</c:v>
                </c:pt>
                <c:pt idx="1">
                  <c:v>0</c:v>
                </c:pt>
                <c:pt idx="2">
                  <c:v>0</c:v>
                </c:pt>
                <c:pt idx="3">
                  <c:v>0</c:v>
                </c:pt>
                <c:pt idx="4">
                  <c:v>0</c:v>
                </c:pt>
                <c:pt idx="5">
                  <c:v>7.4999999999999997E-2</c:v>
                </c:pt>
                <c:pt idx="6">
                  <c:v>0.21052631578947367</c:v>
                </c:pt>
                <c:pt idx="7">
                  <c:v>0.15384615384615385</c:v>
                </c:pt>
                <c:pt idx="8">
                  <c:v>0.15384615384615385</c:v>
                </c:pt>
                <c:pt idx="9">
                  <c:v>0.25641025641025639</c:v>
                </c:pt>
                <c:pt idx="10">
                  <c:v>0.17948717948717949</c:v>
                </c:pt>
                <c:pt idx="11">
                  <c:v>0.46153846153846156</c:v>
                </c:pt>
                <c:pt idx="12">
                  <c:v>0.48717948717948717</c:v>
                </c:pt>
              </c:numCache>
            </c:numRef>
          </c:val>
          <c:smooth val="0"/>
          <c:extLst>
            <c:ext xmlns:c16="http://schemas.microsoft.com/office/drawing/2014/chart" uri="{C3380CC4-5D6E-409C-BE32-E72D297353CC}">
              <c16:uniqueId val="{00000000-C80E-4858-81F2-F31AAF5506A7}"/>
            </c:ext>
          </c:extLst>
        </c:ser>
        <c:ser>
          <c:idx val="1"/>
          <c:order val="1"/>
          <c:tx>
            <c:strRef>
              <c:f>Sheet2!$C$6</c:f>
              <c:strCache>
                <c:ptCount val="1"/>
                <c:pt idx="0">
                  <c:v>Banker</c:v>
                </c:pt>
              </c:strCache>
            </c:strRef>
          </c:tx>
          <c:spPr>
            <a:ln w="22225" cap="rnd">
              <a:solidFill>
                <a:schemeClr val="tx1"/>
              </a:solidFill>
              <a:round/>
            </a:ln>
            <a:effectLst/>
          </c:spPr>
          <c:marker>
            <c:symbol val="square"/>
            <c:size val="7"/>
            <c:spPr>
              <a:solidFill>
                <a:schemeClr val="tx1"/>
              </a:solidFill>
              <a:ln w="9525">
                <a:solidFill>
                  <a:schemeClr val="tx1"/>
                </a:solidFill>
              </a:ln>
              <a:effectLst/>
            </c:spPr>
          </c:marker>
          <c:cat>
            <c:numRef>
              <c:f>Sheet2!$D$4:$P$4</c:f>
              <c:numCache>
                <c:formatCode>d\-mmm</c:formatCode>
                <c:ptCount val="13"/>
                <c:pt idx="0">
                  <c:v>44348</c:v>
                </c:pt>
                <c:pt idx="1">
                  <c:v>44355</c:v>
                </c:pt>
                <c:pt idx="2">
                  <c:v>44362</c:v>
                </c:pt>
                <c:pt idx="3">
                  <c:v>44369</c:v>
                </c:pt>
                <c:pt idx="4">
                  <c:v>44376</c:v>
                </c:pt>
                <c:pt idx="5">
                  <c:v>44383</c:v>
                </c:pt>
                <c:pt idx="6">
                  <c:v>44390</c:v>
                </c:pt>
                <c:pt idx="7">
                  <c:v>44397</c:v>
                </c:pt>
                <c:pt idx="8">
                  <c:v>44404</c:v>
                </c:pt>
                <c:pt idx="9">
                  <c:v>44411</c:v>
                </c:pt>
                <c:pt idx="10">
                  <c:v>44418</c:v>
                </c:pt>
                <c:pt idx="11">
                  <c:v>44425</c:v>
                </c:pt>
                <c:pt idx="12">
                  <c:v>44432</c:v>
                </c:pt>
              </c:numCache>
            </c:numRef>
          </c:cat>
          <c:val>
            <c:numRef>
              <c:f>Sheet2!$D$6:$P$6</c:f>
              <c:numCache>
                <c:formatCode>0%</c:formatCode>
                <c:ptCount val="13"/>
                <c:pt idx="0">
                  <c:v>0</c:v>
                </c:pt>
                <c:pt idx="1">
                  <c:v>0</c:v>
                </c:pt>
                <c:pt idx="2">
                  <c:v>0</c:v>
                </c:pt>
                <c:pt idx="3">
                  <c:v>0</c:v>
                </c:pt>
                <c:pt idx="4">
                  <c:v>0</c:v>
                </c:pt>
                <c:pt idx="5">
                  <c:v>0</c:v>
                </c:pt>
                <c:pt idx="6">
                  <c:v>0.1388888888888889</c:v>
                </c:pt>
                <c:pt idx="7">
                  <c:v>0.17142857142857143</c:v>
                </c:pt>
                <c:pt idx="8">
                  <c:v>0.41666666666666669</c:v>
                </c:pt>
                <c:pt idx="9">
                  <c:v>0.48571428571428571</c:v>
                </c:pt>
                <c:pt idx="10">
                  <c:v>0.3783783783783784</c:v>
                </c:pt>
                <c:pt idx="11">
                  <c:v>0.45714285714285713</c:v>
                </c:pt>
                <c:pt idx="12">
                  <c:v>0.65714285714285714</c:v>
                </c:pt>
              </c:numCache>
            </c:numRef>
          </c:val>
          <c:smooth val="0"/>
          <c:extLst>
            <c:ext xmlns:c16="http://schemas.microsoft.com/office/drawing/2014/chart" uri="{C3380CC4-5D6E-409C-BE32-E72D297353CC}">
              <c16:uniqueId val="{00000001-C80E-4858-81F2-F31AAF5506A7}"/>
            </c:ext>
          </c:extLst>
        </c:ser>
        <c:ser>
          <c:idx val="2"/>
          <c:order val="2"/>
          <c:tx>
            <c:strRef>
              <c:f>Sheet2!$C$7</c:f>
              <c:strCache>
                <c:ptCount val="1"/>
                <c:pt idx="0">
                  <c:v>Semi-IPM</c:v>
                </c:pt>
              </c:strCache>
            </c:strRef>
          </c:tx>
          <c:spPr>
            <a:ln w="22225" cap="rnd">
              <a:solidFill>
                <a:schemeClr val="tx1"/>
              </a:solidFill>
              <a:prstDash val="sysDash"/>
              <a:round/>
            </a:ln>
            <a:effectLst/>
          </c:spPr>
          <c:marker>
            <c:symbol val="triangle"/>
            <c:size val="7"/>
            <c:spPr>
              <a:solidFill>
                <a:schemeClr val="bg1"/>
              </a:solidFill>
              <a:ln w="9525">
                <a:solidFill>
                  <a:schemeClr val="tx1"/>
                </a:solidFill>
              </a:ln>
              <a:effectLst/>
            </c:spPr>
          </c:marker>
          <c:cat>
            <c:numRef>
              <c:f>Sheet2!$D$4:$P$4</c:f>
              <c:numCache>
                <c:formatCode>d\-mmm</c:formatCode>
                <c:ptCount val="13"/>
                <c:pt idx="0">
                  <c:v>44348</c:v>
                </c:pt>
                <c:pt idx="1">
                  <c:v>44355</c:v>
                </c:pt>
                <c:pt idx="2">
                  <c:v>44362</c:v>
                </c:pt>
                <c:pt idx="3">
                  <c:v>44369</c:v>
                </c:pt>
                <c:pt idx="4">
                  <c:v>44376</c:v>
                </c:pt>
                <c:pt idx="5">
                  <c:v>44383</c:v>
                </c:pt>
                <c:pt idx="6">
                  <c:v>44390</c:v>
                </c:pt>
                <c:pt idx="7">
                  <c:v>44397</c:v>
                </c:pt>
                <c:pt idx="8">
                  <c:v>44404</c:v>
                </c:pt>
                <c:pt idx="9">
                  <c:v>44411</c:v>
                </c:pt>
                <c:pt idx="10">
                  <c:v>44418</c:v>
                </c:pt>
                <c:pt idx="11">
                  <c:v>44425</c:v>
                </c:pt>
                <c:pt idx="12">
                  <c:v>44432</c:v>
                </c:pt>
              </c:numCache>
            </c:numRef>
          </c:cat>
          <c:val>
            <c:numRef>
              <c:f>Sheet2!$D$7:$P$7</c:f>
              <c:numCache>
                <c:formatCode>0%</c:formatCode>
                <c:ptCount val="13"/>
                <c:pt idx="0">
                  <c:v>0</c:v>
                </c:pt>
                <c:pt idx="1">
                  <c:v>0</c:v>
                </c:pt>
                <c:pt idx="2">
                  <c:v>0</c:v>
                </c:pt>
                <c:pt idx="3">
                  <c:v>0</c:v>
                </c:pt>
                <c:pt idx="4">
                  <c:v>0</c:v>
                </c:pt>
                <c:pt idx="5">
                  <c:v>0.125</c:v>
                </c:pt>
                <c:pt idx="6">
                  <c:v>0.32500000000000001</c:v>
                </c:pt>
                <c:pt idx="7">
                  <c:v>0.7</c:v>
                </c:pt>
                <c:pt idx="8">
                  <c:v>1</c:v>
                </c:pt>
                <c:pt idx="9">
                  <c:v>1</c:v>
                </c:pt>
                <c:pt idx="10">
                  <c:v>1</c:v>
                </c:pt>
                <c:pt idx="11">
                  <c:v>1</c:v>
                </c:pt>
                <c:pt idx="12">
                  <c:v>1</c:v>
                </c:pt>
              </c:numCache>
            </c:numRef>
          </c:val>
          <c:smooth val="0"/>
          <c:extLst>
            <c:ext xmlns:c16="http://schemas.microsoft.com/office/drawing/2014/chart" uri="{C3380CC4-5D6E-409C-BE32-E72D297353CC}">
              <c16:uniqueId val="{00000002-C80E-4858-81F2-F31AAF5506A7}"/>
            </c:ext>
          </c:extLst>
        </c:ser>
        <c:dLbls>
          <c:showLegendKey val="0"/>
          <c:showVal val="0"/>
          <c:showCatName val="0"/>
          <c:showSerName val="0"/>
          <c:showPercent val="0"/>
          <c:showBubbleSize val="0"/>
        </c:dLbls>
        <c:marker val="1"/>
        <c:smooth val="0"/>
        <c:axId val="589920184"/>
        <c:axId val="589920840"/>
      </c:lineChart>
      <c:catAx>
        <c:axId val="589920184"/>
        <c:scaling>
          <c:orientation val="minMax"/>
        </c:scaling>
        <c:delete val="0"/>
        <c:axPos val="b"/>
        <c:numFmt formatCode="d\-mmm"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9920840"/>
        <c:crosses val="autoZero"/>
        <c:auto val="0"/>
        <c:lblAlgn val="ctr"/>
        <c:lblOffset val="100"/>
        <c:noMultiLvlLbl val="0"/>
      </c:catAx>
      <c:valAx>
        <c:axId val="589920840"/>
        <c:scaling>
          <c:orientation val="minMax"/>
          <c:max val="1"/>
        </c:scaling>
        <c:delete val="0"/>
        <c:axPos val="l"/>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99201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Sheet2!$C$26</c:f>
              <c:strCache>
                <c:ptCount val="1"/>
                <c:pt idx="0">
                  <c:v>IPM</c:v>
                </c:pt>
              </c:strCache>
            </c:strRef>
          </c:tx>
          <c:spPr>
            <a:ln w="22225" cap="rnd">
              <a:solidFill>
                <a:schemeClr val="tx1"/>
              </a:solidFill>
              <a:round/>
            </a:ln>
            <a:effectLst/>
          </c:spPr>
          <c:marker>
            <c:symbol val="triangle"/>
            <c:size val="7"/>
            <c:spPr>
              <a:solidFill>
                <a:schemeClr val="tx1"/>
              </a:solidFill>
              <a:ln w="9525">
                <a:solidFill>
                  <a:schemeClr val="tx1"/>
                </a:solidFill>
              </a:ln>
              <a:effectLst/>
            </c:spPr>
          </c:marker>
          <c:cat>
            <c:numRef>
              <c:f>Sheet2!$D$25:$P$25</c:f>
              <c:numCache>
                <c:formatCode>d\-mmm</c:formatCode>
                <c:ptCount val="13"/>
                <c:pt idx="0">
                  <c:v>44348</c:v>
                </c:pt>
                <c:pt idx="1">
                  <c:v>44355</c:v>
                </c:pt>
                <c:pt idx="2">
                  <c:v>44362</c:v>
                </c:pt>
                <c:pt idx="3">
                  <c:v>44369</c:v>
                </c:pt>
                <c:pt idx="4">
                  <c:v>44376</c:v>
                </c:pt>
                <c:pt idx="5">
                  <c:v>44383</c:v>
                </c:pt>
                <c:pt idx="6">
                  <c:v>44390</c:v>
                </c:pt>
                <c:pt idx="7">
                  <c:v>44397</c:v>
                </c:pt>
                <c:pt idx="8">
                  <c:v>44404</c:v>
                </c:pt>
                <c:pt idx="9">
                  <c:v>44411</c:v>
                </c:pt>
                <c:pt idx="10">
                  <c:v>44418</c:v>
                </c:pt>
                <c:pt idx="11">
                  <c:v>44425</c:v>
                </c:pt>
                <c:pt idx="12">
                  <c:v>44432</c:v>
                </c:pt>
              </c:numCache>
            </c:numRef>
          </c:cat>
          <c:val>
            <c:numRef>
              <c:f>Sheet2!$D$26:$P$26</c:f>
              <c:numCache>
                <c:formatCode>0%</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0-49D1-4043-89A3-9E7991320C12}"/>
            </c:ext>
          </c:extLst>
        </c:ser>
        <c:ser>
          <c:idx val="1"/>
          <c:order val="1"/>
          <c:tx>
            <c:strRef>
              <c:f>Sheet2!$C$27</c:f>
              <c:strCache>
                <c:ptCount val="1"/>
                <c:pt idx="0">
                  <c:v>Banker</c:v>
                </c:pt>
              </c:strCache>
            </c:strRef>
          </c:tx>
          <c:spPr>
            <a:ln w="22225" cap="rnd">
              <a:solidFill>
                <a:schemeClr val="tx1"/>
              </a:solidFill>
              <a:prstDash val="sysDash"/>
              <a:round/>
            </a:ln>
            <a:effectLst/>
          </c:spPr>
          <c:marker>
            <c:symbol val="triangle"/>
            <c:size val="7"/>
            <c:spPr>
              <a:solidFill>
                <a:schemeClr val="bg1"/>
              </a:solidFill>
              <a:ln w="9525">
                <a:solidFill>
                  <a:schemeClr val="tx1"/>
                </a:solidFill>
              </a:ln>
              <a:effectLst/>
            </c:spPr>
          </c:marker>
          <c:cat>
            <c:numRef>
              <c:f>Sheet2!$D$25:$P$25</c:f>
              <c:numCache>
                <c:formatCode>d\-mmm</c:formatCode>
                <c:ptCount val="13"/>
                <c:pt idx="0">
                  <c:v>44348</c:v>
                </c:pt>
                <c:pt idx="1">
                  <c:v>44355</c:v>
                </c:pt>
                <c:pt idx="2">
                  <c:v>44362</c:v>
                </c:pt>
                <c:pt idx="3">
                  <c:v>44369</c:v>
                </c:pt>
                <c:pt idx="4">
                  <c:v>44376</c:v>
                </c:pt>
                <c:pt idx="5">
                  <c:v>44383</c:v>
                </c:pt>
                <c:pt idx="6">
                  <c:v>44390</c:v>
                </c:pt>
                <c:pt idx="7">
                  <c:v>44397</c:v>
                </c:pt>
                <c:pt idx="8">
                  <c:v>44404</c:v>
                </c:pt>
                <c:pt idx="9">
                  <c:v>44411</c:v>
                </c:pt>
                <c:pt idx="10">
                  <c:v>44418</c:v>
                </c:pt>
                <c:pt idx="11">
                  <c:v>44425</c:v>
                </c:pt>
                <c:pt idx="12">
                  <c:v>44432</c:v>
                </c:pt>
              </c:numCache>
            </c:numRef>
          </c:cat>
          <c:val>
            <c:numRef>
              <c:f>Sheet2!$D$27:$P$27</c:f>
              <c:numCache>
                <c:formatCode>0%</c:formatCode>
                <c:ptCount val="13"/>
                <c:pt idx="0">
                  <c:v>0</c:v>
                </c:pt>
                <c:pt idx="1">
                  <c:v>0.19444444444444445</c:v>
                </c:pt>
                <c:pt idx="2">
                  <c:v>0.58333333333333337</c:v>
                </c:pt>
                <c:pt idx="3">
                  <c:v>0.75</c:v>
                </c:pt>
                <c:pt idx="4">
                  <c:v>0.91666666666666663</c:v>
                </c:pt>
                <c:pt idx="5">
                  <c:v>1</c:v>
                </c:pt>
                <c:pt idx="6">
                  <c:v>1</c:v>
                </c:pt>
                <c:pt idx="7">
                  <c:v>0.91428571428571426</c:v>
                </c:pt>
                <c:pt idx="8">
                  <c:v>0.8</c:v>
                </c:pt>
                <c:pt idx="9">
                  <c:v>1</c:v>
                </c:pt>
                <c:pt idx="10">
                  <c:v>1</c:v>
                </c:pt>
                <c:pt idx="11">
                  <c:v>1</c:v>
                </c:pt>
                <c:pt idx="12">
                  <c:v>1</c:v>
                </c:pt>
              </c:numCache>
            </c:numRef>
          </c:val>
          <c:smooth val="0"/>
          <c:extLst>
            <c:ext xmlns:c16="http://schemas.microsoft.com/office/drawing/2014/chart" uri="{C3380CC4-5D6E-409C-BE32-E72D297353CC}">
              <c16:uniqueId val="{00000001-49D1-4043-89A3-9E7991320C12}"/>
            </c:ext>
          </c:extLst>
        </c:ser>
        <c:ser>
          <c:idx val="2"/>
          <c:order val="2"/>
          <c:tx>
            <c:strRef>
              <c:f>Sheet2!$C$28</c:f>
              <c:strCache>
                <c:ptCount val="1"/>
                <c:pt idx="0">
                  <c:v>Semi-IPM</c:v>
                </c:pt>
              </c:strCache>
            </c:strRef>
          </c:tx>
          <c:spPr>
            <a:ln w="22225" cap="rnd">
              <a:solidFill>
                <a:schemeClr val="tx1"/>
              </a:solidFill>
              <a:round/>
            </a:ln>
            <a:effectLst/>
          </c:spPr>
          <c:marker>
            <c:symbol val="square"/>
            <c:size val="7"/>
            <c:spPr>
              <a:solidFill>
                <a:schemeClr val="tx1"/>
              </a:solidFill>
              <a:ln w="9525">
                <a:solidFill>
                  <a:schemeClr val="tx1"/>
                </a:solidFill>
              </a:ln>
              <a:effectLst/>
            </c:spPr>
          </c:marker>
          <c:cat>
            <c:numRef>
              <c:f>Sheet2!$D$25:$P$25</c:f>
              <c:numCache>
                <c:formatCode>d\-mmm</c:formatCode>
                <c:ptCount val="13"/>
                <c:pt idx="0">
                  <c:v>44348</c:v>
                </c:pt>
                <c:pt idx="1">
                  <c:v>44355</c:v>
                </c:pt>
                <c:pt idx="2">
                  <c:v>44362</c:v>
                </c:pt>
                <c:pt idx="3">
                  <c:v>44369</c:v>
                </c:pt>
                <c:pt idx="4">
                  <c:v>44376</c:v>
                </c:pt>
                <c:pt idx="5">
                  <c:v>44383</c:v>
                </c:pt>
                <c:pt idx="6">
                  <c:v>44390</c:v>
                </c:pt>
                <c:pt idx="7">
                  <c:v>44397</c:v>
                </c:pt>
                <c:pt idx="8">
                  <c:v>44404</c:v>
                </c:pt>
                <c:pt idx="9">
                  <c:v>44411</c:v>
                </c:pt>
                <c:pt idx="10">
                  <c:v>44418</c:v>
                </c:pt>
                <c:pt idx="11">
                  <c:v>44425</c:v>
                </c:pt>
                <c:pt idx="12">
                  <c:v>44432</c:v>
                </c:pt>
              </c:numCache>
            </c:numRef>
          </c:cat>
          <c:val>
            <c:numRef>
              <c:f>Sheet2!$D$28:$P$28</c:f>
              <c:numCache>
                <c:formatCode>0%</c:formatCode>
                <c:ptCount val="13"/>
                <c:pt idx="0">
                  <c:v>0</c:v>
                </c:pt>
                <c:pt idx="1">
                  <c:v>0</c:v>
                </c:pt>
                <c:pt idx="2">
                  <c:v>0</c:v>
                </c:pt>
                <c:pt idx="3">
                  <c:v>0</c:v>
                </c:pt>
                <c:pt idx="4">
                  <c:v>7.6923076923076927E-2</c:v>
                </c:pt>
                <c:pt idx="5">
                  <c:v>0.30769230769230771</c:v>
                </c:pt>
                <c:pt idx="6">
                  <c:v>0.74358974358974361</c:v>
                </c:pt>
                <c:pt idx="7">
                  <c:v>0.97435897435897434</c:v>
                </c:pt>
                <c:pt idx="8">
                  <c:v>0.97435897435897434</c:v>
                </c:pt>
                <c:pt idx="9">
                  <c:v>1</c:v>
                </c:pt>
                <c:pt idx="10">
                  <c:v>1</c:v>
                </c:pt>
                <c:pt idx="11">
                  <c:v>1</c:v>
                </c:pt>
                <c:pt idx="12">
                  <c:v>0.84210526315789469</c:v>
                </c:pt>
              </c:numCache>
            </c:numRef>
          </c:val>
          <c:smooth val="0"/>
          <c:extLst>
            <c:ext xmlns:c16="http://schemas.microsoft.com/office/drawing/2014/chart" uri="{C3380CC4-5D6E-409C-BE32-E72D297353CC}">
              <c16:uniqueId val="{00000002-49D1-4043-89A3-9E7991320C12}"/>
            </c:ext>
          </c:extLst>
        </c:ser>
        <c:ser>
          <c:idx val="3"/>
          <c:order val="3"/>
          <c:tx>
            <c:strRef>
              <c:f>Sheet2!$C$29</c:f>
              <c:strCache>
                <c:ptCount val="1"/>
                <c:pt idx="0">
                  <c:v>Chemical</c:v>
                </c:pt>
              </c:strCache>
            </c:strRef>
          </c:tx>
          <c:spPr>
            <a:ln w="22225" cap="rnd">
              <a:solidFill>
                <a:schemeClr val="tx1"/>
              </a:solidFill>
              <a:prstDash val="sysDash"/>
              <a:round/>
            </a:ln>
            <a:effectLst/>
          </c:spPr>
          <c:marker>
            <c:symbol val="circle"/>
            <c:size val="7"/>
            <c:spPr>
              <a:solidFill>
                <a:schemeClr val="bg1"/>
              </a:solidFill>
              <a:ln w="9525">
                <a:solidFill>
                  <a:schemeClr val="tx1"/>
                </a:solidFill>
              </a:ln>
              <a:effectLst/>
            </c:spPr>
          </c:marker>
          <c:cat>
            <c:numRef>
              <c:f>Sheet2!$D$25:$P$25</c:f>
              <c:numCache>
                <c:formatCode>d\-mmm</c:formatCode>
                <c:ptCount val="13"/>
                <c:pt idx="0">
                  <c:v>44348</c:v>
                </c:pt>
                <c:pt idx="1">
                  <c:v>44355</c:v>
                </c:pt>
                <c:pt idx="2">
                  <c:v>44362</c:v>
                </c:pt>
                <c:pt idx="3">
                  <c:v>44369</c:v>
                </c:pt>
                <c:pt idx="4">
                  <c:v>44376</c:v>
                </c:pt>
                <c:pt idx="5">
                  <c:v>44383</c:v>
                </c:pt>
                <c:pt idx="6">
                  <c:v>44390</c:v>
                </c:pt>
                <c:pt idx="7">
                  <c:v>44397</c:v>
                </c:pt>
                <c:pt idx="8">
                  <c:v>44404</c:v>
                </c:pt>
                <c:pt idx="9">
                  <c:v>44411</c:v>
                </c:pt>
                <c:pt idx="10">
                  <c:v>44418</c:v>
                </c:pt>
                <c:pt idx="11">
                  <c:v>44425</c:v>
                </c:pt>
                <c:pt idx="12">
                  <c:v>44432</c:v>
                </c:pt>
              </c:numCache>
            </c:numRef>
          </c:cat>
          <c:val>
            <c:numRef>
              <c:f>Sheet2!$D$29:$P$29</c:f>
              <c:numCache>
                <c:formatCode>0%</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3-49D1-4043-89A3-9E7991320C12}"/>
            </c:ext>
          </c:extLst>
        </c:ser>
        <c:ser>
          <c:idx val="4"/>
          <c:order val="4"/>
          <c:tx>
            <c:strRef>
              <c:f>Sheet2!$C$30</c:f>
              <c:strCache>
                <c:ptCount val="1"/>
                <c:pt idx="0">
                  <c:v>Control</c:v>
                </c:pt>
              </c:strCache>
            </c:strRef>
          </c:tx>
          <c:spPr>
            <a:ln w="22225" cap="rnd">
              <a:solidFill>
                <a:schemeClr val="tx1"/>
              </a:solidFill>
              <a:round/>
            </a:ln>
            <a:effectLst/>
          </c:spPr>
          <c:marker>
            <c:symbol val="circle"/>
            <c:size val="7"/>
            <c:spPr>
              <a:solidFill>
                <a:schemeClr val="tx1"/>
              </a:solidFill>
              <a:ln w="9525">
                <a:solidFill>
                  <a:schemeClr val="tx1"/>
                </a:solidFill>
              </a:ln>
              <a:effectLst/>
            </c:spPr>
          </c:marker>
          <c:cat>
            <c:numRef>
              <c:f>Sheet2!$D$25:$P$25</c:f>
              <c:numCache>
                <c:formatCode>d\-mmm</c:formatCode>
                <c:ptCount val="13"/>
                <c:pt idx="0">
                  <c:v>44348</c:v>
                </c:pt>
                <c:pt idx="1">
                  <c:v>44355</c:v>
                </c:pt>
                <c:pt idx="2">
                  <c:v>44362</c:v>
                </c:pt>
                <c:pt idx="3">
                  <c:v>44369</c:v>
                </c:pt>
                <c:pt idx="4">
                  <c:v>44376</c:v>
                </c:pt>
                <c:pt idx="5">
                  <c:v>44383</c:v>
                </c:pt>
                <c:pt idx="6">
                  <c:v>44390</c:v>
                </c:pt>
                <c:pt idx="7">
                  <c:v>44397</c:v>
                </c:pt>
                <c:pt idx="8">
                  <c:v>44404</c:v>
                </c:pt>
                <c:pt idx="9">
                  <c:v>44411</c:v>
                </c:pt>
                <c:pt idx="10">
                  <c:v>44418</c:v>
                </c:pt>
                <c:pt idx="11">
                  <c:v>44425</c:v>
                </c:pt>
                <c:pt idx="12">
                  <c:v>44432</c:v>
                </c:pt>
              </c:numCache>
            </c:numRef>
          </c:cat>
          <c:val>
            <c:numRef>
              <c:f>Sheet2!$D$30:$P$30</c:f>
              <c:numCache>
                <c:formatCode>0%</c:formatCode>
                <c:ptCount val="13"/>
                <c:pt idx="0">
                  <c:v>0</c:v>
                </c:pt>
                <c:pt idx="1">
                  <c:v>0</c:v>
                </c:pt>
                <c:pt idx="2">
                  <c:v>0</c:v>
                </c:pt>
                <c:pt idx="3">
                  <c:v>0.10256410256410256</c:v>
                </c:pt>
                <c:pt idx="4">
                  <c:v>2.564102564102564E-2</c:v>
                </c:pt>
                <c:pt idx="5">
                  <c:v>0.15384615384615385</c:v>
                </c:pt>
                <c:pt idx="6">
                  <c:v>0.64102564102564108</c:v>
                </c:pt>
                <c:pt idx="7">
                  <c:v>0.82051282051282048</c:v>
                </c:pt>
                <c:pt idx="8">
                  <c:v>0.97368421052631582</c:v>
                </c:pt>
                <c:pt idx="9">
                  <c:v>0.97142857142857142</c:v>
                </c:pt>
                <c:pt idx="10">
                  <c:v>1</c:v>
                </c:pt>
                <c:pt idx="11">
                  <c:v>1</c:v>
                </c:pt>
                <c:pt idx="12">
                  <c:v>1</c:v>
                </c:pt>
              </c:numCache>
            </c:numRef>
          </c:val>
          <c:smooth val="0"/>
          <c:extLst>
            <c:ext xmlns:c16="http://schemas.microsoft.com/office/drawing/2014/chart" uri="{C3380CC4-5D6E-409C-BE32-E72D297353CC}">
              <c16:uniqueId val="{00000004-49D1-4043-89A3-9E7991320C12}"/>
            </c:ext>
          </c:extLst>
        </c:ser>
        <c:dLbls>
          <c:showLegendKey val="0"/>
          <c:showVal val="0"/>
          <c:showCatName val="0"/>
          <c:showSerName val="0"/>
          <c:showPercent val="0"/>
          <c:showBubbleSize val="0"/>
        </c:dLbls>
        <c:marker val="1"/>
        <c:smooth val="0"/>
        <c:axId val="590785040"/>
        <c:axId val="590789960"/>
      </c:lineChart>
      <c:catAx>
        <c:axId val="590785040"/>
        <c:scaling>
          <c:orientation val="minMax"/>
        </c:scaling>
        <c:delete val="0"/>
        <c:axPos val="b"/>
        <c:numFmt formatCode="d\-mmm"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noFill/>
                <a:latin typeface="Cambria" panose="02040503050406030204" pitchFamily="18" charset="0"/>
                <a:ea typeface="Cambria" panose="02040503050406030204" pitchFamily="18" charset="0"/>
                <a:cs typeface="+mn-cs"/>
              </a:defRPr>
            </a:pPr>
            <a:endParaRPr lang="en-US"/>
          </a:p>
        </c:txPr>
        <c:crossAx val="590789960"/>
        <c:crosses val="autoZero"/>
        <c:auto val="0"/>
        <c:lblAlgn val="ctr"/>
        <c:lblOffset val="100"/>
        <c:noMultiLvlLbl val="0"/>
      </c:catAx>
      <c:valAx>
        <c:axId val="590789960"/>
        <c:scaling>
          <c:orientation val="minMax"/>
          <c:max val="1"/>
        </c:scaling>
        <c:delete val="0"/>
        <c:axPos val="l"/>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907850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EB6FF0F-0127-463A-B175-8A4EC9EC2C58}" type="datetimeFigureOut">
              <a:rPr lang="en-US" smtClean="0"/>
              <a:t>5/10/2021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F817AD-AA73-4B4F-99D4-858F21AE81FC}" type="slidenum">
              <a:rPr lang="en-US" smtClean="0"/>
              <a:t>‹#›</a:t>
            </a:fld>
            <a:endParaRPr lang="en-US"/>
          </a:p>
        </p:txBody>
      </p:sp>
    </p:spTree>
    <p:extLst>
      <p:ext uri="{BB962C8B-B14F-4D97-AF65-F5344CB8AC3E}">
        <p14:creationId xmlns:p14="http://schemas.microsoft.com/office/powerpoint/2010/main" val="3952562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B6FF0F-0127-463A-B175-8A4EC9EC2C58}" type="datetimeFigureOut">
              <a:rPr lang="en-US" smtClean="0"/>
              <a:t>5/10/2021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F817AD-AA73-4B4F-99D4-858F21AE81FC}" type="slidenum">
              <a:rPr lang="en-US" smtClean="0"/>
              <a:t>‹#›</a:t>
            </a:fld>
            <a:endParaRPr lang="en-US"/>
          </a:p>
        </p:txBody>
      </p:sp>
    </p:spTree>
    <p:extLst>
      <p:ext uri="{BB962C8B-B14F-4D97-AF65-F5344CB8AC3E}">
        <p14:creationId xmlns:p14="http://schemas.microsoft.com/office/powerpoint/2010/main" val="2868942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EB6FF0F-0127-463A-B175-8A4EC9EC2C58}" type="datetimeFigureOut">
              <a:rPr lang="en-US" smtClean="0"/>
              <a:t>5/10/2021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F817AD-AA73-4B4F-99D4-858F21AE81FC}" type="slidenum">
              <a:rPr lang="en-US" smtClean="0"/>
              <a:t>‹#›</a:t>
            </a:fld>
            <a:endParaRPr lang="en-US"/>
          </a:p>
        </p:txBody>
      </p:sp>
    </p:spTree>
    <p:extLst>
      <p:ext uri="{BB962C8B-B14F-4D97-AF65-F5344CB8AC3E}">
        <p14:creationId xmlns:p14="http://schemas.microsoft.com/office/powerpoint/2010/main" val="1174284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EB6FF0F-0127-463A-B175-8A4EC9EC2C58}" type="datetimeFigureOut">
              <a:rPr lang="en-US" smtClean="0"/>
              <a:t>5/10/2021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F817AD-AA73-4B4F-99D4-858F21AE81FC}" type="slidenum">
              <a:rPr lang="en-US" smtClean="0"/>
              <a:t>‹#›</a:t>
            </a:fld>
            <a:endParaRPr lang="en-US"/>
          </a:p>
        </p:txBody>
      </p:sp>
    </p:spTree>
    <p:extLst>
      <p:ext uri="{BB962C8B-B14F-4D97-AF65-F5344CB8AC3E}">
        <p14:creationId xmlns:p14="http://schemas.microsoft.com/office/powerpoint/2010/main" val="2421090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EB6FF0F-0127-463A-B175-8A4EC9EC2C58}" type="datetimeFigureOut">
              <a:rPr lang="en-US" smtClean="0"/>
              <a:t>5/10/2021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F817AD-AA73-4B4F-99D4-858F21AE81FC}" type="slidenum">
              <a:rPr lang="en-US" smtClean="0"/>
              <a:t>‹#›</a:t>
            </a:fld>
            <a:endParaRPr lang="en-US"/>
          </a:p>
        </p:txBody>
      </p:sp>
    </p:spTree>
    <p:extLst>
      <p:ext uri="{BB962C8B-B14F-4D97-AF65-F5344CB8AC3E}">
        <p14:creationId xmlns:p14="http://schemas.microsoft.com/office/powerpoint/2010/main" val="3900050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EB6FF0F-0127-463A-B175-8A4EC9EC2C58}" type="datetimeFigureOut">
              <a:rPr lang="en-US" smtClean="0"/>
              <a:t>5/10/2021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F817AD-AA73-4B4F-99D4-858F21AE81FC}" type="slidenum">
              <a:rPr lang="en-US" smtClean="0"/>
              <a:t>‹#›</a:t>
            </a:fld>
            <a:endParaRPr lang="en-US"/>
          </a:p>
        </p:txBody>
      </p:sp>
    </p:spTree>
    <p:extLst>
      <p:ext uri="{BB962C8B-B14F-4D97-AF65-F5344CB8AC3E}">
        <p14:creationId xmlns:p14="http://schemas.microsoft.com/office/powerpoint/2010/main" val="3069860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B6FF0F-0127-463A-B175-8A4EC9EC2C58}" type="datetimeFigureOut">
              <a:rPr lang="en-US" smtClean="0"/>
              <a:t>5/10/2021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F817AD-AA73-4B4F-99D4-858F21AE81FC}" type="slidenum">
              <a:rPr lang="en-US" smtClean="0"/>
              <a:t>‹#›</a:t>
            </a:fld>
            <a:endParaRPr lang="en-US"/>
          </a:p>
        </p:txBody>
      </p:sp>
    </p:spTree>
    <p:extLst>
      <p:ext uri="{BB962C8B-B14F-4D97-AF65-F5344CB8AC3E}">
        <p14:creationId xmlns:p14="http://schemas.microsoft.com/office/powerpoint/2010/main" val="362267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EB6FF0F-0127-463A-B175-8A4EC9EC2C58}" type="datetimeFigureOut">
              <a:rPr lang="en-US" smtClean="0"/>
              <a:t>5/10/2021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F817AD-AA73-4B4F-99D4-858F21AE81FC}" type="slidenum">
              <a:rPr lang="en-US" smtClean="0"/>
              <a:t>‹#›</a:t>
            </a:fld>
            <a:endParaRPr lang="en-US"/>
          </a:p>
        </p:txBody>
      </p:sp>
    </p:spTree>
    <p:extLst>
      <p:ext uri="{BB962C8B-B14F-4D97-AF65-F5344CB8AC3E}">
        <p14:creationId xmlns:p14="http://schemas.microsoft.com/office/powerpoint/2010/main" val="2999524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EB6FF0F-0127-463A-B175-8A4EC9EC2C58}" type="datetimeFigureOut">
              <a:rPr lang="en-US" smtClean="0"/>
              <a:t>5/10/2021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F817AD-AA73-4B4F-99D4-858F21AE81FC}" type="slidenum">
              <a:rPr lang="en-US" smtClean="0"/>
              <a:t>‹#›</a:t>
            </a:fld>
            <a:endParaRPr lang="en-US"/>
          </a:p>
        </p:txBody>
      </p:sp>
    </p:spTree>
    <p:extLst>
      <p:ext uri="{BB962C8B-B14F-4D97-AF65-F5344CB8AC3E}">
        <p14:creationId xmlns:p14="http://schemas.microsoft.com/office/powerpoint/2010/main" val="2757781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B6FF0F-0127-463A-B175-8A4EC9EC2C58}" type="datetimeFigureOut">
              <a:rPr lang="en-US" smtClean="0"/>
              <a:t>5/10/2021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F817AD-AA73-4B4F-99D4-858F21AE81FC}" type="slidenum">
              <a:rPr lang="en-US" smtClean="0"/>
              <a:t>‹#›</a:t>
            </a:fld>
            <a:endParaRPr lang="en-US"/>
          </a:p>
        </p:txBody>
      </p:sp>
    </p:spTree>
    <p:extLst>
      <p:ext uri="{BB962C8B-B14F-4D97-AF65-F5344CB8AC3E}">
        <p14:creationId xmlns:p14="http://schemas.microsoft.com/office/powerpoint/2010/main" val="1293788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B6FF0F-0127-463A-B175-8A4EC9EC2C58}" type="datetimeFigureOut">
              <a:rPr lang="en-US" smtClean="0"/>
              <a:t>5/10/2021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F817AD-AA73-4B4F-99D4-858F21AE81FC}" type="slidenum">
              <a:rPr lang="en-US" smtClean="0"/>
              <a:t>‹#›</a:t>
            </a:fld>
            <a:endParaRPr lang="en-US"/>
          </a:p>
        </p:txBody>
      </p:sp>
    </p:spTree>
    <p:extLst>
      <p:ext uri="{BB962C8B-B14F-4D97-AF65-F5344CB8AC3E}">
        <p14:creationId xmlns:p14="http://schemas.microsoft.com/office/powerpoint/2010/main" val="3729567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B6FF0F-0127-463A-B175-8A4EC9EC2C58}" type="datetimeFigureOut">
              <a:rPr lang="en-US" smtClean="0"/>
              <a:t>5/10/2021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F817AD-AA73-4B4F-99D4-858F21AE81FC}" type="slidenum">
              <a:rPr lang="en-US" smtClean="0"/>
              <a:t>‹#›</a:t>
            </a:fld>
            <a:endParaRPr lang="en-US"/>
          </a:p>
        </p:txBody>
      </p:sp>
    </p:spTree>
    <p:extLst>
      <p:ext uri="{BB962C8B-B14F-4D97-AF65-F5344CB8AC3E}">
        <p14:creationId xmlns:p14="http://schemas.microsoft.com/office/powerpoint/2010/main" val="10036643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1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 Id="rId4" Type="http://schemas.openxmlformats.org/officeDocument/2006/relationships/chart" Target="../charts/char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137859" y="949502"/>
            <a:ext cx="6835828" cy="4390626"/>
          </a:xfrm>
          <a:prstGeom prst="rect">
            <a:avLst/>
          </a:prstGeom>
        </p:spPr>
        <p:txBody>
          <a:bodyPr wrap="square">
            <a:spAutoFit/>
          </a:bodyPr>
          <a:lstStyle/>
          <a:p>
            <a:pPr algn="ctr"/>
            <a:r>
              <a:rPr lang="en-US" altLang="ja-JP" sz="2585" b="1" dirty="0">
                <a:latin typeface="Times New Roman" panose="02020603050405020304" pitchFamily="18" charset="0"/>
                <a:ea typeface="ＭＳ 明朝" panose="02020609040205080304" pitchFamily="17" charset="-128"/>
                <a:cs typeface="Times New Roman" panose="02020603050405020304" pitchFamily="18" charset="0"/>
              </a:rPr>
              <a:t>Supplemental Data</a:t>
            </a:r>
            <a:endParaRPr lang="ja-JP" altLang="ja-JP" sz="2585" dirty="0">
              <a:latin typeface="Cambria" panose="02040503050406030204" pitchFamily="18" charset="0"/>
              <a:ea typeface="ＭＳ 明朝" panose="02020609040205080304" pitchFamily="17" charset="-128"/>
              <a:cs typeface="Times New Roman" panose="02020603050405020304" pitchFamily="18" charset="0"/>
            </a:endParaRPr>
          </a:p>
          <a:p>
            <a:pPr indent="223337"/>
            <a:r>
              <a:rPr lang="en-US" altLang="ja-JP" sz="1088" b="1" dirty="0">
                <a:latin typeface="Times New Roman" panose="02020603050405020304" pitchFamily="18" charset="0"/>
                <a:ea typeface="ＭＳ 明朝" panose="02020609040205080304" pitchFamily="17" charset="-128"/>
                <a:cs typeface="Times New Roman" panose="02020603050405020304" pitchFamily="18" charset="0"/>
              </a:rPr>
              <a:t> </a:t>
            </a:r>
          </a:p>
          <a:p>
            <a:pPr indent="223337"/>
            <a:endParaRPr lang="en-US" altLang="ja-JP" sz="1088" b="1" dirty="0">
              <a:latin typeface="Times New Roman" panose="02020603050405020304" pitchFamily="18" charset="0"/>
              <a:ea typeface="ＭＳ 明朝" panose="02020609040205080304" pitchFamily="17" charset="-128"/>
              <a:cs typeface="Times New Roman" panose="02020603050405020304" pitchFamily="18" charset="0"/>
            </a:endParaRPr>
          </a:p>
          <a:p>
            <a:pPr indent="223337" algn="ctr"/>
            <a:r>
              <a:rPr lang="en-US" altLang="ja-JP" sz="1662" b="1" i="1" dirty="0" err="1">
                <a:latin typeface="Cambria" panose="02040503050406030204" pitchFamily="18" charset="0"/>
                <a:ea typeface="ＭＳ 明朝" panose="02020609040205080304" pitchFamily="17" charset="-128"/>
                <a:cs typeface="Times New Roman" panose="02020603050405020304" pitchFamily="18" charset="0"/>
              </a:rPr>
              <a:t>Nesidiocoris</a:t>
            </a:r>
            <a:r>
              <a:rPr lang="en-US" altLang="ja-JP" sz="1662" b="1" i="1" dirty="0">
                <a:latin typeface="Cambria" panose="02040503050406030204" pitchFamily="18" charset="0"/>
                <a:ea typeface="ＭＳ 明朝" panose="02020609040205080304" pitchFamily="17" charset="-128"/>
                <a:cs typeface="Times New Roman" panose="02020603050405020304" pitchFamily="18" charset="0"/>
              </a:rPr>
              <a:t> tenuis </a:t>
            </a:r>
            <a:r>
              <a:rPr lang="en-US" altLang="ja-JP" sz="1662" b="1" dirty="0">
                <a:latin typeface="Cambria" panose="02040503050406030204" pitchFamily="18" charset="0"/>
                <a:ea typeface="ＭＳ 明朝" panose="02020609040205080304" pitchFamily="17" charset="-128"/>
                <a:cs typeface="Times New Roman" panose="02020603050405020304" pitchFamily="18" charset="0"/>
              </a:rPr>
              <a:t>(Reuter); a foe can be a friend in </a:t>
            </a:r>
            <a:r>
              <a:rPr lang="en-US" altLang="ja-JP" sz="1662" b="1" i="1" dirty="0" err="1">
                <a:latin typeface="Cambria" panose="02040503050406030204" pitchFamily="18" charset="0"/>
                <a:ea typeface="ＭＳ 明朝" panose="02020609040205080304" pitchFamily="17" charset="-128"/>
                <a:cs typeface="Times New Roman" panose="02020603050405020304" pitchFamily="18" charset="0"/>
              </a:rPr>
              <a:t>Bemisia</a:t>
            </a:r>
            <a:r>
              <a:rPr lang="en-US" altLang="ja-JP" sz="1662" b="1" i="1" dirty="0">
                <a:latin typeface="Cambria" panose="02040503050406030204" pitchFamily="18" charset="0"/>
                <a:ea typeface="ＭＳ 明朝" panose="02020609040205080304" pitchFamily="17" charset="-128"/>
                <a:cs typeface="Times New Roman" panose="02020603050405020304" pitchFamily="18" charset="0"/>
              </a:rPr>
              <a:t> </a:t>
            </a:r>
            <a:r>
              <a:rPr lang="en-US" altLang="ja-JP" sz="1662" b="1" i="1" dirty="0" err="1">
                <a:latin typeface="Cambria" panose="02040503050406030204" pitchFamily="18" charset="0"/>
                <a:ea typeface="ＭＳ 明朝" panose="02020609040205080304" pitchFamily="17" charset="-128"/>
                <a:cs typeface="Times New Roman" panose="02020603050405020304" pitchFamily="18" charset="0"/>
              </a:rPr>
              <a:t>tabaci</a:t>
            </a:r>
            <a:r>
              <a:rPr lang="en-US" altLang="ja-JP" sz="1662" b="1" i="1" dirty="0">
                <a:latin typeface="Cambria" panose="02040503050406030204" pitchFamily="18" charset="0"/>
                <a:ea typeface="ＭＳ 明朝" panose="02020609040205080304" pitchFamily="17" charset="-128"/>
                <a:cs typeface="Times New Roman" panose="02020603050405020304" pitchFamily="18" charset="0"/>
              </a:rPr>
              <a:t> </a:t>
            </a:r>
            <a:r>
              <a:rPr lang="en-US" altLang="ja-JP" sz="1662" b="1" dirty="0">
                <a:latin typeface="Cambria" panose="02040503050406030204" pitchFamily="18" charset="0"/>
                <a:ea typeface="ＭＳ 明朝" panose="02020609040205080304" pitchFamily="17" charset="-128"/>
                <a:cs typeface="Times New Roman" panose="02020603050405020304" pitchFamily="18" charset="0"/>
              </a:rPr>
              <a:t>(</a:t>
            </a:r>
            <a:r>
              <a:rPr lang="en-US" altLang="ja-JP" sz="1662" b="1" dirty="0" err="1">
                <a:latin typeface="Cambria" panose="02040503050406030204" pitchFamily="18" charset="0"/>
                <a:ea typeface="ＭＳ 明朝" panose="02020609040205080304" pitchFamily="17" charset="-128"/>
                <a:cs typeface="Times New Roman" panose="02020603050405020304" pitchFamily="18" charset="0"/>
              </a:rPr>
              <a:t>Gennadius</a:t>
            </a:r>
            <a:r>
              <a:rPr lang="en-US" altLang="ja-JP" sz="1662" b="1" dirty="0">
                <a:latin typeface="Cambria" panose="02040503050406030204" pitchFamily="18" charset="0"/>
                <a:ea typeface="ＭＳ 明朝" panose="02020609040205080304" pitchFamily="17" charset="-128"/>
                <a:cs typeface="Times New Roman" panose="02020603050405020304" pitchFamily="18" charset="0"/>
              </a:rPr>
              <a:t>) management on tomato plants through an integrated approach</a:t>
            </a:r>
          </a:p>
          <a:p>
            <a:pPr indent="223337" algn="ctr"/>
            <a:endParaRPr lang="ja-JP" altLang="ja-JP" sz="923" dirty="0">
              <a:latin typeface="Cambria" panose="02040503050406030204" pitchFamily="18" charset="0"/>
              <a:ea typeface="ＭＳ 明朝" panose="02020609040205080304" pitchFamily="17" charset="-128"/>
              <a:cs typeface="Times New Roman" panose="02020603050405020304" pitchFamily="18" charset="0"/>
            </a:endParaRPr>
          </a:p>
          <a:p>
            <a:pPr algn="ctr"/>
            <a:r>
              <a:rPr lang="en-US" sz="1015" dirty="0">
                <a:latin typeface="Cambria" panose="02040503050406030204" pitchFamily="18" charset="0"/>
                <a:ea typeface="Cambria" panose="02040503050406030204" pitchFamily="18" charset="0"/>
              </a:rPr>
              <a:t>David Wari </a:t>
            </a:r>
            <a:r>
              <a:rPr lang="en-US" sz="1015" baseline="30000" dirty="0">
                <a:latin typeface="Cambria" panose="02040503050406030204" pitchFamily="18" charset="0"/>
                <a:ea typeface="Cambria" panose="02040503050406030204" pitchFamily="18" charset="0"/>
              </a:rPr>
              <a:t>a*</a:t>
            </a:r>
            <a:r>
              <a:rPr lang="ja-JP" altLang="en-US" sz="1015" dirty="0">
                <a:latin typeface="Cambria" panose="02040503050406030204" pitchFamily="18" charset="0"/>
              </a:rPr>
              <a:t>・</a:t>
            </a:r>
            <a:r>
              <a:rPr lang="en-US" sz="1015" dirty="0">
                <a:latin typeface="Cambria" panose="02040503050406030204" pitchFamily="18" charset="0"/>
                <a:ea typeface="Cambria" panose="02040503050406030204" pitchFamily="18" charset="0"/>
              </a:rPr>
              <a:t>Takeshi Saito </a:t>
            </a:r>
            <a:r>
              <a:rPr lang="en-US" sz="1015" baseline="30000" dirty="0" err="1">
                <a:latin typeface="Cambria" panose="02040503050406030204" pitchFamily="18" charset="0"/>
                <a:ea typeface="Cambria" panose="02040503050406030204" pitchFamily="18" charset="0"/>
              </a:rPr>
              <a:t>a,b</a:t>
            </a:r>
            <a:r>
              <a:rPr lang="ja-JP" altLang="en-US" sz="1015" dirty="0">
                <a:latin typeface="Cambria" panose="02040503050406030204" pitchFamily="18" charset="0"/>
              </a:rPr>
              <a:t>・</a:t>
            </a:r>
            <a:r>
              <a:rPr lang="en-US" sz="1015" dirty="0" err="1">
                <a:latin typeface="Cambria" panose="02040503050406030204" pitchFamily="18" charset="0"/>
                <a:ea typeface="Cambria" panose="02040503050406030204" pitchFamily="18" charset="0"/>
              </a:rPr>
              <a:t>Motonori</a:t>
            </a:r>
            <a:r>
              <a:rPr lang="en-US" sz="1015" dirty="0">
                <a:latin typeface="Cambria" panose="02040503050406030204" pitchFamily="18" charset="0"/>
                <a:ea typeface="Cambria" panose="02040503050406030204" pitchFamily="18" charset="0"/>
              </a:rPr>
              <a:t> Takagi </a:t>
            </a:r>
            <a:r>
              <a:rPr lang="en-US" sz="1015" baseline="30000" dirty="0">
                <a:latin typeface="Cambria" panose="02040503050406030204" pitchFamily="18" charset="0"/>
                <a:ea typeface="Cambria" panose="02040503050406030204" pitchFamily="18" charset="0"/>
              </a:rPr>
              <a:t>a</a:t>
            </a:r>
            <a:r>
              <a:rPr lang="ja-JP" altLang="en-US" sz="1015" dirty="0">
                <a:latin typeface="Cambria" panose="02040503050406030204" pitchFamily="18" charset="0"/>
              </a:rPr>
              <a:t>・</a:t>
            </a:r>
            <a:r>
              <a:rPr lang="en-US" sz="1015" dirty="0">
                <a:latin typeface="Cambria" panose="02040503050406030204" pitchFamily="18" charset="0"/>
                <a:ea typeface="Cambria" panose="02040503050406030204" pitchFamily="18" charset="0"/>
              </a:rPr>
              <a:t>Ryo Okada </a:t>
            </a:r>
            <a:r>
              <a:rPr lang="en-US" sz="1015" baseline="30000" dirty="0">
                <a:latin typeface="Cambria" panose="02040503050406030204" pitchFamily="18" charset="0"/>
                <a:ea typeface="Cambria" panose="02040503050406030204" pitchFamily="18" charset="0"/>
              </a:rPr>
              <a:t>a</a:t>
            </a:r>
            <a:r>
              <a:rPr lang="ja-JP" altLang="en-US" sz="1015" dirty="0">
                <a:latin typeface="Cambria" panose="02040503050406030204" pitchFamily="18" charset="0"/>
              </a:rPr>
              <a:t>・</a:t>
            </a:r>
            <a:r>
              <a:rPr lang="en-US" sz="1015" dirty="0">
                <a:latin typeface="Cambria" panose="02040503050406030204" pitchFamily="18" charset="0"/>
                <a:ea typeface="Cambria" panose="02040503050406030204" pitchFamily="18" charset="0"/>
              </a:rPr>
              <a:t>Takuya Miyamoto </a:t>
            </a:r>
            <a:r>
              <a:rPr lang="en-US" sz="1015" baseline="30000" dirty="0">
                <a:latin typeface="Cambria" panose="02040503050406030204" pitchFamily="18" charset="0"/>
                <a:ea typeface="Cambria" panose="02040503050406030204" pitchFamily="18" charset="0"/>
              </a:rPr>
              <a:t>a </a:t>
            </a:r>
            <a:r>
              <a:rPr lang="ja-JP" altLang="en-US" sz="1015" dirty="0">
                <a:latin typeface="Cambria" panose="02040503050406030204" pitchFamily="18" charset="0"/>
              </a:rPr>
              <a:t>・</a:t>
            </a:r>
            <a:r>
              <a:rPr lang="en-US" sz="1015" dirty="0">
                <a:latin typeface="Cambria" panose="02040503050406030204" pitchFamily="18" charset="0"/>
                <a:ea typeface="Cambria" panose="02040503050406030204" pitchFamily="18" charset="0"/>
              </a:rPr>
              <a:t>Toshiyuki </a:t>
            </a:r>
            <a:r>
              <a:rPr lang="en-US" sz="1015" dirty="0" err="1">
                <a:latin typeface="Cambria" panose="02040503050406030204" pitchFamily="18" charset="0"/>
                <a:ea typeface="Cambria" panose="02040503050406030204" pitchFamily="18" charset="0"/>
              </a:rPr>
              <a:t>Tezuka</a:t>
            </a:r>
            <a:r>
              <a:rPr lang="en-US" sz="1015" dirty="0">
                <a:latin typeface="Cambria" panose="02040503050406030204" pitchFamily="18" charset="0"/>
                <a:ea typeface="Cambria" panose="02040503050406030204" pitchFamily="18" charset="0"/>
              </a:rPr>
              <a:t> </a:t>
            </a:r>
            <a:r>
              <a:rPr lang="en-US" sz="1015" baseline="30000" dirty="0">
                <a:latin typeface="Cambria" panose="02040503050406030204" pitchFamily="18" charset="0"/>
                <a:ea typeface="Cambria" panose="02040503050406030204" pitchFamily="18" charset="0"/>
              </a:rPr>
              <a:t>c</a:t>
            </a:r>
            <a:r>
              <a:rPr lang="ja-JP" altLang="en-US" sz="1015" dirty="0">
                <a:latin typeface="Cambria" panose="02040503050406030204" pitchFamily="18" charset="0"/>
              </a:rPr>
              <a:t>・</a:t>
            </a:r>
            <a:r>
              <a:rPr lang="en-US" sz="1015" dirty="0">
                <a:latin typeface="Cambria" panose="02040503050406030204" pitchFamily="18" charset="0"/>
                <a:ea typeface="Cambria" panose="02040503050406030204" pitchFamily="18" charset="0"/>
              </a:rPr>
              <a:t>Masami </a:t>
            </a:r>
            <a:r>
              <a:rPr lang="en-US" sz="1015" dirty="0" err="1">
                <a:latin typeface="Cambria" panose="02040503050406030204" pitchFamily="18" charset="0"/>
                <a:ea typeface="Cambria" panose="02040503050406030204" pitchFamily="18" charset="0"/>
              </a:rPr>
              <a:t>Shimoda</a:t>
            </a:r>
            <a:r>
              <a:rPr lang="en-US" sz="1015" dirty="0">
                <a:latin typeface="Cambria" panose="02040503050406030204" pitchFamily="18" charset="0"/>
                <a:ea typeface="Cambria" panose="02040503050406030204" pitchFamily="18" charset="0"/>
              </a:rPr>
              <a:t> </a:t>
            </a:r>
            <a:r>
              <a:rPr lang="en-US" sz="1015" baseline="30000" dirty="0">
                <a:latin typeface="Cambria" panose="02040503050406030204" pitchFamily="18" charset="0"/>
                <a:ea typeface="Cambria" panose="02040503050406030204" pitchFamily="18" charset="0"/>
              </a:rPr>
              <a:t>d</a:t>
            </a:r>
            <a:r>
              <a:rPr lang="ja-JP" altLang="en-US" sz="1015" dirty="0">
                <a:latin typeface="Cambria" panose="02040503050406030204" pitchFamily="18" charset="0"/>
              </a:rPr>
              <a:t>・</a:t>
            </a:r>
            <a:r>
              <a:rPr lang="en-US" sz="1015" dirty="0">
                <a:latin typeface="Cambria" panose="02040503050406030204" pitchFamily="18" charset="0"/>
                <a:ea typeface="Cambria" panose="02040503050406030204" pitchFamily="18" charset="0"/>
              </a:rPr>
              <a:t>Takashi </a:t>
            </a:r>
            <a:r>
              <a:rPr lang="en-US" sz="1015" dirty="0" err="1" smtClean="0">
                <a:latin typeface="Cambria" panose="02040503050406030204" pitchFamily="18" charset="0"/>
                <a:ea typeface="Cambria" panose="02040503050406030204" pitchFamily="18" charset="0"/>
              </a:rPr>
              <a:t>Ogawara</a:t>
            </a:r>
            <a:r>
              <a:rPr lang="en-US" sz="1015" dirty="0" smtClean="0">
                <a:latin typeface="Cambria" panose="02040503050406030204" pitchFamily="18" charset="0"/>
                <a:ea typeface="Cambria" panose="02040503050406030204" pitchFamily="18" charset="0"/>
              </a:rPr>
              <a:t> </a:t>
            </a:r>
            <a:r>
              <a:rPr lang="en-US" sz="1015" baseline="30000" dirty="0">
                <a:latin typeface="Cambria" panose="02040503050406030204" pitchFamily="18" charset="0"/>
                <a:ea typeface="Cambria" panose="02040503050406030204" pitchFamily="18" charset="0"/>
              </a:rPr>
              <a:t>a</a:t>
            </a:r>
            <a:endParaRPr lang="en-US" sz="1015" dirty="0">
              <a:latin typeface="Cambria" panose="02040503050406030204" pitchFamily="18" charset="0"/>
              <a:ea typeface="Cambria" panose="02040503050406030204" pitchFamily="18" charset="0"/>
            </a:endParaRPr>
          </a:p>
          <a:p>
            <a:pPr indent="223337"/>
            <a:endParaRPr lang="en-US" altLang="ja-JP" sz="1108" dirty="0">
              <a:latin typeface="Cambria" panose="02040503050406030204" pitchFamily="18" charset="0"/>
              <a:ea typeface="ＭＳ 明朝" panose="02020609040205080304" pitchFamily="17" charset="-128"/>
              <a:cs typeface="Times New Roman" panose="02020603050405020304" pitchFamily="18" charset="0"/>
            </a:endParaRPr>
          </a:p>
          <a:p>
            <a:pPr indent="223337"/>
            <a:endParaRPr lang="ja-JP" altLang="ja-JP" sz="1108" dirty="0">
              <a:latin typeface="Cambria" panose="02040503050406030204" pitchFamily="18" charset="0"/>
              <a:ea typeface="ＭＳ 明朝" panose="02020609040205080304" pitchFamily="17" charset="-128"/>
              <a:cs typeface="Times New Roman" panose="02020603050405020304" pitchFamily="18" charset="0"/>
            </a:endParaRPr>
          </a:p>
          <a:p>
            <a:r>
              <a:rPr lang="en-US" sz="969" baseline="30000" dirty="0">
                <a:latin typeface="Cambria" panose="02040503050406030204" pitchFamily="18" charset="0"/>
                <a:ea typeface="Cambria" panose="02040503050406030204" pitchFamily="18" charset="0"/>
              </a:rPr>
              <a:t>a</a:t>
            </a:r>
            <a:r>
              <a:rPr lang="en-US" sz="969" dirty="0">
                <a:latin typeface="Cambria" panose="02040503050406030204" pitchFamily="18" charset="0"/>
                <a:ea typeface="Cambria" panose="02040503050406030204" pitchFamily="18" charset="0"/>
              </a:rPr>
              <a:t> Horticultural Research Institute, Ibaraki Agricultural Center, Ago 3165-1, </a:t>
            </a:r>
            <a:r>
              <a:rPr lang="en-US" sz="969" dirty="0" err="1">
                <a:latin typeface="Cambria" panose="02040503050406030204" pitchFamily="18" charset="0"/>
                <a:ea typeface="Cambria" panose="02040503050406030204" pitchFamily="18" charset="0"/>
              </a:rPr>
              <a:t>Kasama</a:t>
            </a:r>
            <a:r>
              <a:rPr lang="en-US" sz="969" dirty="0">
                <a:latin typeface="Cambria" panose="02040503050406030204" pitchFamily="18" charset="0"/>
                <a:ea typeface="Cambria" panose="02040503050406030204" pitchFamily="18" charset="0"/>
              </a:rPr>
              <a:t> City, Ibaraki, Japan. Postal code: 319-0292. Tel: +81-(0)29-945-8320 Fax: +81-299-48-2545</a:t>
            </a:r>
          </a:p>
          <a:p>
            <a:r>
              <a:rPr lang="en-US" sz="969" dirty="0">
                <a:latin typeface="Cambria" panose="02040503050406030204" pitchFamily="18" charset="0"/>
                <a:ea typeface="Cambria" panose="02040503050406030204" pitchFamily="18" charset="0"/>
              </a:rPr>
              <a:t> </a:t>
            </a:r>
          </a:p>
          <a:p>
            <a:r>
              <a:rPr lang="en-US" sz="969" baseline="30000" dirty="0">
                <a:latin typeface="Cambria" panose="02040503050406030204" pitchFamily="18" charset="0"/>
                <a:ea typeface="Cambria" panose="02040503050406030204" pitchFamily="18" charset="0"/>
              </a:rPr>
              <a:t>b</a:t>
            </a:r>
            <a:r>
              <a:rPr lang="en-US" sz="969" dirty="0">
                <a:latin typeface="Cambria" panose="02040503050406030204" pitchFamily="18" charset="0"/>
                <a:ea typeface="Cambria" panose="02040503050406030204" pitchFamily="18" charset="0"/>
              </a:rPr>
              <a:t> Ibaraki Agricultural Academy, 4070-186 Nagaoka, Ibaraki Town, Ibaraki Pref., Japan.</a:t>
            </a:r>
          </a:p>
          <a:p>
            <a:r>
              <a:rPr lang="en-US" sz="969" dirty="0">
                <a:latin typeface="Cambria" panose="02040503050406030204" pitchFamily="18" charset="0"/>
                <a:ea typeface="Cambria" panose="02040503050406030204" pitchFamily="18" charset="0"/>
              </a:rPr>
              <a:t> </a:t>
            </a:r>
          </a:p>
          <a:p>
            <a:r>
              <a:rPr lang="en-US" sz="969" baseline="30000" dirty="0">
                <a:latin typeface="Cambria" panose="02040503050406030204" pitchFamily="18" charset="0"/>
                <a:ea typeface="Cambria" panose="02040503050406030204" pitchFamily="18" charset="0"/>
              </a:rPr>
              <a:t>c</a:t>
            </a:r>
            <a:r>
              <a:rPr lang="en-US" sz="969" dirty="0">
                <a:latin typeface="Cambria" panose="02040503050406030204" pitchFamily="18" charset="0"/>
                <a:ea typeface="Cambria" panose="02040503050406030204" pitchFamily="18" charset="0"/>
              </a:rPr>
              <a:t> </a:t>
            </a:r>
            <a:r>
              <a:rPr lang="en-US" sz="969" dirty="0" err="1">
                <a:latin typeface="Cambria" panose="02040503050406030204" pitchFamily="18" charset="0"/>
                <a:ea typeface="Cambria" panose="02040503050406030204" pitchFamily="18" charset="0"/>
              </a:rPr>
              <a:t>Agri-Soken</a:t>
            </a:r>
            <a:r>
              <a:rPr lang="en-US" sz="969" dirty="0">
                <a:latin typeface="Cambria" panose="02040503050406030204" pitchFamily="18" charset="0"/>
                <a:ea typeface="Cambria" panose="02040503050406030204" pitchFamily="18" charset="0"/>
              </a:rPr>
              <a:t> Inc. Research and Development Division. 2629-1 </a:t>
            </a:r>
            <a:r>
              <a:rPr lang="en-US" sz="969" dirty="0" err="1">
                <a:latin typeface="Cambria" panose="02040503050406030204" pitchFamily="18" charset="0"/>
                <a:ea typeface="Cambria" panose="02040503050406030204" pitchFamily="18" charset="0"/>
              </a:rPr>
              <a:t>Numata</a:t>
            </a:r>
            <a:r>
              <a:rPr lang="en-US" sz="969" dirty="0">
                <a:latin typeface="Cambria" panose="02040503050406030204" pitchFamily="18" charset="0"/>
                <a:ea typeface="Cambria" panose="02040503050406030204" pitchFamily="18" charset="0"/>
              </a:rPr>
              <a:t>, </a:t>
            </a:r>
            <a:r>
              <a:rPr lang="en-US" sz="969" dirty="0" err="1">
                <a:latin typeface="Cambria" panose="02040503050406030204" pitchFamily="18" charset="0"/>
                <a:ea typeface="Cambria" panose="02040503050406030204" pitchFamily="18" charset="0"/>
              </a:rPr>
              <a:t>Inashiki</a:t>
            </a:r>
            <a:r>
              <a:rPr lang="en-US" sz="969" dirty="0">
                <a:latin typeface="Cambria" panose="02040503050406030204" pitchFamily="18" charset="0"/>
                <a:ea typeface="Cambria" panose="02040503050406030204" pitchFamily="18" charset="0"/>
              </a:rPr>
              <a:t> City, Ibaraki Pref., Japan.</a:t>
            </a:r>
          </a:p>
          <a:p>
            <a:r>
              <a:rPr lang="en-US" sz="969" dirty="0">
                <a:latin typeface="Cambria" panose="02040503050406030204" pitchFamily="18" charset="0"/>
                <a:ea typeface="Cambria" panose="02040503050406030204" pitchFamily="18" charset="0"/>
              </a:rPr>
              <a:t> </a:t>
            </a:r>
          </a:p>
          <a:p>
            <a:r>
              <a:rPr lang="en-US" sz="969" baseline="30000" dirty="0">
                <a:latin typeface="Cambria" panose="02040503050406030204" pitchFamily="18" charset="0"/>
                <a:ea typeface="Cambria" panose="02040503050406030204" pitchFamily="18" charset="0"/>
              </a:rPr>
              <a:t>d</a:t>
            </a:r>
            <a:r>
              <a:rPr lang="en-US" sz="969" dirty="0">
                <a:latin typeface="Cambria" panose="02040503050406030204" pitchFamily="18" charset="0"/>
                <a:ea typeface="Cambria" panose="02040503050406030204" pitchFamily="18" charset="0"/>
              </a:rPr>
              <a:t> National Agriculture and Food Research Organization, National Institute of </a:t>
            </a:r>
            <a:r>
              <a:rPr lang="en-US" sz="969" dirty="0" err="1">
                <a:latin typeface="Cambria" panose="02040503050406030204" pitchFamily="18" charset="0"/>
                <a:ea typeface="Cambria" panose="02040503050406030204" pitchFamily="18" charset="0"/>
              </a:rPr>
              <a:t>Agrobiological</a:t>
            </a:r>
            <a:r>
              <a:rPr lang="en-US" sz="969" dirty="0">
                <a:latin typeface="Cambria" panose="02040503050406030204" pitchFamily="18" charset="0"/>
                <a:ea typeface="Cambria" panose="02040503050406030204" pitchFamily="18" charset="0"/>
              </a:rPr>
              <a:t> Sciences. </a:t>
            </a:r>
            <a:r>
              <a:rPr lang="en-US" sz="969" dirty="0" err="1">
                <a:latin typeface="Cambria" panose="02040503050406030204" pitchFamily="18" charset="0"/>
                <a:ea typeface="Cambria" panose="02040503050406030204" pitchFamily="18" charset="0"/>
              </a:rPr>
              <a:t>Ohwashi</a:t>
            </a:r>
            <a:r>
              <a:rPr lang="en-US" sz="969" dirty="0">
                <a:latin typeface="Cambria" panose="02040503050406030204" pitchFamily="18" charset="0"/>
                <a:ea typeface="Cambria" panose="02040503050406030204" pitchFamily="18" charset="0"/>
              </a:rPr>
              <a:t> 1-2, Tsukuba, Ibaraki Pref., Japan.</a:t>
            </a:r>
          </a:p>
          <a:p>
            <a:pPr algn="ctr"/>
            <a:endParaRPr lang="ja-JP" altLang="ja-JP" sz="1108" dirty="0">
              <a:latin typeface="Cambria" panose="02040503050406030204" pitchFamily="18" charset="0"/>
              <a:ea typeface="ＭＳ 明朝" panose="02020609040205080304" pitchFamily="17" charset="-128"/>
              <a:cs typeface="Times New Roman" panose="02020603050405020304" pitchFamily="18" charset="0"/>
            </a:endParaRPr>
          </a:p>
          <a:p>
            <a:pPr indent="223337"/>
            <a:r>
              <a:rPr lang="en-US" altLang="ja-JP" sz="1108" dirty="0">
                <a:latin typeface="Times New Roman" panose="02020603050405020304" pitchFamily="18" charset="0"/>
                <a:ea typeface="ＭＳ 明朝" panose="02020609040205080304" pitchFamily="17" charset="-128"/>
                <a:cs typeface="Times New Roman" panose="02020603050405020304" pitchFamily="18" charset="0"/>
              </a:rPr>
              <a:t> </a:t>
            </a:r>
          </a:p>
          <a:p>
            <a:pPr indent="223337"/>
            <a:endParaRPr lang="ja-JP" altLang="ja-JP" sz="1108" dirty="0">
              <a:latin typeface="Cambria" panose="02040503050406030204" pitchFamily="18" charset="0"/>
              <a:ea typeface="ＭＳ 明朝" panose="02020609040205080304" pitchFamily="17" charset="-128"/>
              <a:cs typeface="Times New Roman" panose="02020603050405020304" pitchFamily="18" charset="0"/>
            </a:endParaRPr>
          </a:p>
          <a:p>
            <a:pPr algn="ctr"/>
            <a:r>
              <a:rPr lang="en-US" altLang="ja-JP" sz="969" dirty="0">
                <a:latin typeface="Cambria" panose="02040503050406030204" pitchFamily="18" charset="0"/>
                <a:ea typeface="Cambria" panose="02040503050406030204" pitchFamily="18" charset="0"/>
                <a:cs typeface="Times New Roman" panose="02020603050405020304" pitchFamily="18" charset="0"/>
              </a:rPr>
              <a:t>*Corresponding author: </a:t>
            </a:r>
            <a:r>
              <a:rPr lang="en-US" altLang="ja-JP" sz="969" u="sng" dirty="0">
                <a:solidFill>
                  <a:srgbClr val="0000FF"/>
                </a:solidFill>
                <a:latin typeface="Cambria" panose="02040503050406030204" pitchFamily="18" charset="0"/>
                <a:ea typeface="Cambria" panose="02040503050406030204" pitchFamily="18" charset="0"/>
                <a:cs typeface="Times New Roman" panose="02020603050405020304" pitchFamily="18" charset="0"/>
              </a:rPr>
              <a:t>davidwari9@gmail.com</a:t>
            </a:r>
            <a:endParaRPr lang="ja-JP" altLang="ja-JP" sz="969" dirty="0">
              <a:latin typeface="Cambria" panose="02040503050406030204" pitchFamily="18" charset="0"/>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3624107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nvPr>
        </p:nvGraphicFramePr>
        <p:xfrm>
          <a:off x="734057" y="851213"/>
          <a:ext cx="7472928" cy="4435041"/>
        </p:xfrm>
        <a:graphic>
          <a:graphicData uri="http://schemas.openxmlformats.org/drawingml/2006/table">
            <a:tbl>
              <a:tblPr/>
              <a:tblGrid>
                <a:gridCol w="677908">
                  <a:extLst>
                    <a:ext uri="{9D8B030D-6E8A-4147-A177-3AD203B41FA5}">
                      <a16:colId xmlns:a16="http://schemas.microsoft.com/office/drawing/2014/main" val="20000"/>
                    </a:ext>
                  </a:extLst>
                </a:gridCol>
                <a:gridCol w="1751365">
                  <a:extLst>
                    <a:ext uri="{9D8B030D-6E8A-4147-A177-3AD203B41FA5}">
                      <a16:colId xmlns:a16="http://schemas.microsoft.com/office/drawing/2014/main" val="20001"/>
                    </a:ext>
                  </a:extLst>
                </a:gridCol>
                <a:gridCol w="1754214">
                  <a:extLst>
                    <a:ext uri="{9D8B030D-6E8A-4147-A177-3AD203B41FA5}">
                      <a16:colId xmlns:a16="http://schemas.microsoft.com/office/drawing/2014/main" val="20002"/>
                    </a:ext>
                  </a:extLst>
                </a:gridCol>
                <a:gridCol w="1232058">
                  <a:extLst>
                    <a:ext uri="{9D8B030D-6E8A-4147-A177-3AD203B41FA5}">
                      <a16:colId xmlns:a16="http://schemas.microsoft.com/office/drawing/2014/main" val="20003"/>
                    </a:ext>
                  </a:extLst>
                </a:gridCol>
                <a:gridCol w="718708">
                  <a:extLst>
                    <a:ext uri="{9D8B030D-6E8A-4147-A177-3AD203B41FA5}">
                      <a16:colId xmlns:a16="http://schemas.microsoft.com/office/drawing/2014/main" val="20004"/>
                    </a:ext>
                  </a:extLst>
                </a:gridCol>
                <a:gridCol w="639150">
                  <a:extLst>
                    <a:ext uri="{9D8B030D-6E8A-4147-A177-3AD203B41FA5}">
                      <a16:colId xmlns:a16="http://schemas.microsoft.com/office/drawing/2014/main" val="20005"/>
                    </a:ext>
                  </a:extLst>
                </a:gridCol>
                <a:gridCol w="699525">
                  <a:extLst>
                    <a:ext uri="{9D8B030D-6E8A-4147-A177-3AD203B41FA5}">
                      <a16:colId xmlns:a16="http://schemas.microsoft.com/office/drawing/2014/main" val="20007"/>
                    </a:ext>
                  </a:extLst>
                </a:gridCol>
              </a:tblGrid>
              <a:tr h="336402">
                <a:tc>
                  <a:txBody>
                    <a:bodyPr/>
                    <a:lstStyle/>
                    <a:p>
                      <a:pPr algn="l" fontAlgn="ctr"/>
                      <a:r>
                        <a:rPr lang="ja-JP" alt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Pesticides </a:t>
                      </a:r>
                      <a:endParaRPr lang="ja-JP" alt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Active </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Ingredient</a:t>
                      </a:r>
                      <a:r>
                        <a:rPr lang="en-US" altLang="ja-JP" sz="900" baseline="30000" dirty="0">
                          <a:solidFill>
                            <a:schemeClr val="tx1"/>
                          </a:solidFill>
                          <a:latin typeface="Times New Roman" panose="02020603050405020304" pitchFamily="18" charset="0"/>
                          <a:cs typeface="Times New Roman" panose="02020603050405020304" pitchFamily="18" charset="0"/>
                        </a:rPr>
                        <a:t>†</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1007943"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mn-ea"/>
                          <a:cs typeface="Times New Roman" panose="02020603050405020304" pitchFamily="18" charset="0"/>
                        </a:rPr>
                        <a:t>Trade Name</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1007943"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mn-ea"/>
                          <a:cs typeface="Times New Roman" panose="02020603050405020304" pitchFamily="18" charset="0"/>
                        </a:rPr>
                        <a:t>Manufacturer</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IRAC/FRAC Code</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Active ingredient</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900" b="0" i="0" u="none" strike="noStrike" baseline="0"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Rates </a:t>
                      </a:r>
                    </a:p>
                    <a:p>
                      <a:pPr algn="ctr" fontAlgn="ctr"/>
                      <a:r>
                        <a:rPr lang="en-US" sz="900" b="0" i="0" u="none" strike="noStrike" baseline="0"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mg or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 per L</a:t>
                      </a:r>
                      <a:endParaRPr lang="en-US" sz="900" b="0" i="0" u="none" strike="noStrike" baseline="0"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80878">
                <a:tc rowSpan="18">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Insecticides</a:t>
                      </a:r>
                      <a:endParaRPr lang="en-US" sz="900" b="0" i="0" u="none" strike="noStrike" baseline="30000"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Dinotefuran</a:t>
                      </a:r>
                      <a:r>
                        <a:rPr lang="en-US" sz="900" b="0" i="0" u="none" strike="noStrike" baseline="30000" dirty="0" err="1" smtClean="0">
                          <a:solidFill>
                            <a:schemeClr val="tx1"/>
                          </a:solidFill>
                          <a:effectLst/>
                          <a:latin typeface="Times New Roman" panose="02020603050405020304" pitchFamily="18" charset="0"/>
                          <a:cs typeface="Times New Roman" panose="02020603050405020304" pitchFamily="18" charset="0"/>
                        </a:rPr>
                        <a:t>a</a:t>
                      </a:r>
                      <a:endParaRPr lang="en-US" sz="900" b="0" i="0" u="none" strike="noStrike" baseline="30000"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Alverine</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wettable</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powder</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Aguro-Kanesho</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4A</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20%</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p>
                  </a:txBody>
                  <a:tcPr marL="5497" marR="5497" marT="549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1"/>
                  </a:ext>
                </a:extLst>
              </a:tr>
              <a:tr h="180878">
                <a:tc vMerge="1">
                  <a:txBody>
                    <a:bodyPr/>
                    <a:lstStyle/>
                    <a:p>
                      <a:endParaRPr kumimoji="1" lang="ja-JP" altLang="en-US"/>
                    </a:p>
                  </a:txBody>
                  <a:tcPr/>
                </a:tc>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Acetamiprid</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Mospiran</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wettable</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powder</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Nihon Nohyaku</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4A</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20%</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p>
                  </a:txBody>
                  <a:tcPr marL="5497" marR="5497" marT="549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2"/>
                  </a:ext>
                </a:extLst>
              </a:tr>
              <a:tr h="180878">
                <a:tc vMerge="1">
                  <a:txBody>
                    <a:bodyPr/>
                    <a:lstStyle/>
                    <a:p>
                      <a:endParaRPr kumimoji="1" lang="ja-JP" altLang="en-US"/>
                    </a:p>
                  </a:txBody>
                  <a:tcPr/>
                </a:tc>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Spinetoram</a:t>
                      </a:r>
                      <a:r>
                        <a:rPr lang="en-US" sz="900" b="0" i="0" u="none" strike="noStrike" baseline="30000" dirty="0" err="1" smtClean="0">
                          <a:solidFill>
                            <a:schemeClr val="tx1"/>
                          </a:solidFill>
                          <a:effectLst/>
                          <a:latin typeface="Times New Roman" panose="02020603050405020304" pitchFamily="18" charset="0"/>
                          <a:cs typeface="Times New Roman" panose="02020603050405020304" pitchFamily="18" charset="0"/>
                        </a:rPr>
                        <a:t>a</a:t>
                      </a:r>
                      <a:endParaRPr lang="en-US" sz="900" b="0" i="0" u="none" strike="noStrike" baseline="30000"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DianaSC</a:t>
                      </a:r>
                      <a:r>
                        <a:rPr lang="en-US" altLang="ja-JP" sz="900" b="0" i="0" u="none" strike="noStrike" dirty="0">
                          <a:solidFill>
                            <a:schemeClr val="tx1"/>
                          </a:solidFill>
                          <a:effectLst/>
                          <a:latin typeface="Times New Roman" panose="02020603050405020304" pitchFamily="18" charset="0"/>
                          <a:ea typeface="+mn-ea"/>
                          <a:cs typeface="Times New Roman" panose="02020603050405020304" pitchFamily="18" charset="0"/>
                        </a:rPr>
                        <a:t>®</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emulsion</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Sumitomo Chemicals</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smtClean="0">
                          <a:solidFill>
                            <a:schemeClr val="tx1"/>
                          </a:solidFill>
                          <a:effectLst/>
                          <a:latin typeface="Times New Roman" panose="02020603050405020304" pitchFamily="18" charset="0"/>
                          <a:cs typeface="Times New Roman" panose="02020603050405020304" pitchFamily="18" charset="0"/>
                        </a:rPr>
                        <a:t>5</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11.7%</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400 µl/L</a:t>
                      </a:r>
                      <a:endParaRPr lang="en-US" altLang="ja-JP" sz="900" b="0" i="0" u="none" strike="noStrike" baseline="3000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3"/>
                  </a:ext>
                </a:extLst>
              </a:tr>
              <a:tr h="180878">
                <a:tc vMerge="1">
                  <a:txBody>
                    <a:bodyPr/>
                    <a:lstStyle/>
                    <a:p>
                      <a:endParaRPr kumimoji="1" lang="ja-JP" altLang="en-US"/>
                    </a:p>
                  </a:txBody>
                  <a:tcPr/>
                </a:tc>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Abamectin</a:t>
                      </a:r>
                      <a:r>
                        <a:rPr lang="en-US" sz="900" b="0" i="0" u="none" strike="noStrike" baseline="30000" dirty="0" err="1" smtClean="0">
                          <a:solidFill>
                            <a:schemeClr val="tx1"/>
                          </a:solidFill>
                          <a:effectLst/>
                          <a:latin typeface="Times New Roman" panose="02020603050405020304" pitchFamily="18" charset="0"/>
                          <a:cs typeface="Times New Roman" panose="02020603050405020304" pitchFamily="18" charset="0"/>
                        </a:rPr>
                        <a:t>a</a:t>
                      </a:r>
                      <a:endParaRPr lang="en-US" sz="900" b="0" i="0" u="none" strike="noStrike" baseline="30000"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Koromite</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emulsion</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Mitsui Chemicals Agro</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6</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1000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4"/>
                  </a:ext>
                </a:extLst>
              </a:tr>
              <a:tr h="180878">
                <a:tc vMerge="1">
                  <a:txBody>
                    <a:bodyPr/>
                    <a:lstStyle/>
                    <a:p>
                      <a:endParaRPr kumimoji="1" lang="ja-JP" altLang="en-US"/>
                    </a:p>
                  </a:txBody>
                  <a:tcPr/>
                </a:tc>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Milbemectin</a:t>
                      </a:r>
                      <a:r>
                        <a:rPr lang="en-US" sz="900" b="0" i="0" u="none" strike="noStrike" baseline="30000" dirty="0" err="1" smtClean="0">
                          <a:solidFill>
                            <a:schemeClr val="tx1"/>
                          </a:solidFill>
                          <a:effectLst/>
                          <a:latin typeface="Times New Roman" panose="02020603050405020304" pitchFamily="18" charset="0"/>
                          <a:cs typeface="Times New Roman" panose="02020603050405020304" pitchFamily="18" charset="0"/>
                        </a:rPr>
                        <a:t>a</a:t>
                      </a:r>
                      <a:endParaRPr lang="en-US" sz="900" b="0" i="0" u="none" strike="noStrike" baseline="30000"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Agrimek</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emulsion</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Syngenta</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6</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1.8%</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750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5"/>
                  </a:ext>
                </a:extLst>
              </a:tr>
              <a:tr h="180878">
                <a:tc vMerge="1">
                  <a:txBody>
                    <a:bodyPr/>
                    <a:lstStyle/>
                    <a:p>
                      <a:endParaRPr kumimoji="1" lang="ja-JP" altLang="en-US"/>
                    </a:p>
                  </a:txBody>
                  <a:tcPr/>
                </a:tc>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Lepimectin</a:t>
                      </a:r>
                      <a:r>
                        <a:rPr lang="en-US" sz="900" b="0" i="0" u="none" strike="noStrike" baseline="30000" dirty="0" err="1" smtClean="0">
                          <a:solidFill>
                            <a:schemeClr val="tx1"/>
                          </a:solidFill>
                          <a:effectLst/>
                          <a:latin typeface="Times New Roman" panose="02020603050405020304" pitchFamily="18" charset="0"/>
                          <a:cs typeface="Times New Roman" panose="02020603050405020304" pitchFamily="18" charset="0"/>
                        </a:rPr>
                        <a:t>a</a:t>
                      </a:r>
                      <a:endParaRPr lang="en-US" sz="900" b="0" i="0" u="none" strike="noStrike" baseline="30000"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Aniki</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emulsion</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Mitsui Chemicals Agro</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6</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6"/>
                  </a:ext>
                </a:extLst>
              </a:tr>
              <a:tr h="180878">
                <a:tc vMerge="1">
                  <a:txBody>
                    <a:bodyPr/>
                    <a:lstStyle/>
                    <a:p>
                      <a:endParaRPr kumimoji="1" lang="ja-JP" altLang="en-US"/>
                    </a:p>
                  </a:txBody>
                  <a:tcPr/>
                </a:tc>
                <a:tc>
                  <a:txBody>
                    <a:bodyPr/>
                    <a:lstStyle/>
                    <a:p>
                      <a:pPr algn="l" fontAlgn="ctr"/>
                      <a:r>
                        <a:rPr lang="en-US" sz="900" b="0" i="0" u="none" strike="noStrike" dirty="0" err="1">
                          <a:solidFill>
                            <a:schemeClr val="tx1"/>
                          </a:solidFill>
                          <a:effectLst/>
                          <a:latin typeface="Times New Roman" panose="02020603050405020304" pitchFamily="18" charset="0"/>
                          <a:cs typeface="Times New Roman" panose="02020603050405020304" pitchFamily="18" charset="0"/>
                        </a:rPr>
                        <a:t>Emamectin</a:t>
                      </a:r>
                      <a:r>
                        <a:rPr lang="en-US" sz="900" b="0" i="0" u="none" strike="noStrike" dirty="0">
                          <a:solidFill>
                            <a:schemeClr val="tx1"/>
                          </a:solidFill>
                          <a:effectLst/>
                          <a:latin typeface="Times New Roman" panose="02020603050405020304" pitchFamily="18" charset="0"/>
                          <a:cs typeface="Times New Roman" panose="02020603050405020304" pitchFamily="18" charset="0"/>
                        </a:rPr>
                        <a:t> benzoate</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Afam</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emulsion</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Syngenta</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6</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7"/>
                  </a:ext>
                </a:extLst>
              </a:tr>
              <a:tr h="180878">
                <a:tc vMerge="1">
                  <a:txBody>
                    <a:bodyPr/>
                    <a:lstStyle/>
                    <a:p>
                      <a:endParaRPr kumimoji="1" lang="ja-JP" altLang="en-US"/>
                    </a:p>
                  </a:txBody>
                  <a:tcPr/>
                </a:tc>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Pyrifluquinazon</a:t>
                      </a:r>
                      <a:r>
                        <a:rPr lang="en-US" sz="900" b="0" i="0" u="none" strike="noStrike" baseline="30000" dirty="0" err="1" smtClean="0">
                          <a:solidFill>
                            <a:schemeClr val="tx1"/>
                          </a:solidFill>
                          <a:effectLst/>
                          <a:latin typeface="Times New Roman" panose="02020603050405020304" pitchFamily="18" charset="0"/>
                          <a:cs typeface="Times New Roman" panose="02020603050405020304" pitchFamily="18" charset="0"/>
                        </a:rPr>
                        <a:t>a</a:t>
                      </a:r>
                      <a:endParaRPr lang="en-US" sz="900" b="0" i="0" u="none" strike="noStrike" baseline="30000"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Colt® </a:t>
                      </a: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wettable</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powder</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Nihon Nohyaku</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9B</a:t>
                      </a:r>
                    </a:p>
                  </a:txBody>
                  <a:tcPr marL="2069" marR="2069" marT="206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20%</a:t>
                      </a:r>
                    </a:p>
                  </a:txBody>
                  <a:tcPr marL="2069" marR="2069" marT="206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250</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 mg/L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059" marR="6059" marT="605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8"/>
                  </a:ext>
                </a:extLst>
              </a:tr>
              <a:tr h="180878">
                <a:tc vMerge="1">
                  <a:txBody>
                    <a:bodyPr/>
                    <a:lstStyle/>
                    <a:p>
                      <a:endParaRPr kumimoji="1" lang="ja-JP" altLang="en-US"/>
                    </a:p>
                  </a:txBody>
                  <a:tcPr/>
                </a:tc>
                <a:tc>
                  <a:txBody>
                    <a:bodyPr/>
                    <a:lstStyle/>
                    <a:p>
                      <a:pPr algn="l" fontAlgn="ctr"/>
                      <a:r>
                        <a:rPr lang="en-US" sz="900" b="0" i="0" u="none" strike="noStrike" dirty="0" err="1">
                          <a:solidFill>
                            <a:schemeClr val="tx1"/>
                          </a:solidFill>
                          <a:effectLst/>
                          <a:latin typeface="Times New Roman" panose="02020603050405020304" pitchFamily="18" charset="0"/>
                          <a:cs typeface="Times New Roman" panose="02020603050405020304" pitchFamily="18" charset="0"/>
                        </a:rPr>
                        <a:t>Chlorfenapyr</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Kotetsu</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err="1"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wettable</a:t>
                      </a: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powder</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Kumiai Chemicals</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13</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p>
                  </a:txBody>
                  <a:tcPr marL="5497" marR="5497" marT="549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9"/>
                  </a:ext>
                </a:extLst>
              </a:tr>
              <a:tr h="180878">
                <a:tc vMerge="1">
                  <a:txBody>
                    <a:bodyPr/>
                    <a:lstStyle/>
                    <a:p>
                      <a:endParaRPr kumimoji="1" lang="ja-JP" altLang="en-US"/>
                    </a:p>
                  </a:txBody>
                  <a:tcPr/>
                </a:tc>
                <a:tc>
                  <a:txBody>
                    <a:bodyPr/>
                    <a:lstStyle/>
                    <a:p>
                      <a:pPr algn="l"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Lufenuron</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Mache® emulsion </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Syngenta</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15</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baseline="0"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10"/>
                  </a:ext>
                </a:extLst>
              </a:tr>
              <a:tr h="180878">
                <a:tc vMerge="1">
                  <a:txBody>
                    <a:bodyPr/>
                    <a:lstStyle/>
                    <a:p>
                      <a:pPr algn="l" fontAlgn="ctr"/>
                      <a:endParaRPr lang="en-US" sz="900" b="0" i="0" u="none" strike="noStrike" baseline="30000"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2033" marR="2033" marT="2033" marB="0" anchor="ctr">
                    <a:lnL>
                      <a:noFill/>
                    </a:lnL>
                    <a:lnR>
                      <a:noFill/>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cs typeface="Times New Roman" panose="02020603050405020304" pitchFamily="18" charset="0"/>
                        </a:rPr>
                        <a:t>Bifenazate</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Maitokone</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flowable</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Arysta</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Life Science</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20D</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20%</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1000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11"/>
                  </a:ext>
                </a:extLst>
              </a:tr>
              <a:tr h="180878">
                <a:tc vMerge="1">
                  <a:txBody>
                    <a:bodyPr/>
                    <a:lstStyle/>
                    <a:p>
                      <a:endParaRPr kumimoji="1" lang="ja-JP" altLang="en-US"/>
                    </a:p>
                  </a:txBody>
                  <a:tcPr/>
                </a:tc>
                <a:tc>
                  <a:txBody>
                    <a:bodyPr/>
                    <a:lstStyle/>
                    <a:p>
                      <a:pPr algn="l" fontAlgn="ctr"/>
                      <a:r>
                        <a:rPr lang="en-US" sz="900" b="0" i="0" u="none" strike="noStrike" dirty="0" err="1">
                          <a:solidFill>
                            <a:schemeClr val="tx1"/>
                          </a:solidFill>
                          <a:effectLst/>
                          <a:latin typeface="Times New Roman" panose="02020603050405020304" pitchFamily="18" charset="0"/>
                          <a:cs typeface="Times New Roman" panose="02020603050405020304" pitchFamily="18" charset="0"/>
                        </a:rPr>
                        <a:t>Spirotetramat</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Movent</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err="1"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flowable</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Bayer </a:t>
                      </a: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Cropscience</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23</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22.4%</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12"/>
                  </a:ext>
                </a:extLst>
              </a:tr>
              <a:tr h="150732">
                <a:tc vMerge="1">
                  <a:txBody>
                    <a:bodyPr/>
                    <a:lstStyle/>
                    <a:p>
                      <a:endParaRPr kumimoji="1" lang="ja-JP" altLang="en-US"/>
                    </a:p>
                  </a:txBody>
                  <a:tcPr/>
                </a:tc>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Cyantraniliprole</a:t>
                      </a:r>
                      <a:r>
                        <a:rPr lang="en-US" sz="900" b="0" i="0" u="none" strike="noStrike" baseline="30000" dirty="0" err="1" smtClean="0">
                          <a:solidFill>
                            <a:schemeClr val="tx1"/>
                          </a:solidFill>
                          <a:effectLst/>
                          <a:latin typeface="Times New Roman" panose="02020603050405020304" pitchFamily="18" charset="0"/>
                          <a:cs typeface="Times New Roman" panose="02020603050405020304" pitchFamily="18" charset="0"/>
                        </a:rPr>
                        <a:t>a</a:t>
                      </a:r>
                      <a:endParaRPr lang="en-US" sz="900" b="0" i="0" u="none" strike="noStrike" baseline="30000"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BeneviaOD</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flowable</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Kumiai Chemicals</a:t>
                      </a:r>
                    </a:p>
                  </a:txBody>
                  <a:tcPr marL="2069" marR="2069" marT="206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28</a:t>
                      </a:r>
                    </a:p>
                  </a:txBody>
                  <a:tcPr marL="2069" marR="2069" marT="206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10.3%</a:t>
                      </a:r>
                    </a:p>
                  </a:txBody>
                  <a:tcPr marL="2069" marR="2069" marT="206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059" marR="6059" marT="605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13"/>
                  </a:ext>
                </a:extLst>
              </a:tr>
              <a:tr h="180878">
                <a:tc vMerge="1">
                  <a:txBody>
                    <a:bodyPr/>
                    <a:lstStyle/>
                    <a:p>
                      <a:endParaRPr kumimoji="1" lang="ja-JP" altLang="en-US"/>
                    </a:p>
                  </a:txBody>
                  <a:tcPr/>
                </a:tc>
                <a:tc>
                  <a:txBody>
                    <a:bodyPr/>
                    <a:lstStyle/>
                    <a:p>
                      <a:pPr algn="l" fontAlgn="ctr"/>
                      <a:r>
                        <a:rPr lang="en-US" sz="900" b="0" i="0" u="none" strike="noStrike" dirty="0" err="1">
                          <a:solidFill>
                            <a:schemeClr val="tx1"/>
                          </a:solidFill>
                          <a:effectLst/>
                          <a:latin typeface="Times New Roman" panose="02020603050405020304" pitchFamily="18" charset="0"/>
                          <a:cs typeface="Times New Roman" panose="02020603050405020304" pitchFamily="18" charset="0"/>
                        </a:rPr>
                        <a:t>Tetraniliprole</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Yeoval</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flowable </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Agro-Kanesho</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28</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18.2%</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1000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14"/>
                  </a:ext>
                </a:extLst>
              </a:tr>
              <a:tr h="180878">
                <a:tc vMerge="1">
                  <a:txBody>
                    <a:bodyPr/>
                    <a:lstStyle/>
                    <a:p>
                      <a:endParaRPr kumimoji="1" lang="ja-JP" altLang="en-US"/>
                    </a:p>
                  </a:txBody>
                  <a:tcPr/>
                </a:tc>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Flonicamid</a:t>
                      </a:r>
                      <a:r>
                        <a:rPr lang="en-US" sz="900" b="0" i="0" u="none" strike="noStrike" baseline="30000" dirty="0" err="1" smtClean="0">
                          <a:solidFill>
                            <a:schemeClr val="tx1"/>
                          </a:solidFill>
                          <a:effectLst/>
                          <a:latin typeface="Times New Roman" panose="02020603050405020304" pitchFamily="18" charset="0"/>
                          <a:cs typeface="Times New Roman" panose="02020603050405020304" pitchFamily="18" charset="0"/>
                        </a:rPr>
                        <a:t>a</a:t>
                      </a:r>
                      <a:endParaRPr lang="en-US" sz="900" b="0" i="0" u="none" strike="noStrike" baseline="30000"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UraraDF</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wettable</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powder</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Ishihara </a:t>
                      </a: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BioScience</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29</a:t>
                      </a:r>
                    </a:p>
                  </a:txBody>
                  <a:tcPr marL="2069" marR="2069" marT="206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a:t>
                      </a:r>
                    </a:p>
                  </a:txBody>
                  <a:tcPr marL="2069" marR="2069" marT="206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mg/L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059" marR="6059" marT="605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15"/>
                  </a:ext>
                </a:extLst>
              </a:tr>
              <a:tr h="149469">
                <a:tc vMerge="1">
                  <a:txBody>
                    <a:bodyPr/>
                    <a:lstStyle/>
                    <a:p>
                      <a:endParaRPr kumimoji="1" lang="ja-JP" altLang="en-US"/>
                    </a:p>
                  </a:txBody>
                  <a:tcPr/>
                </a:tc>
                <a:tc>
                  <a:txBody>
                    <a:bodyPr/>
                    <a:lstStyle/>
                    <a:p>
                      <a:pPr algn="l" fontAlgn="ctr"/>
                      <a:r>
                        <a:rPr lang="en-US" sz="900" b="0" i="0" u="none" strike="noStrike" dirty="0" err="1">
                          <a:solidFill>
                            <a:schemeClr val="tx1"/>
                          </a:solidFill>
                          <a:effectLst/>
                          <a:latin typeface="Times New Roman" panose="02020603050405020304" pitchFamily="18" charset="0"/>
                          <a:cs typeface="Times New Roman" panose="02020603050405020304" pitchFamily="18" charset="0"/>
                        </a:rPr>
                        <a:t>Fluxametamide</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Gracia</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emulsion </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Nissan Chemical</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30</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16"/>
                  </a:ext>
                </a:extLst>
              </a:tr>
              <a:tr h="180878">
                <a:tc vMerge="1">
                  <a:txBody>
                    <a:bodyPr/>
                    <a:lstStyle/>
                    <a:p>
                      <a:endParaRPr kumimoji="1" lang="ja-JP" altLang="en-US"/>
                    </a:p>
                  </a:txBody>
                  <a:tcPr/>
                </a:tc>
                <a:tc>
                  <a:txBody>
                    <a:bodyPr/>
                    <a:lstStyle/>
                    <a:p>
                      <a:pPr algn="l" fontAlgn="ctr"/>
                      <a:r>
                        <a:rPr lang="en-US" sz="900" b="0" i="0" u="none" strike="noStrike" dirty="0" err="1">
                          <a:solidFill>
                            <a:schemeClr val="tx1"/>
                          </a:solidFill>
                          <a:effectLst/>
                          <a:latin typeface="Times New Roman" panose="02020603050405020304" pitchFamily="18" charset="0"/>
                          <a:cs typeface="Times New Roman" panose="02020603050405020304" pitchFamily="18" charset="0"/>
                        </a:rPr>
                        <a:t>Furometokin</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Finesave</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flowable</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Nippon Kayaku</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UN</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mg/L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17"/>
                  </a:ext>
                </a:extLst>
              </a:tr>
              <a:tr h="180878">
                <a:tc vMerge="1">
                  <a:txBody>
                    <a:bodyPr/>
                    <a:lstStyle/>
                    <a:p>
                      <a:endParaRPr kumimoji="1" lang="ja-JP" altLang="en-US"/>
                    </a:p>
                  </a:txBody>
                  <a:tcPr/>
                </a:tc>
                <a:tc>
                  <a:txBody>
                    <a:bodyPr/>
                    <a:lstStyle/>
                    <a:p>
                      <a:pPr algn="l"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Acetylated </a:t>
                      </a: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glyceride</a:t>
                      </a:r>
                      <a:r>
                        <a:rPr lang="en-US" sz="900" b="0" i="0" u="none" strike="noStrike" baseline="30000" dirty="0" err="1" smtClean="0">
                          <a:solidFill>
                            <a:schemeClr val="tx1"/>
                          </a:solidFill>
                          <a:effectLst/>
                          <a:latin typeface="Times New Roman" panose="02020603050405020304" pitchFamily="18" charset="0"/>
                          <a:cs typeface="Times New Roman" panose="02020603050405020304" pitchFamily="18" charset="0"/>
                        </a:rPr>
                        <a:t>a</a:t>
                      </a:r>
                      <a:endParaRPr lang="en-US" sz="900" b="0" i="0" u="none" strike="noStrike" baseline="30000"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Bemidetachi</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emulsion </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Ishihara Bioscience </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UN</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80%</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1600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8"/>
                  </a:ext>
                </a:extLst>
              </a:tr>
              <a:tr h="180878">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Fungicides</a:t>
                      </a:r>
                      <a:endParaRPr lang="en-US" sz="900" b="0" i="0" u="none" strike="noStrike" baseline="30000"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ctr"/>
                      <a:endParaRPr kumimoji="1" lang="ja-JP" altLang="en-US" sz="900" dirty="0">
                        <a:solidFill>
                          <a:schemeClr val="tx1"/>
                        </a:solidFill>
                        <a:latin typeface="Times New Roman" panose="02020603050405020304" pitchFamily="18" charset="0"/>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cs typeface="Times New Roman" panose="02020603050405020304" pitchFamily="18" charset="0"/>
                        </a:rPr>
                        <a:t>Triflumizole</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Torifomin</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wettable</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powder</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Nippon Soda</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30%</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300 mg/L</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23"/>
                  </a:ext>
                </a:extLst>
              </a:tr>
              <a:tr h="180878">
                <a:tc vMerge="1">
                  <a:txBody>
                    <a:bodyPr/>
                    <a:lstStyle/>
                    <a:p>
                      <a:endParaRPr kumimoji="1" lang="ja-JP" altLang="en-US"/>
                    </a:p>
                  </a:txBody>
                  <a:tcPr/>
                </a:tc>
                <a:tc>
                  <a:txBody>
                    <a:bodyPr/>
                    <a:lstStyle/>
                    <a:p>
                      <a:pPr algn="l" fontAlgn="ctr"/>
                      <a:r>
                        <a:rPr lang="en-US" sz="900" b="0" i="0" u="none" strike="noStrike" dirty="0">
                          <a:solidFill>
                            <a:schemeClr val="tx1"/>
                          </a:solidFill>
                          <a:effectLst/>
                          <a:latin typeface="Times New Roman" panose="02020603050405020304" pitchFamily="18" charset="0"/>
                          <a:cs typeface="Times New Roman" panose="02020603050405020304" pitchFamily="18" charset="0"/>
                        </a:rPr>
                        <a:t>Penthiopyrad</a:t>
                      </a: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Affet</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flowable</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2069" marR="2069" marT="206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Mitsui Chemical Agro</a:t>
                      </a:r>
                    </a:p>
                  </a:txBody>
                  <a:tcPr marL="2069" marR="2069" marT="206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a:t>
                      </a:r>
                    </a:p>
                  </a:txBody>
                  <a:tcPr marL="2069" marR="2069" marT="206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20%</a:t>
                      </a:r>
                    </a:p>
                  </a:txBody>
                  <a:tcPr marL="2069" marR="2069" marT="206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2069" marR="2069" marT="2069"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24"/>
                  </a:ext>
                </a:extLst>
              </a:tr>
              <a:tr h="180878">
                <a:tc vMerge="1">
                  <a:txBody>
                    <a:bodyPr/>
                    <a:lstStyle/>
                    <a:p>
                      <a:endParaRPr kumimoji="1" lang="ja-JP" altLang="en-US"/>
                    </a:p>
                  </a:txBody>
                  <a:tcPr/>
                </a:tc>
                <a:tc>
                  <a:txBody>
                    <a:bodyPr/>
                    <a:lstStyle/>
                    <a:p>
                      <a:pPr algn="l" fontAlgn="ctr"/>
                      <a:r>
                        <a:rPr lang="en-US" sz="900" b="0" i="0" u="none" strike="noStrike" dirty="0" err="1">
                          <a:solidFill>
                            <a:schemeClr val="tx1"/>
                          </a:solidFill>
                          <a:effectLst/>
                          <a:latin typeface="Times New Roman" panose="02020603050405020304" pitchFamily="18" charset="0"/>
                          <a:cs typeface="Times New Roman" panose="02020603050405020304" pitchFamily="18" charset="0"/>
                        </a:rPr>
                        <a:t>Pyribencarb</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Fantajista</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wettable</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powder</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Kumiai Chemical </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11</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40%</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25"/>
                  </a:ext>
                </a:extLst>
              </a:tr>
              <a:tr h="180878">
                <a:tc vMerge="1">
                  <a:txBody>
                    <a:bodyPr/>
                    <a:lstStyle/>
                    <a:p>
                      <a:pPr algn="l" fontAlgn="ctr"/>
                      <a:endParaRPr lang="en-US" sz="1000" b="0" i="0" u="none" strike="noStrike" baseline="30000" dirty="0">
                        <a:solidFill>
                          <a:srgbClr val="000000"/>
                        </a:solidFill>
                        <a:effectLst/>
                        <a:latin typeface="Cambria" panose="02040503050406030204" pitchFamily="18" charset="0"/>
                        <a:ea typeface="ＭＳ Ｐゴシック" panose="020B0600070205080204" pitchFamily="50" charset="-128"/>
                      </a:endParaRPr>
                    </a:p>
                  </a:txBody>
                  <a:tcPr marL="2317" marR="2317" marT="23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cs typeface="Times New Roman" panose="02020603050405020304" pitchFamily="18" charset="0"/>
                        </a:rPr>
                        <a:t>Tetrachloro-isophthalonitrile</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Daconil-1000</a:t>
                      </a:r>
                      <a:r>
                        <a:rPr lang="en-US" altLang="ja-JP" sz="900" b="0" i="0" u="none" strike="noStrike" dirty="0">
                          <a:solidFill>
                            <a:schemeClr val="tx1"/>
                          </a:solidFill>
                          <a:effectLst/>
                          <a:latin typeface="Times New Roman" panose="02020603050405020304" pitchFamily="18" charset="0"/>
                          <a:ea typeface="+mn-ea"/>
                          <a:cs typeface="Times New Roman" panose="02020603050405020304" pitchFamily="18" charset="0"/>
                        </a:rPr>
                        <a:t>®</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flowable</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Sumitomo Chemicals</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M05</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40%</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26"/>
                  </a:ext>
                </a:extLst>
              </a:tr>
              <a:tr h="180878">
                <a:tc vMerge="1">
                  <a:txBody>
                    <a:bodyPr/>
                    <a:lstStyle/>
                    <a:p>
                      <a:pPr algn="l" fontAlgn="ctr"/>
                      <a:endParaRPr lang="en-US" sz="1000" b="0" i="0" u="none" strike="noStrike" baseline="30000" dirty="0">
                        <a:solidFill>
                          <a:srgbClr val="000000"/>
                        </a:solidFill>
                        <a:effectLst/>
                        <a:latin typeface="Cambria" panose="02040503050406030204" pitchFamily="18" charset="0"/>
                        <a:ea typeface="ＭＳ Ｐゴシック" panose="020B0600070205080204" pitchFamily="50" charset="-128"/>
                      </a:endParaRPr>
                    </a:p>
                  </a:txBody>
                  <a:tcPr marL="2317" marR="2317" marT="23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Iminoctadine-albecil</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Bercut</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900" b="0" i="0" u="none" strike="noStrike" dirty="0" err="1">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wettable</a:t>
                      </a:r>
                      <a:r>
                        <a:rPr lang="en-US" sz="900" b="0" i="0" u="none" strike="noStrike" baseline="0"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powder</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Nippon Soda</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M07</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40%</a:t>
                      </a: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1877" marR="1877" marT="1877"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7"/>
                  </a:ext>
                </a:extLst>
              </a:tr>
            </a:tbl>
          </a:graphicData>
        </a:graphic>
      </p:graphicFrame>
      <p:sp>
        <p:nvSpPr>
          <p:cNvPr id="5" name="正方形/長方形 4"/>
          <p:cNvSpPr/>
          <p:nvPr/>
        </p:nvSpPr>
        <p:spPr>
          <a:xfrm>
            <a:off x="838948" y="624228"/>
            <a:ext cx="3920560" cy="234038"/>
          </a:xfrm>
          <a:prstGeom prst="rect">
            <a:avLst/>
          </a:prstGeom>
        </p:spPr>
        <p:txBody>
          <a:bodyPr wrap="square">
            <a:spAutoFit/>
          </a:bodyPr>
          <a:lstStyle/>
          <a:p>
            <a:r>
              <a:rPr lang="ja-JP" altLang="en-US" sz="921" b="1" dirty="0">
                <a:latin typeface="Times New Roman" panose="02020603050405020304" pitchFamily="18" charset="0"/>
                <a:cs typeface="Times New Roman" panose="02020603050405020304" pitchFamily="18" charset="0"/>
              </a:rPr>
              <a:t>Table </a:t>
            </a:r>
            <a:r>
              <a:rPr lang="en-US" altLang="ja-JP" sz="921" b="1" dirty="0">
                <a:latin typeface="Times New Roman" panose="02020603050405020304" pitchFamily="18" charset="0"/>
                <a:cs typeface="Times New Roman" panose="02020603050405020304" pitchFamily="18" charset="0"/>
              </a:rPr>
              <a:t>S</a:t>
            </a:r>
            <a:r>
              <a:rPr lang="ja-JP" altLang="en-US" sz="921" b="1" dirty="0">
                <a:latin typeface="Times New Roman" panose="02020603050405020304" pitchFamily="18" charset="0"/>
                <a:cs typeface="Times New Roman" panose="02020603050405020304" pitchFamily="18" charset="0"/>
              </a:rPr>
              <a:t>1. </a:t>
            </a:r>
            <a:r>
              <a:rPr lang="ja-JP" altLang="en-US" sz="921" dirty="0">
                <a:latin typeface="Times New Roman" panose="02020603050405020304" pitchFamily="18" charset="0"/>
                <a:cs typeface="Times New Roman" panose="02020603050405020304" pitchFamily="18" charset="0"/>
              </a:rPr>
              <a:t>Details of Insecticides and Fungicides used in this study</a:t>
            </a:r>
          </a:p>
        </p:txBody>
      </p:sp>
      <p:sp>
        <p:nvSpPr>
          <p:cNvPr id="6" name="正方形/長方形 5"/>
          <p:cNvSpPr/>
          <p:nvPr/>
        </p:nvSpPr>
        <p:spPr>
          <a:xfrm>
            <a:off x="734058" y="5279218"/>
            <a:ext cx="6483853" cy="324063"/>
          </a:xfrm>
          <a:prstGeom prst="rect">
            <a:avLst/>
          </a:prstGeom>
        </p:spPr>
        <p:txBody>
          <a:bodyPr wrap="square">
            <a:spAutoFit/>
          </a:bodyPr>
          <a:lstStyle/>
          <a:p>
            <a:r>
              <a:rPr lang="en-US" altLang="ja-JP" sz="753" baseline="30000" dirty="0">
                <a:solidFill>
                  <a:srgbClr val="1C1D1E"/>
                </a:solidFill>
                <a:latin typeface="Times New Roman" panose="02020603050405020304" pitchFamily="18" charset="0"/>
                <a:ea typeface="Cambria Math" panose="02040503050406030204" pitchFamily="18" charset="0"/>
                <a:cs typeface="Times New Roman" panose="02020603050405020304" pitchFamily="18" charset="0"/>
              </a:rPr>
              <a:t>†</a:t>
            </a:r>
            <a:r>
              <a:rPr lang="ja-JP" altLang="en-US" sz="753" dirty="0">
                <a:latin typeface="Times New Roman" panose="02020603050405020304" pitchFamily="18" charset="0"/>
                <a:cs typeface="Times New Roman" panose="02020603050405020304" pitchFamily="18" charset="0"/>
              </a:rPr>
              <a:t>: Insectides </a:t>
            </a:r>
            <a:r>
              <a:rPr lang="en-US" altLang="ja-JP" sz="753" dirty="0">
                <a:latin typeface="Times New Roman" panose="02020603050405020304" pitchFamily="18" charset="0"/>
                <a:cs typeface="Times New Roman" panose="02020603050405020304" pitchFamily="18" charset="0"/>
              </a:rPr>
              <a:t>and fungicides currently registered in pest and disease management in tomato production Ibaraki Prefecture, Japan.</a:t>
            </a:r>
          </a:p>
          <a:p>
            <a:r>
              <a:rPr lang="en-US" altLang="ja-JP" sz="753" baseline="30000" dirty="0">
                <a:latin typeface="Times New Roman" panose="02020603050405020304" pitchFamily="18" charset="0"/>
                <a:cs typeface="Times New Roman" panose="02020603050405020304" pitchFamily="18" charset="0"/>
              </a:rPr>
              <a:t>a</a:t>
            </a:r>
            <a:r>
              <a:rPr lang="en-US" altLang="ja-JP" sz="753" dirty="0">
                <a:latin typeface="Times New Roman" panose="02020603050405020304" pitchFamily="18" charset="0"/>
                <a:cs typeface="Times New Roman" panose="02020603050405020304" pitchFamily="18" charset="0"/>
              </a:rPr>
              <a:t>: insecticides currently registered for </a:t>
            </a:r>
            <a:r>
              <a:rPr lang="en-US" altLang="ja-JP" sz="753" i="1" dirty="0" err="1">
                <a:latin typeface="Times New Roman" panose="02020603050405020304" pitchFamily="18" charset="0"/>
                <a:cs typeface="Times New Roman" panose="02020603050405020304" pitchFamily="18" charset="0"/>
              </a:rPr>
              <a:t>Bemisia</a:t>
            </a:r>
            <a:r>
              <a:rPr lang="en-US" altLang="ja-JP" sz="753" i="1" dirty="0">
                <a:latin typeface="Times New Roman" panose="02020603050405020304" pitchFamily="18" charset="0"/>
                <a:cs typeface="Times New Roman" panose="02020603050405020304" pitchFamily="18" charset="0"/>
              </a:rPr>
              <a:t> </a:t>
            </a:r>
            <a:r>
              <a:rPr lang="en-US" altLang="ja-JP" sz="753" i="1" dirty="0" err="1">
                <a:latin typeface="Times New Roman" panose="02020603050405020304" pitchFamily="18" charset="0"/>
                <a:cs typeface="Times New Roman" panose="02020603050405020304" pitchFamily="18" charset="0"/>
              </a:rPr>
              <a:t>tabaci</a:t>
            </a:r>
            <a:r>
              <a:rPr lang="en-US" altLang="ja-JP" sz="753" i="1" dirty="0">
                <a:latin typeface="Times New Roman" panose="02020603050405020304" pitchFamily="18" charset="0"/>
                <a:cs typeface="Times New Roman" panose="02020603050405020304" pitchFamily="18" charset="0"/>
              </a:rPr>
              <a:t> </a:t>
            </a:r>
            <a:r>
              <a:rPr lang="en-US" altLang="ja-JP" sz="753" dirty="0">
                <a:latin typeface="Times New Roman" panose="02020603050405020304" pitchFamily="18" charset="0"/>
                <a:cs typeface="Times New Roman" panose="02020603050405020304" pitchFamily="18" charset="0"/>
              </a:rPr>
              <a:t>control in tomato production in Ibaraki Prefecture, Japan.</a:t>
            </a:r>
            <a:endParaRPr lang="en-US" altLang="ja-JP" sz="753" dirty="0">
              <a:latin typeface="Times New Roman" panose="02020603050405020304" pitchFamily="18" charset="0"/>
              <a:ea typeface="Cambria Math"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70648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907721983"/>
              </p:ext>
            </p:extLst>
          </p:nvPr>
        </p:nvGraphicFramePr>
        <p:xfrm>
          <a:off x="415522" y="1377248"/>
          <a:ext cx="8364297" cy="3943836"/>
        </p:xfrm>
        <a:graphic>
          <a:graphicData uri="http://schemas.openxmlformats.org/drawingml/2006/table">
            <a:tbl>
              <a:tblPr firstRow="1" firstCol="1" bandRow="1">
                <a:tableStyleId>{2D5ABB26-0587-4C30-8999-92F81FD0307C}</a:tableStyleId>
              </a:tblPr>
              <a:tblGrid>
                <a:gridCol w="742818">
                  <a:extLst>
                    <a:ext uri="{9D8B030D-6E8A-4147-A177-3AD203B41FA5}">
                      <a16:colId xmlns:a16="http://schemas.microsoft.com/office/drawing/2014/main" val="4218384583"/>
                    </a:ext>
                  </a:extLst>
                </a:gridCol>
                <a:gridCol w="1634247">
                  <a:extLst>
                    <a:ext uri="{9D8B030D-6E8A-4147-A177-3AD203B41FA5}">
                      <a16:colId xmlns:a16="http://schemas.microsoft.com/office/drawing/2014/main" val="2890701229"/>
                    </a:ext>
                  </a:extLst>
                </a:gridCol>
                <a:gridCol w="493866">
                  <a:extLst>
                    <a:ext uri="{9D8B030D-6E8A-4147-A177-3AD203B41FA5}">
                      <a16:colId xmlns:a16="http://schemas.microsoft.com/office/drawing/2014/main" val="1687992254"/>
                    </a:ext>
                  </a:extLst>
                </a:gridCol>
                <a:gridCol w="507881">
                  <a:extLst>
                    <a:ext uri="{9D8B030D-6E8A-4147-A177-3AD203B41FA5}">
                      <a16:colId xmlns:a16="http://schemas.microsoft.com/office/drawing/2014/main" val="2465751446"/>
                    </a:ext>
                  </a:extLst>
                </a:gridCol>
                <a:gridCol w="757289">
                  <a:extLst>
                    <a:ext uri="{9D8B030D-6E8A-4147-A177-3AD203B41FA5}">
                      <a16:colId xmlns:a16="http://schemas.microsoft.com/office/drawing/2014/main" val="3324851137"/>
                    </a:ext>
                  </a:extLst>
                </a:gridCol>
                <a:gridCol w="717847">
                  <a:extLst>
                    <a:ext uri="{9D8B030D-6E8A-4147-A177-3AD203B41FA5}">
                      <a16:colId xmlns:a16="http://schemas.microsoft.com/office/drawing/2014/main" val="989122530"/>
                    </a:ext>
                  </a:extLst>
                </a:gridCol>
                <a:gridCol w="1711788">
                  <a:extLst>
                    <a:ext uri="{9D8B030D-6E8A-4147-A177-3AD203B41FA5}">
                      <a16:colId xmlns:a16="http://schemas.microsoft.com/office/drawing/2014/main" val="3784314062"/>
                    </a:ext>
                  </a:extLst>
                </a:gridCol>
                <a:gridCol w="536413">
                  <a:extLst>
                    <a:ext uri="{9D8B030D-6E8A-4147-A177-3AD203B41FA5}">
                      <a16:colId xmlns:a16="http://schemas.microsoft.com/office/drawing/2014/main" val="3891516259"/>
                    </a:ext>
                  </a:extLst>
                </a:gridCol>
                <a:gridCol w="504859">
                  <a:extLst>
                    <a:ext uri="{9D8B030D-6E8A-4147-A177-3AD203B41FA5}">
                      <a16:colId xmlns:a16="http://schemas.microsoft.com/office/drawing/2014/main" val="2875546645"/>
                    </a:ext>
                  </a:extLst>
                </a:gridCol>
                <a:gridCol w="757289">
                  <a:extLst>
                    <a:ext uri="{9D8B030D-6E8A-4147-A177-3AD203B41FA5}">
                      <a16:colId xmlns:a16="http://schemas.microsoft.com/office/drawing/2014/main" val="4245148164"/>
                    </a:ext>
                  </a:extLst>
                </a:gridCol>
              </a:tblGrid>
              <a:tr h="199292">
                <a:tc gridSpan="5">
                  <a:txBody>
                    <a:bodyPr/>
                    <a:lstStyle/>
                    <a:p>
                      <a:pPr algn="ctr">
                        <a:lnSpc>
                          <a:spcPts val="1700"/>
                        </a:lnSpc>
                        <a:spcAft>
                          <a:spcPts val="0"/>
                        </a:spcAft>
                        <a:tabLst>
                          <a:tab pos="647700" algn="l"/>
                        </a:tabLst>
                      </a:pPr>
                      <a:r>
                        <a:rPr lang="en-US" sz="900" dirty="0">
                          <a:effectLst/>
                          <a:latin typeface="Cambria" panose="02040503050406030204" pitchFamily="18" charset="0"/>
                          <a:ea typeface="Cambria" panose="02040503050406030204" pitchFamily="18" charset="0"/>
                        </a:rPr>
                        <a:t>2019</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a:lnSpc>
                          <a:spcPts val="1700"/>
                        </a:lnSpc>
                        <a:spcAft>
                          <a:spcPts val="0"/>
                        </a:spcAft>
                        <a:tabLst>
                          <a:tab pos="647700" algn="l"/>
                        </a:tabLst>
                      </a:pPr>
                      <a:r>
                        <a:rPr lang="en-US" sz="900" dirty="0">
                          <a:effectLst/>
                          <a:latin typeface="Cambria" panose="02040503050406030204" pitchFamily="18" charset="0"/>
                          <a:ea typeface="Cambria" panose="02040503050406030204" pitchFamily="18" charset="0"/>
                        </a:rPr>
                        <a:t>2020</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71103487"/>
                  </a:ext>
                </a:extLst>
              </a:tr>
              <a:tr h="351688">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Application date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Pesticide</a:t>
                      </a:r>
                      <a:r>
                        <a:rPr lang="en-US" sz="900" baseline="0" dirty="0" smtClean="0">
                          <a:solidFill>
                            <a:schemeClr val="tx1"/>
                          </a:solidFill>
                          <a:effectLst/>
                          <a:latin typeface="Cambria" panose="02040503050406030204" pitchFamily="18" charset="0"/>
                          <a:ea typeface="Cambria" panose="02040503050406030204" pitchFamily="18" charset="0"/>
                        </a:rPr>
                        <a:t> active ingredient</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IRAC Code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FRAC Code</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Rate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Application </a:t>
                      </a:r>
                      <a:r>
                        <a:rPr lang="en-US" sz="900" dirty="0" smtClean="0">
                          <a:effectLst/>
                          <a:latin typeface="Cambria" panose="02040503050406030204" pitchFamily="18" charset="0"/>
                          <a:ea typeface="Cambria" panose="02040503050406030204" pitchFamily="18" charset="0"/>
                        </a:rPr>
                        <a:t>date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Pesticide</a:t>
                      </a:r>
                      <a:r>
                        <a:rPr lang="en-US" sz="900" baseline="0" dirty="0" smtClean="0">
                          <a:solidFill>
                            <a:schemeClr val="tx1"/>
                          </a:solidFill>
                          <a:effectLst/>
                          <a:latin typeface="Cambria" panose="02040503050406030204" pitchFamily="18" charset="0"/>
                          <a:ea typeface="Cambria" panose="02040503050406030204" pitchFamily="18" charset="0"/>
                        </a:rPr>
                        <a:t> active ingredient</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IRAC Code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FRAC Code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Application rate*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221159"/>
                  </a:ext>
                </a:extLst>
              </a:tr>
              <a:tr h="281354">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Jul 31</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4</a:t>
                      </a:r>
                      <a:r>
                        <a:rPr lang="en-US" sz="900" dirty="0" smtClean="0">
                          <a:solidFill>
                            <a:srgbClr val="000000"/>
                          </a:solidFill>
                          <a:effectLst/>
                          <a:latin typeface="Cambria" panose="02040503050406030204" pitchFamily="18" charset="0"/>
                          <a:ea typeface="Cambria" panose="02040503050406030204" pitchFamily="18" charset="0"/>
                        </a:rPr>
                        <a:t>)</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a:effectLst/>
                          <a:latin typeface="Cambria" panose="02040503050406030204" pitchFamily="18" charset="0"/>
                          <a:ea typeface="Cambria" panose="02040503050406030204" pitchFamily="18" charset="0"/>
                        </a:rPr>
                        <a:t>Spinetoram</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5</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400 µl/L</a:t>
                      </a:r>
                      <a:endParaRPr lang="en-US" altLang="ja-JP" sz="900" b="0" i="0" u="none" strike="noStrike" baseline="3000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Jun</a:t>
                      </a:r>
                      <a:r>
                        <a:rPr lang="en-US" sz="900" baseline="0" dirty="0" smtClean="0">
                          <a:solidFill>
                            <a:schemeClr val="tx1"/>
                          </a:solidFill>
                          <a:effectLst/>
                          <a:latin typeface="Cambria" panose="02040503050406030204" pitchFamily="18" charset="0"/>
                          <a:ea typeface="Cambria" panose="02040503050406030204" pitchFamily="18" charset="0"/>
                        </a:rPr>
                        <a:t> 1</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4</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a:effectLst/>
                          <a:latin typeface="Cambria" panose="02040503050406030204" pitchFamily="18" charset="0"/>
                          <a:ea typeface="Cambria" panose="02040503050406030204" pitchFamily="18" charset="0"/>
                        </a:rPr>
                        <a:t>Spinetoram</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5</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400 µl/L</a:t>
                      </a:r>
                      <a:endParaRPr lang="en-US" altLang="ja-JP" sz="900" b="0" i="0" u="none" strike="noStrike" baseline="3000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3026483085"/>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Aug</a:t>
                      </a:r>
                      <a:r>
                        <a:rPr lang="en-US" sz="900" baseline="0" dirty="0" smtClean="0">
                          <a:solidFill>
                            <a:schemeClr val="tx1"/>
                          </a:solidFill>
                          <a:effectLst/>
                          <a:latin typeface="Cambria" panose="02040503050406030204" pitchFamily="18" charset="0"/>
                          <a:ea typeface="Cambria" panose="02040503050406030204" pitchFamily="18" charset="0"/>
                        </a:rPr>
                        <a:t> 6</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5</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Abamectin</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Triflumizole</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6</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3</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1000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p>
                    <a:p>
                      <a:pPr marL="0" marR="0" indent="0" algn="ctr" defTabSz="914400" rtl="0" eaLnBrk="1" fontAlgn="ctr" latinLnBrk="0" hangingPunct="1">
                        <a:lnSpc>
                          <a:spcPct val="100000"/>
                        </a:lnSpc>
                        <a:spcBef>
                          <a:spcPts val="0"/>
                        </a:spcBef>
                        <a:spcAft>
                          <a:spcPts val="0"/>
                        </a:spcAft>
                        <a:buClrTx/>
                        <a:buSzTx/>
                        <a:buFontTx/>
                        <a:buNone/>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300 mg/L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Jun</a:t>
                      </a:r>
                      <a:r>
                        <a:rPr lang="en-US" sz="900" baseline="0" dirty="0" smtClean="0">
                          <a:solidFill>
                            <a:schemeClr val="tx1"/>
                          </a:solidFill>
                          <a:effectLst/>
                          <a:latin typeface="Cambria" panose="02040503050406030204" pitchFamily="18" charset="0"/>
                          <a:ea typeface="Cambria" panose="02040503050406030204" pitchFamily="18" charset="0"/>
                        </a:rPr>
                        <a:t> 8</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5</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Abamectin</a:t>
                      </a:r>
                      <a:endParaRPr lang="en-US" sz="900" dirty="0" smtClean="0">
                        <a:effectLst/>
                        <a:latin typeface="Cambria" panose="02040503050406030204" pitchFamily="18" charset="0"/>
                        <a:ea typeface="Cambria" panose="020405030504060302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Triflumizole</a:t>
                      </a:r>
                      <a:endParaRPr lang="en-US" sz="900" b="0" i="0" u="none" strike="noStrike" dirty="0" smtClean="0">
                        <a:solidFill>
                          <a:schemeClr val="tx1"/>
                        </a:solidFill>
                        <a:effectLst/>
                        <a:latin typeface="Times New Roman" panose="020206030504050203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6</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3</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1000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300 mg/L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474845892"/>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Aug</a:t>
                      </a:r>
                      <a:r>
                        <a:rPr lang="en-US" sz="900" baseline="0" dirty="0" smtClean="0">
                          <a:solidFill>
                            <a:schemeClr val="tx1"/>
                          </a:solidFill>
                          <a:effectLst/>
                          <a:latin typeface="Cambria" panose="02040503050406030204" pitchFamily="18" charset="0"/>
                          <a:ea typeface="Cambria" panose="02040503050406030204" pitchFamily="18" charset="0"/>
                        </a:rPr>
                        <a:t> 20</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6</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Pyrifluquinazon</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Spirotetramat</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9B</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23</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250</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 mg/L</a:t>
                      </a:r>
                      <a:endPar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Jun</a:t>
                      </a:r>
                      <a:r>
                        <a:rPr lang="en-US" sz="900" baseline="0" dirty="0" smtClean="0">
                          <a:solidFill>
                            <a:schemeClr val="tx1"/>
                          </a:solidFill>
                          <a:effectLst/>
                          <a:latin typeface="Cambria" panose="02040503050406030204" pitchFamily="18" charset="0"/>
                          <a:ea typeface="Cambria" panose="02040503050406030204" pitchFamily="18" charset="0"/>
                        </a:rPr>
                        <a:t> 15</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6</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Pyrifluquinazon</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Iminoctadine-albecil</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9B</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M07</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250</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 mg/L</a:t>
                      </a:r>
                      <a:endPar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991548649"/>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Aug</a:t>
                      </a:r>
                      <a:r>
                        <a:rPr lang="en-US" sz="900" baseline="0" dirty="0" smtClean="0">
                          <a:solidFill>
                            <a:schemeClr val="tx1"/>
                          </a:solidFill>
                          <a:effectLst/>
                          <a:latin typeface="Cambria" panose="02040503050406030204" pitchFamily="18" charset="0"/>
                          <a:ea typeface="Cambria" panose="02040503050406030204" pitchFamily="18" charset="0"/>
                        </a:rPr>
                        <a:t> 27</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7</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Dinotefuran</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Bifenazate</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4A</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20D</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Jun</a:t>
                      </a:r>
                      <a:r>
                        <a:rPr lang="en-US" sz="900" baseline="0" dirty="0" smtClean="0">
                          <a:solidFill>
                            <a:schemeClr val="tx1"/>
                          </a:solidFill>
                          <a:effectLst/>
                          <a:latin typeface="Cambria" panose="02040503050406030204" pitchFamily="18" charset="0"/>
                          <a:ea typeface="Cambria" panose="02040503050406030204" pitchFamily="18" charset="0"/>
                        </a:rPr>
                        <a:t> 22</a:t>
                      </a:r>
                      <a:endParaRPr lang="en-US" sz="900" baseline="0" dirty="0">
                        <a:solidFill>
                          <a:srgbClr val="000000"/>
                        </a:solidFill>
                        <a:effectLst/>
                        <a:latin typeface="Cambria" panose="02040503050406030204" pitchFamily="18" charset="0"/>
                        <a:ea typeface="Cambria" panose="020405030504060302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7</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Dinotefuran</a:t>
                      </a:r>
                      <a:endParaRPr lang="en-US" sz="900" dirty="0" smtClean="0">
                        <a:effectLst/>
                        <a:latin typeface="Cambria" panose="02040503050406030204" pitchFamily="18" charset="0"/>
                        <a:ea typeface="Cambria" panose="020405030504060302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Triflumizole</a:t>
                      </a:r>
                      <a:endParaRPr lang="en-US" sz="900" b="0" i="0" u="none" strike="noStrike" dirty="0" smtClean="0">
                        <a:solidFill>
                          <a:schemeClr val="tx1"/>
                        </a:solidFill>
                        <a:effectLst/>
                        <a:latin typeface="Times New Roman" panose="020206030504050203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4A</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3</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300 mg/L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3034865160"/>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Sept</a:t>
                      </a:r>
                      <a:r>
                        <a:rPr lang="en-US" sz="900" baseline="0" dirty="0" smtClean="0">
                          <a:solidFill>
                            <a:schemeClr val="tx1"/>
                          </a:solidFill>
                          <a:effectLst/>
                          <a:latin typeface="Cambria" panose="02040503050406030204" pitchFamily="18" charset="0"/>
                          <a:ea typeface="Cambria" panose="02040503050406030204" pitchFamily="18" charset="0"/>
                        </a:rPr>
                        <a:t> 3</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8</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Cyantraniliprole</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Tetrachloro-isophthalonitrile</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28</a:t>
                      </a:r>
                    </a:p>
                    <a:p>
                      <a:pPr algn="ctr">
                        <a:lnSpc>
                          <a:spcPct val="100000"/>
                        </a:lnSpc>
                        <a:spcAft>
                          <a:spcPts val="0"/>
                        </a:spcAft>
                        <a:tabLst>
                          <a:tab pos="647700" algn="l"/>
                        </a:tabLst>
                      </a:pPr>
                      <a:endParaRPr lang="en-US" sz="900" dirty="0" smtClean="0">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M05</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Jun</a:t>
                      </a:r>
                      <a:r>
                        <a:rPr lang="en-US" sz="900" baseline="0" dirty="0" smtClean="0">
                          <a:solidFill>
                            <a:schemeClr val="tx1"/>
                          </a:solidFill>
                          <a:effectLst/>
                          <a:latin typeface="Cambria" panose="02040503050406030204" pitchFamily="18" charset="0"/>
                          <a:ea typeface="Cambria" panose="02040503050406030204" pitchFamily="18" charset="0"/>
                        </a:rPr>
                        <a:t> 29</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8</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Cyantraniliprole</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Tetrachloro-isophthalonitrile</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28</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M05</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417390869"/>
                  </a:ext>
                </a:extLst>
              </a:tr>
              <a:tr h="281354">
                <a:tc>
                  <a:txBody>
                    <a:bodyPr/>
                    <a:lstStyle/>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chemeClr val="tx1"/>
                          </a:solidFill>
                          <a:effectLst/>
                          <a:latin typeface="Cambria" panose="02040503050406030204" pitchFamily="18" charset="0"/>
                          <a:ea typeface="Cambria" panose="02040503050406030204" pitchFamily="18" charset="0"/>
                        </a:rPr>
                        <a:t>Sept</a:t>
                      </a:r>
                      <a:r>
                        <a:rPr lang="en-US" sz="900" baseline="0" dirty="0" smtClean="0">
                          <a:solidFill>
                            <a:schemeClr val="tx1"/>
                          </a:solidFill>
                          <a:effectLst/>
                          <a:latin typeface="Cambria" panose="02040503050406030204" pitchFamily="18" charset="0"/>
                          <a:ea typeface="Cambria" panose="02040503050406030204" pitchFamily="18" charset="0"/>
                        </a:rPr>
                        <a:t> 10</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9</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Spinetoram</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Chlorfenapyr</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5</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13</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400 µl/L</a:t>
                      </a:r>
                      <a:endParaRPr lang="en-US" altLang="ja-JP" sz="900" b="0" i="0" u="none" strike="noStrike" baseline="3000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Jul</a:t>
                      </a:r>
                      <a:r>
                        <a:rPr lang="en-US" sz="900" baseline="0" dirty="0" smtClean="0">
                          <a:solidFill>
                            <a:schemeClr val="tx1"/>
                          </a:solidFill>
                          <a:effectLst/>
                          <a:latin typeface="Cambria" panose="02040503050406030204" pitchFamily="18" charset="0"/>
                          <a:ea typeface="Cambria" panose="02040503050406030204" pitchFamily="18" charset="0"/>
                        </a:rPr>
                        <a:t> 6</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9</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a:effectLst/>
                          <a:latin typeface="Cambria" panose="02040503050406030204" pitchFamily="18" charset="0"/>
                          <a:ea typeface="Cambria" panose="02040503050406030204" pitchFamily="18" charset="0"/>
                        </a:rPr>
                        <a:t>Spinetoram</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5</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400 µl/L</a:t>
                      </a:r>
                      <a:endParaRPr lang="en-US" altLang="ja-JP" sz="900" b="0" i="0" u="none" strike="noStrike" baseline="3000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826846678"/>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Sept</a:t>
                      </a:r>
                      <a:r>
                        <a:rPr lang="en-US" sz="900" baseline="0" dirty="0" smtClean="0">
                          <a:solidFill>
                            <a:schemeClr val="tx1"/>
                          </a:solidFill>
                          <a:effectLst/>
                          <a:latin typeface="Cambria" panose="02040503050406030204" pitchFamily="18" charset="0"/>
                          <a:ea typeface="Cambria" panose="02040503050406030204" pitchFamily="18" charset="0"/>
                        </a:rPr>
                        <a:t> 17</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10</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Milbemectin</a:t>
                      </a:r>
                      <a:endParaRPr lang="en-US" sz="900" dirty="0" smtClean="0">
                        <a:effectLst/>
                        <a:latin typeface="Cambria" panose="02040503050406030204" pitchFamily="18" charset="0"/>
                        <a:ea typeface="Cambria" panose="020405030504060302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Penthiopyrad</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6</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7</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750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p>
                    <a:p>
                      <a:pPr marL="0" marR="0" indent="0" algn="ctr" defTabSz="914400" rtl="0" eaLnBrk="1" fontAlgn="ctr" latinLnBrk="0" hangingPunct="1">
                        <a:lnSpc>
                          <a:spcPct val="100000"/>
                        </a:lnSpc>
                        <a:spcBef>
                          <a:spcPts val="0"/>
                        </a:spcBef>
                        <a:spcAft>
                          <a:spcPts val="0"/>
                        </a:spcAft>
                        <a:buClrTx/>
                        <a:buSzTx/>
                        <a:buFontTx/>
                        <a:buNone/>
                        <a:tabLst/>
                        <a:defRPr/>
                      </a:pPr>
                      <a:r>
                        <a:rPr lang="en-US" sz="900" dirty="0" smtClean="0">
                          <a:solidFill>
                            <a:srgbClr val="000000"/>
                          </a:solidFill>
                          <a:effectLst/>
                          <a:latin typeface="Cambria" panose="02040503050406030204" pitchFamily="18" charset="0"/>
                          <a:ea typeface="Cambria" panose="02040503050406030204" pitchFamily="18" charset="0"/>
                        </a:rPr>
                        <a:t>500 µl/L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Jul</a:t>
                      </a:r>
                      <a:r>
                        <a:rPr lang="en-US" sz="900" baseline="0" dirty="0" smtClean="0">
                          <a:solidFill>
                            <a:schemeClr val="tx1"/>
                          </a:solidFill>
                          <a:effectLst/>
                          <a:latin typeface="Cambria" panose="02040503050406030204" pitchFamily="18" charset="0"/>
                          <a:ea typeface="Cambria" panose="02040503050406030204" pitchFamily="18" charset="0"/>
                        </a:rPr>
                        <a:t> 13</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10</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Pyrifluquinazon</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Penthiopyrad</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9B</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7</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250</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 mg/L</a:t>
                      </a:r>
                      <a:endPar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500 µl/L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167359307"/>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Sept</a:t>
                      </a:r>
                      <a:r>
                        <a:rPr lang="en-US" sz="900" baseline="0" dirty="0" smtClean="0">
                          <a:solidFill>
                            <a:schemeClr val="tx1"/>
                          </a:solidFill>
                          <a:effectLst/>
                          <a:latin typeface="Cambria" panose="02040503050406030204" pitchFamily="18" charset="0"/>
                          <a:ea typeface="Cambria" panose="02040503050406030204" pitchFamily="18" charset="0"/>
                        </a:rPr>
                        <a:t> 24</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11</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a:effectLst/>
                          <a:latin typeface="Cambria" panose="02040503050406030204" pitchFamily="18" charset="0"/>
                          <a:ea typeface="Cambria" panose="02040503050406030204" pitchFamily="18" charset="0"/>
                        </a:rPr>
                        <a:t>Pyrifluquinazon</a:t>
                      </a:r>
                      <a:endParaRPr lang="en-US" sz="90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9B</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250</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 mg/L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Jul</a:t>
                      </a:r>
                      <a:r>
                        <a:rPr lang="en-US" sz="900" baseline="0" dirty="0" smtClean="0">
                          <a:solidFill>
                            <a:schemeClr val="tx1"/>
                          </a:solidFill>
                          <a:effectLst/>
                          <a:latin typeface="Cambria" panose="02040503050406030204" pitchFamily="18" charset="0"/>
                          <a:ea typeface="Cambria" panose="02040503050406030204" pitchFamily="18" charset="0"/>
                        </a:rPr>
                        <a:t> 20</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11</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Milbemectin</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Pyribencarb</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6</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11</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750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500 mg/L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7503706"/>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Oct</a:t>
                      </a:r>
                      <a:r>
                        <a:rPr lang="en-US" sz="900" baseline="0" dirty="0" smtClean="0">
                          <a:solidFill>
                            <a:schemeClr val="tx1"/>
                          </a:solidFill>
                          <a:effectLst/>
                          <a:latin typeface="Cambria" panose="02040503050406030204" pitchFamily="18" charset="0"/>
                          <a:ea typeface="Cambria" panose="02040503050406030204" pitchFamily="18" charset="0"/>
                        </a:rPr>
                        <a:t> 1</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12</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a:effectLst/>
                          <a:latin typeface="Cambria" panose="02040503050406030204" pitchFamily="18" charset="0"/>
                          <a:ea typeface="Cambria" panose="02040503050406030204" pitchFamily="18" charset="0"/>
                        </a:rPr>
                        <a:t>Spinetoram</a:t>
                      </a:r>
                      <a:endParaRPr lang="en-US" sz="90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5</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400 µl/L</a:t>
                      </a:r>
                      <a:endParaRPr lang="en-US" altLang="ja-JP" sz="900" b="0" i="0" u="none" strike="noStrike" baseline="3000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Jul</a:t>
                      </a:r>
                      <a:r>
                        <a:rPr lang="en-US" sz="900" baseline="0" dirty="0" smtClean="0">
                          <a:solidFill>
                            <a:schemeClr val="tx1"/>
                          </a:solidFill>
                          <a:effectLst/>
                          <a:latin typeface="Cambria" panose="02040503050406030204" pitchFamily="18" charset="0"/>
                          <a:ea typeface="Cambria" panose="02040503050406030204" pitchFamily="18" charset="0"/>
                        </a:rPr>
                        <a:t> 27</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12</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Cyantraniliprole</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Pyribencarb</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28</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11</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tab pos="647700" algn="l"/>
                        </a:tabLst>
                        <a:defRPr/>
                      </a:pP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806390815"/>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Oct</a:t>
                      </a:r>
                      <a:r>
                        <a:rPr lang="en-US" sz="900" baseline="0" dirty="0" smtClean="0">
                          <a:solidFill>
                            <a:schemeClr val="tx1"/>
                          </a:solidFill>
                          <a:effectLst/>
                          <a:latin typeface="Cambria" panose="02040503050406030204" pitchFamily="18" charset="0"/>
                          <a:ea typeface="Cambria" panose="02040503050406030204" pitchFamily="18" charset="0"/>
                        </a:rPr>
                        <a:t> 8</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13</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a:effectLst/>
                          <a:latin typeface="Cambria" panose="02040503050406030204" pitchFamily="18" charset="0"/>
                          <a:ea typeface="Cambria" panose="02040503050406030204" pitchFamily="18" charset="0"/>
                        </a:rPr>
                        <a:t>Dinotefuran</a:t>
                      </a:r>
                      <a:endParaRPr lang="en-US" sz="90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4A</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Aug</a:t>
                      </a:r>
                      <a:r>
                        <a:rPr lang="en-US" sz="900" baseline="0" dirty="0" smtClean="0">
                          <a:solidFill>
                            <a:schemeClr val="tx1"/>
                          </a:solidFill>
                          <a:effectLst/>
                          <a:latin typeface="Cambria" panose="02040503050406030204" pitchFamily="18" charset="0"/>
                          <a:ea typeface="Cambria" panose="02040503050406030204" pitchFamily="18" charset="0"/>
                        </a:rPr>
                        <a:t> 3</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13</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Dinotefuran</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Triflumizole</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4A</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3</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300 mg/L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40587321"/>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Oct</a:t>
                      </a:r>
                      <a:r>
                        <a:rPr lang="en-US" sz="900" baseline="0" dirty="0" smtClean="0">
                          <a:solidFill>
                            <a:schemeClr val="tx1"/>
                          </a:solidFill>
                          <a:effectLst/>
                          <a:latin typeface="Cambria" panose="02040503050406030204" pitchFamily="18" charset="0"/>
                          <a:ea typeface="Cambria" panose="02040503050406030204" pitchFamily="18" charset="0"/>
                        </a:rPr>
                        <a:t> 15</a:t>
                      </a:r>
                      <a:endParaRPr lang="en-US" sz="900" baseline="0" dirty="0">
                        <a:solidFill>
                          <a:srgbClr val="000000"/>
                        </a:solidFill>
                        <a:effectLst/>
                        <a:latin typeface="Cambria" panose="02040503050406030204" pitchFamily="18" charset="0"/>
                        <a:ea typeface="Cambria" panose="020405030504060302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14</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a:effectLst/>
                          <a:latin typeface="Cambria" panose="02040503050406030204" pitchFamily="18" charset="0"/>
                          <a:ea typeface="Cambria" panose="02040503050406030204" pitchFamily="18" charset="0"/>
                        </a:rPr>
                        <a:t>Lepimectin</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6</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Aug</a:t>
                      </a:r>
                      <a:r>
                        <a:rPr lang="en-US" sz="900" baseline="0" dirty="0" smtClean="0">
                          <a:solidFill>
                            <a:schemeClr val="tx1"/>
                          </a:solidFill>
                          <a:effectLst/>
                          <a:latin typeface="Cambria" panose="02040503050406030204" pitchFamily="18" charset="0"/>
                          <a:ea typeface="Cambria" panose="02040503050406030204" pitchFamily="18" charset="0"/>
                        </a:rPr>
                        <a:t> 10</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14</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Lepimectin</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Iminoctadine-albecil</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6</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M07</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3164104145"/>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Oct</a:t>
                      </a:r>
                      <a:r>
                        <a:rPr lang="en-US" sz="900" baseline="0" dirty="0" smtClean="0">
                          <a:solidFill>
                            <a:schemeClr val="tx1"/>
                          </a:solidFill>
                          <a:effectLst/>
                          <a:latin typeface="Cambria" panose="02040503050406030204" pitchFamily="18" charset="0"/>
                          <a:ea typeface="Cambria" panose="02040503050406030204" pitchFamily="18" charset="0"/>
                        </a:rPr>
                        <a:t> 22</a:t>
                      </a:r>
                      <a:endParaRPr lang="en-US" sz="900" baseline="0" dirty="0">
                        <a:solidFill>
                          <a:srgbClr val="000000"/>
                        </a:solidFill>
                        <a:effectLst/>
                        <a:latin typeface="Cambria" panose="02040503050406030204" pitchFamily="18" charset="0"/>
                        <a:ea typeface="Cambria" panose="020405030504060302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15</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a:effectLst/>
                          <a:latin typeface="Cambria" panose="02040503050406030204" pitchFamily="18" charset="0"/>
                          <a:ea typeface="Cambria" panose="02040503050406030204" pitchFamily="18" charset="0"/>
                        </a:rPr>
                        <a:t>Flonicamid</a:t>
                      </a:r>
                      <a:endParaRPr lang="en-US" sz="90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29</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Aug</a:t>
                      </a:r>
                      <a:r>
                        <a:rPr lang="en-US" sz="900" baseline="0" dirty="0" smtClean="0">
                          <a:solidFill>
                            <a:schemeClr val="tx1"/>
                          </a:solidFill>
                          <a:effectLst/>
                          <a:latin typeface="Cambria" panose="02040503050406030204" pitchFamily="18" charset="0"/>
                          <a:ea typeface="Cambria" panose="02040503050406030204" pitchFamily="18" charset="0"/>
                        </a:rPr>
                        <a:t> 17</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15</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err="1" smtClean="0">
                          <a:effectLst/>
                          <a:latin typeface="Cambria" panose="02040503050406030204" pitchFamily="18" charset="0"/>
                          <a:ea typeface="Cambria" panose="02040503050406030204" pitchFamily="18" charset="0"/>
                        </a:rPr>
                        <a:t>Milbemectin</a:t>
                      </a:r>
                      <a:endParaRPr lang="en-US" sz="900" dirty="0" smtClean="0">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Tetrachloro-isophthalonitrile</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6</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M05</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750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8839143"/>
                  </a:ext>
                </a:extLst>
              </a:tr>
            </a:tbl>
          </a:graphicData>
        </a:graphic>
      </p:graphicFrame>
      <p:sp>
        <p:nvSpPr>
          <p:cNvPr id="6" name="正方形/長方形 4"/>
          <p:cNvSpPr/>
          <p:nvPr/>
        </p:nvSpPr>
        <p:spPr>
          <a:xfrm>
            <a:off x="326200" y="1150262"/>
            <a:ext cx="4684293" cy="234038"/>
          </a:xfrm>
          <a:prstGeom prst="rect">
            <a:avLst/>
          </a:prstGeom>
        </p:spPr>
        <p:txBody>
          <a:bodyPr wrap="square">
            <a:spAutoFit/>
          </a:bodyPr>
          <a:lstStyle/>
          <a:p>
            <a:r>
              <a:rPr lang="ja-JP" altLang="en-US" sz="921" b="1" dirty="0">
                <a:latin typeface="Times New Roman" panose="02020603050405020304" pitchFamily="18" charset="0"/>
                <a:cs typeface="Times New Roman" panose="02020603050405020304" pitchFamily="18" charset="0"/>
              </a:rPr>
              <a:t>Table </a:t>
            </a:r>
            <a:r>
              <a:rPr lang="en-US" altLang="ja-JP" sz="921" b="1" dirty="0">
                <a:latin typeface="Times New Roman" panose="02020603050405020304" pitchFamily="18" charset="0"/>
                <a:cs typeface="Times New Roman" panose="02020603050405020304" pitchFamily="18" charset="0"/>
              </a:rPr>
              <a:t>S2</a:t>
            </a:r>
            <a:r>
              <a:rPr lang="ja-JP" altLang="en-US" sz="921" b="1" dirty="0">
                <a:latin typeface="Times New Roman" panose="02020603050405020304" pitchFamily="18" charset="0"/>
                <a:cs typeface="Times New Roman" panose="02020603050405020304" pitchFamily="18" charset="0"/>
              </a:rPr>
              <a:t>. </a:t>
            </a:r>
            <a:r>
              <a:rPr lang="en-US" altLang="ja-JP" sz="921" dirty="0">
                <a:latin typeface="Times New Roman" panose="02020603050405020304" pitchFamily="18" charset="0"/>
                <a:cs typeface="Times New Roman" panose="02020603050405020304" pitchFamily="18" charset="0"/>
              </a:rPr>
              <a:t>Pesticide type and spray schedule in the Positive control treatment greenhouses </a:t>
            </a:r>
            <a:endParaRPr lang="ja-JP" altLang="en-US" sz="92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6634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4285462682"/>
              </p:ext>
            </p:extLst>
          </p:nvPr>
        </p:nvGraphicFramePr>
        <p:xfrm>
          <a:off x="399746" y="1408801"/>
          <a:ext cx="8364296" cy="4151250"/>
        </p:xfrm>
        <a:graphic>
          <a:graphicData uri="http://schemas.openxmlformats.org/drawingml/2006/table">
            <a:tbl>
              <a:tblPr firstRow="1" firstCol="1" bandRow="1">
                <a:tableStyleId>{2D5ABB26-0587-4C30-8999-92F81FD0307C}</a:tableStyleId>
              </a:tblPr>
              <a:tblGrid>
                <a:gridCol w="751964">
                  <a:extLst>
                    <a:ext uri="{9D8B030D-6E8A-4147-A177-3AD203B41FA5}">
                      <a16:colId xmlns:a16="http://schemas.microsoft.com/office/drawing/2014/main" val="4218384583"/>
                    </a:ext>
                  </a:extLst>
                </a:gridCol>
                <a:gridCol w="1680234">
                  <a:extLst>
                    <a:ext uri="{9D8B030D-6E8A-4147-A177-3AD203B41FA5}">
                      <a16:colId xmlns:a16="http://schemas.microsoft.com/office/drawing/2014/main" val="2890701229"/>
                    </a:ext>
                  </a:extLst>
                </a:gridCol>
                <a:gridCol w="457529">
                  <a:extLst>
                    <a:ext uri="{9D8B030D-6E8A-4147-A177-3AD203B41FA5}">
                      <a16:colId xmlns:a16="http://schemas.microsoft.com/office/drawing/2014/main" val="1687992254"/>
                    </a:ext>
                  </a:extLst>
                </a:gridCol>
                <a:gridCol w="457529">
                  <a:extLst>
                    <a:ext uri="{9D8B030D-6E8A-4147-A177-3AD203B41FA5}">
                      <a16:colId xmlns:a16="http://schemas.microsoft.com/office/drawing/2014/main" val="1684757593"/>
                    </a:ext>
                  </a:extLst>
                </a:gridCol>
                <a:gridCol w="812509">
                  <a:extLst>
                    <a:ext uri="{9D8B030D-6E8A-4147-A177-3AD203B41FA5}">
                      <a16:colId xmlns:a16="http://schemas.microsoft.com/office/drawing/2014/main" val="3324851137"/>
                    </a:ext>
                  </a:extLst>
                </a:gridCol>
                <a:gridCol w="709958">
                  <a:extLst>
                    <a:ext uri="{9D8B030D-6E8A-4147-A177-3AD203B41FA5}">
                      <a16:colId xmlns:a16="http://schemas.microsoft.com/office/drawing/2014/main" val="989122530"/>
                    </a:ext>
                  </a:extLst>
                </a:gridCol>
                <a:gridCol w="1656569">
                  <a:extLst>
                    <a:ext uri="{9D8B030D-6E8A-4147-A177-3AD203B41FA5}">
                      <a16:colId xmlns:a16="http://schemas.microsoft.com/office/drawing/2014/main" val="3784314062"/>
                    </a:ext>
                  </a:extLst>
                </a:gridCol>
                <a:gridCol w="528525">
                  <a:extLst>
                    <a:ext uri="{9D8B030D-6E8A-4147-A177-3AD203B41FA5}">
                      <a16:colId xmlns:a16="http://schemas.microsoft.com/office/drawing/2014/main" val="3891516259"/>
                    </a:ext>
                  </a:extLst>
                </a:gridCol>
                <a:gridCol w="552189">
                  <a:extLst>
                    <a:ext uri="{9D8B030D-6E8A-4147-A177-3AD203B41FA5}">
                      <a16:colId xmlns:a16="http://schemas.microsoft.com/office/drawing/2014/main" val="2875546645"/>
                    </a:ext>
                  </a:extLst>
                </a:gridCol>
                <a:gridCol w="757290">
                  <a:extLst>
                    <a:ext uri="{9D8B030D-6E8A-4147-A177-3AD203B41FA5}">
                      <a16:colId xmlns:a16="http://schemas.microsoft.com/office/drawing/2014/main" val="4245148164"/>
                    </a:ext>
                  </a:extLst>
                </a:gridCol>
              </a:tblGrid>
              <a:tr h="199292">
                <a:tc gridSpan="5">
                  <a:txBody>
                    <a:bodyPr/>
                    <a:lstStyle/>
                    <a:p>
                      <a:pPr algn="ctr">
                        <a:lnSpc>
                          <a:spcPts val="1700"/>
                        </a:lnSpc>
                        <a:spcAft>
                          <a:spcPts val="0"/>
                        </a:spcAft>
                        <a:tabLst>
                          <a:tab pos="647700" algn="l"/>
                        </a:tabLst>
                      </a:pPr>
                      <a:r>
                        <a:rPr lang="en-US" sz="900" dirty="0">
                          <a:effectLst/>
                          <a:latin typeface="Cambria" panose="02040503050406030204" pitchFamily="18" charset="0"/>
                          <a:ea typeface="Cambria" panose="02040503050406030204" pitchFamily="18" charset="0"/>
                        </a:rPr>
                        <a:t>2019</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a:lnSpc>
                          <a:spcPts val="1700"/>
                        </a:lnSpc>
                        <a:spcAft>
                          <a:spcPts val="0"/>
                        </a:spcAft>
                        <a:tabLst>
                          <a:tab pos="647700" algn="l"/>
                        </a:tabLst>
                      </a:pPr>
                      <a:r>
                        <a:rPr lang="en-US" sz="900" dirty="0">
                          <a:effectLst/>
                          <a:latin typeface="Cambria" panose="02040503050406030204" pitchFamily="18" charset="0"/>
                          <a:ea typeface="Cambria" panose="02040503050406030204" pitchFamily="18" charset="0"/>
                        </a:rPr>
                        <a:t>2020</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71103487"/>
                  </a:ext>
                </a:extLst>
              </a:tr>
              <a:tr h="418425">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Application date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Pesticide</a:t>
                      </a:r>
                      <a:r>
                        <a:rPr lang="en-US" sz="900" baseline="0" dirty="0" smtClean="0">
                          <a:solidFill>
                            <a:schemeClr val="tx1"/>
                          </a:solidFill>
                          <a:effectLst/>
                          <a:latin typeface="Cambria" panose="02040503050406030204" pitchFamily="18" charset="0"/>
                          <a:ea typeface="Cambria" panose="02040503050406030204" pitchFamily="18" charset="0"/>
                        </a:rPr>
                        <a:t> active ingredient</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IRAC Code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FRAC Code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Application</a:t>
                      </a:r>
                      <a:r>
                        <a:rPr lang="en-US" sz="900" baseline="0" dirty="0" smtClean="0">
                          <a:solidFill>
                            <a:schemeClr val="tx1"/>
                          </a:solidFill>
                          <a:effectLst/>
                          <a:latin typeface="Cambria" panose="02040503050406030204" pitchFamily="18" charset="0"/>
                          <a:ea typeface="Cambria" panose="02040503050406030204" pitchFamily="18" charset="0"/>
                        </a:rPr>
                        <a:t> rate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Application </a:t>
                      </a:r>
                      <a:r>
                        <a:rPr lang="en-US" sz="900" dirty="0" smtClean="0">
                          <a:effectLst/>
                          <a:latin typeface="Cambria" panose="02040503050406030204" pitchFamily="18" charset="0"/>
                          <a:ea typeface="Cambria" panose="02040503050406030204" pitchFamily="18" charset="0"/>
                        </a:rPr>
                        <a:t>date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Pesticide</a:t>
                      </a:r>
                      <a:r>
                        <a:rPr lang="en-US" sz="900" baseline="0" dirty="0" smtClean="0">
                          <a:solidFill>
                            <a:schemeClr val="tx1"/>
                          </a:solidFill>
                          <a:effectLst/>
                          <a:latin typeface="Cambria" panose="02040503050406030204" pitchFamily="18" charset="0"/>
                          <a:ea typeface="Cambria" panose="02040503050406030204" pitchFamily="18" charset="0"/>
                        </a:rPr>
                        <a:t> active ingredient</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IRAC Code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FRAC Code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a:effectLst/>
                          <a:latin typeface="Cambria" panose="02040503050406030204" pitchFamily="18" charset="0"/>
                          <a:ea typeface="Cambria" panose="02040503050406030204" pitchFamily="18" charset="0"/>
                        </a:rPr>
                        <a:t>Application </a:t>
                      </a:r>
                      <a:r>
                        <a:rPr lang="en-US" sz="900" dirty="0" smtClean="0">
                          <a:effectLst/>
                          <a:latin typeface="Cambria" panose="02040503050406030204" pitchFamily="18" charset="0"/>
                          <a:ea typeface="Cambria" panose="02040503050406030204" pitchFamily="18" charset="0"/>
                        </a:rPr>
                        <a:t>rate</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221159"/>
                  </a:ext>
                </a:extLst>
              </a:tr>
              <a:tr h="281354">
                <a:tc>
                  <a:txBody>
                    <a:bodyPr/>
                    <a:lstStyle/>
                    <a:p>
                      <a:pPr algn="ctr">
                        <a:lnSpc>
                          <a:spcPct val="100000"/>
                        </a:lnSpc>
                        <a:spcAft>
                          <a:spcPts val="0"/>
                        </a:spcAft>
                        <a:tabLst>
                          <a:tab pos="647700" algn="l"/>
                        </a:tabLst>
                      </a:pPr>
                      <a:r>
                        <a:rPr lang="en-US" sz="900" dirty="0" smtClean="0">
                          <a:effectLst/>
                          <a:latin typeface="Cambria" panose="02040503050406030204" pitchFamily="18" charset="0"/>
                          <a:ea typeface="Cambria" panose="02040503050406030204" pitchFamily="18" charset="0"/>
                        </a:rPr>
                        <a:t>Jul 31</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4</a:t>
                      </a:r>
                      <a:r>
                        <a:rPr lang="en-US" sz="900" dirty="0" smtClean="0">
                          <a:solidFill>
                            <a:srgbClr val="000000"/>
                          </a:solidFill>
                          <a:effectLst/>
                          <a:latin typeface="Cambria" panose="02040503050406030204" pitchFamily="18" charset="0"/>
                          <a:ea typeface="Cambria" panose="02040503050406030204" pitchFamily="18" charset="0"/>
                        </a:rPr>
                        <a:t>)</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Jun</a:t>
                      </a:r>
                      <a:r>
                        <a:rPr lang="en-US" sz="900" baseline="0" dirty="0" smtClean="0">
                          <a:solidFill>
                            <a:schemeClr val="tx1"/>
                          </a:solidFill>
                          <a:effectLst/>
                          <a:latin typeface="Cambria" panose="02040503050406030204" pitchFamily="18" charset="0"/>
                          <a:ea typeface="Cambria" panose="02040503050406030204" pitchFamily="18" charset="0"/>
                        </a:rPr>
                        <a:t> 1</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4</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3026483085"/>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Aug</a:t>
                      </a:r>
                      <a:r>
                        <a:rPr lang="en-US" sz="900" baseline="0" dirty="0" smtClean="0">
                          <a:solidFill>
                            <a:schemeClr val="tx1"/>
                          </a:solidFill>
                          <a:effectLst/>
                          <a:latin typeface="Cambria" panose="02040503050406030204" pitchFamily="18" charset="0"/>
                          <a:ea typeface="Cambria" panose="02040503050406030204" pitchFamily="18" charset="0"/>
                        </a:rPr>
                        <a:t> 6</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5</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Jun</a:t>
                      </a:r>
                      <a:r>
                        <a:rPr lang="en-US" sz="900" baseline="0" dirty="0" smtClean="0">
                          <a:solidFill>
                            <a:schemeClr val="tx1"/>
                          </a:solidFill>
                          <a:effectLst/>
                          <a:latin typeface="Cambria" panose="02040503050406030204" pitchFamily="18" charset="0"/>
                          <a:ea typeface="Cambria" panose="02040503050406030204" pitchFamily="18" charset="0"/>
                        </a:rPr>
                        <a:t> 8</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5</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b="0" i="0" u="none" strike="noStrike" dirty="0" smtClean="0">
                        <a:solidFill>
                          <a:schemeClr val="tx1"/>
                        </a:solidFill>
                        <a:effectLst/>
                        <a:latin typeface="Times New Roman" panose="020206030504050203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474845892"/>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Aug</a:t>
                      </a:r>
                      <a:r>
                        <a:rPr lang="en-US" sz="900" baseline="0" dirty="0" smtClean="0">
                          <a:solidFill>
                            <a:schemeClr val="tx1"/>
                          </a:solidFill>
                          <a:effectLst/>
                          <a:latin typeface="Cambria" panose="02040503050406030204" pitchFamily="18" charset="0"/>
                          <a:ea typeface="Cambria" panose="02040503050406030204" pitchFamily="18" charset="0"/>
                        </a:rPr>
                        <a:t> 20</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6</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Acetylated glyceride</a:t>
                      </a: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Iminoctadine-albecil</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UN</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M07</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1600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500 µl/L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Jun</a:t>
                      </a:r>
                      <a:r>
                        <a:rPr lang="en-US" sz="900" baseline="0" dirty="0" smtClean="0">
                          <a:solidFill>
                            <a:schemeClr val="tx1"/>
                          </a:solidFill>
                          <a:effectLst/>
                          <a:latin typeface="Cambria" panose="02040503050406030204" pitchFamily="18" charset="0"/>
                          <a:ea typeface="Cambria" panose="02040503050406030204" pitchFamily="18" charset="0"/>
                        </a:rPr>
                        <a:t> 15</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6</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Acetylated glyceride</a:t>
                      </a: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Iminoctadine-albecil</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UN</a:t>
                      </a:r>
                    </a:p>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M07</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1600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500 µl/L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991548649"/>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Aug</a:t>
                      </a:r>
                      <a:r>
                        <a:rPr lang="en-US" sz="900" baseline="0" dirty="0" smtClean="0">
                          <a:solidFill>
                            <a:schemeClr val="tx1"/>
                          </a:solidFill>
                          <a:effectLst/>
                          <a:latin typeface="Cambria" panose="02040503050406030204" pitchFamily="18" charset="0"/>
                          <a:ea typeface="Cambria" panose="02040503050406030204" pitchFamily="18" charset="0"/>
                        </a:rPr>
                        <a:t> 27</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7</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Jun</a:t>
                      </a:r>
                      <a:r>
                        <a:rPr lang="en-US" sz="900" baseline="0" dirty="0" smtClean="0">
                          <a:solidFill>
                            <a:schemeClr val="tx1"/>
                          </a:solidFill>
                          <a:effectLst/>
                          <a:latin typeface="Cambria" panose="02040503050406030204" pitchFamily="18" charset="0"/>
                          <a:ea typeface="Cambria" panose="02040503050406030204" pitchFamily="18" charset="0"/>
                        </a:rPr>
                        <a:t> 22</a:t>
                      </a:r>
                      <a:endParaRPr lang="en-US" sz="900" baseline="0" dirty="0">
                        <a:solidFill>
                          <a:srgbClr val="000000"/>
                        </a:solidFill>
                        <a:effectLst/>
                        <a:latin typeface="Cambria" panose="02040503050406030204" pitchFamily="18" charset="0"/>
                        <a:ea typeface="Cambria" panose="020405030504060302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7</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3034865160"/>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Sept</a:t>
                      </a:r>
                      <a:r>
                        <a:rPr lang="en-US" sz="900" baseline="0" dirty="0" smtClean="0">
                          <a:solidFill>
                            <a:schemeClr val="tx1"/>
                          </a:solidFill>
                          <a:effectLst/>
                          <a:latin typeface="Cambria" panose="02040503050406030204" pitchFamily="18" charset="0"/>
                          <a:ea typeface="Cambria" panose="02040503050406030204" pitchFamily="18" charset="0"/>
                        </a:rPr>
                        <a:t> 3</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8</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Acetylated glyceride</a:t>
                      </a:r>
                    </a:p>
                    <a:p>
                      <a:pPr algn="ctr"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Triflumizole</a:t>
                      </a:r>
                      <a:endParaRPr lang="en-US" sz="900" b="0" i="0" u="none" strike="noStrike" dirty="0" smtClean="0">
                        <a:solidFill>
                          <a:schemeClr val="tx1"/>
                        </a:solidFill>
                        <a:effectLst/>
                        <a:latin typeface="Times New Roman" panose="020206030504050203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UN</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3</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1600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300 µl/L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Jun</a:t>
                      </a:r>
                      <a:r>
                        <a:rPr lang="en-US" sz="900" baseline="0" dirty="0" smtClean="0">
                          <a:solidFill>
                            <a:schemeClr val="tx1"/>
                          </a:solidFill>
                          <a:effectLst/>
                          <a:latin typeface="Cambria" panose="02040503050406030204" pitchFamily="18" charset="0"/>
                          <a:ea typeface="Cambria" panose="02040503050406030204" pitchFamily="18" charset="0"/>
                        </a:rPr>
                        <a:t> 29</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8</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Acetylated glyceride</a:t>
                      </a:r>
                    </a:p>
                    <a:p>
                      <a:pPr algn="ctr"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Triflumizole</a:t>
                      </a:r>
                      <a:endParaRPr lang="en-US" sz="900" b="0" i="0" u="none" strike="noStrike" dirty="0" smtClean="0">
                        <a:solidFill>
                          <a:schemeClr val="tx1"/>
                        </a:solidFill>
                        <a:effectLst/>
                        <a:latin typeface="Times New Roman" panose="020206030504050203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UN</a:t>
                      </a:r>
                    </a:p>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3</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1600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300 µl/L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417390869"/>
                  </a:ext>
                </a:extLst>
              </a:tr>
              <a:tr h="281354">
                <a:tc>
                  <a:txBody>
                    <a:bodyPr/>
                    <a:lstStyle/>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chemeClr val="tx1"/>
                          </a:solidFill>
                          <a:effectLst/>
                          <a:latin typeface="Cambria" panose="02040503050406030204" pitchFamily="18" charset="0"/>
                          <a:ea typeface="Cambria" panose="02040503050406030204" pitchFamily="18" charset="0"/>
                        </a:rPr>
                        <a:t>Sept</a:t>
                      </a:r>
                      <a:r>
                        <a:rPr lang="en-US" sz="900" baseline="0" dirty="0" smtClean="0">
                          <a:solidFill>
                            <a:schemeClr val="tx1"/>
                          </a:solidFill>
                          <a:effectLst/>
                          <a:latin typeface="Cambria" panose="02040503050406030204" pitchFamily="18" charset="0"/>
                          <a:ea typeface="Cambria" panose="02040503050406030204" pitchFamily="18" charset="0"/>
                        </a:rPr>
                        <a:t> 10</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9</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Jul</a:t>
                      </a:r>
                      <a:r>
                        <a:rPr lang="en-US" sz="900" baseline="0" dirty="0" smtClean="0">
                          <a:solidFill>
                            <a:schemeClr val="tx1"/>
                          </a:solidFill>
                          <a:effectLst/>
                          <a:latin typeface="Cambria" panose="02040503050406030204" pitchFamily="18" charset="0"/>
                          <a:ea typeface="Cambria" panose="02040503050406030204" pitchFamily="18" charset="0"/>
                        </a:rPr>
                        <a:t> 6</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9</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b="0"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826846678"/>
                  </a:ext>
                </a:extLst>
              </a:tr>
              <a:tr h="422031">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Sept</a:t>
                      </a:r>
                      <a:r>
                        <a:rPr lang="en-US" sz="900" baseline="0" dirty="0" smtClean="0">
                          <a:solidFill>
                            <a:schemeClr val="tx1"/>
                          </a:solidFill>
                          <a:effectLst/>
                          <a:latin typeface="Cambria" panose="02040503050406030204" pitchFamily="18" charset="0"/>
                          <a:ea typeface="Cambria" panose="02040503050406030204" pitchFamily="18" charset="0"/>
                        </a:rPr>
                        <a:t> 17</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10</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Pyrifluquinazon</a:t>
                      </a: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Acetylated glyceride</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Penthiopyrad</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9B</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UN</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7</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250 mg/L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1600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Jul</a:t>
                      </a:r>
                      <a:r>
                        <a:rPr lang="en-US" sz="900" baseline="0" dirty="0" smtClean="0">
                          <a:solidFill>
                            <a:schemeClr val="tx1"/>
                          </a:solidFill>
                          <a:effectLst/>
                          <a:latin typeface="Cambria" panose="02040503050406030204" pitchFamily="18" charset="0"/>
                          <a:ea typeface="Cambria" panose="02040503050406030204" pitchFamily="18" charset="0"/>
                        </a:rPr>
                        <a:t> 13</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10</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Pyrifluquinazon</a:t>
                      </a: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Acetylated glyceride</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Penthiopyrad</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9B</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UN</a:t>
                      </a:r>
                    </a:p>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7</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250 mg/L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1600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500 </a:t>
                      </a: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167359307"/>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Sept</a:t>
                      </a:r>
                      <a:r>
                        <a:rPr lang="en-US" sz="900" baseline="0" dirty="0" smtClean="0">
                          <a:solidFill>
                            <a:schemeClr val="tx1"/>
                          </a:solidFill>
                          <a:effectLst/>
                          <a:latin typeface="Cambria" panose="02040503050406030204" pitchFamily="18" charset="0"/>
                          <a:ea typeface="Cambria" panose="02040503050406030204" pitchFamily="18" charset="0"/>
                        </a:rPr>
                        <a:t> 24</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11</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Jul</a:t>
                      </a:r>
                      <a:r>
                        <a:rPr lang="en-US" sz="900" baseline="0" dirty="0" smtClean="0">
                          <a:solidFill>
                            <a:schemeClr val="tx1"/>
                          </a:solidFill>
                          <a:effectLst/>
                          <a:latin typeface="Cambria" panose="02040503050406030204" pitchFamily="18" charset="0"/>
                          <a:ea typeface="Cambria" panose="02040503050406030204" pitchFamily="18" charset="0"/>
                        </a:rPr>
                        <a:t> 20</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11</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7503706"/>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Oct</a:t>
                      </a:r>
                      <a:r>
                        <a:rPr lang="en-US" sz="900" baseline="0" dirty="0" smtClean="0">
                          <a:solidFill>
                            <a:schemeClr val="tx1"/>
                          </a:solidFill>
                          <a:effectLst/>
                          <a:latin typeface="Cambria" panose="02040503050406030204" pitchFamily="18" charset="0"/>
                          <a:ea typeface="Cambria" panose="02040503050406030204" pitchFamily="18" charset="0"/>
                        </a:rPr>
                        <a:t> 1</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12</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Cyantraniliprole</a:t>
                      </a: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Pyribencarb</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28</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11</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500 µl/L</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500 mg/L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Jul</a:t>
                      </a:r>
                      <a:r>
                        <a:rPr lang="en-US" sz="900" baseline="0" dirty="0" smtClean="0">
                          <a:solidFill>
                            <a:schemeClr val="tx1"/>
                          </a:solidFill>
                          <a:effectLst/>
                          <a:latin typeface="Cambria" panose="02040503050406030204" pitchFamily="18" charset="0"/>
                          <a:ea typeface="Cambria" panose="02040503050406030204" pitchFamily="18" charset="0"/>
                        </a:rPr>
                        <a:t> 27</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12</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Cyantraniliprole</a:t>
                      </a: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Pyribencarb</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28</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11</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500 µl/L</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500 mg/L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806390815"/>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Oct</a:t>
                      </a:r>
                      <a:r>
                        <a:rPr lang="en-US" sz="900" baseline="0" dirty="0" smtClean="0">
                          <a:solidFill>
                            <a:schemeClr val="tx1"/>
                          </a:solidFill>
                          <a:effectLst/>
                          <a:latin typeface="Cambria" panose="02040503050406030204" pitchFamily="18" charset="0"/>
                          <a:ea typeface="Cambria" panose="02040503050406030204" pitchFamily="18" charset="0"/>
                        </a:rPr>
                        <a:t> 8</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13</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Aug</a:t>
                      </a:r>
                      <a:r>
                        <a:rPr lang="en-US" sz="900" baseline="0" dirty="0" smtClean="0">
                          <a:solidFill>
                            <a:schemeClr val="tx1"/>
                          </a:solidFill>
                          <a:effectLst/>
                          <a:latin typeface="Cambria" panose="02040503050406030204" pitchFamily="18" charset="0"/>
                          <a:ea typeface="Cambria" panose="02040503050406030204" pitchFamily="18" charset="0"/>
                        </a:rPr>
                        <a:t> 3</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13</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40587321"/>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Oct</a:t>
                      </a:r>
                      <a:r>
                        <a:rPr lang="en-US" sz="900" baseline="0" dirty="0" smtClean="0">
                          <a:solidFill>
                            <a:schemeClr val="tx1"/>
                          </a:solidFill>
                          <a:effectLst/>
                          <a:latin typeface="Cambria" panose="02040503050406030204" pitchFamily="18" charset="0"/>
                          <a:ea typeface="Cambria" panose="02040503050406030204" pitchFamily="18" charset="0"/>
                        </a:rPr>
                        <a:t> 15</a:t>
                      </a:r>
                      <a:endParaRPr lang="en-US" sz="900" baseline="0" dirty="0">
                        <a:solidFill>
                          <a:srgbClr val="000000"/>
                        </a:solidFill>
                        <a:effectLst/>
                        <a:latin typeface="Cambria" panose="02040503050406030204" pitchFamily="18" charset="0"/>
                        <a:ea typeface="Cambria" panose="020405030504060302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14</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Lepimectin</a:t>
                      </a:r>
                      <a:endParaRPr lang="en-US" sz="900" dirty="0" smtClean="0">
                        <a:solidFill>
                          <a:srgbClr val="000000"/>
                        </a:solidFill>
                        <a:effectLst/>
                        <a:latin typeface="Cambria" panose="02040503050406030204" pitchFamily="18" charset="0"/>
                        <a:ea typeface="Cambria" panose="020405030504060302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err="1" smtClean="0">
                          <a:solidFill>
                            <a:srgbClr val="000000"/>
                          </a:solidFill>
                          <a:effectLst/>
                          <a:latin typeface="Cambria" panose="02040503050406030204" pitchFamily="18" charset="0"/>
                          <a:ea typeface="Cambria" panose="02040503050406030204" pitchFamily="18" charset="0"/>
                        </a:rPr>
                        <a:t>Iminoctadine-albecil</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6</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M07</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500 µl/L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500 µl/L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Aug</a:t>
                      </a:r>
                      <a:r>
                        <a:rPr lang="en-US" sz="900" baseline="0" dirty="0" smtClean="0">
                          <a:solidFill>
                            <a:schemeClr val="tx1"/>
                          </a:solidFill>
                          <a:effectLst/>
                          <a:latin typeface="Cambria" panose="02040503050406030204" pitchFamily="18" charset="0"/>
                          <a:ea typeface="Cambria" panose="02040503050406030204" pitchFamily="18" charset="0"/>
                        </a:rPr>
                        <a:t> 10</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14</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Lepimectin</a:t>
                      </a:r>
                      <a:endParaRPr lang="en-US" sz="900" dirty="0" smtClean="0">
                        <a:solidFill>
                          <a:srgbClr val="000000"/>
                        </a:solidFill>
                        <a:effectLst/>
                        <a:latin typeface="Cambria" panose="02040503050406030204" pitchFamily="18" charset="0"/>
                        <a:ea typeface="Cambria" panose="020405030504060302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err="1" smtClean="0">
                          <a:solidFill>
                            <a:srgbClr val="000000"/>
                          </a:solidFill>
                          <a:effectLst/>
                          <a:latin typeface="Cambria" panose="02040503050406030204" pitchFamily="18" charset="0"/>
                          <a:ea typeface="Cambria" panose="02040503050406030204" pitchFamily="18" charset="0"/>
                        </a:rPr>
                        <a:t>Iminoctadine-albecil</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6</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M07</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500 µl/L</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b="0" i="0" u="none" strike="noStrike" dirty="0" smtClean="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500 µl/L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3164104145"/>
                  </a:ext>
                </a:extLst>
              </a:tr>
              <a:tr h="281354">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Oct</a:t>
                      </a:r>
                      <a:r>
                        <a:rPr lang="en-US" sz="900" baseline="0" dirty="0" smtClean="0">
                          <a:solidFill>
                            <a:schemeClr val="tx1"/>
                          </a:solidFill>
                          <a:effectLst/>
                          <a:latin typeface="Cambria" panose="02040503050406030204" pitchFamily="18" charset="0"/>
                          <a:ea typeface="Cambria" panose="02040503050406030204" pitchFamily="18" charset="0"/>
                        </a:rPr>
                        <a:t> 22</a:t>
                      </a:r>
                      <a:endParaRPr lang="en-US" sz="900" baseline="0" dirty="0">
                        <a:solidFill>
                          <a:srgbClr val="000000"/>
                        </a:solidFill>
                        <a:effectLst/>
                        <a:latin typeface="Cambria" panose="02040503050406030204" pitchFamily="18" charset="0"/>
                        <a:ea typeface="Cambria" panose="02040503050406030204" pitchFamily="18" charset="0"/>
                      </a:endParaRP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15</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Milbemectin</a:t>
                      </a: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Tetrachloro-isophthalonitrile</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6</a:t>
                      </a:r>
                    </a:p>
                    <a:p>
                      <a:pPr algn="ctr">
                        <a:lnSpc>
                          <a:spcPct val="100000"/>
                        </a:lnSpc>
                        <a:spcAft>
                          <a:spcPts val="0"/>
                        </a:spcAft>
                        <a:tabLst>
                          <a:tab pos="647700" algn="l"/>
                        </a:tabLst>
                      </a:pP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M05</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750 µl/L</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1000 µl/L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chemeClr val="tx1"/>
                          </a:solidFill>
                          <a:effectLst/>
                          <a:latin typeface="Cambria" panose="02040503050406030204" pitchFamily="18" charset="0"/>
                          <a:ea typeface="Cambria" panose="02040503050406030204" pitchFamily="18" charset="0"/>
                        </a:rPr>
                        <a:t>Aug</a:t>
                      </a:r>
                      <a:r>
                        <a:rPr lang="en-US" sz="900" baseline="0" dirty="0" smtClean="0">
                          <a:solidFill>
                            <a:schemeClr val="tx1"/>
                          </a:solidFill>
                          <a:effectLst/>
                          <a:latin typeface="Cambria" panose="02040503050406030204" pitchFamily="18" charset="0"/>
                          <a:ea typeface="Cambria" panose="02040503050406030204" pitchFamily="18" charset="0"/>
                        </a:rPr>
                        <a:t> 17</a:t>
                      </a:r>
                    </a:p>
                    <a:p>
                      <a:pPr marL="0" marR="0" indent="0" algn="ctr" defTabSz="914400" rtl="0" eaLnBrk="1" fontAlgn="auto" latinLnBrk="0" hangingPunct="1">
                        <a:lnSpc>
                          <a:spcPct val="100000"/>
                        </a:lnSpc>
                        <a:spcBef>
                          <a:spcPts val="0"/>
                        </a:spcBef>
                        <a:spcAft>
                          <a:spcPts val="0"/>
                        </a:spcAft>
                        <a:buClrTx/>
                        <a:buSzTx/>
                        <a:buFontTx/>
                        <a:buNone/>
                        <a:tabLst>
                          <a:tab pos="647700" algn="l"/>
                        </a:tabLst>
                        <a:defRPr/>
                      </a:pPr>
                      <a:r>
                        <a:rPr lang="en-US" sz="900" dirty="0" smtClean="0">
                          <a:solidFill>
                            <a:srgbClr val="000000"/>
                          </a:solidFill>
                          <a:effectLst/>
                          <a:latin typeface="Cambria" panose="02040503050406030204" pitchFamily="18" charset="0"/>
                          <a:ea typeface="Cambria" panose="02040503050406030204" pitchFamily="18" charset="0"/>
                        </a:rPr>
                        <a:t>(</a:t>
                      </a:r>
                      <a:r>
                        <a:rPr lang="en-US" sz="900" i="1" dirty="0" smtClean="0">
                          <a:solidFill>
                            <a:srgbClr val="000000"/>
                          </a:solidFill>
                          <a:effectLst/>
                          <a:latin typeface="Cambria" panose="02040503050406030204" pitchFamily="18" charset="0"/>
                          <a:ea typeface="Cambria" panose="02040503050406030204" pitchFamily="18" charset="0"/>
                        </a:rPr>
                        <a:t>Week 15</a:t>
                      </a:r>
                      <a:r>
                        <a:rPr lang="en-US" sz="900" dirty="0" smtClean="0">
                          <a:solidFill>
                            <a:srgbClr val="000000"/>
                          </a:solidFill>
                          <a:effectLst/>
                          <a:latin typeface="Cambria" panose="02040503050406030204" pitchFamily="18" charset="0"/>
                          <a:ea typeface="Cambria" panose="02040503050406030204" pitchFamily="18" charset="0"/>
                        </a:rPr>
                        <a:t>)</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Milbemectin</a:t>
                      </a: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err="1" smtClean="0">
                          <a:solidFill>
                            <a:srgbClr val="000000"/>
                          </a:solidFill>
                          <a:effectLst/>
                          <a:latin typeface="Cambria" panose="02040503050406030204" pitchFamily="18" charset="0"/>
                          <a:ea typeface="Cambria" panose="02040503050406030204" pitchFamily="18" charset="0"/>
                        </a:rPr>
                        <a:t>Tetrachloro-isophthalonitrile</a:t>
                      </a:r>
                      <a:endParaRPr lang="en-US" sz="900" dirty="0" smtClean="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6</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endParaRPr lang="en-US" sz="900" dirty="0" smtClean="0">
                        <a:solidFill>
                          <a:srgbClr val="000000"/>
                        </a:solidFill>
                        <a:effectLst/>
                        <a:latin typeface="Cambria" panose="02040503050406030204" pitchFamily="18" charset="0"/>
                        <a:ea typeface="Cambria" panose="02040503050406030204" pitchFamily="18" charset="0"/>
                      </a:endParaRP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M05</a:t>
                      </a:r>
                      <a:endParaRPr lang="en-US" sz="900" dirty="0">
                        <a:solidFill>
                          <a:srgbClr val="000000"/>
                        </a:solidFill>
                        <a:effectLst/>
                        <a:latin typeface="Cambria" panose="02040503050406030204" pitchFamily="18" charset="0"/>
                        <a:ea typeface="Cambria" panose="02040503050406030204" pitchFamily="18" charset="0"/>
                      </a:endParaRP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750 µl/L</a:t>
                      </a:r>
                    </a:p>
                    <a:p>
                      <a:pPr algn="ctr">
                        <a:lnSpc>
                          <a:spcPct val="100000"/>
                        </a:lnSpc>
                        <a:spcAft>
                          <a:spcPts val="0"/>
                        </a:spcAft>
                        <a:tabLst>
                          <a:tab pos="647700" algn="l"/>
                        </a:tabLst>
                      </a:pPr>
                      <a:r>
                        <a:rPr lang="en-US" sz="900" dirty="0" smtClean="0">
                          <a:solidFill>
                            <a:srgbClr val="000000"/>
                          </a:solidFill>
                          <a:effectLst/>
                          <a:latin typeface="Cambria" panose="02040503050406030204" pitchFamily="18" charset="0"/>
                          <a:ea typeface="Cambria" panose="02040503050406030204" pitchFamily="18" charset="0"/>
                        </a:rPr>
                        <a:t>1000 µl/L</a:t>
                      </a:r>
                    </a:p>
                  </a:txBody>
                  <a:tcPr marL="63305" marR="6330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8839143"/>
                  </a:ext>
                </a:extLst>
              </a:tr>
            </a:tbl>
          </a:graphicData>
        </a:graphic>
      </p:graphicFrame>
      <p:sp>
        <p:nvSpPr>
          <p:cNvPr id="6" name="正方形/長方形 4"/>
          <p:cNvSpPr/>
          <p:nvPr/>
        </p:nvSpPr>
        <p:spPr>
          <a:xfrm>
            <a:off x="310423" y="1181815"/>
            <a:ext cx="4969452" cy="234038"/>
          </a:xfrm>
          <a:prstGeom prst="rect">
            <a:avLst/>
          </a:prstGeom>
        </p:spPr>
        <p:txBody>
          <a:bodyPr wrap="square">
            <a:spAutoFit/>
          </a:bodyPr>
          <a:lstStyle/>
          <a:p>
            <a:r>
              <a:rPr lang="ja-JP" altLang="en-US" sz="921" b="1" dirty="0">
                <a:latin typeface="Times New Roman" panose="02020603050405020304" pitchFamily="18" charset="0"/>
                <a:cs typeface="Times New Roman" panose="02020603050405020304" pitchFamily="18" charset="0"/>
              </a:rPr>
              <a:t>Table </a:t>
            </a:r>
            <a:r>
              <a:rPr lang="en-US" altLang="ja-JP" sz="921" b="1" dirty="0">
                <a:latin typeface="Times New Roman" panose="02020603050405020304" pitchFamily="18" charset="0"/>
                <a:cs typeface="Times New Roman" panose="02020603050405020304" pitchFamily="18" charset="0"/>
              </a:rPr>
              <a:t>S3</a:t>
            </a:r>
            <a:r>
              <a:rPr lang="ja-JP" altLang="en-US" sz="921" b="1" dirty="0">
                <a:latin typeface="Times New Roman" panose="02020603050405020304" pitchFamily="18" charset="0"/>
                <a:cs typeface="Times New Roman" panose="02020603050405020304" pitchFamily="18" charset="0"/>
              </a:rPr>
              <a:t>. </a:t>
            </a:r>
            <a:r>
              <a:rPr lang="en-US" altLang="ja-JP" sz="921" dirty="0">
                <a:latin typeface="Times New Roman" panose="02020603050405020304" pitchFamily="18" charset="0"/>
                <a:cs typeface="Times New Roman" panose="02020603050405020304" pitchFamily="18" charset="0"/>
              </a:rPr>
              <a:t>Pesticide type and spray schedule used in the IPM treatment greenhouse </a:t>
            </a:r>
            <a:endParaRPr lang="ja-JP" altLang="en-US" sz="92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7355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2064960" y="1255658"/>
          <a:ext cx="4829525" cy="4206600"/>
        </p:xfrm>
        <a:graphic>
          <a:graphicData uri="http://schemas.openxmlformats.org/drawingml/2006/table">
            <a:tbl>
              <a:tblPr>
                <a:tableStyleId>{2D5ABB26-0587-4C30-8999-92F81FD0307C}</a:tableStyleId>
              </a:tblPr>
              <a:tblGrid>
                <a:gridCol w="1305277">
                  <a:extLst>
                    <a:ext uri="{9D8B030D-6E8A-4147-A177-3AD203B41FA5}">
                      <a16:colId xmlns:a16="http://schemas.microsoft.com/office/drawing/2014/main" val="2990924964"/>
                    </a:ext>
                  </a:extLst>
                </a:gridCol>
                <a:gridCol w="443107">
                  <a:extLst>
                    <a:ext uri="{9D8B030D-6E8A-4147-A177-3AD203B41FA5}">
                      <a16:colId xmlns:a16="http://schemas.microsoft.com/office/drawing/2014/main" val="790448003"/>
                    </a:ext>
                  </a:extLst>
                </a:gridCol>
                <a:gridCol w="607985">
                  <a:extLst>
                    <a:ext uri="{9D8B030D-6E8A-4147-A177-3AD203B41FA5}">
                      <a16:colId xmlns:a16="http://schemas.microsoft.com/office/drawing/2014/main" val="3719039691"/>
                    </a:ext>
                  </a:extLst>
                </a:gridCol>
                <a:gridCol w="618289">
                  <a:extLst>
                    <a:ext uri="{9D8B030D-6E8A-4147-A177-3AD203B41FA5}">
                      <a16:colId xmlns:a16="http://schemas.microsoft.com/office/drawing/2014/main" val="4268760822"/>
                    </a:ext>
                  </a:extLst>
                </a:gridCol>
                <a:gridCol w="618289">
                  <a:extLst>
                    <a:ext uri="{9D8B030D-6E8A-4147-A177-3AD203B41FA5}">
                      <a16:colId xmlns:a16="http://schemas.microsoft.com/office/drawing/2014/main" val="3486951164"/>
                    </a:ext>
                  </a:extLst>
                </a:gridCol>
                <a:gridCol w="618289">
                  <a:extLst>
                    <a:ext uri="{9D8B030D-6E8A-4147-A177-3AD203B41FA5}">
                      <a16:colId xmlns:a16="http://schemas.microsoft.com/office/drawing/2014/main" val="1459554748"/>
                    </a:ext>
                  </a:extLst>
                </a:gridCol>
                <a:gridCol w="618289">
                  <a:extLst>
                    <a:ext uri="{9D8B030D-6E8A-4147-A177-3AD203B41FA5}">
                      <a16:colId xmlns:a16="http://schemas.microsoft.com/office/drawing/2014/main" val="373155942"/>
                    </a:ext>
                  </a:extLst>
                </a:gridCol>
              </a:tblGrid>
              <a:tr h="210330">
                <a:tc rowSpan="2">
                  <a:txBody>
                    <a:bodyPr/>
                    <a:lstStyle/>
                    <a:p>
                      <a:pPr algn="l"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Insecticides</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IRAC</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altLang="ja-JP" sz="900" b="0" i="0" u="none" strike="noStrike" dirty="0" smtClean="0">
                          <a:solidFill>
                            <a:schemeClr val="tx1"/>
                          </a:solidFill>
                          <a:effectLst/>
                          <a:latin typeface="Times New Roman" panose="02020603050405020304" pitchFamily="18" charset="0"/>
                          <a:ea typeface="+mn-ea"/>
                          <a:cs typeface="Times New Roman" panose="02020603050405020304" pitchFamily="18" charset="0"/>
                        </a:rPr>
                        <a:t>Conc.</a:t>
                      </a:r>
                      <a:endParaRPr lang="ja-JP" altLang="en-US" sz="900" b="0" i="0" u="none" strike="noStrike"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fontAlgn="ctr"/>
                      <a:r>
                        <a:rPr lang="en-US" sz="900" i="1" u="none" strike="noStrike" dirty="0">
                          <a:solidFill>
                            <a:schemeClr val="tx1"/>
                          </a:solidFill>
                          <a:effectLst/>
                          <a:latin typeface="Times New Roman" panose="02020603050405020304" pitchFamily="18" charset="0"/>
                          <a:cs typeface="Times New Roman" panose="02020603050405020304" pitchFamily="18" charset="0"/>
                        </a:rPr>
                        <a:t>N. tenuis </a:t>
                      </a:r>
                      <a:r>
                        <a:rPr lang="en-US" sz="900" u="none" strike="noStrike" dirty="0">
                          <a:solidFill>
                            <a:schemeClr val="tx1"/>
                          </a:solidFill>
                          <a:effectLst/>
                          <a:latin typeface="Times New Roman" panose="02020603050405020304" pitchFamily="18" charset="0"/>
                          <a:cs typeface="Times New Roman" panose="02020603050405020304" pitchFamily="18" charset="0"/>
                        </a:rPr>
                        <a:t>adults per tomato seedling</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70281361"/>
                  </a:ext>
                </a:extLst>
              </a:tr>
              <a:tr h="21033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3d PT</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6d PT</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10d PT</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18d PT</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507047"/>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Dinotefuran</a:t>
                      </a:r>
                      <a:endParaRPr lang="ja-JP" alt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4A</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0.2±0.5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0.2±0.5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443130852"/>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Acetamiprid</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4A</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0.2±0.5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891834315"/>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Spinetoram</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400 µl/L</a:t>
                      </a:r>
                      <a:endParaRPr lang="en-US" altLang="ja-JP" sz="900" b="0" i="0" u="none" strike="noStrike" baseline="3000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0.2±0.5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083547617"/>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Abamectin</a:t>
                      </a:r>
                      <a:endParaRPr lang="ja-JP" alt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6</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1000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0.4±0.5</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0.4±0.5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1.2±0.8</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1.6±0.5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736981316"/>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Milbemectin</a:t>
                      </a:r>
                      <a:endParaRPr lang="ja-JP" alt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6</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750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0.2±0.5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0.2±0.5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53831349"/>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Lepimectin</a:t>
                      </a:r>
                      <a:endParaRPr lang="ja-JP" alt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6</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0.4±0.5</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1.0±0.7</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0.6±0.6</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1.6±0.9</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727801111"/>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Emamectin</a:t>
                      </a:r>
                      <a:r>
                        <a:rPr lang="en-US" sz="900" b="0" i="0" u="none" strike="noStrike" dirty="0" smtClean="0">
                          <a:solidFill>
                            <a:schemeClr val="tx1"/>
                          </a:solidFill>
                          <a:effectLst/>
                          <a:latin typeface="Times New Roman" panose="02020603050405020304" pitchFamily="18" charset="0"/>
                          <a:cs typeface="Times New Roman" panose="02020603050405020304" pitchFamily="18" charset="0"/>
                        </a:rPr>
                        <a:t> benzoate</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6</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0.2±0.5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0.2±0.5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0.2±0.5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703222453"/>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Pyrifluquinazon</a:t>
                      </a:r>
                      <a:endParaRPr lang="ja-JP" alt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9B</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250</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 mg/L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059" marR="6059" marT="6059"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0.4±0.9</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0.8±0.8</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0.6±0.6</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1.0±0.1</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266257700"/>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Chlorfenapyr</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13</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mg/L</a:t>
                      </a: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0.4±0.6</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0.6±0.6</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0.4±0.6</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1.2±1.3</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82700821"/>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Lufenuron</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1.0±1.0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1.4±0.9</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0.6±0.5</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1.0±1.2</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361926938"/>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Bifenazate</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20D</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1000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1877" marR="1877" marT="187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0.4±0.5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0.6±0.5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0.6±0.5</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1.0±0.7</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60355663"/>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Spirotetramat</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23</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1877" marR="1877" marT="187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0.4±0.8</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0.8±0.4</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0.6±0.5</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1.0±0.6</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215673941"/>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Cyantraniliprole</a:t>
                      </a:r>
                      <a:endParaRPr lang="ja-JP" alt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28</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059" marR="6059" marT="6059"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0.6±0.5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1.0±1.2</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0.8±0.4</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1.2±0.8</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688440879"/>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Tetraniliprole</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28</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1000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1877" marR="1877" marT="187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1.6±0.8</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1.4±0.5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1.2±1.1</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2.2±0.8</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805378795"/>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Flonicamid</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29</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mg/L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6059" marR="6059" marT="6059"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0.4±0.5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0.8±0.8</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0.4±0.5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0.6±0.8</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744053172"/>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Fluxametamide</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30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1877" marR="1877" marT="187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0.2±0.4</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0.0±0.0</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37619438"/>
                  </a:ext>
                </a:extLst>
              </a:tr>
              <a:tr h="210330">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Furometokin</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cs typeface="Times New Roman" panose="02020603050405020304" pitchFamily="18" charset="0"/>
                        </a:rPr>
                        <a:t>UN</a:t>
                      </a:r>
                      <a:endParaRPr lang="ja-JP" alt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500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mg/L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1877" marR="1877" marT="187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0.4±0.8</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0.8±0.4</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0.6±0.5</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0.6±0.8</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464276765"/>
                  </a:ext>
                </a:extLst>
              </a:tr>
              <a:tr h="210330">
                <a:tc>
                  <a:txBody>
                    <a:bodyPr/>
                    <a:lstStyle/>
                    <a:p>
                      <a:pPr algn="l" fontAlgn="ctr"/>
                      <a:r>
                        <a:rPr lang="en-US" altLang="ja-JP" sz="900" b="0" i="0" u="none" strike="noStrike" dirty="0" smtClean="0">
                          <a:solidFill>
                            <a:schemeClr val="tx1"/>
                          </a:solidFill>
                          <a:effectLst/>
                          <a:latin typeface="Times New Roman" panose="02020603050405020304" pitchFamily="18" charset="0"/>
                          <a:cs typeface="Times New Roman" panose="02020603050405020304" pitchFamily="18" charset="0"/>
                        </a:rPr>
                        <a:t>Control</a:t>
                      </a:r>
                      <a:r>
                        <a:rPr lang="en-US" altLang="ja-JP" sz="900" b="0" i="0" u="none" strike="noStrike" baseline="0" dirty="0" smtClean="0">
                          <a:solidFill>
                            <a:schemeClr val="tx1"/>
                          </a:solidFill>
                          <a:effectLst/>
                          <a:latin typeface="Times New Roman" panose="02020603050405020304" pitchFamily="18" charset="0"/>
                          <a:cs typeface="Times New Roman" panose="02020603050405020304" pitchFamily="18" charset="0"/>
                        </a:rPr>
                        <a:t> (water only)</a:t>
                      </a:r>
                      <a:endParaRPr lang="ja-JP" alt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0.8±0.8</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1.2±0.4</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solidFill>
                            <a:schemeClr val="tx1"/>
                          </a:solidFill>
                          <a:effectLst/>
                          <a:latin typeface="Times New Roman" panose="02020603050405020304" pitchFamily="18" charset="0"/>
                          <a:cs typeface="Times New Roman" panose="02020603050405020304" pitchFamily="18" charset="0"/>
                        </a:rPr>
                        <a:t>1.6±0.8</a:t>
                      </a:r>
                      <a:endParaRPr lang="en-US" sz="900" b="0" i="0" u="none" strike="noStrike">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solidFill>
                            <a:schemeClr val="tx1"/>
                          </a:solidFill>
                          <a:effectLst/>
                          <a:latin typeface="Times New Roman" panose="02020603050405020304" pitchFamily="18" charset="0"/>
                          <a:cs typeface="Times New Roman" panose="02020603050405020304" pitchFamily="18" charset="0"/>
                        </a:rPr>
                        <a:t>1.8±0.4</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9891636"/>
                  </a:ext>
                </a:extLst>
              </a:tr>
            </a:tbl>
          </a:graphicData>
        </a:graphic>
      </p:graphicFrame>
      <p:sp>
        <p:nvSpPr>
          <p:cNvPr id="4" name="Rectangle 3"/>
          <p:cNvSpPr/>
          <p:nvPr/>
        </p:nvSpPr>
        <p:spPr>
          <a:xfrm>
            <a:off x="1983803" y="829506"/>
            <a:ext cx="5071334" cy="376385"/>
          </a:xfrm>
          <a:prstGeom prst="rect">
            <a:avLst/>
          </a:prstGeom>
        </p:spPr>
        <p:txBody>
          <a:bodyPr wrap="square">
            <a:spAutoFit/>
          </a:bodyPr>
          <a:lstStyle/>
          <a:p>
            <a:pPr fontAlgn="ctr"/>
            <a:r>
              <a:rPr lang="en-US" sz="923" b="1" dirty="0">
                <a:latin typeface="Times New Roman" panose="02020603050405020304" pitchFamily="18" charset="0"/>
                <a:cs typeface="Times New Roman" panose="02020603050405020304" pitchFamily="18" charset="0"/>
              </a:rPr>
              <a:t>Table S4</a:t>
            </a:r>
            <a:r>
              <a:rPr lang="en-US" sz="923" dirty="0">
                <a:latin typeface="Times New Roman" panose="02020603050405020304" pitchFamily="18" charset="0"/>
                <a:cs typeface="Times New Roman" panose="02020603050405020304" pitchFamily="18" charset="0"/>
              </a:rPr>
              <a:t>. Preferences of </a:t>
            </a:r>
            <a:r>
              <a:rPr lang="en-US" sz="923" i="1" dirty="0" err="1">
                <a:latin typeface="Times New Roman" panose="02020603050405020304" pitchFamily="18" charset="0"/>
                <a:cs typeface="Times New Roman" panose="02020603050405020304" pitchFamily="18" charset="0"/>
              </a:rPr>
              <a:t>Nesidicoris</a:t>
            </a:r>
            <a:r>
              <a:rPr lang="en-US" sz="923" i="1" dirty="0">
                <a:latin typeface="Times New Roman" panose="02020603050405020304" pitchFamily="18" charset="0"/>
                <a:cs typeface="Times New Roman" panose="02020603050405020304" pitchFamily="18" charset="0"/>
              </a:rPr>
              <a:t> tenuis </a:t>
            </a:r>
            <a:r>
              <a:rPr lang="en-US" sz="923" dirty="0">
                <a:latin typeface="Times New Roman" panose="02020603050405020304" pitchFamily="18" charset="0"/>
                <a:cs typeface="Times New Roman" panose="02020603050405020304" pitchFamily="18" charset="0"/>
              </a:rPr>
              <a:t>on tomato plants after treated with insecticides in micro-plot tests</a:t>
            </a:r>
            <a:endParaRPr lang="en-US" sz="923"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5337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2262172" y="2298606"/>
          <a:ext cx="4845303" cy="1925154"/>
        </p:xfrm>
        <a:graphic>
          <a:graphicData uri="http://schemas.openxmlformats.org/drawingml/2006/table">
            <a:tbl>
              <a:tblPr>
                <a:tableStyleId>{2D5ABB26-0587-4C30-8999-92F81FD0307C}</a:tableStyleId>
              </a:tblPr>
              <a:tblGrid>
                <a:gridCol w="1309542">
                  <a:extLst>
                    <a:ext uri="{9D8B030D-6E8A-4147-A177-3AD203B41FA5}">
                      <a16:colId xmlns:a16="http://schemas.microsoft.com/office/drawing/2014/main" val="2762657797"/>
                    </a:ext>
                  </a:extLst>
                </a:gridCol>
                <a:gridCol w="444554">
                  <a:extLst>
                    <a:ext uri="{9D8B030D-6E8A-4147-A177-3AD203B41FA5}">
                      <a16:colId xmlns:a16="http://schemas.microsoft.com/office/drawing/2014/main" val="3995087723"/>
                    </a:ext>
                  </a:extLst>
                </a:gridCol>
                <a:gridCol w="609971">
                  <a:extLst>
                    <a:ext uri="{9D8B030D-6E8A-4147-A177-3AD203B41FA5}">
                      <a16:colId xmlns:a16="http://schemas.microsoft.com/office/drawing/2014/main" val="2918263216"/>
                    </a:ext>
                  </a:extLst>
                </a:gridCol>
                <a:gridCol w="620309">
                  <a:extLst>
                    <a:ext uri="{9D8B030D-6E8A-4147-A177-3AD203B41FA5}">
                      <a16:colId xmlns:a16="http://schemas.microsoft.com/office/drawing/2014/main" val="2869294458"/>
                    </a:ext>
                  </a:extLst>
                </a:gridCol>
                <a:gridCol w="620309">
                  <a:extLst>
                    <a:ext uri="{9D8B030D-6E8A-4147-A177-3AD203B41FA5}">
                      <a16:colId xmlns:a16="http://schemas.microsoft.com/office/drawing/2014/main" val="3348782782"/>
                    </a:ext>
                  </a:extLst>
                </a:gridCol>
                <a:gridCol w="620309">
                  <a:extLst>
                    <a:ext uri="{9D8B030D-6E8A-4147-A177-3AD203B41FA5}">
                      <a16:colId xmlns:a16="http://schemas.microsoft.com/office/drawing/2014/main" val="1121141261"/>
                    </a:ext>
                  </a:extLst>
                </a:gridCol>
                <a:gridCol w="620309">
                  <a:extLst>
                    <a:ext uri="{9D8B030D-6E8A-4147-A177-3AD203B41FA5}">
                      <a16:colId xmlns:a16="http://schemas.microsoft.com/office/drawing/2014/main" val="2780740867"/>
                    </a:ext>
                  </a:extLst>
                </a:gridCol>
              </a:tblGrid>
              <a:tr h="213906">
                <a:tc rowSpan="2">
                  <a:txBody>
                    <a:bodyPr/>
                    <a:lstStyle/>
                    <a:p>
                      <a:pPr algn="l" fontAlgn="ctr"/>
                      <a:r>
                        <a:rPr lang="en-US" sz="900" u="none" strike="noStrike" dirty="0">
                          <a:effectLst/>
                          <a:latin typeface="Times New Roman" panose="02020603050405020304" pitchFamily="18" charset="0"/>
                          <a:cs typeface="Times New Roman" panose="02020603050405020304" pitchFamily="18" charset="0"/>
                        </a:rPr>
                        <a:t>Insecticides</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u="none" strike="noStrike">
                          <a:effectLst/>
                          <a:latin typeface="Times New Roman" panose="02020603050405020304" pitchFamily="18" charset="0"/>
                          <a:cs typeface="Times New Roman" panose="02020603050405020304" pitchFamily="18" charset="0"/>
                        </a:rPr>
                        <a:t>IRAC</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altLang="ja-JP" sz="900" b="0" i="0" u="none" strike="noStrike" dirty="0" smtClean="0">
                          <a:solidFill>
                            <a:schemeClr val="tx1"/>
                          </a:solidFill>
                          <a:effectLst/>
                          <a:latin typeface="Times New Roman" panose="02020603050405020304" pitchFamily="18" charset="0"/>
                          <a:ea typeface="+mn-ea"/>
                          <a:cs typeface="Times New Roman" panose="02020603050405020304" pitchFamily="18" charset="0"/>
                        </a:rPr>
                        <a:t>Conc.</a:t>
                      </a:r>
                      <a:endParaRPr lang="ja-JP" altLang="en-US" sz="900" b="0" i="0" u="none" strike="noStrike" dirty="0">
                        <a:solidFill>
                          <a:srgbClr val="000000"/>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fontAlgn="ctr"/>
                      <a:r>
                        <a:rPr lang="en-US" sz="900" u="none" strike="noStrike">
                          <a:effectLst/>
                          <a:latin typeface="Times New Roman" panose="02020603050405020304" pitchFamily="18" charset="0"/>
                          <a:cs typeface="Times New Roman" panose="02020603050405020304" pitchFamily="18" charset="0"/>
                        </a:rPr>
                        <a:t>N. tenuis adults per tomato seedling</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27822197"/>
                  </a:ext>
                </a:extLst>
              </a:tr>
              <a:tr h="21390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3d PT</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6d PT</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10d PT</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18d PT</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3430475"/>
                  </a:ext>
                </a:extLst>
              </a:tr>
              <a:tr h="213906">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Dinotefuran</a:t>
                      </a:r>
                      <a:endParaRPr lang="ja-JP" alt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4A</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10 </a:t>
                      </a: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mg/L</a:t>
                      </a: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0.4±0.5</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0.8±0.8</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1.6±0.8</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1.4±0.8</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455027876"/>
                  </a:ext>
                </a:extLst>
              </a:tr>
              <a:tr h="213906">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Acetamiprid</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4A</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20 </a:t>
                      </a:r>
                      <a:r>
                        <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mg/L</a:t>
                      </a: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0.4±0.5</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0.6±0.5</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1.2±0.4</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1.4±0.8</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13236296"/>
                  </a:ext>
                </a:extLst>
              </a:tr>
              <a:tr h="213906">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Spinetoram</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5</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en-US" altLang="ja-JP" sz="900" b="0" i="0" u="none" strike="noStrike" baseline="0"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16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baseline="3000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0.6±0.8</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0.6±0.5</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1.0±0.7</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1.0±0.6</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32571615"/>
                  </a:ext>
                </a:extLst>
              </a:tr>
              <a:tr h="213906">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Milbemectin</a:t>
                      </a:r>
                      <a:endParaRPr lang="en-US" sz="900" b="0" i="0" u="none" strike="noStrike" baseline="30000"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6</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15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0.6±0.5</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0.8±1.0</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1.0±0.7</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1.2±0.8</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671488628"/>
                  </a:ext>
                </a:extLst>
              </a:tr>
              <a:tr h="213906">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Lepimectin</a:t>
                      </a:r>
                      <a:endParaRPr lang="en-US" sz="900" b="0" i="0" u="none" strike="noStrike" baseline="30000"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6</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120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0.8±0.4</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0.8±0.5</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1.0±0.6</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1.4±0.8</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532032753"/>
                  </a:ext>
                </a:extLst>
              </a:tr>
              <a:tr h="213906">
                <a:tc>
                  <a:txBody>
                    <a:bodyPr/>
                    <a:lstStyle/>
                    <a:p>
                      <a:pPr algn="l" fontAlgn="ctr"/>
                      <a:r>
                        <a:rPr lang="en-US" sz="900" b="0" i="0" u="none" strike="noStrike" dirty="0" err="1" smtClean="0">
                          <a:solidFill>
                            <a:schemeClr val="tx1"/>
                          </a:solidFill>
                          <a:effectLst/>
                          <a:latin typeface="Times New Roman" panose="02020603050405020304" pitchFamily="18" charset="0"/>
                          <a:cs typeface="Times New Roman" panose="02020603050405020304" pitchFamily="18" charset="0"/>
                        </a:rPr>
                        <a:t>Emamectin</a:t>
                      </a:r>
                      <a:r>
                        <a:rPr lang="en-US" sz="900" b="0" i="0" u="none" strike="noStrike" dirty="0" smtClean="0">
                          <a:solidFill>
                            <a:schemeClr val="tx1"/>
                          </a:solidFill>
                          <a:effectLst/>
                          <a:latin typeface="Times New Roman" panose="02020603050405020304" pitchFamily="18" charset="0"/>
                          <a:cs typeface="Times New Roman" panose="02020603050405020304" pitchFamily="18" charset="0"/>
                        </a:rPr>
                        <a:t> benzoate</a:t>
                      </a:r>
                      <a:endParaRPr lang="en-US" sz="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6</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altLang="ja-JP" sz="900" b="0" i="0" u="none" strike="noStrike" dirty="0" smtClean="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60 </a:t>
                      </a:r>
                      <a:r>
                        <a:rPr lang="en-US" altLang="ja-JP" sz="900" b="0" i="0" u="none" strike="noStrike" baseline="0"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altLang="ja-JP" sz="900" b="0" i="0" u="none" strike="noStrike" dirty="0">
                        <a:solidFill>
                          <a:schemeClr val="tx1"/>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5497" marR="5497" marT="549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0.6±0.8</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1.0±1.2</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1.0±0.6</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1.2±0.8</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729389647"/>
                  </a:ext>
                </a:extLst>
              </a:tr>
              <a:tr h="213906">
                <a:tc>
                  <a:txBody>
                    <a:bodyPr/>
                    <a:lstStyle/>
                    <a:p>
                      <a:pPr algn="l" fontAlgn="ctr"/>
                      <a:r>
                        <a:rPr lang="en-US" altLang="ja-JP" sz="900" u="none" strike="noStrike" dirty="0" smtClean="0">
                          <a:effectLst/>
                          <a:latin typeface="Times New Roman" panose="02020603050405020304" pitchFamily="18" charset="0"/>
                          <a:cs typeface="Times New Roman" panose="02020603050405020304" pitchFamily="18" charset="0"/>
                        </a:rPr>
                        <a:t>Control (water only)</a:t>
                      </a:r>
                      <a:endParaRPr lang="ja-JP" alt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1.8±0.4</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1.2±0.8</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1.4±0.8</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1.8±0.8</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652229"/>
                  </a:ext>
                </a:extLst>
              </a:tr>
            </a:tbl>
          </a:graphicData>
        </a:graphic>
      </p:graphicFrame>
      <p:sp>
        <p:nvSpPr>
          <p:cNvPr id="3" name="Rectangle 2"/>
          <p:cNvSpPr/>
          <p:nvPr/>
        </p:nvSpPr>
        <p:spPr>
          <a:xfrm>
            <a:off x="2185979" y="1929274"/>
            <a:ext cx="5185084" cy="376385"/>
          </a:xfrm>
          <a:prstGeom prst="rect">
            <a:avLst/>
          </a:prstGeom>
        </p:spPr>
        <p:txBody>
          <a:bodyPr wrap="square">
            <a:spAutoFit/>
          </a:bodyPr>
          <a:lstStyle/>
          <a:p>
            <a:pPr fontAlgn="ctr"/>
            <a:r>
              <a:rPr lang="en-US" sz="923" b="1" dirty="0">
                <a:latin typeface="Times New Roman" panose="02020603050405020304" pitchFamily="18" charset="0"/>
                <a:cs typeface="Times New Roman" panose="02020603050405020304" pitchFamily="18" charset="0"/>
              </a:rPr>
              <a:t>Table S5</a:t>
            </a:r>
            <a:r>
              <a:rPr lang="en-US" sz="923" dirty="0">
                <a:latin typeface="Times New Roman" panose="02020603050405020304" pitchFamily="18" charset="0"/>
                <a:cs typeface="Times New Roman" panose="02020603050405020304" pitchFamily="18" charset="0"/>
              </a:rPr>
              <a:t>. Preferences of </a:t>
            </a:r>
            <a:r>
              <a:rPr lang="en-US" sz="923" i="1" dirty="0" err="1">
                <a:latin typeface="Times New Roman" panose="02020603050405020304" pitchFamily="18" charset="0"/>
                <a:cs typeface="Times New Roman" panose="02020603050405020304" pitchFamily="18" charset="0"/>
              </a:rPr>
              <a:t>Nesidiocoris</a:t>
            </a:r>
            <a:r>
              <a:rPr lang="en-US" sz="923" i="1" dirty="0">
                <a:latin typeface="Times New Roman" panose="02020603050405020304" pitchFamily="18" charset="0"/>
                <a:cs typeface="Times New Roman" panose="02020603050405020304" pitchFamily="18" charset="0"/>
              </a:rPr>
              <a:t> tenuis </a:t>
            </a:r>
            <a:r>
              <a:rPr lang="en-US" sz="923" dirty="0">
                <a:latin typeface="Times New Roman" panose="02020603050405020304" pitchFamily="18" charset="0"/>
                <a:cs typeface="Times New Roman" panose="02020603050405020304" pitchFamily="18" charset="0"/>
              </a:rPr>
              <a:t>on tomato plants after treated with different doses of Neonicotinoids, </a:t>
            </a:r>
            <a:r>
              <a:rPr lang="en-US" sz="923" dirty="0" err="1">
                <a:latin typeface="Times New Roman" panose="02020603050405020304" pitchFamily="18" charset="0"/>
                <a:cs typeface="Times New Roman" panose="02020603050405020304" pitchFamily="18" charset="0"/>
              </a:rPr>
              <a:t>Spinosins</a:t>
            </a:r>
            <a:r>
              <a:rPr lang="en-US" sz="923" dirty="0">
                <a:latin typeface="Times New Roman" panose="02020603050405020304" pitchFamily="18" charset="0"/>
                <a:cs typeface="Times New Roman" panose="02020603050405020304" pitchFamily="18" charset="0"/>
              </a:rPr>
              <a:t> and </a:t>
            </a:r>
            <a:r>
              <a:rPr lang="en-US" sz="923" dirty="0" err="1">
                <a:latin typeface="Times New Roman" panose="02020603050405020304" pitchFamily="18" charset="0"/>
                <a:cs typeface="Times New Roman" panose="02020603050405020304" pitchFamily="18" charset="0"/>
              </a:rPr>
              <a:t>Abamectins</a:t>
            </a:r>
            <a:r>
              <a:rPr lang="en-US" sz="923" dirty="0">
                <a:latin typeface="Times New Roman" panose="02020603050405020304" pitchFamily="18" charset="0"/>
                <a:cs typeface="Times New Roman" panose="02020603050405020304" pitchFamily="18" charset="0"/>
              </a:rPr>
              <a:t> &amp; </a:t>
            </a:r>
            <a:r>
              <a:rPr lang="en-US" sz="923" dirty="0" err="1">
                <a:latin typeface="Times New Roman" panose="02020603050405020304" pitchFamily="18" charset="0"/>
                <a:cs typeface="Times New Roman" panose="02020603050405020304" pitchFamily="18" charset="0"/>
              </a:rPr>
              <a:t>Milbemycins</a:t>
            </a:r>
            <a:r>
              <a:rPr lang="en-US" sz="923" dirty="0">
                <a:latin typeface="Times New Roman" panose="02020603050405020304" pitchFamily="18" charset="0"/>
                <a:cs typeface="Times New Roman" panose="02020603050405020304" pitchFamily="18" charset="0"/>
              </a:rPr>
              <a:t> in micro-plot tests</a:t>
            </a:r>
            <a:endParaRPr lang="en-US" sz="923"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7615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1583765" y="2520797"/>
          <a:ext cx="5894464" cy="1513641"/>
        </p:xfrm>
        <a:graphic>
          <a:graphicData uri="http://schemas.openxmlformats.org/drawingml/2006/table">
            <a:tbl>
              <a:tblPr>
                <a:tableStyleId>{2D5ABB26-0587-4C30-8999-92F81FD0307C}</a:tableStyleId>
              </a:tblPr>
              <a:tblGrid>
                <a:gridCol w="1484833">
                  <a:extLst>
                    <a:ext uri="{9D8B030D-6E8A-4147-A177-3AD203B41FA5}">
                      <a16:colId xmlns:a16="http://schemas.microsoft.com/office/drawing/2014/main" val="3145907890"/>
                    </a:ext>
                  </a:extLst>
                </a:gridCol>
                <a:gridCol w="544302">
                  <a:extLst>
                    <a:ext uri="{9D8B030D-6E8A-4147-A177-3AD203B41FA5}">
                      <a16:colId xmlns:a16="http://schemas.microsoft.com/office/drawing/2014/main" val="2892426983"/>
                    </a:ext>
                  </a:extLst>
                </a:gridCol>
                <a:gridCol w="846829">
                  <a:extLst>
                    <a:ext uri="{9D8B030D-6E8A-4147-A177-3AD203B41FA5}">
                      <a16:colId xmlns:a16="http://schemas.microsoft.com/office/drawing/2014/main" val="1875902415"/>
                    </a:ext>
                  </a:extLst>
                </a:gridCol>
                <a:gridCol w="754625">
                  <a:extLst>
                    <a:ext uri="{9D8B030D-6E8A-4147-A177-3AD203B41FA5}">
                      <a16:colId xmlns:a16="http://schemas.microsoft.com/office/drawing/2014/main" val="2318495187"/>
                    </a:ext>
                  </a:extLst>
                </a:gridCol>
                <a:gridCol w="754625">
                  <a:extLst>
                    <a:ext uri="{9D8B030D-6E8A-4147-A177-3AD203B41FA5}">
                      <a16:colId xmlns:a16="http://schemas.microsoft.com/office/drawing/2014/main" val="3936775103"/>
                    </a:ext>
                  </a:extLst>
                </a:gridCol>
                <a:gridCol w="754625">
                  <a:extLst>
                    <a:ext uri="{9D8B030D-6E8A-4147-A177-3AD203B41FA5}">
                      <a16:colId xmlns:a16="http://schemas.microsoft.com/office/drawing/2014/main" val="4229363211"/>
                    </a:ext>
                  </a:extLst>
                </a:gridCol>
                <a:gridCol w="754625">
                  <a:extLst>
                    <a:ext uri="{9D8B030D-6E8A-4147-A177-3AD203B41FA5}">
                      <a16:colId xmlns:a16="http://schemas.microsoft.com/office/drawing/2014/main" val="1723531615"/>
                    </a:ext>
                  </a:extLst>
                </a:gridCol>
              </a:tblGrid>
              <a:tr h="187791">
                <a:tc rowSpan="2">
                  <a:txBody>
                    <a:bodyPr/>
                    <a:lstStyle/>
                    <a:p>
                      <a:pPr algn="l" fontAlgn="ctr"/>
                      <a:r>
                        <a:rPr lang="en-US" sz="900" u="none" strike="noStrike" dirty="0">
                          <a:effectLst/>
                          <a:latin typeface="Times New Roman" panose="02020603050405020304" pitchFamily="18" charset="0"/>
                          <a:cs typeface="Times New Roman" panose="02020603050405020304" pitchFamily="18" charset="0"/>
                        </a:rPr>
                        <a:t>Fungicides</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FRAC</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altLang="ja-JP" sz="900" b="0" i="0" u="none" strike="noStrike" dirty="0" smtClean="0">
                          <a:solidFill>
                            <a:schemeClr val="tx1"/>
                          </a:solidFill>
                          <a:effectLst/>
                          <a:latin typeface="Times New Roman" panose="02020603050405020304" pitchFamily="18" charset="0"/>
                          <a:ea typeface="+mn-ea"/>
                          <a:cs typeface="Times New Roman" panose="02020603050405020304" pitchFamily="18" charset="0"/>
                        </a:rPr>
                        <a:t>Conc.</a:t>
                      </a:r>
                      <a:endParaRPr lang="ja-JP" altLang="en-US" sz="900" b="0" i="0" u="none" strike="noStrike" dirty="0">
                        <a:solidFill>
                          <a:srgbClr val="000000"/>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fontAlgn="ctr"/>
                      <a:r>
                        <a:rPr lang="en-US" sz="900" i="1" u="none" strike="noStrike" dirty="0">
                          <a:effectLst/>
                          <a:latin typeface="Times New Roman" panose="02020603050405020304" pitchFamily="18" charset="0"/>
                          <a:cs typeface="Times New Roman" panose="02020603050405020304" pitchFamily="18" charset="0"/>
                        </a:rPr>
                        <a:t>N. tenuis </a:t>
                      </a:r>
                      <a:r>
                        <a:rPr lang="en-US" sz="900" u="none" strike="noStrike" dirty="0">
                          <a:effectLst/>
                          <a:latin typeface="Times New Roman" panose="02020603050405020304" pitchFamily="18" charset="0"/>
                          <a:cs typeface="Times New Roman" panose="02020603050405020304" pitchFamily="18" charset="0"/>
                        </a:rPr>
                        <a:t>adults per tomato seedling</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9676139"/>
                  </a:ext>
                </a:extLst>
              </a:tr>
              <a:tr h="18779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3d PT</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6d PT</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10d PT</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18d PT</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0216573"/>
                  </a:ext>
                </a:extLst>
              </a:tr>
              <a:tr h="187791">
                <a:tc>
                  <a:txBody>
                    <a:bodyPr/>
                    <a:lstStyle/>
                    <a:p>
                      <a:pPr algn="l" fontAlgn="ctr"/>
                      <a:r>
                        <a:rPr lang="en-US" sz="900" b="0" i="0" u="none" strike="noStrike" dirty="0" err="1" smtClean="0">
                          <a:solidFill>
                            <a:srgbClr val="000000"/>
                          </a:solidFill>
                          <a:effectLst/>
                          <a:latin typeface="Times New Roman" panose="02020603050405020304" pitchFamily="18" charset="0"/>
                          <a:cs typeface="Times New Roman" panose="02020603050405020304" pitchFamily="18" charset="0"/>
                        </a:rPr>
                        <a:t>Triflumizole</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3</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b="0" i="0" u="none" strike="noStrike" dirty="0" smtClean="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300 mg/L</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0.6±0.9</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1.4±1.1</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3.6±1.1</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2.0±1.0</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939633933"/>
                  </a:ext>
                </a:extLst>
              </a:tr>
              <a:tr h="199104">
                <a:tc>
                  <a:txBody>
                    <a:bodyPr/>
                    <a:lstStyle/>
                    <a:p>
                      <a:pPr algn="l" fontAlgn="ctr"/>
                      <a:r>
                        <a:rPr lang="en-US" sz="900" b="0" i="0" u="none" strike="noStrike" dirty="0" smtClean="0">
                          <a:solidFill>
                            <a:srgbClr val="000000"/>
                          </a:solidFill>
                          <a:effectLst/>
                          <a:latin typeface="Times New Roman" panose="02020603050405020304" pitchFamily="18" charset="0"/>
                          <a:cs typeface="Times New Roman" panose="02020603050405020304" pitchFamily="18" charset="0"/>
                        </a:rPr>
                        <a:t>Penthiopyrad</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7</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b="0" i="0" u="none" strike="noStrike" dirty="0" smtClean="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500 </a:t>
                      </a:r>
                      <a:r>
                        <a:rPr lang="en-US" altLang="ja-JP" sz="900" b="0" i="0" u="none" strike="noStrike" baseline="0" dirty="0" smtClean="0">
                          <a:solidFill>
                            <a:srgbClr val="000000"/>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0.8±1.3</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0.6±0.6</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2.4±0.9</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3.2±1.9</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858381566"/>
                  </a:ext>
                </a:extLst>
              </a:tr>
              <a:tr h="187791">
                <a:tc>
                  <a:txBody>
                    <a:bodyPr/>
                    <a:lstStyle/>
                    <a:p>
                      <a:pPr algn="l" fontAlgn="ctr"/>
                      <a:r>
                        <a:rPr lang="en-US" sz="900" b="0" i="0" u="none" strike="noStrike" dirty="0" err="1" smtClean="0">
                          <a:solidFill>
                            <a:srgbClr val="000000"/>
                          </a:solidFill>
                          <a:effectLst/>
                          <a:latin typeface="Times New Roman" panose="02020603050405020304" pitchFamily="18" charset="0"/>
                          <a:cs typeface="Times New Roman" panose="02020603050405020304" pitchFamily="18" charset="0"/>
                        </a:rPr>
                        <a:t>Pyribencarb</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11</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smtClean="0">
                          <a:solidFill>
                            <a:srgbClr val="000000"/>
                          </a:solidFill>
                          <a:effectLst/>
                          <a:latin typeface="Times New Roman" panose="02020603050405020304" pitchFamily="18" charset="0"/>
                          <a:ea typeface="Cambria Math" panose="02040503050406030204" pitchFamily="18" charset="0"/>
                          <a:cs typeface="Times New Roman" panose="02020603050405020304" pitchFamily="18" charset="0"/>
                        </a:rPr>
                        <a:t>500 mg/L</a:t>
                      </a:r>
                      <a:endParaRPr lang="en-US" altLang="ja-JP" sz="900" b="0" i="0" u="none" strike="noStrike" dirty="0">
                        <a:solidFill>
                          <a:srgbClr val="000000"/>
                        </a:solidFill>
                        <a:effectLst/>
                        <a:latin typeface="Times New Roman" panose="02020603050405020304" pitchFamily="18" charset="0"/>
                        <a:ea typeface="Cambria Math" panose="020405030504060302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0.6±0.9</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0.8±0.5</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2.6±0.9</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2.6±1.9</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525026729"/>
                  </a:ext>
                </a:extLst>
              </a:tr>
              <a:tr h="187791">
                <a:tc>
                  <a:txBody>
                    <a:bodyPr/>
                    <a:lstStyle/>
                    <a:p>
                      <a:pPr algn="l" fontAlgn="ctr"/>
                      <a:r>
                        <a:rPr lang="en-US" sz="900" b="0" i="0" u="none" strike="noStrike" dirty="0" err="1" smtClean="0">
                          <a:solidFill>
                            <a:srgbClr val="000000"/>
                          </a:solidFill>
                          <a:effectLst/>
                          <a:latin typeface="Times New Roman" panose="02020603050405020304" pitchFamily="18" charset="0"/>
                          <a:cs typeface="Times New Roman" panose="02020603050405020304" pitchFamily="18" charset="0"/>
                        </a:rPr>
                        <a:t>Iminoctadine</a:t>
                      </a:r>
                      <a:r>
                        <a:rPr lang="en-US" sz="9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en-US" sz="900" b="0" i="0" u="none" strike="noStrike" dirty="0" err="1" smtClean="0">
                          <a:solidFill>
                            <a:srgbClr val="000000"/>
                          </a:solidFill>
                          <a:effectLst/>
                          <a:latin typeface="Times New Roman" panose="02020603050405020304" pitchFamily="18" charset="0"/>
                          <a:cs typeface="Times New Roman" panose="02020603050405020304" pitchFamily="18" charset="0"/>
                        </a:rPr>
                        <a:t>albecil</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M07</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b="0" i="0" u="none" strike="noStrike" dirty="0" smtClean="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500 </a:t>
                      </a:r>
                      <a:r>
                        <a:rPr lang="en-US" altLang="ja-JP" sz="900" b="0" i="0" u="none" strike="noStrike" baseline="0" dirty="0" smtClean="0">
                          <a:solidFill>
                            <a:srgbClr val="000000"/>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0.8±0.8</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0.8±0.8</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4.0±1.6</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3.2±1.9</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257498060"/>
                  </a:ext>
                </a:extLst>
              </a:tr>
              <a:tr h="187791">
                <a:tc>
                  <a:txBody>
                    <a:bodyPr/>
                    <a:lstStyle/>
                    <a:p>
                      <a:pPr algn="l" fontAlgn="ctr"/>
                      <a:r>
                        <a:rPr lang="en-US" sz="900" b="0" i="0" u="none" strike="noStrike" dirty="0" err="1" smtClean="0">
                          <a:solidFill>
                            <a:srgbClr val="000000"/>
                          </a:solidFill>
                          <a:effectLst/>
                          <a:latin typeface="Times New Roman" panose="02020603050405020304" pitchFamily="18" charset="0"/>
                          <a:cs typeface="Times New Roman" panose="02020603050405020304" pitchFamily="18" charset="0"/>
                        </a:rPr>
                        <a:t>Tetrachloro-isophthalonitrile</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M05</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b="0" i="0" u="none" strike="noStrike" dirty="0" smtClean="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1000 </a:t>
                      </a:r>
                      <a:r>
                        <a:rPr lang="en-US" altLang="ja-JP" sz="900" b="0" i="0" u="none" strike="noStrike" baseline="0" dirty="0" smtClean="0">
                          <a:solidFill>
                            <a:srgbClr val="000000"/>
                          </a:solidFill>
                          <a:effectLst/>
                          <a:latin typeface="Times New Roman" panose="02020603050405020304" pitchFamily="18" charset="0"/>
                          <a:ea typeface="Cambria Math" panose="02040503050406030204" pitchFamily="18" charset="0"/>
                          <a:cs typeface="Times New Roman" panose="02020603050405020304" pitchFamily="18" charset="0"/>
                        </a:rPr>
                        <a:t>µl/L</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1.4±0.9</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0.8±0.5</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3.2±1.1</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1.8±0.8</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535432386"/>
                  </a:ext>
                </a:extLst>
              </a:tr>
              <a:tr h="187791">
                <a:tc>
                  <a:txBody>
                    <a:bodyPr/>
                    <a:lstStyle/>
                    <a:p>
                      <a:pPr algn="l" fontAlgn="ctr"/>
                      <a:r>
                        <a:rPr lang="en-US" altLang="ja-JP" sz="900" b="0" i="0" u="none" strike="noStrike" dirty="0" smtClean="0">
                          <a:solidFill>
                            <a:schemeClr val="tx1"/>
                          </a:solidFill>
                          <a:effectLst/>
                          <a:latin typeface="Times New Roman" panose="02020603050405020304" pitchFamily="18" charset="0"/>
                          <a:cs typeface="Times New Roman" panose="02020603050405020304" pitchFamily="18" charset="0"/>
                        </a:rPr>
                        <a:t>Control</a:t>
                      </a:r>
                      <a:r>
                        <a:rPr lang="en-US" altLang="ja-JP" sz="900" b="0" i="0" u="none" strike="noStrike" baseline="0" dirty="0" smtClean="0">
                          <a:solidFill>
                            <a:schemeClr val="tx1"/>
                          </a:solidFill>
                          <a:effectLst/>
                          <a:latin typeface="Times New Roman" panose="02020603050405020304" pitchFamily="18" charset="0"/>
                          <a:cs typeface="Times New Roman" panose="02020603050405020304" pitchFamily="18" charset="0"/>
                        </a:rPr>
                        <a:t> (water only)</a:t>
                      </a:r>
                      <a:endParaRPr lang="ja-JP" alt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a:effectLst/>
                          <a:latin typeface="Times New Roman" panose="02020603050405020304" pitchFamily="18" charset="0"/>
                          <a:cs typeface="Times New Roman" panose="02020603050405020304" pitchFamily="18" charset="0"/>
                        </a:rPr>
                        <a:t>1.4±0.6</a:t>
                      </a:r>
                      <a:endParaRPr lang="en-US"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0.8±0.5</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7.0±2.6</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latin typeface="Times New Roman" panose="02020603050405020304" pitchFamily="18" charset="0"/>
                          <a:cs typeface="Times New Roman" panose="02020603050405020304" pitchFamily="18" charset="0"/>
                        </a:rPr>
                        <a:t>3.2±0.8</a:t>
                      </a:r>
                      <a:endParaRPr lang="en-US"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4560844"/>
                  </a:ext>
                </a:extLst>
              </a:tr>
            </a:tbl>
          </a:graphicData>
        </a:graphic>
      </p:graphicFrame>
      <p:sp>
        <p:nvSpPr>
          <p:cNvPr id="3" name="Rectangle 2"/>
          <p:cNvSpPr/>
          <p:nvPr/>
        </p:nvSpPr>
        <p:spPr>
          <a:xfrm>
            <a:off x="1495200" y="2293516"/>
            <a:ext cx="6143427" cy="234360"/>
          </a:xfrm>
          <a:prstGeom prst="rect">
            <a:avLst/>
          </a:prstGeom>
        </p:spPr>
        <p:txBody>
          <a:bodyPr wrap="square">
            <a:spAutoFit/>
          </a:bodyPr>
          <a:lstStyle/>
          <a:p>
            <a:pPr fontAlgn="ctr"/>
            <a:r>
              <a:rPr lang="en-US" sz="923" b="1" dirty="0">
                <a:latin typeface="Times New Roman" panose="02020603050405020304" pitchFamily="18" charset="0"/>
                <a:cs typeface="Times New Roman" panose="02020603050405020304" pitchFamily="18" charset="0"/>
              </a:rPr>
              <a:t>Table S6</a:t>
            </a:r>
            <a:r>
              <a:rPr lang="en-US" sz="923" dirty="0">
                <a:latin typeface="Times New Roman" panose="02020603050405020304" pitchFamily="18" charset="0"/>
                <a:cs typeface="Times New Roman" panose="02020603050405020304" pitchFamily="18" charset="0"/>
              </a:rPr>
              <a:t>. Preferences of </a:t>
            </a:r>
            <a:r>
              <a:rPr lang="en-US" sz="923" i="1" dirty="0" err="1">
                <a:latin typeface="Times New Roman" panose="02020603050405020304" pitchFamily="18" charset="0"/>
                <a:cs typeface="Times New Roman" panose="02020603050405020304" pitchFamily="18" charset="0"/>
              </a:rPr>
              <a:t>Nesodicoris</a:t>
            </a:r>
            <a:r>
              <a:rPr lang="en-US" sz="923" i="1" dirty="0">
                <a:latin typeface="Times New Roman" panose="02020603050405020304" pitchFamily="18" charset="0"/>
                <a:cs typeface="Times New Roman" panose="02020603050405020304" pitchFamily="18" charset="0"/>
              </a:rPr>
              <a:t> tenuis </a:t>
            </a:r>
            <a:r>
              <a:rPr lang="en-US" sz="923" dirty="0">
                <a:latin typeface="Times New Roman" panose="02020603050405020304" pitchFamily="18" charset="0"/>
                <a:cs typeface="Times New Roman" panose="02020603050405020304" pitchFamily="18" charset="0"/>
              </a:rPr>
              <a:t>on tomato plants after treated with fungicides in micro-plot tests</a:t>
            </a:r>
            <a:endParaRPr lang="en-US" sz="923"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141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nvPr>
        </p:nvGraphicFramePr>
        <p:xfrm>
          <a:off x="1289676" y="605798"/>
          <a:ext cx="3323077" cy="199384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p:cNvGraphicFramePr>
            <a:graphicFrameLocks/>
          </p:cNvGraphicFramePr>
          <p:nvPr>
            <p:extLst/>
          </p:nvPr>
        </p:nvGraphicFramePr>
        <p:xfrm>
          <a:off x="4612753" y="605798"/>
          <a:ext cx="3323077" cy="19938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p:cNvGraphicFramePr>
            <a:graphicFrameLocks/>
          </p:cNvGraphicFramePr>
          <p:nvPr>
            <p:extLst/>
          </p:nvPr>
        </p:nvGraphicFramePr>
        <p:xfrm>
          <a:off x="1289676" y="2187542"/>
          <a:ext cx="3323077" cy="19938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p:cNvGraphicFramePr>
            <a:graphicFrameLocks/>
          </p:cNvGraphicFramePr>
          <p:nvPr>
            <p:extLst/>
          </p:nvPr>
        </p:nvGraphicFramePr>
        <p:xfrm>
          <a:off x="4601033" y="2187542"/>
          <a:ext cx="3323077" cy="199384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p:cNvGraphicFramePr>
            <a:graphicFrameLocks/>
          </p:cNvGraphicFramePr>
          <p:nvPr>
            <p:extLst/>
          </p:nvPr>
        </p:nvGraphicFramePr>
        <p:xfrm>
          <a:off x="1289676" y="3785999"/>
          <a:ext cx="3323077" cy="199384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Chart 7"/>
          <p:cNvGraphicFramePr>
            <a:graphicFrameLocks/>
          </p:cNvGraphicFramePr>
          <p:nvPr>
            <p:extLst/>
          </p:nvPr>
        </p:nvGraphicFramePr>
        <p:xfrm>
          <a:off x="4637919" y="3785998"/>
          <a:ext cx="3292051" cy="1993846"/>
        </p:xfrm>
        <a:graphic>
          <a:graphicData uri="http://schemas.openxmlformats.org/drawingml/2006/chart">
            <c:chart xmlns:c="http://schemas.openxmlformats.org/drawingml/2006/chart" xmlns:r="http://schemas.openxmlformats.org/officeDocument/2006/relationships" r:id="rId7"/>
          </a:graphicData>
        </a:graphic>
      </p:graphicFrame>
      <p:sp>
        <p:nvSpPr>
          <p:cNvPr id="9" name="TextBox 8"/>
          <p:cNvSpPr txBox="1"/>
          <p:nvPr/>
        </p:nvSpPr>
        <p:spPr>
          <a:xfrm rot="16200000">
            <a:off x="-597490" y="2777862"/>
            <a:ext cx="3708906" cy="234360"/>
          </a:xfrm>
          <a:prstGeom prst="rect">
            <a:avLst/>
          </a:prstGeom>
          <a:noFill/>
        </p:spPr>
        <p:txBody>
          <a:bodyPr wrap="square" rtlCol="0">
            <a:spAutoFit/>
          </a:bodyPr>
          <a:lstStyle/>
          <a:p>
            <a:pPr algn="ctr"/>
            <a:r>
              <a:rPr lang="en-US" sz="923" dirty="0">
                <a:latin typeface="Cambria" panose="02040503050406030204" pitchFamily="18" charset="0"/>
                <a:ea typeface="Cambria" panose="02040503050406030204" pitchFamily="18" charset="0"/>
              </a:rPr>
              <a:t>Proportion of </a:t>
            </a:r>
            <a:r>
              <a:rPr lang="en-US" sz="923" i="1" dirty="0">
                <a:latin typeface="Cambria" panose="02040503050406030204" pitchFamily="18" charset="0"/>
                <a:ea typeface="Cambria" panose="02040503050406030204" pitchFamily="18" charset="0"/>
              </a:rPr>
              <a:t>N. tenuis </a:t>
            </a:r>
            <a:r>
              <a:rPr lang="en-US" sz="923" dirty="0">
                <a:latin typeface="Cambria" panose="02040503050406030204" pitchFamily="18" charset="0"/>
                <a:ea typeface="Cambria" panose="02040503050406030204" pitchFamily="18" charset="0"/>
              </a:rPr>
              <a:t>individuals per tomato plant per zone </a:t>
            </a:r>
          </a:p>
        </p:txBody>
      </p:sp>
      <p:sp>
        <p:nvSpPr>
          <p:cNvPr id="10" name="TextBox 9"/>
          <p:cNvSpPr txBox="1"/>
          <p:nvPr/>
        </p:nvSpPr>
        <p:spPr>
          <a:xfrm>
            <a:off x="1612899" y="491326"/>
            <a:ext cx="275685" cy="319639"/>
          </a:xfrm>
          <a:prstGeom prst="rect">
            <a:avLst/>
          </a:prstGeom>
          <a:noFill/>
        </p:spPr>
        <p:txBody>
          <a:bodyPr wrap="square" rtlCol="0">
            <a:spAutoFit/>
          </a:bodyPr>
          <a:lstStyle/>
          <a:p>
            <a:r>
              <a:rPr lang="en-US" sz="1477" b="1" dirty="0">
                <a:latin typeface="Cambria" panose="02040503050406030204" pitchFamily="18" charset="0"/>
                <a:ea typeface="Cambria" panose="02040503050406030204" pitchFamily="18" charset="0"/>
              </a:rPr>
              <a:t>A</a:t>
            </a:r>
          </a:p>
        </p:txBody>
      </p:sp>
      <p:sp>
        <p:nvSpPr>
          <p:cNvPr id="11" name="TextBox 10"/>
          <p:cNvSpPr txBox="1"/>
          <p:nvPr/>
        </p:nvSpPr>
        <p:spPr>
          <a:xfrm>
            <a:off x="1612899" y="2056357"/>
            <a:ext cx="275685" cy="319639"/>
          </a:xfrm>
          <a:prstGeom prst="rect">
            <a:avLst/>
          </a:prstGeom>
          <a:noFill/>
        </p:spPr>
        <p:txBody>
          <a:bodyPr wrap="square" rtlCol="0">
            <a:spAutoFit/>
          </a:bodyPr>
          <a:lstStyle/>
          <a:p>
            <a:r>
              <a:rPr lang="en-US" sz="1477" b="1" dirty="0">
                <a:latin typeface="Cambria" panose="02040503050406030204" pitchFamily="18" charset="0"/>
                <a:ea typeface="Cambria" panose="02040503050406030204" pitchFamily="18" charset="0"/>
              </a:rPr>
              <a:t>B</a:t>
            </a:r>
          </a:p>
        </p:txBody>
      </p:sp>
      <p:sp>
        <p:nvSpPr>
          <p:cNvPr id="12" name="TextBox 11"/>
          <p:cNvSpPr txBox="1"/>
          <p:nvPr/>
        </p:nvSpPr>
        <p:spPr>
          <a:xfrm>
            <a:off x="1612899" y="3646457"/>
            <a:ext cx="275685" cy="319639"/>
          </a:xfrm>
          <a:prstGeom prst="rect">
            <a:avLst/>
          </a:prstGeom>
          <a:noFill/>
        </p:spPr>
        <p:txBody>
          <a:bodyPr wrap="square" rtlCol="0">
            <a:spAutoFit/>
          </a:bodyPr>
          <a:lstStyle/>
          <a:p>
            <a:r>
              <a:rPr lang="en-US" sz="1477" b="1" dirty="0">
                <a:latin typeface="Cambria" panose="02040503050406030204" pitchFamily="18" charset="0"/>
                <a:ea typeface="Cambria" panose="02040503050406030204" pitchFamily="18" charset="0"/>
              </a:rPr>
              <a:t>C</a:t>
            </a:r>
          </a:p>
        </p:txBody>
      </p:sp>
      <p:sp>
        <p:nvSpPr>
          <p:cNvPr id="13" name="TextBox 12"/>
          <p:cNvSpPr txBox="1"/>
          <p:nvPr/>
        </p:nvSpPr>
        <p:spPr>
          <a:xfrm>
            <a:off x="4944225" y="491326"/>
            <a:ext cx="275685" cy="319639"/>
          </a:xfrm>
          <a:prstGeom prst="rect">
            <a:avLst/>
          </a:prstGeom>
          <a:noFill/>
        </p:spPr>
        <p:txBody>
          <a:bodyPr wrap="square" rtlCol="0">
            <a:spAutoFit/>
          </a:bodyPr>
          <a:lstStyle/>
          <a:p>
            <a:r>
              <a:rPr lang="en-US" sz="1477" b="1" dirty="0">
                <a:latin typeface="Cambria" panose="02040503050406030204" pitchFamily="18" charset="0"/>
                <a:ea typeface="Cambria" panose="02040503050406030204" pitchFamily="18" charset="0"/>
              </a:rPr>
              <a:t>D</a:t>
            </a:r>
          </a:p>
        </p:txBody>
      </p:sp>
      <p:sp>
        <p:nvSpPr>
          <p:cNvPr id="14" name="TextBox 13"/>
          <p:cNvSpPr txBox="1"/>
          <p:nvPr/>
        </p:nvSpPr>
        <p:spPr>
          <a:xfrm>
            <a:off x="4935976" y="2064713"/>
            <a:ext cx="275685" cy="319639"/>
          </a:xfrm>
          <a:prstGeom prst="rect">
            <a:avLst/>
          </a:prstGeom>
          <a:noFill/>
        </p:spPr>
        <p:txBody>
          <a:bodyPr wrap="square" rtlCol="0">
            <a:spAutoFit/>
          </a:bodyPr>
          <a:lstStyle/>
          <a:p>
            <a:r>
              <a:rPr lang="en-US" sz="1477" b="1" dirty="0">
                <a:latin typeface="Cambria" panose="02040503050406030204" pitchFamily="18" charset="0"/>
                <a:ea typeface="Cambria" panose="02040503050406030204" pitchFamily="18" charset="0"/>
              </a:rPr>
              <a:t>E</a:t>
            </a:r>
          </a:p>
        </p:txBody>
      </p:sp>
      <p:sp>
        <p:nvSpPr>
          <p:cNvPr id="15" name="TextBox 14"/>
          <p:cNvSpPr txBox="1"/>
          <p:nvPr/>
        </p:nvSpPr>
        <p:spPr>
          <a:xfrm>
            <a:off x="4944441" y="3654814"/>
            <a:ext cx="275685" cy="319639"/>
          </a:xfrm>
          <a:prstGeom prst="rect">
            <a:avLst/>
          </a:prstGeom>
          <a:noFill/>
        </p:spPr>
        <p:txBody>
          <a:bodyPr wrap="square" rtlCol="0">
            <a:spAutoFit/>
          </a:bodyPr>
          <a:lstStyle/>
          <a:p>
            <a:r>
              <a:rPr lang="en-US" sz="1477" b="1" dirty="0">
                <a:latin typeface="Cambria" panose="02040503050406030204" pitchFamily="18" charset="0"/>
                <a:ea typeface="Cambria" panose="02040503050406030204" pitchFamily="18" charset="0"/>
              </a:rPr>
              <a:t>F</a:t>
            </a:r>
          </a:p>
        </p:txBody>
      </p:sp>
      <p:sp>
        <p:nvSpPr>
          <p:cNvPr id="16" name="TextBox 15"/>
          <p:cNvSpPr txBox="1"/>
          <p:nvPr/>
        </p:nvSpPr>
        <p:spPr>
          <a:xfrm>
            <a:off x="2323037" y="5666204"/>
            <a:ext cx="1767842" cy="234360"/>
          </a:xfrm>
          <a:prstGeom prst="rect">
            <a:avLst/>
          </a:prstGeom>
          <a:noFill/>
        </p:spPr>
        <p:txBody>
          <a:bodyPr wrap="square" rtlCol="0">
            <a:spAutoFit/>
          </a:bodyPr>
          <a:lstStyle/>
          <a:p>
            <a:pPr algn="ctr"/>
            <a:r>
              <a:rPr lang="en-US" sz="923" dirty="0">
                <a:latin typeface="Cambria" panose="02040503050406030204" pitchFamily="18" charset="0"/>
                <a:ea typeface="Cambria" panose="02040503050406030204" pitchFamily="18" charset="0"/>
              </a:rPr>
              <a:t>Sampling date</a:t>
            </a:r>
          </a:p>
        </p:txBody>
      </p:sp>
      <p:sp>
        <p:nvSpPr>
          <p:cNvPr id="17" name="TextBox 16"/>
          <p:cNvSpPr txBox="1"/>
          <p:nvPr/>
        </p:nvSpPr>
        <p:spPr>
          <a:xfrm>
            <a:off x="5564177" y="5675394"/>
            <a:ext cx="1767842" cy="234360"/>
          </a:xfrm>
          <a:prstGeom prst="rect">
            <a:avLst/>
          </a:prstGeom>
          <a:noFill/>
        </p:spPr>
        <p:txBody>
          <a:bodyPr wrap="square" rtlCol="0">
            <a:spAutoFit/>
          </a:bodyPr>
          <a:lstStyle/>
          <a:p>
            <a:pPr algn="ctr"/>
            <a:r>
              <a:rPr lang="en-US" sz="923" dirty="0">
                <a:latin typeface="Cambria" panose="02040503050406030204" pitchFamily="18" charset="0"/>
                <a:ea typeface="Cambria" panose="02040503050406030204" pitchFamily="18" charset="0"/>
              </a:rPr>
              <a:t>Sampling date</a:t>
            </a:r>
          </a:p>
        </p:txBody>
      </p:sp>
      <p:sp>
        <p:nvSpPr>
          <p:cNvPr id="18" name="Rectangle 17"/>
          <p:cNvSpPr/>
          <p:nvPr/>
        </p:nvSpPr>
        <p:spPr>
          <a:xfrm>
            <a:off x="993942" y="5838323"/>
            <a:ext cx="7139025" cy="518412"/>
          </a:xfrm>
          <a:prstGeom prst="rect">
            <a:avLst/>
          </a:prstGeom>
        </p:spPr>
        <p:txBody>
          <a:bodyPr wrap="square">
            <a:spAutoFit/>
          </a:bodyPr>
          <a:lstStyle/>
          <a:p>
            <a:r>
              <a:rPr lang="en-US" sz="923"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Figure S1. </a:t>
            </a:r>
            <a:r>
              <a:rPr lang="en-US" sz="923" i="1" dirty="0" err="1">
                <a:latin typeface="Cambria" panose="02040503050406030204" pitchFamily="18" charset="0"/>
                <a:ea typeface="Cambria" panose="02040503050406030204" pitchFamily="18" charset="0"/>
              </a:rPr>
              <a:t>Nesidiocoris</a:t>
            </a:r>
            <a:r>
              <a:rPr lang="en-US" sz="923" i="1" dirty="0">
                <a:latin typeface="Cambria" panose="02040503050406030204" pitchFamily="18" charset="0"/>
                <a:ea typeface="Cambria" panose="02040503050406030204" pitchFamily="18" charset="0"/>
              </a:rPr>
              <a:t> tenuis</a:t>
            </a:r>
            <a:r>
              <a:rPr lang="en-US" sz="923" dirty="0">
                <a:latin typeface="Cambria" panose="02040503050406030204" pitchFamily="18" charset="0"/>
                <a:ea typeface="Cambria" panose="02040503050406030204" pitchFamily="18" charset="0"/>
              </a:rPr>
              <a:t> adults (A, B and C) and nymphs (D, E and F) distribution on tomato plants as an effect of LED in banker </a:t>
            </a:r>
            <a:r>
              <a:rPr lang="en-US" sz="923" dirty="0" smtClean="0">
                <a:latin typeface="Cambria" panose="02040503050406030204" pitchFamily="18" charset="0"/>
                <a:ea typeface="Cambria" panose="02040503050406030204" pitchFamily="18" charset="0"/>
              </a:rPr>
              <a:t>plants (A and D), semi-IPM (B and F) </a:t>
            </a:r>
            <a:r>
              <a:rPr lang="en-US" sz="923" dirty="0">
                <a:latin typeface="Cambria" panose="02040503050406030204" pitchFamily="18" charset="0"/>
                <a:ea typeface="Cambria" panose="02040503050406030204" pitchFamily="18" charset="0"/>
              </a:rPr>
              <a:t>and </a:t>
            </a:r>
            <a:r>
              <a:rPr lang="en-US" sz="923" dirty="0" smtClean="0">
                <a:latin typeface="Cambria" panose="02040503050406030204" pitchFamily="18" charset="0"/>
                <a:ea typeface="Cambria" panose="02040503050406030204" pitchFamily="18" charset="0"/>
              </a:rPr>
              <a:t>IPM (C and F) </a:t>
            </a:r>
            <a:r>
              <a:rPr lang="en-US" sz="923" dirty="0">
                <a:latin typeface="Cambria" panose="02040503050406030204" pitchFamily="18" charset="0"/>
                <a:ea typeface="Cambria" panose="02040503050406030204" pitchFamily="18" charset="0"/>
              </a:rPr>
              <a:t>treatments, respectively. White bars represent the proportion of </a:t>
            </a:r>
            <a:r>
              <a:rPr lang="en-US" sz="923" i="1" dirty="0">
                <a:latin typeface="Cambria" panose="02040503050406030204" pitchFamily="18" charset="0"/>
                <a:ea typeface="Cambria" panose="02040503050406030204" pitchFamily="18" charset="0"/>
              </a:rPr>
              <a:t>N. tenuis</a:t>
            </a:r>
            <a:r>
              <a:rPr lang="en-US" sz="923" dirty="0">
                <a:latin typeface="Cambria" panose="02040503050406030204" pitchFamily="18" charset="0"/>
                <a:ea typeface="Cambria" panose="02040503050406030204" pitchFamily="18" charset="0"/>
              </a:rPr>
              <a:t> adults and nymphs in zone 1, grey bars for zone 2, dark grey for zone 3, and black bars for zone 4.</a:t>
            </a:r>
          </a:p>
        </p:txBody>
      </p:sp>
    </p:spTree>
    <p:extLst>
      <p:ext uri="{BB962C8B-B14F-4D97-AF65-F5344CB8AC3E}">
        <p14:creationId xmlns:p14="http://schemas.microsoft.com/office/powerpoint/2010/main" val="3140139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nvPr>
        </p:nvGraphicFramePr>
        <p:xfrm>
          <a:off x="2430292" y="371393"/>
          <a:ext cx="3864672" cy="23261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a:graphicFrameLocks/>
          </p:cNvGraphicFramePr>
          <p:nvPr>
            <p:extLst/>
          </p:nvPr>
        </p:nvGraphicFramePr>
        <p:xfrm>
          <a:off x="2430292" y="2005290"/>
          <a:ext cx="3864672" cy="232615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a:graphicFrameLocks/>
          </p:cNvGraphicFramePr>
          <p:nvPr>
            <p:extLst/>
          </p:nvPr>
        </p:nvGraphicFramePr>
        <p:xfrm>
          <a:off x="2425606" y="3639188"/>
          <a:ext cx="3869357" cy="2326154"/>
        </p:xfrm>
        <a:graphic>
          <a:graphicData uri="http://schemas.openxmlformats.org/drawingml/2006/chart">
            <c:chart xmlns:c="http://schemas.openxmlformats.org/drawingml/2006/chart" xmlns:r="http://schemas.openxmlformats.org/officeDocument/2006/relationships" r:id="rId4"/>
          </a:graphicData>
        </a:graphic>
      </p:graphicFrame>
      <p:grpSp>
        <p:nvGrpSpPr>
          <p:cNvPr id="10" name="Group 9"/>
          <p:cNvGrpSpPr/>
          <p:nvPr/>
        </p:nvGrpSpPr>
        <p:grpSpPr>
          <a:xfrm>
            <a:off x="3597224" y="443230"/>
            <a:ext cx="752611" cy="592869"/>
            <a:chOff x="7734891" y="4121285"/>
            <a:chExt cx="815328" cy="642275"/>
          </a:xfrm>
        </p:grpSpPr>
        <p:sp>
          <p:nvSpPr>
            <p:cNvPr id="11" name="Rectangle 10">
              <a:extLst>
                <a:ext uri="{FF2B5EF4-FFF2-40B4-BE49-F238E27FC236}">
                  <a16:creationId xmlns:a16="http://schemas.microsoft.com/office/drawing/2014/main" id="{10B5C540-6F11-4080-9CA8-7EEF75F90D88}"/>
                </a:ext>
              </a:extLst>
            </p:cNvPr>
            <p:cNvSpPr/>
            <p:nvPr/>
          </p:nvSpPr>
          <p:spPr>
            <a:xfrm>
              <a:off x="7734891" y="4572500"/>
              <a:ext cx="106468" cy="10503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015"/>
            </a:p>
          </p:txBody>
        </p:sp>
        <p:sp>
          <p:nvSpPr>
            <p:cNvPr id="12" name="Rectangle 11">
              <a:extLst>
                <a:ext uri="{FF2B5EF4-FFF2-40B4-BE49-F238E27FC236}">
                  <a16:creationId xmlns:a16="http://schemas.microsoft.com/office/drawing/2014/main" id="{DE0314F3-41DF-42D7-ADE5-7D52FDB9C933}"/>
                </a:ext>
              </a:extLst>
            </p:cNvPr>
            <p:cNvSpPr/>
            <p:nvPr/>
          </p:nvSpPr>
          <p:spPr>
            <a:xfrm>
              <a:off x="7734891" y="4376512"/>
              <a:ext cx="106468" cy="105038"/>
            </a:xfrm>
            <a:prstGeom prst="rect">
              <a:avLst/>
            </a:prstGeom>
            <a:solidFill>
              <a:schemeClr val="bg1">
                <a:lumMod val="75000"/>
              </a:schemeClr>
            </a:solid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015"/>
            </a:p>
          </p:txBody>
        </p:sp>
        <p:sp>
          <p:nvSpPr>
            <p:cNvPr id="13" name="Rectangle 12">
              <a:extLst>
                <a:ext uri="{FF2B5EF4-FFF2-40B4-BE49-F238E27FC236}">
                  <a16:creationId xmlns:a16="http://schemas.microsoft.com/office/drawing/2014/main" id="{581D4C44-9A58-4CF9-B457-B28696846D5F}"/>
                </a:ext>
              </a:extLst>
            </p:cNvPr>
            <p:cNvSpPr/>
            <p:nvPr/>
          </p:nvSpPr>
          <p:spPr>
            <a:xfrm>
              <a:off x="7734891" y="4186121"/>
              <a:ext cx="106468" cy="105038"/>
            </a:xfrm>
            <a:prstGeom prst="rect">
              <a:avLst/>
            </a:prstGeom>
            <a:solidFill>
              <a:schemeClr val="bg1"/>
            </a:solid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015"/>
            </a:p>
          </p:txBody>
        </p:sp>
        <p:sp>
          <p:nvSpPr>
            <p:cNvPr id="14" name="Rectangle 13"/>
            <p:cNvSpPr/>
            <p:nvPr/>
          </p:nvSpPr>
          <p:spPr>
            <a:xfrm>
              <a:off x="7850027" y="4501961"/>
              <a:ext cx="655040" cy="261599"/>
            </a:xfrm>
            <a:prstGeom prst="rect">
              <a:avLst/>
            </a:prstGeom>
          </p:spPr>
          <p:txBody>
            <a:bodyPr wrap="none">
              <a:spAutoFit/>
            </a:bodyPr>
            <a:lstStyle/>
            <a:p>
              <a:r>
                <a:rPr lang="en-US" sz="969" dirty="0">
                  <a:latin typeface="Palatino Linotype" panose="02040502050505030304" pitchFamily="18" charset="0"/>
                </a:rPr>
                <a:t>Cleome</a:t>
              </a:r>
            </a:p>
          </p:txBody>
        </p:sp>
        <p:sp>
          <p:nvSpPr>
            <p:cNvPr id="15" name="Rectangle 14"/>
            <p:cNvSpPr/>
            <p:nvPr/>
          </p:nvSpPr>
          <p:spPr>
            <a:xfrm>
              <a:off x="7850027" y="4315263"/>
              <a:ext cx="642884" cy="261599"/>
            </a:xfrm>
            <a:prstGeom prst="rect">
              <a:avLst/>
            </a:prstGeom>
          </p:spPr>
          <p:txBody>
            <a:bodyPr wrap="none">
              <a:spAutoFit/>
            </a:bodyPr>
            <a:lstStyle/>
            <a:p>
              <a:r>
                <a:rPr lang="en-US" sz="969" dirty="0">
                  <a:latin typeface="Palatino Linotype" panose="02040502050505030304" pitchFamily="18" charset="0"/>
                </a:rPr>
                <a:t>Sesame</a:t>
              </a:r>
            </a:p>
          </p:txBody>
        </p:sp>
        <p:sp>
          <p:nvSpPr>
            <p:cNvPr id="16" name="Rectangle 15"/>
            <p:cNvSpPr/>
            <p:nvPr/>
          </p:nvSpPr>
          <p:spPr>
            <a:xfrm>
              <a:off x="7850027" y="4121285"/>
              <a:ext cx="700192" cy="261599"/>
            </a:xfrm>
            <a:prstGeom prst="rect">
              <a:avLst/>
            </a:prstGeom>
          </p:spPr>
          <p:txBody>
            <a:bodyPr wrap="none">
              <a:spAutoFit/>
            </a:bodyPr>
            <a:lstStyle/>
            <a:p>
              <a:r>
                <a:rPr lang="en-US" sz="969" dirty="0">
                  <a:latin typeface="Palatino Linotype" panose="02040502050505030304" pitchFamily="18" charset="0"/>
                </a:rPr>
                <a:t>Verbena</a:t>
              </a:r>
            </a:p>
          </p:txBody>
        </p:sp>
      </p:grpSp>
      <p:sp>
        <p:nvSpPr>
          <p:cNvPr id="17" name="TextBox 16"/>
          <p:cNvSpPr txBox="1"/>
          <p:nvPr/>
        </p:nvSpPr>
        <p:spPr>
          <a:xfrm>
            <a:off x="3043182" y="421923"/>
            <a:ext cx="272832" cy="262829"/>
          </a:xfrm>
          <a:prstGeom prst="rect">
            <a:avLst/>
          </a:prstGeom>
          <a:noFill/>
        </p:spPr>
        <p:txBody>
          <a:bodyPr wrap="none" rtlCol="0">
            <a:spAutoFit/>
          </a:bodyPr>
          <a:lstStyle/>
          <a:p>
            <a:r>
              <a:rPr lang="en-US" sz="1108" dirty="0">
                <a:latin typeface="Cambria" panose="02040503050406030204" pitchFamily="18" charset="0"/>
                <a:ea typeface="Cambria" panose="02040503050406030204" pitchFamily="18" charset="0"/>
              </a:rPr>
              <a:t>A</a:t>
            </a:r>
          </a:p>
        </p:txBody>
      </p:sp>
      <p:sp>
        <p:nvSpPr>
          <p:cNvPr id="18" name="TextBox 17"/>
          <p:cNvSpPr txBox="1"/>
          <p:nvPr/>
        </p:nvSpPr>
        <p:spPr>
          <a:xfrm>
            <a:off x="3040278" y="2047915"/>
            <a:ext cx="271228" cy="262829"/>
          </a:xfrm>
          <a:prstGeom prst="rect">
            <a:avLst/>
          </a:prstGeom>
          <a:noFill/>
        </p:spPr>
        <p:txBody>
          <a:bodyPr wrap="none" rtlCol="0">
            <a:spAutoFit/>
          </a:bodyPr>
          <a:lstStyle/>
          <a:p>
            <a:r>
              <a:rPr lang="en-US" sz="1108" dirty="0">
                <a:latin typeface="Cambria" panose="02040503050406030204" pitchFamily="18" charset="0"/>
                <a:ea typeface="Cambria" panose="02040503050406030204" pitchFamily="18" charset="0"/>
              </a:rPr>
              <a:t>B</a:t>
            </a:r>
          </a:p>
        </p:txBody>
      </p:sp>
      <p:sp>
        <p:nvSpPr>
          <p:cNvPr id="19" name="TextBox 18"/>
          <p:cNvSpPr txBox="1"/>
          <p:nvPr/>
        </p:nvSpPr>
        <p:spPr>
          <a:xfrm>
            <a:off x="3037372" y="3682887"/>
            <a:ext cx="264816" cy="262829"/>
          </a:xfrm>
          <a:prstGeom prst="rect">
            <a:avLst/>
          </a:prstGeom>
          <a:noFill/>
        </p:spPr>
        <p:txBody>
          <a:bodyPr wrap="none" rtlCol="0">
            <a:spAutoFit/>
          </a:bodyPr>
          <a:lstStyle/>
          <a:p>
            <a:r>
              <a:rPr lang="en-US" sz="1108" dirty="0">
                <a:latin typeface="Cambria" panose="02040503050406030204" pitchFamily="18" charset="0"/>
                <a:ea typeface="Cambria" panose="02040503050406030204" pitchFamily="18" charset="0"/>
              </a:rPr>
              <a:t>C</a:t>
            </a:r>
          </a:p>
        </p:txBody>
      </p:sp>
      <p:sp>
        <p:nvSpPr>
          <p:cNvPr id="20" name="Rectangle 19"/>
          <p:cNvSpPr/>
          <p:nvPr/>
        </p:nvSpPr>
        <p:spPr>
          <a:xfrm>
            <a:off x="1608157" y="5838323"/>
            <a:ext cx="6320634" cy="553998"/>
          </a:xfrm>
          <a:prstGeom prst="rect">
            <a:avLst/>
          </a:prstGeom>
        </p:spPr>
        <p:txBody>
          <a:bodyPr wrap="square">
            <a:spAutoFit/>
          </a:bodyPr>
          <a:lstStyle/>
          <a:p>
            <a:pPr algn="just">
              <a:lnSpc>
                <a:spcPts val="1200"/>
              </a:lnSpc>
            </a:pPr>
            <a:r>
              <a:rPr lang="en-US" sz="923"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Figure S2. </a:t>
            </a:r>
            <a:r>
              <a:rPr lang="en-US" sz="923" dirty="0">
                <a:solidFill>
                  <a:srgbClr val="000000"/>
                </a:solidFill>
                <a:latin typeface="Cambria" panose="02040503050406030204" pitchFamily="18" charset="0"/>
                <a:ea typeface="Cambria" panose="02040503050406030204" pitchFamily="18" charset="0"/>
                <a:cs typeface="Times New Roman" panose="02020603050405020304" pitchFamily="18" charset="0"/>
              </a:rPr>
              <a:t>Mean (±SD) number of </a:t>
            </a:r>
            <a:r>
              <a:rPr lang="en-US" sz="923"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Nesidiocoris</a:t>
            </a:r>
            <a:r>
              <a:rPr lang="en-US" sz="923"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tenuis </a:t>
            </a:r>
            <a:r>
              <a:rPr lang="en-US" sz="923" dirty="0">
                <a:solidFill>
                  <a:srgbClr val="000000"/>
                </a:solidFill>
                <a:latin typeface="Cambria" panose="02040503050406030204" pitchFamily="18" charset="0"/>
                <a:ea typeface="Cambria" panose="02040503050406030204" pitchFamily="18" charset="0"/>
                <a:cs typeface="Times New Roman" panose="02020603050405020304" pitchFamily="18" charset="0"/>
              </a:rPr>
              <a:t>(including nymphs and adults) on banker plants; Verbena (</a:t>
            </a:r>
            <a:r>
              <a:rPr lang="en-US" sz="923"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Verbena </a:t>
            </a:r>
            <a:r>
              <a:rPr lang="en-US" sz="923"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terena</a:t>
            </a:r>
            <a:r>
              <a:rPr lang="en-US" sz="923" dirty="0">
                <a:solidFill>
                  <a:srgbClr val="000000"/>
                </a:solidFill>
                <a:latin typeface="Cambria" panose="02040503050406030204" pitchFamily="18" charset="0"/>
                <a:ea typeface="Cambria" panose="02040503050406030204" pitchFamily="18" charset="0"/>
                <a:cs typeface="Times New Roman" panose="02020603050405020304" pitchFamily="18" charset="0"/>
              </a:rPr>
              <a:t> cv. </a:t>
            </a:r>
            <a:r>
              <a:rPr lang="en-US" sz="923"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Tapian</a:t>
            </a:r>
            <a:r>
              <a:rPr lang="en-US" sz="923" dirty="0">
                <a:solidFill>
                  <a:srgbClr val="000000"/>
                </a:solidFill>
                <a:latin typeface="Cambria" panose="02040503050406030204" pitchFamily="18" charset="0"/>
                <a:ea typeface="Cambria" panose="02040503050406030204" pitchFamily="18" charset="0"/>
                <a:cs typeface="Times New Roman" panose="02020603050405020304" pitchFamily="18" charset="0"/>
              </a:rPr>
              <a:t>), Sesame (</a:t>
            </a:r>
            <a:r>
              <a:rPr lang="en-US" sz="923"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Sesamum</a:t>
            </a:r>
            <a:r>
              <a:rPr lang="en-US" sz="923"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US" sz="923"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indicum</a:t>
            </a:r>
            <a:r>
              <a:rPr lang="en-US" sz="923" dirty="0">
                <a:solidFill>
                  <a:srgbClr val="000000"/>
                </a:solidFill>
                <a:latin typeface="Cambria" panose="02040503050406030204" pitchFamily="18" charset="0"/>
                <a:ea typeface="Cambria" panose="02040503050406030204" pitchFamily="18" charset="0"/>
                <a:cs typeface="Times New Roman" panose="02020603050405020304" pitchFamily="18" charset="0"/>
              </a:rPr>
              <a:t>), and Cleome (</a:t>
            </a:r>
            <a:r>
              <a:rPr lang="en-US" sz="923"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Cleome </a:t>
            </a:r>
            <a:r>
              <a:rPr lang="en-US" sz="923"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spinosa</a:t>
            </a:r>
            <a:r>
              <a:rPr lang="en-US" sz="923" dirty="0">
                <a:solidFill>
                  <a:srgbClr val="000000"/>
                </a:solidFill>
                <a:latin typeface="Cambria" panose="02040503050406030204" pitchFamily="18" charset="0"/>
                <a:ea typeface="Cambria" panose="02040503050406030204" pitchFamily="18" charset="0"/>
                <a:cs typeface="Times New Roman" panose="02020603050405020304" pitchFamily="18" charset="0"/>
              </a:rPr>
              <a:t>) in banker plants treatment (A), Semi-IPM treatment (B) and IPM (C). </a:t>
            </a:r>
          </a:p>
        </p:txBody>
      </p:sp>
      <p:sp>
        <p:nvSpPr>
          <p:cNvPr id="21" name="TextBox 20"/>
          <p:cNvSpPr txBox="1"/>
          <p:nvPr/>
        </p:nvSpPr>
        <p:spPr>
          <a:xfrm>
            <a:off x="3265418" y="5572475"/>
            <a:ext cx="1767842" cy="234360"/>
          </a:xfrm>
          <a:prstGeom prst="rect">
            <a:avLst/>
          </a:prstGeom>
          <a:noFill/>
        </p:spPr>
        <p:txBody>
          <a:bodyPr wrap="square" rtlCol="0">
            <a:spAutoFit/>
          </a:bodyPr>
          <a:lstStyle/>
          <a:p>
            <a:pPr algn="ctr"/>
            <a:r>
              <a:rPr lang="en-US" sz="923" dirty="0">
                <a:latin typeface="Cambria" panose="02040503050406030204" pitchFamily="18" charset="0"/>
                <a:ea typeface="Cambria" panose="02040503050406030204" pitchFamily="18" charset="0"/>
              </a:rPr>
              <a:t>Sampling date</a:t>
            </a:r>
          </a:p>
        </p:txBody>
      </p:sp>
      <p:sp>
        <p:nvSpPr>
          <p:cNvPr id="22" name="TextBox 21"/>
          <p:cNvSpPr txBox="1"/>
          <p:nvPr/>
        </p:nvSpPr>
        <p:spPr>
          <a:xfrm rot="16200000">
            <a:off x="900662" y="2705059"/>
            <a:ext cx="3208875" cy="234360"/>
          </a:xfrm>
          <a:prstGeom prst="rect">
            <a:avLst/>
          </a:prstGeom>
          <a:noFill/>
        </p:spPr>
        <p:txBody>
          <a:bodyPr wrap="square" rtlCol="0">
            <a:spAutoFit/>
          </a:bodyPr>
          <a:lstStyle/>
          <a:p>
            <a:pPr algn="ctr"/>
            <a:r>
              <a:rPr lang="en-US" sz="923" dirty="0">
                <a:latin typeface="Cambria" panose="02040503050406030204" pitchFamily="18" charset="0"/>
                <a:ea typeface="Cambria" panose="02040503050406030204" pitchFamily="18" charset="0"/>
              </a:rPr>
              <a:t>Number of </a:t>
            </a:r>
            <a:r>
              <a:rPr lang="en-US" sz="923" i="1" dirty="0">
                <a:latin typeface="Cambria" panose="02040503050406030204" pitchFamily="18" charset="0"/>
                <a:ea typeface="Cambria" panose="02040503050406030204" pitchFamily="18" charset="0"/>
              </a:rPr>
              <a:t>N. tenuis </a:t>
            </a:r>
            <a:r>
              <a:rPr lang="en-US" sz="923" dirty="0">
                <a:latin typeface="Cambria" panose="02040503050406030204" pitchFamily="18" charset="0"/>
                <a:ea typeface="Cambria" panose="02040503050406030204" pitchFamily="18" charset="0"/>
              </a:rPr>
              <a:t>per 10 taps from each banker plants</a:t>
            </a:r>
          </a:p>
        </p:txBody>
      </p:sp>
    </p:spTree>
    <p:extLst>
      <p:ext uri="{BB962C8B-B14F-4D97-AF65-F5344CB8AC3E}">
        <p14:creationId xmlns:p14="http://schemas.microsoft.com/office/powerpoint/2010/main" val="374066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424484" y="1375976"/>
            <a:ext cx="2041000" cy="2845150"/>
            <a:chOff x="1454635" y="469275"/>
            <a:chExt cx="2211083" cy="3082246"/>
          </a:xfrm>
        </p:grpSpPr>
        <p:graphicFrame>
          <p:nvGraphicFramePr>
            <p:cNvPr id="4" name="Chart 3"/>
            <p:cNvGraphicFramePr>
              <a:graphicFrameLocks/>
            </p:cNvGraphicFramePr>
            <p:nvPr>
              <p:extLst/>
            </p:nvPr>
          </p:nvGraphicFramePr>
          <p:xfrm>
            <a:off x="1454635" y="469275"/>
            <a:ext cx="2211083" cy="3082246"/>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2076705" y="469275"/>
              <a:ext cx="333773" cy="346276"/>
            </a:xfrm>
            <a:prstGeom prst="rect">
              <a:avLst/>
            </a:prstGeom>
            <a:noFill/>
          </p:spPr>
          <p:txBody>
            <a:bodyPr wrap="none" rtlCol="0">
              <a:spAutoFit/>
            </a:bodyPr>
            <a:lstStyle/>
            <a:p>
              <a:r>
                <a:rPr lang="en-US" sz="1477" b="1" dirty="0">
                  <a:latin typeface="Cambria" panose="02040503050406030204" pitchFamily="18" charset="0"/>
                  <a:ea typeface="Cambria" panose="02040503050406030204" pitchFamily="18" charset="0"/>
                </a:rPr>
                <a:t>B</a:t>
              </a:r>
            </a:p>
          </p:txBody>
        </p:sp>
      </p:grpSp>
      <p:grpSp>
        <p:nvGrpSpPr>
          <p:cNvPr id="3" name="Group 2"/>
          <p:cNvGrpSpPr/>
          <p:nvPr/>
        </p:nvGrpSpPr>
        <p:grpSpPr>
          <a:xfrm>
            <a:off x="1263832" y="2974949"/>
            <a:ext cx="3731304" cy="2080493"/>
            <a:chOff x="1249820" y="1082929"/>
            <a:chExt cx="4042246" cy="2253867"/>
          </a:xfrm>
        </p:grpSpPr>
        <p:graphicFrame>
          <p:nvGraphicFramePr>
            <p:cNvPr id="8" name="Chart 7"/>
            <p:cNvGraphicFramePr>
              <a:graphicFrameLocks/>
            </p:cNvGraphicFramePr>
            <p:nvPr>
              <p:extLst/>
            </p:nvPr>
          </p:nvGraphicFramePr>
          <p:xfrm>
            <a:off x="1692066" y="1176796"/>
            <a:ext cx="3600000" cy="2160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2209034" y="1204410"/>
              <a:ext cx="298659" cy="346276"/>
            </a:xfrm>
            <a:prstGeom prst="rect">
              <a:avLst/>
            </a:prstGeom>
            <a:noFill/>
          </p:spPr>
          <p:txBody>
            <a:bodyPr wrap="square" rtlCol="0">
              <a:spAutoFit/>
            </a:bodyPr>
            <a:lstStyle/>
            <a:p>
              <a:r>
                <a:rPr lang="en-US" sz="1477" b="1" dirty="0">
                  <a:latin typeface="Cambria" panose="02040503050406030204" pitchFamily="18" charset="0"/>
                  <a:ea typeface="Cambria" panose="02040503050406030204" pitchFamily="18" charset="0"/>
                </a:rPr>
                <a:t>C</a:t>
              </a:r>
            </a:p>
          </p:txBody>
        </p:sp>
        <p:grpSp>
          <p:nvGrpSpPr>
            <p:cNvPr id="13" name="Group 12"/>
            <p:cNvGrpSpPr/>
            <p:nvPr/>
          </p:nvGrpSpPr>
          <p:grpSpPr>
            <a:xfrm>
              <a:off x="2293195" y="1504463"/>
              <a:ext cx="1349654" cy="628687"/>
              <a:chOff x="7630639" y="3760754"/>
              <a:chExt cx="1349654" cy="628687"/>
            </a:xfrm>
          </p:grpSpPr>
          <p:grpSp>
            <p:nvGrpSpPr>
              <p:cNvPr id="16" name="Group 15"/>
              <p:cNvGrpSpPr/>
              <p:nvPr/>
            </p:nvGrpSpPr>
            <p:grpSpPr>
              <a:xfrm>
                <a:off x="7630640" y="3823434"/>
                <a:ext cx="427383" cy="109909"/>
                <a:chOff x="6887155" y="4194926"/>
                <a:chExt cx="427383" cy="109909"/>
              </a:xfrm>
            </p:grpSpPr>
            <p:cxnSp>
              <p:nvCxnSpPr>
                <p:cNvPr id="28" name="Straight Connector 27"/>
                <p:cNvCxnSpPr/>
                <p:nvPr/>
              </p:nvCxnSpPr>
              <p:spPr>
                <a:xfrm>
                  <a:off x="6887155" y="4259931"/>
                  <a:ext cx="427383" cy="0"/>
                </a:xfrm>
                <a:prstGeom prst="line">
                  <a:avLst/>
                </a:prstGeom>
                <a:ln w="2222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9" name="Isosceles Triangle 28"/>
                <p:cNvSpPr/>
                <p:nvPr/>
              </p:nvSpPr>
              <p:spPr>
                <a:xfrm>
                  <a:off x="7055505" y="4194926"/>
                  <a:ext cx="104008" cy="109909"/>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9">
                    <a:latin typeface="Cambria" panose="02040503050406030204" pitchFamily="18" charset="0"/>
                    <a:ea typeface="Cambria" panose="02040503050406030204" pitchFamily="18" charset="0"/>
                  </a:endParaRPr>
                </a:p>
              </p:txBody>
            </p:sp>
          </p:grpSp>
          <p:grpSp>
            <p:nvGrpSpPr>
              <p:cNvPr id="17" name="Group 16"/>
              <p:cNvGrpSpPr/>
              <p:nvPr/>
            </p:nvGrpSpPr>
            <p:grpSpPr>
              <a:xfrm>
                <a:off x="7637302" y="4013722"/>
                <a:ext cx="427383" cy="93773"/>
                <a:chOff x="6893817" y="4225308"/>
                <a:chExt cx="427383" cy="93773"/>
              </a:xfrm>
            </p:grpSpPr>
            <p:cxnSp>
              <p:nvCxnSpPr>
                <p:cNvPr id="26" name="Straight Connector 25"/>
                <p:cNvCxnSpPr/>
                <p:nvPr/>
              </p:nvCxnSpPr>
              <p:spPr>
                <a:xfrm>
                  <a:off x="6893817" y="4275076"/>
                  <a:ext cx="427383"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7055504" y="4225308"/>
                  <a:ext cx="104008" cy="9377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9">
                    <a:latin typeface="Cambria" panose="02040503050406030204" pitchFamily="18" charset="0"/>
                    <a:ea typeface="Cambria" panose="02040503050406030204" pitchFamily="18" charset="0"/>
                  </a:endParaRPr>
                </a:p>
              </p:txBody>
            </p:sp>
          </p:grpSp>
          <p:grpSp>
            <p:nvGrpSpPr>
              <p:cNvPr id="18" name="Group 17"/>
              <p:cNvGrpSpPr/>
              <p:nvPr/>
            </p:nvGrpSpPr>
            <p:grpSpPr>
              <a:xfrm>
                <a:off x="7630639" y="4186944"/>
                <a:ext cx="427383" cy="109909"/>
                <a:chOff x="6887155" y="4194926"/>
                <a:chExt cx="427383" cy="109909"/>
              </a:xfrm>
            </p:grpSpPr>
            <p:cxnSp>
              <p:nvCxnSpPr>
                <p:cNvPr id="24" name="Straight Connector 23"/>
                <p:cNvCxnSpPr/>
                <p:nvPr/>
              </p:nvCxnSpPr>
              <p:spPr>
                <a:xfrm>
                  <a:off x="6887155" y="4259931"/>
                  <a:ext cx="427383" cy="0"/>
                </a:xfrm>
                <a:prstGeom prst="line">
                  <a:avLst/>
                </a:prstGeom>
                <a:ln w="2222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5" name="Isosceles Triangle 24"/>
                <p:cNvSpPr/>
                <p:nvPr/>
              </p:nvSpPr>
              <p:spPr>
                <a:xfrm>
                  <a:off x="7055505" y="4194926"/>
                  <a:ext cx="104008" cy="1099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9">
                    <a:latin typeface="Cambria" panose="02040503050406030204" pitchFamily="18" charset="0"/>
                    <a:ea typeface="Cambria" panose="02040503050406030204" pitchFamily="18" charset="0"/>
                  </a:endParaRPr>
                </a:p>
              </p:txBody>
            </p:sp>
          </p:grpSp>
          <p:sp>
            <p:nvSpPr>
              <p:cNvPr id="20" name="TextBox 19"/>
              <p:cNvSpPr txBox="1"/>
              <p:nvPr/>
            </p:nvSpPr>
            <p:spPr>
              <a:xfrm>
                <a:off x="7981409" y="3760754"/>
                <a:ext cx="998884" cy="261599"/>
              </a:xfrm>
              <a:prstGeom prst="rect">
                <a:avLst/>
              </a:prstGeom>
              <a:noFill/>
            </p:spPr>
            <p:txBody>
              <a:bodyPr wrap="none" rtlCol="0">
                <a:spAutoFit/>
              </a:bodyPr>
              <a:lstStyle/>
              <a:p>
                <a:r>
                  <a:rPr lang="en-US" sz="969" dirty="0">
                    <a:latin typeface="Cambria" panose="02040503050406030204" pitchFamily="18" charset="0"/>
                    <a:ea typeface="Cambria" panose="02040503050406030204" pitchFamily="18" charset="0"/>
                    <a:cs typeface="Times New Roman" panose="02020603050405020304" pitchFamily="18" charset="0"/>
                  </a:rPr>
                  <a:t>Banker plants</a:t>
                </a:r>
              </a:p>
            </p:txBody>
          </p:sp>
          <p:sp>
            <p:nvSpPr>
              <p:cNvPr id="21" name="TextBox 20"/>
              <p:cNvSpPr txBox="1"/>
              <p:nvPr/>
            </p:nvSpPr>
            <p:spPr>
              <a:xfrm>
                <a:off x="7989870" y="3938756"/>
                <a:ext cx="755763" cy="261599"/>
              </a:xfrm>
              <a:prstGeom prst="rect">
                <a:avLst/>
              </a:prstGeom>
              <a:noFill/>
            </p:spPr>
            <p:txBody>
              <a:bodyPr wrap="none" rtlCol="0">
                <a:spAutoFit/>
              </a:bodyPr>
              <a:lstStyle/>
              <a:p>
                <a:r>
                  <a:rPr lang="en-US" sz="969" dirty="0">
                    <a:latin typeface="Cambria" panose="02040503050406030204" pitchFamily="18" charset="0"/>
                    <a:ea typeface="Cambria" panose="02040503050406030204" pitchFamily="18" charset="0"/>
                    <a:cs typeface="Times New Roman" panose="02020603050405020304" pitchFamily="18" charset="0"/>
                  </a:rPr>
                  <a:t>Semi-IPM</a:t>
                </a:r>
              </a:p>
            </p:txBody>
          </p:sp>
          <p:sp>
            <p:nvSpPr>
              <p:cNvPr id="22" name="TextBox 21"/>
              <p:cNvSpPr txBox="1"/>
              <p:nvPr/>
            </p:nvSpPr>
            <p:spPr>
              <a:xfrm>
                <a:off x="7993788" y="4127842"/>
                <a:ext cx="429284" cy="261599"/>
              </a:xfrm>
              <a:prstGeom prst="rect">
                <a:avLst/>
              </a:prstGeom>
              <a:noFill/>
            </p:spPr>
            <p:txBody>
              <a:bodyPr wrap="none" rtlCol="0">
                <a:spAutoFit/>
              </a:bodyPr>
              <a:lstStyle/>
              <a:p>
                <a:r>
                  <a:rPr lang="en-US" sz="969" dirty="0">
                    <a:latin typeface="Cambria" panose="02040503050406030204" pitchFamily="18" charset="0"/>
                    <a:ea typeface="Cambria" panose="02040503050406030204" pitchFamily="18" charset="0"/>
                    <a:cs typeface="Times New Roman" panose="02020603050405020304" pitchFamily="18" charset="0"/>
                  </a:rPr>
                  <a:t>IPM</a:t>
                </a:r>
              </a:p>
            </p:txBody>
          </p:sp>
        </p:grpSp>
        <p:sp>
          <p:nvSpPr>
            <p:cNvPr id="55" name="TextBox 54"/>
            <p:cNvSpPr txBox="1"/>
            <p:nvPr/>
          </p:nvSpPr>
          <p:spPr>
            <a:xfrm rot="16200000">
              <a:off x="547016" y="1785733"/>
              <a:ext cx="1967221" cy="561613"/>
            </a:xfrm>
            <a:prstGeom prst="rect">
              <a:avLst/>
            </a:prstGeom>
            <a:noFill/>
          </p:spPr>
          <p:txBody>
            <a:bodyPr wrap="square" rtlCol="0">
              <a:spAutoFit/>
            </a:bodyPr>
            <a:lstStyle/>
            <a:p>
              <a:pPr algn="ctr"/>
              <a:r>
                <a:rPr lang="en-US" sz="923" dirty="0">
                  <a:latin typeface="Cambria" panose="02040503050406030204" pitchFamily="18" charset="0"/>
                  <a:ea typeface="Cambria" panose="02040503050406030204" pitchFamily="18" charset="0"/>
                </a:rPr>
                <a:t>Number of plants (%) with necrotic rings as a result of </a:t>
              </a:r>
              <a:r>
                <a:rPr lang="en-US" sz="923" i="1" dirty="0">
                  <a:latin typeface="Cambria" panose="02040503050406030204" pitchFamily="18" charset="0"/>
                  <a:ea typeface="Cambria" panose="02040503050406030204" pitchFamily="18" charset="0"/>
                </a:rPr>
                <a:t>N. tenuis </a:t>
              </a:r>
              <a:r>
                <a:rPr lang="en-US" sz="923" dirty="0">
                  <a:latin typeface="Cambria" panose="02040503050406030204" pitchFamily="18" charset="0"/>
                  <a:ea typeface="Cambria" panose="02040503050406030204" pitchFamily="18" charset="0"/>
                </a:rPr>
                <a:t>feeding</a:t>
              </a:r>
            </a:p>
          </p:txBody>
        </p:sp>
      </p:grpSp>
      <p:sp>
        <p:nvSpPr>
          <p:cNvPr id="56" name="TextBox 55"/>
          <p:cNvSpPr txBox="1"/>
          <p:nvPr/>
        </p:nvSpPr>
        <p:spPr>
          <a:xfrm rot="16200000">
            <a:off x="4495955" y="2087695"/>
            <a:ext cx="1767842" cy="376385"/>
          </a:xfrm>
          <a:prstGeom prst="rect">
            <a:avLst/>
          </a:prstGeom>
          <a:noFill/>
        </p:spPr>
        <p:txBody>
          <a:bodyPr wrap="square" rtlCol="0">
            <a:spAutoFit/>
          </a:bodyPr>
          <a:lstStyle/>
          <a:p>
            <a:pPr algn="ctr"/>
            <a:r>
              <a:rPr lang="en-US" sz="923" dirty="0">
                <a:latin typeface="Cambria" panose="02040503050406030204" pitchFamily="18" charset="0"/>
                <a:ea typeface="Cambria" panose="02040503050406030204" pitchFamily="18" charset="0"/>
              </a:rPr>
              <a:t>Number of plants (%) infected by TYLCV </a:t>
            </a:r>
          </a:p>
        </p:txBody>
      </p:sp>
      <p:graphicFrame>
        <p:nvGraphicFramePr>
          <p:cNvPr id="11" name="Chart 10"/>
          <p:cNvGraphicFramePr>
            <a:graphicFrameLocks/>
          </p:cNvGraphicFramePr>
          <p:nvPr>
            <p:extLst>
              <p:ext uri="{D42A27DB-BD31-4B8C-83A1-F6EECF244321}">
                <p14:modId xmlns:p14="http://schemas.microsoft.com/office/powerpoint/2010/main" val="3147698455"/>
              </p:ext>
            </p:extLst>
          </p:nvPr>
        </p:nvGraphicFramePr>
        <p:xfrm>
          <a:off x="1669952" y="1414651"/>
          <a:ext cx="3323077" cy="1993846"/>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2162033" y="1447046"/>
            <a:ext cx="308098" cy="319639"/>
          </a:xfrm>
          <a:prstGeom prst="rect">
            <a:avLst/>
          </a:prstGeom>
          <a:noFill/>
        </p:spPr>
        <p:txBody>
          <a:bodyPr wrap="none" rtlCol="0">
            <a:spAutoFit/>
          </a:bodyPr>
          <a:lstStyle/>
          <a:p>
            <a:r>
              <a:rPr lang="en-US" sz="1477" b="1" dirty="0">
                <a:latin typeface="Cambria" panose="02040503050406030204" pitchFamily="18" charset="0"/>
                <a:ea typeface="Cambria" panose="02040503050406030204" pitchFamily="18" charset="0"/>
              </a:rPr>
              <a:t>A</a:t>
            </a:r>
          </a:p>
        </p:txBody>
      </p:sp>
      <p:grpSp>
        <p:nvGrpSpPr>
          <p:cNvPr id="34" name="Group 33"/>
          <p:cNvGrpSpPr/>
          <p:nvPr/>
        </p:nvGrpSpPr>
        <p:grpSpPr>
          <a:xfrm>
            <a:off x="3640628" y="1936160"/>
            <a:ext cx="1321044" cy="957919"/>
            <a:chOff x="7630639" y="3562641"/>
            <a:chExt cx="1431131" cy="1037746"/>
          </a:xfrm>
        </p:grpSpPr>
        <p:grpSp>
          <p:nvGrpSpPr>
            <p:cNvPr id="35" name="Group 34"/>
            <p:cNvGrpSpPr/>
            <p:nvPr/>
          </p:nvGrpSpPr>
          <p:grpSpPr>
            <a:xfrm>
              <a:off x="7630641" y="3635429"/>
              <a:ext cx="427383" cy="117008"/>
              <a:chOff x="6852487" y="4083334"/>
              <a:chExt cx="427383" cy="117008"/>
            </a:xfrm>
          </p:grpSpPr>
          <p:cxnSp>
            <p:nvCxnSpPr>
              <p:cNvPr id="53" name="Straight Connector 52"/>
              <p:cNvCxnSpPr/>
              <p:nvPr/>
            </p:nvCxnSpPr>
            <p:spPr>
              <a:xfrm>
                <a:off x="6852487" y="4141838"/>
                <a:ext cx="427383"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7014174" y="4083334"/>
                <a:ext cx="104008" cy="117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9">
                  <a:latin typeface="Cambria" panose="02040503050406030204" pitchFamily="18" charset="0"/>
                  <a:ea typeface="Cambria" panose="02040503050406030204" pitchFamily="18" charset="0"/>
                </a:endParaRPr>
              </a:p>
            </p:txBody>
          </p:sp>
        </p:grpSp>
        <p:grpSp>
          <p:nvGrpSpPr>
            <p:cNvPr id="36" name="Group 35"/>
            <p:cNvGrpSpPr/>
            <p:nvPr/>
          </p:nvGrpSpPr>
          <p:grpSpPr>
            <a:xfrm>
              <a:off x="7637302" y="4401214"/>
              <a:ext cx="427383" cy="117008"/>
              <a:chOff x="6852487" y="4083334"/>
              <a:chExt cx="427383" cy="117008"/>
            </a:xfrm>
          </p:grpSpPr>
          <p:cxnSp>
            <p:nvCxnSpPr>
              <p:cNvPr id="51" name="Straight Connector 50"/>
              <p:cNvCxnSpPr/>
              <p:nvPr/>
            </p:nvCxnSpPr>
            <p:spPr>
              <a:xfrm>
                <a:off x="6852487" y="4141838"/>
                <a:ext cx="427383" cy="0"/>
              </a:xfrm>
              <a:prstGeom prst="line">
                <a:avLst/>
              </a:prstGeom>
              <a:ln w="2222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7014174" y="4083334"/>
                <a:ext cx="104008" cy="11700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9">
                  <a:latin typeface="Cambria" panose="02040503050406030204" pitchFamily="18" charset="0"/>
                  <a:ea typeface="Cambria" panose="02040503050406030204" pitchFamily="18" charset="0"/>
                </a:endParaRPr>
              </a:p>
            </p:txBody>
          </p:sp>
        </p:grpSp>
        <p:grpSp>
          <p:nvGrpSpPr>
            <p:cNvPr id="37" name="Group 36"/>
            <p:cNvGrpSpPr/>
            <p:nvPr/>
          </p:nvGrpSpPr>
          <p:grpSpPr>
            <a:xfrm>
              <a:off x="7630640" y="3823434"/>
              <a:ext cx="427383" cy="109909"/>
              <a:chOff x="6887155" y="4194926"/>
              <a:chExt cx="427383" cy="109909"/>
            </a:xfrm>
          </p:grpSpPr>
          <p:cxnSp>
            <p:nvCxnSpPr>
              <p:cNvPr id="49" name="Straight Connector 48"/>
              <p:cNvCxnSpPr/>
              <p:nvPr/>
            </p:nvCxnSpPr>
            <p:spPr>
              <a:xfrm>
                <a:off x="6887155" y="4259931"/>
                <a:ext cx="427383" cy="0"/>
              </a:xfrm>
              <a:prstGeom prst="line">
                <a:avLst/>
              </a:prstGeom>
              <a:ln w="2222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0" name="Isosceles Triangle 49"/>
              <p:cNvSpPr/>
              <p:nvPr/>
            </p:nvSpPr>
            <p:spPr>
              <a:xfrm>
                <a:off x="7055505" y="4194926"/>
                <a:ext cx="104008" cy="109909"/>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9">
                  <a:latin typeface="Cambria" panose="02040503050406030204" pitchFamily="18" charset="0"/>
                  <a:ea typeface="Cambria" panose="02040503050406030204" pitchFamily="18" charset="0"/>
                </a:endParaRPr>
              </a:p>
            </p:txBody>
          </p:sp>
        </p:grpSp>
        <p:grpSp>
          <p:nvGrpSpPr>
            <p:cNvPr id="38" name="Group 37"/>
            <p:cNvGrpSpPr/>
            <p:nvPr/>
          </p:nvGrpSpPr>
          <p:grpSpPr>
            <a:xfrm>
              <a:off x="7637302" y="4013722"/>
              <a:ext cx="427383" cy="93773"/>
              <a:chOff x="6893817" y="4225308"/>
              <a:chExt cx="427383" cy="93773"/>
            </a:xfrm>
          </p:grpSpPr>
          <p:cxnSp>
            <p:nvCxnSpPr>
              <p:cNvPr id="47" name="Straight Connector 46"/>
              <p:cNvCxnSpPr/>
              <p:nvPr/>
            </p:nvCxnSpPr>
            <p:spPr>
              <a:xfrm>
                <a:off x="6893817" y="4275076"/>
                <a:ext cx="427383"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7055504" y="4225308"/>
                <a:ext cx="104008" cy="9377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9">
                  <a:latin typeface="Cambria" panose="02040503050406030204" pitchFamily="18" charset="0"/>
                  <a:ea typeface="Cambria" panose="02040503050406030204" pitchFamily="18" charset="0"/>
                </a:endParaRPr>
              </a:p>
            </p:txBody>
          </p:sp>
        </p:grpSp>
        <p:grpSp>
          <p:nvGrpSpPr>
            <p:cNvPr id="39" name="Group 38"/>
            <p:cNvGrpSpPr/>
            <p:nvPr/>
          </p:nvGrpSpPr>
          <p:grpSpPr>
            <a:xfrm>
              <a:off x="7630639" y="4186944"/>
              <a:ext cx="427383" cy="109909"/>
              <a:chOff x="6887155" y="4194926"/>
              <a:chExt cx="427383" cy="109909"/>
            </a:xfrm>
          </p:grpSpPr>
          <p:cxnSp>
            <p:nvCxnSpPr>
              <p:cNvPr id="45" name="Straight Connector 44"/>
              <p:cNvCxnSpPr/>
              <p:nvPr/>
            </p:nvCxnSpPr>
            <p:spPr>
              <a:xfrm>
                <a:off x="6887155" y="4259931"/>
                <a:ext cx="427383" cy="0"/>
              </a:xfrm>
              <a:prstGeom prst="line">
                <a:avLst/>
              </a:prstGeom>
              <a:ln w="2222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6" name="Isosceles Triangle 45"/>
              <p:cNvSpPr/>
              <p:nvPr/>
            </p:nvSpPr>
            <p:spPr>
              <a:xfrm>
                <a:off x="7055505" y="4194926"/>
                <a:ext cx="104008" cy="1099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9">
                  <a:latin typeface="Cambria" panose="02040503050406030204" pitchFamily="18" charset="0"/>
                  <a:ea typeface="Cambria" panose="02040503050406030204" pitchFamily="18" charset="0"/>
                </a:endParaRPr>
              </a:p>
            </p:txBody>
          </p:sp>
        </p:grpSp>
        <p:sp>
          <p:nvSpPr>
            <p:cNvPr id="40" name="TextBox 39"/>
            <p:cNvSpPr txBox="1"/>
            <p:nvPr/>
          </p:nvSpPr>
          <p:spPr>
            <a:xfrm>
              <a:off x="8059037" y="3562641"/>
              <a:ext cx="630728" cy="261599"/>
            </a:xfrm>
            <a:prstGeom prst="rect">
              <a:avLst/>
            </a:prstGeom>
            <a:noFill/>
          </p:spPr>
          <p:txBody>
            <a:bodyPr wrap="none" rtlCol="0">
              <a:spAutoFit/>
            </a:bodyPr>
            <a:lstStyle/>
            <a:p>
              <a:r>
                <a:rPr lang="en-US" sz="969" dirty="0">
                  <a:latin typeface="Cambria" panose="02040503050406030204" pitchFamily="18" charset="0"/>
                  <a:ea typeface="Cambria" panose="02040503050406030204" pitchFamily="18" charset="0"/>
                  <a:cs typeface="Times New Roman" panose="02020603050405020304" pitchFamily="18" charset="0"/>
                </a:rPr>
                <a:t>Control</a:t>
              </a:r>
            </a:p>
          </p:txBody>
        </p:sp>
        <p:sp>
          <p:nvSpPr>
            <p:cNvPr id="41" name="TextBox 40"/>
            <p:cNvSpPr txBox="1"/>
            <p:nvPr/>
          </p:nvSpPr>
          <p:spPr>
            <a:xfrm>
              <a:off x="8062886" y="3760753"/>
              <a:ext cx="998884" cy="261599"/>
            </a:xfrm>
            <a:prstGeom prst="rect">
              <a:avLst/>
            </a:prstGeom>
            <a:noFill/>
          </p:spPr>
          <p:txBody>
            <a:bodyPr wrap="none" rtlCol="0">
              <a:spAutoFit/>
            </a:bodyPr>
            <a:lstStyle/>
            <a:p>
              <a:r>
                <a:rPr lang="en-US" sz="969" dirty="0">
                  <a:latin typeface="Cambria" panose="02040503050406030204" pitchFamily="18" charset="0"/>
                  <a:ea typeface="Cambria" panose="02040503050406030204" pitchFamily="18" charset="0"/>
                  <a:cs typeface="Times New Roman" panose="02020603050405020304" pitchFamily="18" charset="0"/>
                </a:rPr>
                <a:t>Banker plants</a:t>
              </a:r>
            </a:p>
          </p:txBody>
        </p:sp>
        <p:sp>
          <p:nvSpPr>
            <p:cNvPr id="42" name="TextBox 41"/>
            <p:cNvSpPr txBox="1"/>
            <p:nvPr/>
          </p:nvSpPr>
          <p:spPr>
            <a:xfrm>
              <a:off x="8071347" y="3938755"/>
              <a:ext cx="755763" cy="261599"/>
            </a:xfrm>
            <a:prstGeom prst="rect">
              <a:avLst/>
            </a:prstGeom>
            <a:noFill/>
          </p:spPr>
          <p:txBody>
            <a:bodyPr wrap="none" rtlCol="0">
              <a:spAutoFit/>
            </a:bodyPr>
            <a:lstStyle/>
            <a:p>
              <a:r>
                <a:rPr lang="en-US" sz="969" dirty="0">
                  <a:latin typeface="Cambria" panose="02040503050406030204" pitchFamily="18" charset="0"/>
                  <a:ea typeface="Cambria" panose="02040503050406030204" pitchFamily="18" charset="0"/>
                  <a:cs typeface="Times New Roman" panose="02020603050405020304" pitchFamily="18" charset="0"/>
                </a:rPr>
                <a:t>Semi-IPM</a:t>
              </a:r>
            </a:p>
          </p:txBody>
        </p:sp>
        <p:sp>
          <p:nvSpPr>
            <p:cNvPr id="43" name="TextBox 42"/>
            <p:cNvSpPr txBox="1"/>
            <p:nvPr/>
          </p:nvSpPr>
          <p:spPr>
            <a:xfrm>
              <a:off x="8075265" y="4127842"/>
              <a:ext cx="429284" cy="261599"/>
            </a:xfrm>
            <a:prstGeom prst="rect">
              <a:avLst/>
            </a:prstGeom>
            <a:noFill/>
          </p:spPr>
          <p:txBody>
            <a:bodyPr wrap="none" rtlCol="0">
              <a:spAutoFit/>
            </a:bodyPr>
            <a:lstStyle/>
            <a:p>
              <a:r>
                <a:rPr lang="en-US" sz="969" dirty="0">
                  <a:latin typeface="Cambria" panose="02040503050406030204" pitchFamily="18" charset="0"/>
                  <a:ea typeface="Cambria" panose="02040503050406030204" pitchFamily="18" charset="0"/>
                  <a:cs typeface="Times New Roman" panose="02020603050405020304" pitchFamily="18" charset="0"/>
                </a:rPr>
                <a:t>IPM</a:t>
              </a:r>
            </a:p>
          </p:txBody>
        </p:sp>
        <p:sp>
          <p:nvSpPr>
            <p:cNvPr id="44" name="TextBox 43"/>
            <p:cNvSpPr txBox="1"/>
            <p:nvPr/>
          </p:nvSpPr>
          <p:spPr>
            <a:xfrm>
              <a:off x="8069548" y="4338788"/>
              <a:ext cx="757499" cy="261599"/>
            </a:xfrm>
            <a:prstGeom prst="rect">
              <a:avLst/>
            </a:prstGeom>
            <a:noFill/>
          </p:spPr>
          <p:txBody>
            <a:bodyPr wrap="none" rtlCol="0">
              <a:spAutoFit/>
            </a:bodyPr>
            <a:lstStyle/>
            <a:p>
              <a:r>
                <a:rPr lang="en-US" sz="969" dirty="0">
                  <a:latin typeface="Cambria" panose="02040503050406030204" pitchFamily="18" charset="0"/>
                  <a:ea typeface="Cambria" panose="02040503050406030204" pitchFamily="18" charset="0"/>
                  <a:cs typeface="Times New Roman" panose="02020603050405020304" pitchFamily="18" charset="0"/>
                </a:rPr>
                <a:t>Chemical </a:t>
              </a:r>
            </a:p>
          </p:txBody>
        </p:sp>
      </p:grpSp>
      <p:sp>
        <p:nvSpPr>
          <p:cNvPr id="5" name="TextBox 4"/>
          <p:cNvSpPr txBox="1"/>
          <p:nvPr/>
        </p:nvSpPr>
        <p:spPr>
          <a:xfrm rot="16200000">
            <a:off x="656636" y="1988700"/>
            <a:ext cx="1867510" cy="376385"/>
          </a:xfrm>
          <a:prstGeom prst="rect">
            <a:avLst/>
          </a:prstGeom>
          <a:noFill/>
        </p:spPr>
        <p:txBody>
          <a:bodyPr wrap="square" rtlCol="0">
            <a:spAutoFit/>
          </a:bodyPr>
          <a:lstStyle/>
          <a:p>
            <a:pPr algn="ctr"/>
            <a:r>
              <a:rPr lang="en-US" sz="923" dirty="0">
                <a:latin typeface="Cambria" panose="02040503050406030204" pitchFamily="18" charset="0"/>
                <a:ea typeface="Cambria" panose="02040503050406030204" pitchFamily="18" charset="0"/>
              </a:rPr>
              <a:t>Number of plants (%) with powdery mildew </a:t>
            </a:r>
          </a:p>
        </p:txBody>
      </p:sp>
      <p:sp>
        <p:nvSpPr>
          <p:cNvPr id="57" name="TextBox 56"/>
          <p:cNvSpPr txBox="1"/>
          <p:nvPr/>
        </p:nvSpPr>
        <p:spPr>
          <a:xfrm>
            <a:off x="2415175" y="5028782"/>
            <a:ext cx="1767842" cy="234360"/>
          </a:xfrm>
          <a:prstGeom prst="rect">
            <a:avLst/>
          </a:prstGeom>
          <a:noFill/>
        </p:spPr>
        <p:txBody>
          <a:bodyPr wrap="square" rtlCol="0">
            <a:spAutoFit/>
          </a:bodyPr>
          <a:lstStyle/>
          <a:p>
            <a:pPr algn="ctr"/>
            <a:r>
              <a:rPr lang="en-US" sz="923" dirty="0">
                <a:latin typeface="Cambria" panose="02040503050406030204" pitchFamily="18" charset="0"/>
                <a:ea typeface="Cambria" panose="02040503050406030204" pitchFamily="18" charset="0"/>
              </a:rPr>
              <a:t>Sampling date</a:t>
            </a:r>
          </a:p>
        </p:txBody>
      </p:sp>
      <p:sp>
        <p:nvSpPr>
          <p:cNvPr id="58" name="Rectangle 57"/>
          <p:cNvSpPr/>
          <p:nvPr/>
        </p:nvSpPr>
        <p:spPr>
          <a:xfrm>
            <a:off x="1283153" y="5279997"/>
            <a:ext cx="6320634" cy="553998"/>
          </a:xfrm>
          <a:prstGeom prst="rect">
            <a:avLst/>
          </a:prstGeom>
        </p:spPr>
        <p:txBody>
          <a:bodyPr wrap="square">
            <a:spAutoFit/>
          </a:bodyPr>
          <a:lstStyle/>
          <a:p>
            <a:pPr algn="just">
              <a:lnSpc>
                <a:spcPts val="1200"/>
              </a:lnSpc>
            </a:pPr>
            <a:r>
              <a:rPr lang="en-US" sz="923"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Figure S3. </a:t>
            </a:r>
            <a:r>
              <a:rPr lang="en-US" sz="923" dirty="0">
                <a:solidFill>
                  <a:srgbClr val="000000"/>
                </a:solidFill>
                <a:latin typeface="Cambria" panose="02040503050406030204" pitchFamily="18" charset="0"/>
                <a:ea typeface="Cambria" panose="02040503050406030204" pitchFamily="18" charset="0"/>
                <a:cs typeface="Times New Roman" panose="02020603050405020304" pitchFamily="18" charset="0"/>
              </a:rPr>
              <a:t>Occurrence of powdery mildew (A) and tomato yellow leaf curl virus (B) on tomato plants in each treatment with different pest management strategies. (C) shows the number of plants in with </a:t>
            </a:r>
            <a:r>
              <a:rPr lang="en-US" sz="923"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Nesidiocoris</a:t>
            </a:r>
            <a:r>
              <a:rPr lang="en-US" sz="923"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tenuis </a:t>
            </a:r>
            <a:r>
              <a:rPr lang="en-US" sz="923" dirty="0">
                <a:solidFill>
                  <a:srgbClr val="000000"/>
                </a:solidFill>
                <a:latin typeface="Cambria" panose="02040503050406030204" pitchFamily="18" charset="0"/>
                <a:ea typeface="Cambria" panose="02040503050406030204" pitchFamily="18" charset="0"/>
                <a:cs typeface="Times New Roman" panose="02020603050405020304" pitchFamily="18" charset="0"/>
              </a:rPr>
              <a:t>damage resulting in necrotic rings on the soft plant stems, stem near the heads and flower petioles. </a:t>
            </a:r>
          </a:p>
        </p:txBody>
      </p:sp>
    </p:spTree>
    <p:extLst>
      <p:ext uri="{BB962C8B-B14F-4D97-AF65-F5344CB8AC3E}">
        <p14:creationId xmlns:p14="http://schemas.microsoft.com/office/powerpoint/2010/main" val="4709239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TotalTime>
  <Words>1700</Words>
  <Application>Microsoft Office PowerPoint</Application>
  <PresentationFormat>On-screen Show (4:3)</PresentationFormat>
  <Paragraphs>796</Paragraphs>
  <Slides>10</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10</vt:i4>
      </vt:variant>
    </vt:vector>
  </HeadingPairs>
  <TitlesOfParts>
    <vt:vector size="22" baseType="lpstr">
      <vt:lpstr>ＭＳ Ｐゴシック</vt:lpstr>
      <vt:lpstr>ＭＳ Ｐ明朝</vt:lpstr>
      <vt:lpstr>ＭＳ 明朝</vt:lpstr>
      <vt:lpstr>游ゴシック</vt:lpstr>
      <vt:lpstr>Arial</vt:lpstr>
      <vt:lpstr>Calibri</vt:lpstr>
      <vt:lpstr>Calibri Light</vt:lpstr>
      <vt:lpstr>Cambria</vt:lpstr>
      <vt:lpstr>Cambria Math</vt:lpstr>
      <vt:lpstr>Palatino Linotype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Hewlett-Packard Company</dc:creator>
  <cp:lastModifiedBy>Hewlett-Packard Company</cp:lastModifiedBy>
  <cp:revision>5</cp:revision>
  <dcterms:created xsi:type="dcterms:W3CDTF">2021-03-09T23:37:10Z</dcterms:created>
  <dcterms:modified xsi:type="dcterms:W3CDTF">2021-05-10T10:26:04Z</dcterms:modified>
</cp:coreProperties>
</file>