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59" r:id="rId4"/>
    <p:sldId id="283" r:id="rId5"/>
    <p:sldId id="284" r:id="rId6"/>
    <p:sldId id="282" r:id="rId7"/>
  </p:sldIdLst>
  <p:sldSz cx="9906000" cy="6858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4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1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1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9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2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3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4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96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75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8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64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3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63435-8514-4BEF-95CF-36526ACCACE3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39861-A9DD-42F4-958A-1C71EAD7C2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9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9D1701-74A1-45A1-BF7F-DF37BEE33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44301"/>
              </p:ext>
            </p:extLst>
          </p:nvPr>
        </p:nvGraphicFramePr>
        <p:xfrm>
          <a:off x="712562" y="1707421"/>
          <a:ext cx="8389902" cy="2651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4300">
                  <a:extLst>
                    <a:ext uri="{9D8B030D-6E8A-4147-A177-3AD203B41FA5}">
                      <a16:colId xmlns:a16="http://schemas.microsoft.com/office/drawing/2014/main" val="3361796046"/>
                    </a:ext>
                  </a:extLst>
                </a:gridCol>
                <a:gridCol w="529189">
                  <a:extLst>
                    <a:ext uri="{9D8B030D-6E8A-4147-A177-3AD203B41FA5}">
                      <a16:colId xmlns:a16="http://schemas.microsoft.com/office/drawing/2014/main" val="1541033079"/>
                    </a:ext>
                  </a:extLst>
                </a:gridCol>
                <a:gridCol w="1007495">
                  <a:extLst>
                    <a:ext uri="{9D8B030D-6E8A-4147-A177-3AD203B41FA5}">
                      <a16:colId xmlns:a16="http://schemas.microsoft.com/office/drawing/2014/main" val="28069716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997010658"/>
                    </a:ext>
                  </a:extLst>
                </a:gridCol>
                <a:gridCol w="818984">
                  <a:extLst>
                    <a:ext uri="{9D8B030D-6E8A-4147-A177-3AD203B41FA5}">
                      <a16:colId xmlns:a16="http://schemas.microsoft.com/office/drawing/2014/main" val="137266296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71114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079467"/>
                    </a:ext>
                  </a:extLst>
                </a:gridCol>
                <a:gridCol w="635447">
                  <a:extLst>
                    <a:ext uri="{9D8B030D-6E8A-4147-A177-3AD203B41FA5}">
                      <a16:colId xmlns:a16="http://schemas.microsoft.com/office/drawing/2014/main" val="299761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247751"/>
                    </a:ext>
                  </a:extLst>
                </a:gridCol>
                <a:gridCol w="635447">
                  <a:extLst>
                    <a:ext uri="{9D8B030D-6E8A-4147-A177-3AD203B41FA5}">
                      <a16:colId xmlns:a16="http://schemas.microsoft.com/office/drawing/2014/main" val="155607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902240"/>
                    </a:ext>
                  </a:extLst>
                </a:gridCol>
              </a:tblGrid>
              <a:tr h="2286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Insecticide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IRAC Code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Agriculturally recommended Dose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Nesidiocoris tenuis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Bemisia tabaci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39961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74495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5987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Dinotefuran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90.6±2.7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98.7±1.3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938157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Spinetoram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58.6±15.6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96.5±4.0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96.4±1.9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306221834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Abamectin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74.6±6.9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98.4±0.5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98.1±0.3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27824239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Milbemectin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9.0±10.1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25.6±3.7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98.3±0.5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74.7±5.8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391313939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Lepimectin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4.9±3.3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20.7±16.3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98.2±0.3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95.0±2.7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18758468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Pyrifluquinazon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 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43.4±25.6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31.1±6.8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71.6±0.5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97.2±3.2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33690011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Cyantraniliprole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5.5±7.2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2.3±7.7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93.9±3.2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82.5±7.0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/>
                </a:tc>
                <a:extLst>
                  <a:ext uri="{0D108BD9-81ED-4DB2-BD59-A6C34878D82A}">
                    <a16:rowId xmlns:a16="http://schemas.microsoft.com/office/drawing/2014/main" val="28692715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Flonicamid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2.1±3.8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8.1±3.3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41.4±9.2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29.5±10.8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432801"/>
                  </a:ext>
                </a:extLst>
              </a:tr>
            </a:tbl>
          </a:graphicData>
        </a:graphic>
      </p:graphicFrame>
      <p:sp>
        <p:nvSpPr>
          <p:cNvPr id="6" name="正方形/長方形 4">
            <a:extLst>
              <a:ext uri="{FF2B5EF4-FFF2-40B4-BE49-F238E27FC236}">
                <a16:creationId xmlns:a16="http://schemas.microsoft.com/office/drawing/2014/main" id="{70EB7C7E-DBAF-4D7C-A839-9F3BB7012CF5}"/>
              </a:ext>
            </a:extLst>
          </p:cNvPr>
          <p:cNvSpPr/>
          <p:nvPr/>
        </p:nvSpPr>
        <p:spPr>
          <a:xfrm>
            <a:off x="625137" y="1307953"/>
            <a:ext cx="8479292" cy="399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(corrected mortality according to Abbott's formula) rates of </a:t>
            </a:r>
            <a:r>
              <a:rPr lang="en-US" altLang="ja-JP" sz="99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Nesidiocoris tenuis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ja-JP" sz="99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Bemisia tabaci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nymphs and adults against insecticides registered for </a:t>
            </a:r>
            <a:r>
              <a:rPr lang="en-US" altLang="ja-JP" sz="99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tabaci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in tomato production in Japan (Ibaraki Pref.)</a:t>
            </a:r>
          </a:p>
        </p:txBody>
      </p:sp>
      <p:sp>
        <p:nvSpPr>
          <p:cNvPr id="2" name="Rectangle 1"/>
          <p:cNvSpPr/>
          <p:nvPr/>
        </p:nvSpPr>
        <p:spPr>
          <a:xfrm>
            <a:off x="613916" y="4359181"/>
            <a:ext cx="570220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Lethal dosage registered for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Bemisia tabaci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in tomato cultivation in Ibaraki Prefecture, Japan.</a:t>
            </a:r>
          </a:p>
          <a:p>
            <a:pPr fontAlgn="ctr"/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individuals tested </a:t>
            </a:r>
            <a:endParaRPr lang="en-US" sz="10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0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CED6D1-2EE7-40D6-BF43-2C95C8F4D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94266"/>
              </p:ext>
            </p:extLst>
          </p:nvPr>
        </p:nvGraphicFramePr>
        <p:xfrm>
          <a:off x="890589" y="1319213"/>
          <a:ext cx="8419403" cy="365438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95386">
                  <a:extLst>
                    <a:ext uri="{9D8B030D-6E8A-4147-A177-3AD203B41FA5}">
                      <a16:colId xmlns:a16="http://schemas.microsoft.com/office/drawing/2014/main" val="957049558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42582918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7907963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02314054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4106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020245"/>
                    </a:ext>
                  </a:extLst>
                </a:gridCol>
                <a:gridCol w="933707">
                  <a:extLst>
                    <a:ext uri="{9D8B030D-6E8A-4147-A177-3AD203B41FA5}">
                      <a16:colId xmlns:a16="http://schemas.microsoft.com/office/drawing/2014/main" val="2091213567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84263991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081661791"/>
                    </a:ext>
                  </a:extLst>
                </a:gridCol>
              </a:tblGrid>
              <a:tr h="3625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Chemical Class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Insecticide </a:t>
                      </a:r>
                    </a:p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(Active ingredient)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IRAC Code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 (%)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Developmental</a:t>
                      </a:r>
                      <a:r>
                        <a:rPr lang="ja-JP" altLang="en-US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</a:t>
                      </a:r>
                      <a:r>
                        <a:rPr lang="en-US" sz="10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</a:t>
                      </a:r>
                      <a:r>
                        <a:rPr lang="ja-JP" alt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Confidence Interval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Standard Deviation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463663"/>
                  </a:ext>
                </a:extLst>
              </a:tr>
              <a:tr h="1828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Neonicotinoids</a:t>
                      </a:r>
                      <a:endParaRPr lang="ja-JP" altLang="en-US" sz="1000" b="0" i="0" u="none" strike="noStrike" cap="non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Dinotefuran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3.88 - 5.88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0619715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0.08 - 0.13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228076641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Acetamiprid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47.43 - 90.67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191250613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2.81 - 5.57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14.66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868120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Spinosyns</a:t>
                      </a:r>
                      <a:endParaRPr lang="ja-JP" altLang="en-US" sz="1000" b="0" i="0" u="none" strike="noStrike" cap="non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Spinetoram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19.21 - 45.22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8878213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1.47 - 2.31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25094"/>
                  </a:ext>
                </a:extLst>
              </a:tr>
              <a:tr h="18288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Avermectins, Milbemycins</a:t>
                      </a:r>
                      <a:endParaRPr lang="ja-JP" altLang="en-US" sz="1000" b="0" i="0" u="none" strike="noStrike" cap="non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Milbemectin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1.91x10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1.71x10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- 8.4x10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2.17x10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559515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1.31x10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212.73 – 6.58x10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287.95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342348771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Abamectin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1.56 - 2.82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236091999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0.16 - 0.38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225923953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Lepimectin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17.66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9.84 - 37.79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26.89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129995008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0.68 - 2.04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38.56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331576281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Emamectin benzoate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0.73 - 1.44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/>
                </a:tc>
                <a:extLst>
                  <a:ext uri="{0D108BD9-81ED-4DB2-BD59-A6C34878D82A}">
                    <a16:rowId xmlns:a16="http://schemas.microsoft.com/office/drawing/2014/main" val="129386662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0.43 - 0.89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014652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Pyridine azomethine derivatives </a:t>
                      </a:r>
                      <a:endParaRPr lang="ja-JP" altLang="en-US" sz="1000" b="0" i="0" u="none" strike="noStrike" cap="non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Pyrifluquinazon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3.67x10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- 6.80x10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288.87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0673882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5.55x10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- 1.84x10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896528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cap="non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Diamides</a:t>
                      </a:r>
                      <a:endParaRPr lang="ja-JP" altLang="en-US" sz="1000" b="0" i="0" u="none" strike="noStrike" cap="non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Cyantraniliprole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3.53x10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- 6.83x10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470.83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574199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4.75x10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1.89x10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- 1.50x10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2.16x10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9064" marR="9064" marT="9064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416848"/>
                  </a:ext>
                </a:extLst>
              </a:tr>
            </a:tbl>
          </a:graphicData>
        </a:graphic>
      </p:graphicFrame>
      <p:sp>
        <p:nvSpPr>
          <p:cNvPr id="3" name="正方形/長方形 4">
            <a:extLst>
              <a:ext uri="{FF2B5EF4-FFF2-40B4-BE49-F238E27FC236}">
                <a16:creationId xmlns:a16="http://schemas.microsoft.com/office/drawing/2014/main" id="{70EB7C7E-DBAF-4D7C-A839-9F3BB7012CF5}"/>
              </a:ext>
            </a:extLst>
          </p:cNvPr>
          <p:cNvSpPr/>
          <p:nvPr/>
        </p:nvSpPr>
        <p:spPr>
          <a:xfrm>
            <a:off x="776103" y="1073312"/>
            <a:ext cx="71373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Lethal dosage toxicity assay for 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Nesidiocoris tenuis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validating the dosage as recommended for field applications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6103" y="5011748"/>
            <a:ext cx="570220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Lethal dosage registered for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Bemisia tabaci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in tomato cultivation in Ibaraki Prefecture, Japan.</a:t>
            </a:r>
          </a:p>
        </p:txBody>
      </p:sp>
    </p:spTree>
    <p:extLst>
      <p:ext uri="{BB962C8B-B14F-4D97-AF65-F5344CB8AC3E}">
        <p14:creationId xmlns:p14="http://schemas.microsoft.com/office/powerpoint/2010/main" val="115758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4EADF5-58B2-4410-836B-C62D61B0E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218115"/>
              </p:ext>
            </p:extLst>
          </p:nvPr>
        </p:nvGraphicFramePr>
        <p:xfrm>
          <a:off x="727134" y="796924"/>
          <a:ext cx="7481796" cy="40656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65672">
                  <a:extLst>
                    <a:ext uri="{9D8B030D-6E8A-4147-A177-3AD203B41FA5}">
                      <a16:colId xmlns:a16="http://schemas.microsoft.com/office/drawing/2014/main" val="3067847388"/>
                    </a:ext>
                  </a:extLst>
                </a:gridCol>
                <a:gridCol w="1668162">
                  <a:extLst>
                    <a:ext uri="{9D8B030D-6E8A-4147-A177-3AD203B41FA5}">
                      <a16:colId xmlns:a16="http://schemas.microsoft.com/office/drawing/2014/main" val="287953083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5412157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3516203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83203539"/>
                    </a:ext>
                  </a:extLst>
                </a:gridCol>
                <a:gridCol w="640901">
                  <a:extLst>
                    <a:ext uri="{9D8B030D-6E8A-4147-A177-3AD203B41FA5}">
                      <a16:colId xmlns:a16="http://schemas.microsoft.com/office/drawing/2014/main" val="2755231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399487"/>
                    </a:ext>
                  </a:extLst>
                </a:gridCol>
                <a:gridCol w="640901">
                  <a:extLst>
                    <a:ext uri="{9D8B030D-6E8A-4147-A177-3AD203B41FA5}">
                      <a16:colId xmlns:a16="http://schemas.microsoft.com/office/drawing/2014/main" val="3061742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527051"/>
                    </a:ext>
                  </a:extLst>
                </a:gridCol>
              </a:tblGrid>
              <a:tr h="1536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Pesticide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 Ingredient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IRAC Code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 Code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Agriculturally recommended Dose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Nesidiocoris tenuis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28646"/>
                  </a:ext>
                </a:extLst>
              </a:tr>
              <a:tr h="153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39318"/>
                  </a:ext>
                </a:extLst>
              </a:tr>
              <a:tr h="307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(%)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986008"/>
                  </a:ext>
                </a:extLst>
              </a:tr>
              <a:tr h="228600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Insecticide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Acetamiprid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77.4±3.8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86.5±15.1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3805267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Emamectin benzoate 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93.3±0.4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145396809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Chlorfenapyr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11.1±7.5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56.0±18.1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038675557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Lufenuron </a:t>
                      </a:r>
                      <a:r>
                        <a:rPr lang="en-US" sz="1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16.2±7.4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1.3±5.3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53938476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Bifenazate </a:t>
                      </a:r>
                      <a:r>
                        <a:rPr lang="en-US" sz="1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10.8±3.6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4.1±6.3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42247906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Spirotetramat </a:t>
                      </a:r>
                      <a:r>
                        <a:rPr lang="en-US" sz="1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8.0±2.2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4.1±0.4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62082376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Tetraniliprole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16.4±9.8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19.0±25.3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37996084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Fluxametamide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3997804959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Furometokin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6.3±6.7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11.1±17.8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17210649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Acetylated glyceride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461275"/>
                  </a:ext>
                </a:extLst>
              </a:tr>
              <a:tr h="2286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Fungicides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Triflumizole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mg ml-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3364718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Penthiopyrad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1.6±3.1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80135708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Pyribencarb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mg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7.9±6.0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684505385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Tetrachloro-isophthalonitrile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0.0±0.0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11.4±13.5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38149412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Iminoctadine albecil 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µl ml</a:t>
                      </a:r>
                      <a:r>
                        <a:rPr lang="en-US" sz="10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1.6±3.1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10.5±13.9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8" marR="9028" marT="9028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597601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EB7C7E-DBAF-4D7C-A839-9F3BB7012CF5}"/>
              </a:ext>
            </a:extLst>
          </p:cNvPr>
          <p:cNvSpPr/>
          <p:nvPr/>
        </p:nvSpPr>
        <p:spPr>
          <a:xfrm>
            <a:off x="620504" y="397456"/>
            <a:ext cx="7780012" cy="399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altLang="ja-JP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ja-JP" altLang="en-US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(corrected mortality according to Abbott's formula) rates of </a:t>
            </a:r>
            <a:r>
              <a:rPr lang="en-US" altLang="ja-JP" sz="99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Nesidiocoris tenuis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nymphs and adults against insecticides registered to control tomato pests other than </a:t>
            </a:r>
            <a:r>
              <a:rPr lang="en-US" altLang="ja-JP" sz="99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Bemisia tabaci </a:t>
            </a:r>
            <a:r>
              <a:rPr lang="en-US" altLang="ja-JP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tomato production in Japan (Ibaraki Pref.).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620504" y="4862608"/>
            <a:ext cx="766037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Pesticides currently registered for management of the respective pests and diseases;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aphids;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leaf miners;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cotton bollworm;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spider mites;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thrips;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multiple pests;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suppressing of tomato yellow leaf curl virus and </a:t>
            </a:r>
            <a:r>
              <a:rPr lang="en-US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tomato powdery mildew</a:t>
            </a:r>
          </a:p>
          <a:p>
            <a:pPr fontAlgn="ctr"/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8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10521"/>
              </p:ext>
            </p:extLst>
          </p:nvPr>
        </p:nvGraphicFramePr>
        <p:xfrm>
          <a:off x="1932225" y="2019007"/>
          <a:ext cx="5357337" cy="298505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509931">
                  <a:extLst>
                    <a:ext uri="{9D8B030D-6E8A-4147-A177-3AD203B41FA5}">
                      <a16:colId xmlns:a16="http://schemas.microsoft.com/office/drawing/2014/main" val="1371541640"/>
                    </a:ext>
                  </a:extLst>
                </a:gridCol>
                <a:gridCol w="1025194">
                  <a:extLst>
                    <a:ext uri="{9D8B030D-6E8A-4147-A177-3AD203B41FA5}">
                      <a16:colId xmlns:a16="http://schemas.microsoft.com/office/drawing/2014/main" val="1103728480"/>
                    </a:ext>
                  </a:extLst>
                </a:gridCol>
                <a:gridCol w="911106">
                  <a:extLst>
                    <a:ext uri="{9D8B030D-6E8A-4147-A177-3AD203B41FA5}">
                      <a16:colId xmlns:a16="http://schemas.microsoft.com/office/drawing/2014/main" val="3957334870"/>
                    </a:ext>
                  </a:extLst>
                </a:gridCol>
                <a:gridCol w="911106">
                  <a:extLst>
                    <a:ext uri="{9D8B030D-6E8A-4147-A177-3AD203B41FA5}">
                      <a16:colId xmlns:a16="http://schemas.microsoft.com/office/drawing/2014/main" val="1987313876"/>
                    </a:ext>
                  </a:extLst>
                </a:gridCol>
              </a:tblGrid>
              <a:tr h="238389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Zones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χ2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d.f.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387405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4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78.368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456865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5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21.682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0.0013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742817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6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46.663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552633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7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32.254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996838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8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26.316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547850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9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31.400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126410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10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27.325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775330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11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25.348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0.001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471240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12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17.034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356667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13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9.453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0.150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421074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14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6.384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0.382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908088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15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9.830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0.132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359213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16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4.588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0.598</a:t>
                      </a:r>
                      <a:endParaRPr lang="en-US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5484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52655" y="1426537"/>
            <a:ext cx="5530909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Two-way Chi-square tests for </a:t>
            </a:r>
            <a:r>
              <a:rPr lang="en-US" sz="105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Nesidiocoris tenuis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(sum of nymphs and adults) distribution between treatments (banker plants, semi-IPM and IPM treatments) and zones (Zone 1, 2, 3 and 4) for each sampling intervals.</a:t>
            </a:r>
            <a:endParaRPr lang="en-US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46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030186"/>
              </p:ext>
            </p:extLst>
          </p:nvPr>
        </p:nvGraphicFramePr>
        <p:xfrm>
          <a:off x="1405563" y="2030926"/>
          <a:ext cx="6887911" cy="344475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01376">
                  <a:extLst>
                    <a:ext uri="{9D8B030D-6E8A-4147-A177-3AD203B41FA5}">
                      <a16:colId xmlns:a16="http://schemas.microsoft.com/office/drawing/2014/main" val="2753939142"/>
                    </a:ext>
                  </a:extLst>
                </a:gridCol>
                <a:gridCol w="2296045">
                  <a:extLst>
                    <a:ext uri="{9D8B030D-6E8A-4147-A177-3AD203B41FA5}">
                      <a16:colId xmlns:a16="http://schemas.microsoft.com/office/drawing/2014/main" val="35520866"/>
                    </a:ext>
                  </a:extLst>
                </a:gridCol>
                <a:gridCol w="796830">
                  <a:extLst>
                    <a:ext uri="{9D8B030D-6E8A-4147-A177-3AD203B41FA5}">
                      <a16:colId xmlns:a16="http://schemas.microsoft.com/office/drawing/2014/main" val="3846080311"/>
                    </a:ext>
                  </a:extLst>
                </a:gridCol>
                <a:gridCol w="796830">
                  <a:extLst>
                    <a:ext uri="{9D8B030D-6E8A-4147-A177-3AD203B41FA5}">
                      <a16:colId xmlns:a16="http://schemas.microsoft.com/office/drawing/2014/main" val="2333289706"/>
                    </a:ext>
                  </a:extLst>
                </a:gridCol>
                <a:gridCol w="796830">
                  <a:extLst>
                    <a:ext uri="{9D8B030D-6E8A-4147-A177-3AD203B41FA5}">
                      <a16:colId xmlns:a16="http://schemas.microsoft.com/office/drawing/2014/main" val="320834106"/>
                    </a:ext>
                  </a:extLst>
                </a:gridCol>
              </a:tblGrid>
              <a:tr h="21199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b="0" i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tenuis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87759"/>
                  </a:ext>
                </a:extLst>
              </a:tr>
              <a:tr h="21199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d.f.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104819"/>
                  </a:ext>
                </a:extLst>
              </a:tr>
              <a:tr h="180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Semi-IPM vs Banker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plants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 tenuis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Between treatments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71.481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24095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167.707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394317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8.502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367412"/>
                  </a:ext>
                </a:extLst>
              </a:tr>
              <a:tr h="180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Semi-IPM vs Banker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plants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Banker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plants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 tenuis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Between treatments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0302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2.789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455869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0.868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438823"/>
                  </a:ext>
                </a:extLst>
              </a:tr>
              <a:tr h="180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 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banker plants to tomato plants in Banker plant treatment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Banker plants+Tomato+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 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5.712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456124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1.370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844313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1.284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355468"/>
                  </a:ext>
                </a:extLst>
              </a:tr>
              <a:tr h="180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 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banker plants to tomato plants in Semi-IPM treatment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Banker plants+Tomato+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 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14.131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16798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0.761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0.679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41776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106194"/>
                  </a:ext>
                </a:extLst>
              </a:tr>
              <a:tr h="180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 </a:t>
                      </a:r>
                      <a:r>
                        <a:rPr lang="en-US" sz="1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banker plants to tomato plants in IPM treatment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Banker plants+Tomato+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</a:t>
                      </a:r>
                      <a:r>
                        <a:rPr lang="en-US" sz="1000" i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tenuis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 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146735.696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283214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59.886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24355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57.462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45614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10670" y="1271744"/>
            <a:ext cx="6982804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5.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Results of the repeated-measures ANOVA showing the interaction effects between treatments and sampling intervals on the 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Nesidiocoris tenuis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abundance on tomato plants and the interaction of within treatment and sampling interval of 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 tenuis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banker plants and its effect on the abundance of 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 tenuis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tomato plants in banker plants, semi-IPM and IPM treatments. </a:t>
            </a:r>
            <a:endParaRPr lang="en-US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65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997237"/>
              </p:ext>
            </p:extLst>
          </p:nvPr>
        </p:nvGraphicFramePr>
        <p:xfrm>
          <a:off x="907819" y="1539474"/>
          <a:ext cx="7907839" cy="403112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39725">
                  <a:extLst>
                    <a:ext uri="{9D8B030D-6E8A-4147-A177-3AD203B41FA5}">
                      <a16:colId xmlns:a16="http://schemas.microsoft.com/office/drawing/2014/main" val="2753939142"/>
                    </a:ext>
                  </a:extLst>
                </a:gridCol>
                <a:gridCol w="1708114">
                  <a:extLst>
                    <a:ext uri="{9D8B030D-6E8A-4147-A177-3AD203B41FA5}">
                      <a16:colId xmlns:a16="http://schemas.microsoft.com/office/drawing/2014/main" val="3552086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84608031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33328970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2083410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08465784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19650346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9551873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17996068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15078734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31709425"/>
                    </a:ext>
                  </a:extLst>
                </a:gridCol>
              </a:tblGrid>
              <a:tr h="182335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Response variable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947571"/>
                  </a:ext>
                </a:extLst>
              </a:tr>
              <a:tr h="1823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eggs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B. tabaci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nymphs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adults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87759"/>
                  </a:ext>
                </a:extLst>
              </a:tr>
              <a:tr h="1755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d.f.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d.f.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d.f.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104819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Semi-IPM: 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 tenuis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1.223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6.499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7.561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2409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1.027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1.448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1.716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0.181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394317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1.112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0.710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0.719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367412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Banker plants: 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 tenuis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5.664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20.014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38.580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03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3.179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1.477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45586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1.574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438823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Positive Control: 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1.774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456124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1.660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1.237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1.180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84431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1.059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1.884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355468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IPM vs Negative Control: Tomato+</a:t>
                      </a:r>
                      <a:r>
                        <a:rPr lang="en-US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tabaci</a:t>
                      </a:r>
                      <a:endParaRPr lang="en-US" sz="1000" b="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8.840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0.007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19.639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9.549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16798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intervals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0.275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0.983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5.476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0.039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0.551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0.842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4177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x Sampling interval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0.264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2.776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0.045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0.518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0.866</a:t>
                      </a:r>
                    </a:p>
                  </a:txBody>
                  <a:tcPr marL="28796" marR="2879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10619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15014" y="947004"/>
            <a:ext cx="8000644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6.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Results of the repeated-measures ANOVA showing main effects and interactions of 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Nesidiocoris tenuis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an IMP simulated model compared to semi-IPM treatment, banker plants, positive control (chemical control) and negative control (no means of pest control means) on densities of 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Bemisia tabaci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eggs, nymphs and adults on tomato plants.</a:t>
            </a:r>
            <a:endParaRPr lang="en-US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523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20565</TotalTime>
  <Words>1349</Words>
  <Application>Microsoft Office PowerPoint</Application>
  <PresentationFormat>A4 Paper (210x297 mm)</PresentationFormat>
  <Paragraphs>625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3152</dc:creator>
  <cp:lastModifiedBy>Kevin Rynn</cp:lastModifiedBy>
  <cp:revision>97</cp:revision>
  <cp:lastPrinted>2021-01-23T11:17:09Z</cp:lastPrinted>
  <dcterms:created xsi:type="dcterms:W3CDTF">2020-09-16T09:30:43Z</dcterms:created>
  <dcterms:modified xsi:type="dcterms:W3CDTF">2021-05-12T21:39:38Z</dcterms:modified>
</cp:coreProperties>
</file>