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5418138" cy="147113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2733" y="-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361" y="2407624"/>
            <a:ext cx="4605417" cy="5121734"/>
          </a:xfrm>
        </p:spPr>
        <p:txBody>
          <a:bodyPr anchor="b"/>
          <a:lstStyle>
            <a:lvl1pPr algn="ctr">
              <a:defRPr sz="35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7267" y="7726872"/>
            <a:ext cx="4063604" cy="3551840"/>
          </a:xfrm>
        </p:spPr>
        <p:txBody>
          <a:bodyPr/>
          <a:lstStyle>
            <a:lvl1pPr marL="0" indent="0" algn="ctr">
              <a:buNone/>
              <a:defRPr sz="1422"/>
            </a:lvl1pPr>
            <a:lvl2pPr marL="270891" indent="0" algn="ctr">
              <a:buNone/>
              <a:defRPr sz="1185"/>
            </a:lvl2pPr>
            <a:lvl3pPr marL="541782" indent="0" algn="ctr">
              <a:buNone/>
              <a:defRPr sz="1067"/>
            </a:lvl3pPr>
            <a:lvl4pPr marL="812673" indent="0" algn="ctr">
              <a:buNone/>
              <a:defRPr sz="948"/>
            </a:lvl4pPr>
            <a:lvl5pPr marL="1083564" indent="0" algn="ctr">
              <a:buNone/>
              <a:defRPr sz="948"/>
            </a:lvl5pPr>
            <a:lvl6pPr marL="1354455" indent="0" algn="ctr">
              <a:buNone/>
              <a:defRPr sz="948"/>
            </a:lvl6pPr>
            <a:lvl7pPr marL="1625346" indent="0" algn="ctr">
              <a:buNone/>
              <a:defRPr sz="948"/>
            </a:lvl7pPr>
            <a:lvl8pPr marL="1896237" indent="0" algn="ctr">
              <a:buNone/>
              <a:defRPr sz="948"/>
            </a:lvl8pPr>
            <a:lvl9pPr marL="2167128" indent="0" algn="ctr">
              <a:buNone/>
              <a:defRPr sz="948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262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296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77355" y="783244"/>
            <a:ext cx="1168286" cy="124672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2497" y="783244"/>
            <a:ext cx="3437131" cy="124672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38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75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75" y="3667629"/>
            <a:ext cx="4673144" cy="6119517"/>
          </a:xfrm>
        </p:spPr>
        <p:txBody>
          <a:bodyPr anchor="b"/>
          <a:lstStyle>
            <a:lvl1pPr>
              <a:defRPr sz="35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9675" y="9845039"/>
            <a:ext cx="4673144" cy="3218110"/>
          </a:xfrm>
        </p:spPr>
        <p:txBody>
          <a:bodyPr/>
          <a:lstStyle>
            <a:lvl1pPr marL="0" indent="0">
              <a:buNone/>
              <a:defRPr sz="1422">
                <a:solidFill>
                  <a:schemeClr val="tx1"/>
                </a:solidFill>
              </a:defRPr>
            </a:lvl1pPr>
            <a:lvl2pPr marL="270891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2pPr>
            <a:lvl3pPr marL="541782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812673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4pPr>
            <a:lvl5pPr marL="1083564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5pPr>
            <a:lvl6pPr marL="1354455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6pPr>
            <a:lvl7pPr marL="1625346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7pPr>
            <a:lvl8pPr marL="1896237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8pPr>
            <a:lvl9pPr marL="2167128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02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2497" y="3916219"/>
            <a:ext cx="2302709" cy="93342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2932" y="3916219"/>
            <a:ext cx="2302709" cy="93342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90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203" y="783247"/>
            <a:ext cx="4673144" cy="28435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3203" y="3606328"/>
            <a:ext cx="2292126" cy="1767406"/>
          </a:xfrm>
        </p:spPr>
        <p:txBody>
          <a:bodyPr anchor="b"/>
          <a:lstStyle>
            <a:lvl1pPr marL="0" indent="0">
              <a:buNone/>
              <a:defRPr sz="1422" b="1"/>
            </a:lvl1pPr>
            <a:lvl2pPr marL="270891" indent="0">
              <a:buNone/>
              <a:defRPr sz="1185" b="1"/>
            </a:lvl2pPr>
            <a:lvl3pPr marL="541782" indent="0">
              <a:buNone/>
              <a:defRPr sz="1067" b="1"/>
            </a:lvl3pPr>
            <a:lvl4pPr marL="812673" indent="0">
              <a:buNone/>
              <a:defRPr sz="948" b="1"/>
            </a:lvl4pPr>
            <a:lvl5pPr marL="1083564" indent="0">
              <a:buNone/>
              <a:defRPr sz="948" b="1"/>
            </a:lvl5pPr>
            <a:lvl6pPr marL="1354455" indent="0">
              <a:buNone/>
              <a:defRPr sz="948" b="1"/>
            </a:lvl6pPr>
            <a:lvl7pPr marL="1625346" indent="0">
              <a:buNone/>
              <a:defRPr sz="948" b="1"/>
            </a:lvl7pPr>
            <a:lvl8pPr marL="1896237" indent="0">
              <a:buNone/>
              <a:defRPr sz="948" b="1"/>
            </a:lvl8pPr>
            <a:lvl9pPr marL="2167128" indent="0">
              <a:buNone/>
              <a:defRPr sz="94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203" y="5373734"/>
            <a:ext cx="2292126" cy="790395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42933" y="3606328"/>
            <a:ext cx="2303414" cy="1767406"/>
          </a:xfrm>
        </p:spPr>
        <p:txBody>
          <a:bodyPr anchor="b"/>
          <a:lstStyle>
            <a:lvl1pPr marL="0" indent="0">
              <a:buNone/>
              <a:defRPr sz="1422" b="1"/>
            </a:lvl1pPr>
            <a:lvl2pPr marL="270891" indent="0">
              <a:buNone/>
              <a:defRPr sz="1185" b="1"/>
            </a:lvl2pPr>
            <a:lvl3pPr marL="541782" indent="0">
              <a:buNone/>
              <a:defRPr sz="1067" b="1"/>
            </a:lvl3pPr>
            <a:lvl4pPr marL="812673" indent="0">
              <a:buNone/>
              <a:defRPr sz="948" b="1"/>
            </a:lvl4pPr>
            <a:lvl5pPr marL="1083564" indent="0">
              <a:buNone/>
              <a:defRPr sz="948" b="1"/>
            </a:lvl5pPr>
            <a:lvl6pPr marL="1354455" indent="0">
              <a:buNone/>
              <a:defRPr sz="948" b="1"/>
            </a:lvl6pPr>
            <a:lvl7pPr marL="1625346" indent="0">
              <a:buNone/>
              <a:defRPr sz="948" b="1"/>
            </a:lvl7pPr>
            <a:lvl8pPr marL="1896237" indent="0">
              <a:buNone/>
              <a:defRPr sz="948" b="1"/>
            </a:lvl8pPr>
            <a:lvl9pPr marL="2167128" indent="0">
              <a:buNone/>
              <a:defRPr sz="948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42933" y="5373734"/>
            <a:ext cx="2303414" cy="790395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4261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4581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22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202" y="980758"/>
            <a:ext cx="1747491" cy="3432651"/>
          </a:xfrm>
        </p:spPr>
        <p:txBody>
          <a:bodyPr anchor="b"/>
          <a:lstStyle>
            <a:lvl1pPr>
              <a:defRPr sz="189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3415" y="2118167"/>
            <a:ext cx="2742932" cy="10454603"/>
          </a:xfrm>
        </p:spPr>
        <p:txBody>
          <a:bodyPr/>
          <a:lstStyle>
            <a:lvl1pPr>
              <a:defRPr sz="1896"/>
            </a:lvl1pPr>
            <a:lvl2pPr>
              <a:defRPr sz="1659"/>
            </a:lvl2pPr>
            <a:lvl3pPr>
              <a:defRPr sz="1422"/>
            </a:lvl3pPr>
            <a:lvl4pPr>
              <a:defRPr sz="1185"/>
            </a:lvl4pPr>
            <a:lvl5pPr>
              <a:defRPr sz="1185"/>
            </a:lvl5pPr>
            <a:lvl6pPr>
              <a:defRPr sz="1185"/>
            </a:lvl6pPr>
            <a:lvl7pPr>
              <a:defRPr sz="1185"/>
            </a:lvl7pPr>
            <a:lvl8pPr>
              <a:defRPr sz="1185"/>
            </a:lvl8pPr>
            <a:lvl9pPr>
              <a:defRPr sz="118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3202" y="4413409"/>
            <a:ext cx="1747491" cy="8176386"/>
          </a:xfrm>
        </p:spPr>
        <p:txBody>
          <a:bodyPr/>
          <a:lstStyle>
            <a:lvl1pPr marL="0" indent="0">
              <a:buNone/>
              <a:defRPr sz="948"/>
            </a:lvl1pPr>
            <a:lvl2pPr marL="270891" indent="0">
              <a:buNone/>
              <a:defRPr sz="830"/>
            </a:lvl2pPr>
            <a:lvl3pPr marL="541782" indent="0">
              <a:buNone/>
              <a:defRPr sz="711"/>
            </a:lvl3pPr>
            <a:lvl4pPr marL="812673" indent="0">
              <a:buNone/>
              <a:defRPr sz="593"/>
            </a:lvl4pPr>
            <a:lvl5pPr marL="1083564" indent="0">
              <a:buNone/>
              <a:defRPr sz="593"/>
            </a:lvl5pPr>
            <a:lvl6pPr marL="1354455" indent="0">
              <a:buNone/>
              <a:defRPr sz="593"/>
            </a:lvl6pPr>
            <a:lvl7pPr marL="1625346" indent="0">
              <a:buNone/>
              <a:defRPr sz="593"/>
            </a:lvl7pPr>
            <a:lvl8pPr marL="1896237" indent="0">
              <a:buNone/>
              <a:defRPr sz="593"/>
            </a:lvl8pPr>
            <a:lvl9pPr marL="2167128" indent="0">
              <a:buNone/>
              <a:defRPr sz="59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27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202" y="980758"/>
            <a:ext cx="1747491" cy="3432651"/>
          </a:xfrm>
        </p:spPr>
        <p:txBody>
          <a:bodyPr anchor="b"/>
          <a:lstStyle>
            <a:lvl1pPr>
              <a:defRPr sz="1896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03415" y="2118167"/>
            <a:ext cx="2742932" cy="10454603"/>
          </a:xfrm>
        </p:spPr>
        <p:txBody>
          <a:bodyPr anchor="t"/>
          <a:lstStyle>
            <a:lvl1pPr marL="0" indent="0">
              <a:buNone/>
              <a:defRPr sz="1896"/>
            </a:lvl1pPr>
            <a:lvl2pPr marL="270891" indent="0">
              <a:buNone/>
              <a:defRPr sz="1659"/>
            </a:lvl2pPr>
            <a:lvl3pPr marL="541782" indent="0">
              <a:buNone/>
              <a:defRPr sz="1422"/>
            </a:lvl3pPr>
            <a:lvl4pPr marL="812673" indent="0">
              <a:buNone/>
              <a:defRPr sz="1185"/>
            </a:lvl4pPr>
            <a:lvl5pPr marL="1083564" indent="0">
              <a:buNone/>
              <a:defRPr sz="1185"/>
            </a:lvl5pPr>
            <a:lvl6pPr marL="1354455" indent="0">
              <a:buNone/>
              <a:defRPr sz="1185"/>
            </a:lvl6pPr>
            <a:lvl7pPr marL="1625346" indent="0">
              <a:buNone/>
              <a:defRPr sz="1185"/>
            </a:lvl7pPr>
            <a:lvl8pPr marL="1896237" indent="0">
              <a:buNone/>
              <a:defRPr sz="1185"/>
            </a:lvl8pPr>
            <a:lvl9pPr marL="2167128" indent="0">
              <a:buNone/>
              <a:defRPr sz="11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3202" y="4413409"/>
            <a:ext cx="1747491" cy="8176386"/>
          </a:xfrm>
        </p:spPr>
        <p:txBody>
          <a:bodyPr/>
          <a:lstStyle>
            <a:lvl1pPr marL="0" indent="0">
              <a:buNone/>
              <a:defRPr sz="948"/>
            </a:lvl1pPr>
            <a:lvl2pPr marL="270891" indent="0">
              <a:buNone/>
              <a:defRPr sz="830"/>
            </a:lvl2pPr>
            <a:lvl3pPr marL="541782" indent="0">
              <a:buNone/>
              <a:defRPr sz="711"/>
            </a:lvl3pPr>
            <a:lvl4pPr marL="812673" indent="0">
              <a:buNone/>
              <a:defRPr sz="593"/>
            </a:lvl4pPr>
            <a:lvl5pPr marL="1083564" indent="0">
              <a:buNone/>
              <a:defRPr sz="593"/>
            </a:lvl5pPr>
            <a:lvl6pPr marL="1354455" indent="0">
              <a:buNone/>
              <a:defRPr sz="593"/>
            </a:lvl6pPr>
            <a:lvl7pPr marL="1625346" indent="0">
              <a:buNone/>
              <a:defRPr sz="593"/>
            </a:lvl7pPr>
            <a:lvl8pPr marL="1896237" indent="0">
              <a:buNone/>
              <a:defRPr sz="593"/>
            </a:lvl8pPr>
            <a:lvl9pPr marL="2167128" indent="0">
              <a:buNone/>
              <a:defRPr sz="59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55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2497" y="783247"/>
            <a:ext cx="4673144" cy="2843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497" y="3916219"/>
            <a:ext cx="4673144" cy="9334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2497" y="13635257"/>
            <a:ext cx="1219081" cy="783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9B068-A80B-4366-A54A-70A8886F489C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94758" y="13635257"/>
            <a:ext cx="1828622" cy="783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26560" y="13635257"/>
            <a:ext cx="1219081" cy="7832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98DDE-809A-4052-8760-1048BC02E5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09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41782" rtl="0" eaLnBrk="1" latinLnBrk="0" hangingPunct="1">
        <a:lnSpc>
          <a:spcPct val="90000"/>
        </a:lnSpc>
        <a:spcBef>
          <a:spcPct val="0"/>
        </a:spcBef>
        <a:buNone/>
        <a:defRPr sz="26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446" indent="-135446" algn="l" defTabSz="541782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1659" kern="1200">
          <a:solidFill>
            <a:schemeClr val="tx1"/>
          </a:solidFill>
          <a:latin typeface="+mn-lt"/>
          <a:ea typeface="+mn-ea"/>
          <a:cs typeface="+mn-cs"/>
        </a:defRPr>
      </a:lvl1pPr>
      <a:lvl2pPr marL="406337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422" kern="1200">
          <a:solidFill>
            <a:schemeClr val="tx1"/>
          </a:solidFill>
          <a:latin typeface="+mn-lt"/>
          <a:ea typeface="+mn-ea"/>
          <a:cs typeface="+mn-cs"/>
        </a:defRPr>
      </a:lvl2pPr>
      <a:lvl3pPr marL="677228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185" kern="1200">
          <a:solidFill>
            <a:schemeClr val="tx1"/>
          </a:solidFill>
          <a:latin typeface="+mn-lt"/>
          <a:ea typeface="+mn-ea"/>
          <a:cs typeface="+mn-cs"/>
        </a:defRPr>
      </a:lvl3pPr>
      <a:lvl4pPr marL="948119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19010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5pPr>
      <a:lvl6pPr marL="1489901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6pPr>
      <a:lvl7pPr marL="1760792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7pPr>
      <a:lvl8pPr marL="2031683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8pPr>
      <a:lvl9pPr marL="2302574" indent="-135446" algn="l" defTabSz="541782" rtl="0" eaLnBrk="1" latinLnBrk="0" hangingPunct="1">
        <a:lnSpc>
          <a:spcPct val="90000"/>
        </a:lnSpc>
        <a:spcBef>
          <a:spcPts val="296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1pPr>
      <a:lvl2pPr marL="270891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2pPr>
      <a:lvl3pPr marL="541782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3pPr>
      <a:lvl4pPr marL="812673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083564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5pPr>
      <a:lvl6pPr marL="1354455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6pPr>
      <a:lvl7pPr marL="1625346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7pPr>
      <a:lvl8pPr marL="1896237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8pPr>
      <a:lvl9pPr marL="2167128" algn="l" defTabSz="541782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50B6966-600A-C710-0752-DA6924C44D97}"/>
              </a:ext>
            </a:extLst>
          </p:cNvPr>
          <p:cNvSpPr txBox="1"/>
          <p:nvPr/>
        </p:nvSpPr>
        <p:spPr>
          <a:xfrm>
            <a:off x="389238" y="3342650"/>
            <a:ext cx="450403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Supplementary Fig. S2</a:t>
            </a:r>
            <a:r>
              <a:rPr lang="en-US" altLang="zh-CN" sz="120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Phylogenetic tree based on the S2, S3, S4, M1, M2, M3, L1, L2, L3 segments of HNU-XXS-2020 with all related MRV sequences from GenBank. The evolutionary history was inferred using the Neighbor-Joining method. The percentage of replicate trees in which the associated taxa clustered together in the bootstrap test (1000 replicates) are shown next to the branches (only &gt;60% are shown). The evolutionary distances were computed using the Maximum Composite Likelihood method and are in the units of the number of base substitutions per site. The strain HNU-XXS-MRV characterized in the present study is in bold and marked with “▲”. Evolutionary analyses were conducted in MEGA 11.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078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28AFDDA-1FCC-B032-DE93-9E5FFF625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19" y="-1"/>
            <a:ext cx="5204100" cy="1471136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3400982-D538-3142-4D5E-86FC9FF717CF}"/>
              </a:ext>
            </a:extLst>
          </p:cNvPr>
          <p:cNvSpPr txBox="1"/>
          <p:nvPr/>
        </p:nvSpPr>
        <p:spPr>
          <a:xfrm>
            <a:off x="223450" y="21092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L3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35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8E803976-0E14-3BEA-97BB-0FFB3657A4A9}"/>
              </a:ext>
            </a:extLst>
          </p:cNvPr>
          <p:cNvSpPr txBox="1"/>
          <p:nvPr/>
        </p:nvSpPr>
        <p:spPr>
          <a:xfrm>
            <a:off x="229800" y="29347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42F42CB-F69C-1F1C-0F79-B2ECFB105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06" y="-1"/>
            <a:ext cx="4274925" cy="1471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58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4478C74-4985-714B-9C8D-2F71EA4259A7}"/>
              </a:ext>
            </a:extLst>
          </p:cNvPr>
          <p:cNvSpPr txBox="1"/>
          <p:nvPr/>
        </p:nvSpPr>
        <p:spPr>
          <a:xfrm>
            <a:off x="229800" y="29347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222835-8472-B776-2354-3D6B5C2C4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89" y="-1"/>
            <a:ext cx="4100759" cy="1471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88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595DF74-C86B-A130-A196-7EA22D96F058}"/>
              </a:ext>
            </a:extLst>
          </p:cNvPr>
          <p:cNvSpPr txBox="1"/>
          <p:nvPr/>
        </p:nvSpPr>
        <p:spPr>
          <a:xfrm>
            <a:off x="229800" y="29347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S4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EAFD8D8-FF8B-2DDE-A1D7-3CD7620BC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67" y="-1"/>
            <a:ext cx="3728403" cy="1471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73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FE71008-F071-6E42-4F06-D489CD4F6FE1}"/>
              </a:ext>
            </a:extLst>
          </p:cNvPr>
          <p:cNvSpPr txBox="1"/>
          <p:nvPr/>
        </p:nvSpPr>
        <p:spPr>
          <a:xfrm>
            <a:off x="229800" y="29347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M1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92BA094-D901-9129-4863-849D637FA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92" y="-1"/>
            <a:ext cx="3379953" cy="1471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5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FA8206C-019A-D782-C6F6-12639615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59" y="-1"/>
            <a:ext cx="5051420" cy="1471136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74474DE-D926-352B-42C3-C7062FBAF6C8}"/>
              </a:ext>
            </a:extLst>
          </p:cNvPr>
          <p:cNvSpPr txBox="1"/>
          <p:nvPr/>
        </p:nvSpPr>
        <p:spPr>
          <a:xfrm>
            <a:off x="229800" y="29347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91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D5A75A8-66FA-451B-D17F-A7B5EE876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204"/>
            <a:ext cx="5418138" cy="14488953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E32DA0F-3247-3F20-0F95-46C9C1B1E68D}"/>
              </a:ext>
            </a:extLst>
          </p:cNvPr>
          <p:cNvSpPr txBox="1"/>
          <p:nvPr/>
        </p:nvSpPr>
        <p:spPr>
          <a:xfrm>
            <a:off x="229800" y="29347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M3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058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054B0DC-C869-CE9F-9D94-D7DB75D8E784}"/>
              </a:ext>
            </a:extLst>
          </p:cNvPr>
          <p:cNvSpPr txBox="1"/>
          <p:nvPr/>
        </p:nvSpPr>
        <p:spPr>
          <a:xfrm>
            <a:off x="223450" y="21092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L1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FA78F8F-1892-E7E7-76AB-FD3CF5AA7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16" y="-1"/>
            <a:ext cx="4192105" cy="1471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41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C1B1496-BB5F-A786-010C-ACA1F5CBC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784"/>
            <a:ext cx="5418138" cy="1390979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27CEED3-75AE-AAD3-AB7A-C1B55E34530B}"/>
              </a:ext>
            </a:extLst>
          </p:cNvPr>
          <p:cNvSpPr txBox="1"/>
          <p:nvPr/>
        </p:nvSpPr>
        <p:spPr>
          <a:xfrm>
            <a:off x="223450" y="210922"/>
            <a:ext cx="667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L2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446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155</TotalTime>
  <Words>140</Words>
  <Application>Microsoft Office PowerPoint</Application>
  <PresentationFormat>自定义</PresentationFormat>
  <Paragraphs>10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等线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jingying liao</dc:creator>
  <cp:lastModifiedBy>jingying liao</cp:lastModifiedBy>
  <cp:revision>18</cp:revision>
  <dcterms:created xsi:type="dcterms:W3CDTF">2024-09-08T06:38:44Z</dcterms:created>
  <dcterms:modified xsi:type="dcterms:W3CDTF">2024-09-20T12:29:23Z</dcterms:modified>
</cp:coreProperties>
</file>