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3" r:id="rId2"/>
  </p:sldMasterIdLst>
  <p:notesMasterIdLst>
    <p:notesMasterId r:id="rId8"/>
  </p:notesMasterIdLst>
  <p:sldIdLst>
    <p:sldId id="615" r:id="rId3"/>
    <p:sldId id="575" r:id="rId4"/>
    <p:sldId id="611" r:id="rId5"/>
    <p:sldId id="616" r:id="rId6"/>
    <p:sldId id="6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5" userDrawn="1">
          <p15:clr>
            <a:srgbClr val="A4A3A4"/>
          </p15:clr>
        </p15:guide>
        <p15:guide id="2" pos="57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  <a:srgbClr val="FF18FF"/>
    <a:srgbClr val="00FA00"/>
    <a:srgbClr val="D883FF"/>
    <a:srgbClr val="FFFF00"/>
    <a:srgbClr val="FF2F92"/>
    <a:srgbClr val="99CCFF"/>
    <a:srgbClr val="00FF00"/>
    <a:srgbClr val="FF66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/>
    <p:restoredTop sz="94532"/>
  </p:normalViewPr>
  <p:slideViewPr>
    <p:cSldViewPr snapToGrid="0" showGuides="1">
      <p:cViewPr>
        <p:scale>
          <a:sx n="93" d="100"/>
          <a:sy n="93" d="100"/>
        </p:scale>
        <p:origin x="1280" y="312"/>
      </p:cViewPr>
      <p:guideLst>
        <p:guide orient="horz" pos="3045"/>
        <p:guide pos="57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-2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A6CB6-F20F-CD40-A875-D3E252D0D82A}" type="datetimeFigureOut">
              <a:rPr lang="en-US" smtClean="0"/>
              <a:t>9/14/24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29ED9-C3EF-7643-8316-EEC0281DB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2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85AA527-B0B7-2949-829F-A2B52E40E0CC}" type="datetimeFigureOut">
              <a:rPr lang="en-GB"/>
              <a:pPr>
                <a:defRPr/>
              </a:pPr>
              <a:t>14/09/2024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0AB662C-187B-9F44-AD6C-B76E71F378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54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CCA73331-C012-FD4D-B0AF-8C8F3B43BB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92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321B362C-9349-2244-8D2B-5627C99A56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4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A7229505-3B49-0B41-A957-01E6B030FC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13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8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A3AE42CD-FD2D-6B44-88C3-409BF8EB82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97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DD59C1FE-546E-D84C-BDF1-476B921AC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19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E9B6B51B-E843-EC42-8CA5-54EBAADB71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8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2C8692AC-1F86-4545-AC7A-46ACB5726F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48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4BCA6764-E264-4B4B-965D-AB008C3BA1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2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5DDA6B2C-CC1A-B447-AFF8-AE5EAE69C6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73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672F140B-6BF2-E744-88B6-6D3A151530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36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2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/>
                <a:ea typeface="ＭＳ Ｐゴシック"/>
              </a:defRPr>
            </a:lvl1pPr>
          </a:lstStyle>
          <a:p>
            <a:pPr>
              <a:defRPr/>
            </a:pPr>
            <a:fld id="{0EE53BB7-8B91-8149-AD8B-C04191FEA1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25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3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B15B7F-AD21-9B4F-BFC4-BBADC8CB52F0}" type="datetimeFigureOut">
              <a:rPr lang="en-GB">
                <a:latin typeface="Calibri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14/09/2024</a:t>
            </a:fld>
            <a:endParaRPr lang="en-GB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E495AB-DA49-2949-9892-9CF6A72A6036}" type="slidenum">
              <a:rPr lang="en-GB">
                <a:latin typeface="Calibri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Comic Sans MS" charset="0"/>
              <a:ea typeface="ＭＳ Ｐゴシック" charset="0"/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Comic Sans MS" charset="0"/>
              <a:ea typeface="ＭＳ Ｐゴシック" charset="0"/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7FE419-656F-B74B-9032-A5B4F9FA61DE}" type="slidenum">
              <a:rPr lang="en-GB">
                <a:latin typeface="Comic Sans MS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Comic Sans MS" charset="0"/>
              <a:ea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avi"/><Relationship Id="rId7" Type="http://schemas.openxmlformats.org/officeDocument/2006/relationships/image" Target="../media/image3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avi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5.mov"/><Relationship Id="rId7" Type="http://schemas.openxmlformats.org/officeDocument/2006/relationships/image" Target="../media/image6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 Mbp mRNA in nascent sheath day 2 cell 1.mp4">
            <a:hlinkClick r:id="" action="ppaction://media"/>
            <a:extLst>
              <a:ext uri="{FF2B5EF4-FFF2-40B4-BE49-F238E27FC236}">
                <a16:creationId xmlns:a16="http://schemas.microsoft.com/office/drawing/2014/main" id="{9C18B2D1-3897-6529-777B-6E7708D1B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A64D2-0D97-5667-2447-E5A59E3B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7584" y="291092"/>
            <a:ext cx="3744416" cy="25545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Supplementary Video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FF18FF"/>
                </a:solidFill>
                <a:latin typeface="Calibri" panose="020F0502020204030204" pitchFamily="34" charset="0"/>
              </a:rPr>
              <a:t>Mbp</a:t>
            </a:r>
            <a:r>
              <a:rPr lang="en-US" altLang="en-US" dirty="0">
                <a:solidFill>
                  <a:srgbClr val="FF18FF"/>
                </a:solidFill>
                <a:latin typeface="Calibri" panose="020F0502020204030204" pitchFamily="34" charset="0"/>
              </a:rPr>
              <a:t> mRNA 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in nascent </a:t>
            </a:r>
            <a:r>
              <a:rPr lang="en-US" altLang="en-US" dirty="0">
                <a:solidFill>
                  <a:srgbClr val="73FEFF"/>
                </a:solidFill>
                <a:latin typeface="Calibri" panose="020F0502020204030204" pitchFamily="34" charset="0"/>
              </a:rPr>
              <a:t>sheaths</a:t>
            </a:r>
          </a:p>
        </p:txBody>
      </p:sp>
    </p:spTree>
    <p:extLst>
      <p:ext uri="{BB962C8B-B14F-4D97-AF65-F5344CB8AC3E}">
        <p14:creationId xmlns:p14="http://schemas.microsoft.com/office/powerpoint/2010/main" val="42689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7" name="Picture 11" descr="Tom perox x20 #1 43 div.tif">
            <a:extLst>
              <a:ext uri="{FF2B5EF4-FFF2-40B4-BE49-F238E27FC236}">
                <a16:creationId xmlns:a16="http://schemas.microsoft.com/office/drawing/2014/main" id="{559A47B4-79C6-0442-96F7-A7C3BECAB1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155" y="332656"/>
            <a:ext cx="4876114" cy="556586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BBE9F7-0B5F-194E-9E85-078180808227}"/>
              </a:ext>
            </a:extLst>
          </p:cNvPr>
          <p:cNvSpPr/>
          <p:nvPr/>
        </p:nvSpPr>
        <p:spPr>
          <a:xfrm rot="597556" flipH="1">
            <a:off x="1273439" y="2724178"/>
            <a:ext cx="211059" cy="85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1A08A-D1D6-A141-A1BA-F16346C93EF1}"/>
              </a:ext>
            </a:extLst>
          </p:cNvPr>
          <p:cNvSpPr txBox="1"/>
          <p:nvPr/>
        </p:nvSpPr>
        <p:spPr>
          <a:xfrm>
            <a:off x="407368" y="6028048"/>
            <a:ext cx="1330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venir Light"/>
                <a:ea typeface="ＭＳ Ｐゴシック" charset="0"/>
                <a:cs typeface="Avenir Light"/>
              </a:rPr>
              <a:t>Td-tomato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FF33"/>
                </a:solidFill>
                <a:latin typeface="Avenir Light"/>
                <a:ea typeface="ＭＳ Ｐゴシック" charset="0"/>
                <a:cs typeface="Avenir Light"/>
              </a:rPr>
              <a:t>Pex1-EOS2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6FF33"/>
              </a:solidFill>
              <a:latin typeface="Avenir Light"/>
              <a:ea typeface="ＭＳ Ｐゴシック" charset="0"/>
              <a:cs typeface="Avenir Light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CB68F593-3168-DA43-8FC3-E86BA0B6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510" y="1749876"/>
            <a:ext cx="4170085" cy="1569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Oligodendroglial </a:t>
            </a:r>
            <a:r>
              <a:rPr lang="en-US" altLang="en-US" dirty="0">
                <a:solidFill>
                  <a:srgbClr val="00FA00"/>
                </a:solidFill>
                <a:latin typeface="Calibri" panose="020F0502020204030204" pitchFamily="34" charset="0"/>
              </a:rPr>
              <a:t>peroxisomes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 in myelin sheaths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045673-2919-035A-E7CC-19BDC08C7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2" y="332656"/>
            <a:ext cx="3744416" cy="1077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Supplementary Videos 2 and 3</a:t>
            </a:r>
          </a:p>
        </p:txBody>
      </p:sp>
      <p:pic>
        <p:nvPicPr>
          <p:cNvPr id="18" name="Frames 20-39.avi">
            <a:hlinkClick r:id="" action="ppaction://media"/>
            <a:extLst>
              <a:ext uri="{FF2B5EF4-FFF2-40B4-BE49-F238E27FC236}">
                <a16:creationId xmlns:a16="http://schemas.microsoft.com/office/drawing/2014/main" id="{C08F2C4B-A938-0912-4378-494DE060E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2268" y="-15818"/>
            <a:ext cx="1050925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Frames 58-70.avi">
            <a:hlinkClick r:id="" action="ppaction://media"/>
            <a:extLst>
              <a:ext uri="{FF2B5EF4-FFF2-40B4-BE49-F238E27FC236}">
                <a16:creationId xmlns:a16="http://schemas.microsoft.com/office/drawing/2014/main" id="{E573EDB7-B3F4-ADAA-5E1A-456A2C647B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83536" y="4510315"/>
            <a:ext cx="1625600" cy="2133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455304-7E71-1B0E-0FC8-2DF814CBEDE9}"/>
              </a:ext>
            </a:extLst>
          </p:cNvPr>
          <p:cNvSpPr/>
          <p:nvPr/>
        </p:nvSpPr>
        <p:spPr>
          <a:xfrm rot="19484844" flipH="1">
            <a:off x="2401568" y="2686135"/>
            <a:ext cx="140479" cy="3689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9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of cell 2 with times.avi">
            <a:hlinkClick r:id="" action="ppaction://media"/>
            <a:extLst>
              <a:ext uri="{FF2B5EF4-FFF2-40B4-BE49-F238E27FC236}">
                <a16:creationId xmlns:a16="http://schemas.microsoft.com/office/drawing/2014/main" id="{F15AB869-E60E-B449-ACA4-4FE81B5C9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0467" y="916360"/>
            <a:ext cx="3708400" cy="5321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3A1350-3948-4348-A518-7CC3DF2352D6}"/>
              </a:ext>
            </a:extLst>
          </p:cNvPr>
          <p:cNvSpPr/>
          <p:nvPr/>
        </p:nvSpPr>
        <p:spPr>
          <a:xfrm>
            <a:off x="3930238" y="980728"/>
            <a:ext cx="1800200" cy="936104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T disruption Exp 2 control tom EOS cell 2 63 oil zoom (Converted).mov">
            <a:hlinkClick r:id="" action="ppaction://media"/>
            <a:extLst>
              <a:ext uri="{FF2B5EF4-FFF2-40B4-BE49-F238E27FC236}">
                <a16:creationId xmlns:a16="http://schemas.microsoft.com/office/drawing/2014/main" id="{99465CE8-2841-D24E-BB54-265FBD17A5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13000" contrast="34000"/>
          </a:blip>
          <a:stretch>
            <a:fillRect/>
          </a:stretch>
        </p:blipFill>
        <p:spPr>
          <a:xfrm>
            <a:off x="623392" y="1700808"/>
            <a:ext cx="2388750" cy="25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422ED-FAC4-EC4D-AC78-55C6535A08E7}"/>
              </a:ext>
            </a:extLst>
          </p:cNvPr>
          <p:cNvSpPr txBox="1"/>
          <p:nvPr/>
        </p:nvSpPr>
        <p:spPr>
          <a:xfrm>
            <a:off x="8112224" y="4149080"/>
            <a:ext cx="1282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venir Light"/>
                <a:ea typeface="ＭＳ Ｐゴシック" charset="0"/>
                <a:cs typeface="Avenir Light"/>
              </a:rPr>
              <a:t>Td-tomato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FF33"/>
                </a:solidFill>
                <a:latin typeface="Avenir Light"/>
                <a:ea typeface="ＭＳ Ｐゴシック" charset="0"/>
                <a:cs typeface="Avenir Light"/>
              </a:rPr>
              <a:t>EOS2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6FF33"/>
              </a:solidFill>
              <a:latin typeface="Avenir Light"/>
              <a:ea typeface="ＭＳ Ｐゴシック" charset="0"/>
              <a:cs typeface="Avenir Ligh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venir Light"/>
              <a:ea typeface="ＭＳ Ｐゴシック" charset="0"/>
              <a:cs typeface="Avenir Light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D55E7A7-BF43-AE40-83D7-AF3F1B19F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2" y="332656"/>
            <a:ext cx="3744416" cy="10772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Supplementary Videos 4 and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50F3F3-C111-47E4-A425-E2B089631DAB}"/>
              </a:ext>
            </a:extLst>
          </p:cNvPr>
          <p:cNvSpPr txBox="1"/>
          <p:nvPr/>
        </p:nvSpPr>
        <p:spPr>
          <a:xfrm>
            <a:off x="7201960" y="3180905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Cell body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3213A-75E7-4E16-AC69-DFD5CF72F89F}"/>
              </a:ext>
            </a:extLst>
          </p:cNvPr>
          <p:cNvSpPr txBox="1"/>
          <p:nvPr/>
        </p:nvSpPr>
        <p:spPr>
          <a:xfrm>
            <a:off x="6086202" y="2279046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‘Neck’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8FF2EC-46CC-42B3-B8D7-337C08353766}"/>
              </a:ext>
            </a:extLst>
          </p:cNvPr>
          <p:cNvCxnSpPr/>
          <p:nvPr/>
        </p:nvCxnSpPr>
        <p:spPr>
          <a:xfrm flipH="1">
            <a:off x="6105799" y="2740711"/>
            <a:ext cx="288032" cy="44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A46E5D-379A-484E-BAD5-5D3CA3559532}"/>
              </a:ext>
            </a:extLst>
          </p:cNvPr>
          <p:cNvSpPr txBox="1"/>
          <p:nvPr/>
        </p:nvSpPr>
        <p:spPr>
          <a:xfrm>
            <a:off x="3526922" y="820761"/>
            <a:ext cx="1436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Paranodal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loops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8D4C5E-1D22-9372-C2CA-0EC0F5DBA994}"/>
              </a:ext>
            </a:extLst>
          </p:cNvPr>
          <p:cNvGrpSpPr/>
          <p:nvPr/>
        </p:nvGrpSpPr>
        <p:grpSpPr>
          <a:xfrm>
            <a:off x="1242471" y="2987131"/>
            <a:ext cx="936104" cy="1392082"/>
            <a:chOff x="1242471" y="2987131"/>
            <a:chExt cx="936104" cy="1392082"/>
          </a:xfrm>
        </p:grpSpPr>
        <p:pic>
          <p:nvPicPr>
            <p:cNvPr id="13" name="Picture 12" descr="A picture containing purple, indoor, toothbrush, brush&#10;&#10;Description automatically generated">
              <a:extLst>
                <a:ext uri="{FF2B5EF4-FFF2-40B4-BE49-F238E27FC236}">
                  <a16:creationId xmlns:a16="http://schemas.microsoft.com/office/drawing/2014/main" id="{44F2B40D-3052-CEC9-CDC0-0A7933F3F30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4557604">
              <a:off x="790002" y="3477051"/>
              <a:ext cx="1392082" cy="4122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DBDDCB-115C-9918-7808-2E16828250FA}"/>
                </a:ext>
              </a:extLst>
            </p:cNvPr>
            <p:cNvSpPr/>
            <p:nvPr/>
          </p:nvSpPr>
          <p:spPr>
            <a:xfrm>
              <a:off x="1415480" y="4262150"/>
              <a:ext cx="573634" cy="1029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5AB773-D9D9-F25E-AF36-2F807445F800}"/>
                </a:ext>
              </a:extLst>
            </p:cNvPr>
            <p:cNvCxnSpPr/>
            <p:nvPr/>
          </p:nvCxnSpPr>
          <p:spPr>
            <a:xfrm>
              <a:off x="1242471" y="4240213"/>
              <a:ext cx="9361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67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6">
            <a:extLst>
              <a:ext uri="{FF2B5EF4-FFF2-40B4-BE49-F238E27FC236}">
                <a16:creationId xmlns:a16="http://schemas.microsoft.com/office/drawing/2014/main" id="{43917D02-D388-F3B5-16CE-5659B4A33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0" y="408856"/>
            <a:ext cx="4649094" cy="64940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Supplementary video 6.</a:t>
            </a:r>
          </a:p>
          <a:p>
            <a:pPr algn="ctr">
              <a:spcBef>
                <a:spcPct val="0"/>
              </a:spcBef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US" altLang="en-US" dirty="0">
                <a:solidFill>
                  <a:schemeClr val="tx2"/>
                </a:solidFill>
                <a:latin typeface="Symbol" pitchFamily="2" charset="2"/>
              </a:rPr>
              <a:t>b</a:t>
            </a:r>
            <a:r>
              <a:rPr lang="en-US" altLang="en-US" dirty="0">
                <a:solidFill>
                  <a:schemeClr val="tx2"/>
                </a:solidFill>
                <a:latin typeface="Calibri" panose="020F0502020204030204" pitchFamily="34" charset="0"/>
              </a:rPr>
              <a:t>-tubulin IV staining </a:t>
            </a:r>
            <a:r>
              <a:rPr lang="en-US" altLang="en-US" dirty="0">
                <a:latin typeface="Calibri" panose="020F0502020204030204" pitchFamily="34" charset="0"/>
              </a:rPr>
              <a:t>in cell processes and myelin in a </a:t>
            </a:r>
            <a:r>
              <a:rPr lang="en-US" altLang="en-US" dirty="0" err="1">
                <a:solidFill>
                  <a:srgbClr val="FF18FF"/>
                </a:solidFill>
                <a:latin typeface="Calibri" panose="020F0502020204030204" pitchFamily="34" charset="0"/>
              </a:rPr>
              <a:t>tdTomato</a:t>
            </a:r>
            <a:r>
              <a:rPr lang="en-US" altLang="en-US" dirty="0">
                <a:latin typeface="Calibri" panose="020F0502020204030204" pitchFamily="34" charset="0"/>
              </a:rPr>
              <a:t>-labelled oligodendrocyte </a:t>
            </a:r>
            <a:r>
              <a:rPr lang="en-US" altLang="en-US" i="1" dirty="0">
                <a:latin typeface="Calibri" panose="020F0502020204030204" pitchFamily="34" charset="0"/>
              </a:rPr>
              <a:t>in vitro. </a:t>
            </a:r>
            <a:r>
              <a:rPr lang="en-US" altLang="en-US" dirty="0">
                <a:latin typeface="Calibri" panose="020F0502020204030204" pitchFamily="34" charset="0"/>
              </a:rPr>
              <a:t>The protocol for extracting free tubulins increases the background signal in the far-red channel.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FA00"/>
                </a:solidFill>
                <a:latin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FA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Video S6.avi">
            <a:hlinkClick r:id="" action="ppaction://media"/>
            <a:extLst>
              <a:ext uri="{FF2B5EF4-FFF2-40B4-BE49-F238E27FC236}">
                <a16:creationId xmlns:a16="http://schemas.microsoft.com/office/drawing/2014/main" id="{563BE95F-6636-F92D-8732-8EBD97657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464" y="196850"/>
            <a:ext cx="5359400" cy="6464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40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erox 35 Time lapse Cell 8 x 60.avi" descr="Perox 35 Time lapse Cell 8 x 60.avi">
            <a:hlinkClick r:id="" action="ppaction://media"/>
            <a:extLst>
              <a:ext uri="{FF2B5EF4-FFF2-40B4-BE49-F238E27FC236}">
                <a16:creationId xmlns:a16="http://schemas.microsoft.com/office/drawing/2014/main" id="{60262225-C70A-17C8-4F2B-1CA17262D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435" y="477782"/>
            <a:ext cx="5902435" cy="59024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97BB156-5467-211D-1CE1-5B96133AB103}"/>
              </a:ext>
            </a:extLst>
          </p:cNvPr>
          <p:cNvCxnSpPr>
            <a:cxnSpLocks/>
          </p:cNvCxnSpPr>
          <p:nvPr/>
        </p:nvCxnSpPr>
        <p:spPr>
          <a:xfrm flipH="1">
            <a:off x="3423082" y="3087256"/>
            <a:ext cx="179100" cy="2374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C75491C-769C-BA10-8C4C-F1DBB367F83A}"/>
              </a:ext>
            </a:extLst>
          </p:cNvPr>
          <p:cNvSpPr txBox="1"/>
          <p:nvPr/>
        </p:nvSpPr>
        <p:spPr>
          <a:xfrm>
            <a:off x="2967247" y="2717924"/>
            <a:ext cx="152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60D3FE8-82EE-0A36-A76D-23CDC4DCB933}"/>
              </a:ext>
            </a:extLst>
          </p:cNvPr>
          <p:cNvSpPr txBox="1"/>
          <p:nvPr/>
        </p:nvSpPr>
        <p:spPr>
          <a:xfrm>
            <a:off x="5499978" y="2478756"/>
            <a:ext cx="179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Cell body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9D09C0-D134-5F7E-AF04-319B2255E2CF}"/>
              </a:ext>
            </a:extLst>
          </p:cNvPr>
          <p:cNvSpPr txBox="1"/>
          <p:nvPr/>
        </p:nvSpPr>
        <p:spPr>
          <a:xfrm>
            <a:off x="1391811" y="5560623"/>
            <a:ext cx="152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Myelin sheaths</a:t>
            </a: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43917D02-D388-F3B5-16CE-5659B4A33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2" y="332656"/>
            <a:ext cx="4127402" cy="5509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Supplementary video 7.</a:t>
            </a:r>
          </a:p>
          <a:p>
            <a:pPr algn="ctr">
              <a:spcBef>
                <a:spcPct val="0"/>
              </a:spcBef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The oligodendrocyte cell body is a reservoir for </a:t>
            </a:r>
            <a:r>
              <a:rPr lang="en-US" altLang="en-US" dirty="0">
                <a:solidFill>
                  <a:srgbClr val="00FA00"/>
                </a:solidFill>
                <a:latin typeface="Calibri" panose="020F0502020204030204" pitchFamily="34" charset="0"/>
              </a:rPr>
              <a:t>peroxisomes, </a:t>
            </a:r>
            <a:r>
              <a:rPr lang="en-US" altLang="en-US" dirty="0">
                <a:latin typeface="Calibri" panose="020F0502020204030204" pitchFamily="34" charset="0"/>
              </a:rPr>
              <a:t>which travel between the soma and the myelin sheaths via processes extending from the cell body.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FA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91364-CC15-CD20-6D6A-95897D2FFCB4}"/>
              </a:ext>
            </a:extLst>
          </p:cNvPr>
          <p:cNvSpPr txBox="1"/>
          <p:nvPr/>
        </p:nvSpPr>
        <p:spPr>
          <a:xfrm>
            <a:off x="3933476" y="2294090"/>
            <a:ext cx="152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3B672D-1E09-E825-235A-63EB6B069056}"/>
              </a:ext>
            </a:extLst>
          </p:cNvPr>
          <p:cNvCxnSpPr>
            <a:cxnSpLocks/>
          </p:cNvCxnSpPr>
          <p:nvPr/>
        </p:nvCxnSpPr>
        <p:spPr>
          <a:xfrm flipH="1">
            <a:off x="4081691" y="2729378"/>
            <a:ext cx="179100" cy="2374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4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106</Words>
  <Application>Microsoft Macintosh PowerPoint</Application>
  <PresentationFormat>Widescreen</PresentationFormat>
  <Paragraphs>25</Paragraphs>
  <Slides>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Avenir Light</vt:lpstr>
      <vt:lpstr>Calibri</vt:lpstr>
      <vt:lpstr>Comic Sans MS</vt:lpstr>
      <vt:lpstr>Symbol</vt:lpstr>
      <vt:lpstr>11_Office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Peroxisomes in the myelinic channel</dc:title>
  <dc:creator>Julia Edgar</dc:creator>
  <cp:lastModifiedBy>Julia Edgar</cp:lastModifiedBy>
  <cp:revision>532</cp:revision>
  <dcterms:created xsi:type="dcterms:W3CDTF">2018-12-18T13:15:37Z</dcterms:created>
  <dcterms:modified xsi:type="dcterms:W3CDTF">2024-09-14T20:56:27Z</dcterms:modified>
</cp:coreProperties>
</file>