
<file path=[Content_Types].xml><?xml version="1.0" encoding="utf-8"?>
<Types xmlns="http://schemas.openxmlformats.org/package/2006/content-types">
  <Default Extension="pdf" ContentType="application/pd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81" r:id="rId3"/>
    <p:sldId id="286" r:id="rId4"/>
    <p:sldId id="287" r:id="rId5"/>
    <p:sldId id="282" r:id="rId6"/>
    <p:sldId id="283" r:id="rId7"/>
    <p:sldId id="284" r:id="rId8"/>
    <p:sldId id="285" r:id="rId9"/>
    <p:sldId id="273" r:id="rId10"/>
    <p:sldId id="278" r:id="rId11"/>
    <p:sldId id="279" r:id="rId12"/>
    <p:sldId id="274" r:id="rId13"/>
    <p:sldId id="275" r:id="rId14"/>
    <p:sldId id="276" r:id="rId15"/>
    <p:sldId id="277" r:id="rId16"/>
    <p:sldId id="257" r:id="rId17"/>
    <p:sldId id="262" r:id="rId18"/>
    <p:sldId id="263" r:id="rId19"/>
    <p:sldId id="258" r:id="rId20"/>
    <p:sldId id="259" r:id="rId21"/>
    <p:sldId id="260" r:id="rId22"/>
    <p:sldId id="261" r:id="rId23"/>
    <p:sldId id="265" r:id="rId24"/>
    <p:sldId id="270" r:id="rId25"/>
    <p:sldId id="271" r:id="rId26"/>
    <p:sldId id="266" r:id="rId27"/>
    <p:sldId id="267" r:id="rId28"/>
    <p:sldId id="268" r:id="rId29"/>
    <p:sldId id="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59" autoAdjust="0"/>
    <p:restoredTop sz="94660"/>
  </p:normalViewPr>
  <p:slideViewPr>
    <p:cSldViewPr snapToGrid="0">
      <p:cViewPr varScale="1">
        <p:scale>
          <a:sx n="77" d="100"/>
          <a:sy n="77" d="100"/>
        </p:scale>
        <p:origin x="192" y="8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EC31FA3-FD41-4E14-9C59-DF1836DF62CA}"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341312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C31FA3-FD41-4E14-9C59-DF1836DF62CA}"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1626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C31FA3-FD41-4E14-9C59-DF1836DF62CA}"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318045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EC31FA3-FD41-4E14-9C59-DF1836DF62CA}" type="datetimeFigureOut">
              <a:rPr lang="en-US" smtClean="0"/>
              <a:t>8/19/20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70985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EC31FA3-FD41-4E14-9C59-DF1836DF62CA}" type="datetimeFigureOut">
              <a:rPr lang="en-US" smtClean="0"/>
              <a:t>8/19/20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1222494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EC31FA3-FD41-4E14-9C59-DF1836DF62CA}" type="datetimeFigureOut">
              <a:rPr lang="en-US" smtClean="0"/>
              <a:t>8/19/20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1611911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31FA3-FD41-4E14-9C59-DF1836DF62CA}" type="datetimeFigureOut">
              <a:rPr lang="en-US" smtClean="0"/>
              <a:t>8/19/20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950780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C31FA3-FD41-4E14-9C59-DF1836DF62CA}" type="datetimeFigureOut">
              <a:rPr lang="en-US" smtClean="0"/>
              <a:t>8/19/20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3575043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C31FA3-FD41-4E14-9C59-DF1836DF62CA}" type="datetimeFigureOut">
              <a:rPr lang="en-US" smtClean="0"/>
              <a:t>8/19/20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282865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C31FA3-FD41-4E14-9C59-DF1836DF62CA}"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2742088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C31FA3-FD41-4E14-9C59-DF1836DF62CA}"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A9FA0-F8A9-4930-85E6-45228687537E}" type="slidenum">
              <a:rPr lang="en-US" smtClean="0"/>
              <a:t>‹#›</a:t>
            </a:fld>
            <a:endParaRPr lang="en-US"/>
          </a:p>
        </p:txBody>
      </p:sp>
    </p:spTree>
    <p:extLst>
      <p:ext uri="{BB962C8B-B14F-4D97-AF65-F5344CB8AC3E}">
        <p14:creationId xmlns:p14="http://schemas.microsoft.com/office/powerpoint/2010/main" val="736901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C31FA3-FD41-4E14-9C59-DF1836DF62CA}" type="datetimeFigureOut">
              <a:rPr lang="en-US" smtClean="0"/>
              <a:t>8/19/20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A9FA0-F8A9-4930-85E6-45228687537E}" type="slidenum">
              <a:rPr lang="en-US" smtClean="0"/>
              <a:t>‹#›</a:t>
            </a:fld>
            <a:endParaRPr lang="en-US"/>
          </a:p>
        </p:txBody>
      </p:sp>
    </p:spTree>
    <p:extLst>
      <p:ext uri="{BB962C8B-B14F-4D97-AF65-F5344CB8AC3E}">
        <p14:creationId xmlns:p14="http://schemas.microsoft.com/office/powerpoint/2010/main" val="2094425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df"/><Relationship Id="rId13" Type="http://schemas.openxmlformats.org/officeDocument/2006/relationships/image" Target="../media/image13.pdf"/><Relationship Id="rId18" Type="http://schemas.openxmlformats.org/officeDocument/2006/relationships/image" Target="../media/image18.pdf"/><Relationship Id="rId3" Type="http://schemas.openxmlformats.org/officeDocument/2006/relationships/image" Target="../media/image3.pdf"/><Relationship Id="rId21" Type="http://schemas.openxmlformats.org/officeDocument/2006/relationships/image" Target="../media/image21.pdf"/><Relationship Id="rId7" Type="http://schemas.openxmlformats.org/officeDocument/2006/relationships/image" Target="../media/image7.pdf"/><Relationship Id="rId12" Type="http://schemas.openxmlformats.org/officeDocument/2006/relationships/image" Target="../media/image12.pdf"/><Relationship Id="rId17" Type="http://schemas.openxmlformats.org/officeDocument/2006/relationships/image" Target="../media/image17.pdf"/><Relationship Id="rId2" Type="http://schemas.openxmlformats.org/officeDocument/2006/relationships/image" Target="../media/image2.pdf"/><Relationship Id="rId16" Type="http://schemas.openxmlformats.org/officeDocument/2006/relationships/image" Target="../media/image16.pdf"/><Relationship Id="rId20" Type="http://schemas.openxmlformats.org/officeDocument/2006/relationships/image" Target="../media/image20.pdf"/><Relationship Id="rId1" Type="http://schemas.openxmlformats.org/officeDocument/2006/relationships/slideLayout" Target="../slideLayouts/slideLayout2.xml"/><Relationship Id="rId6" Type="http://schemas.openxmlformats.org/officeDocument/2006/relationships/image" Target="../media/image6.pdf"/><Relationship Id="rId11" Type="http://schemas.openxmlformats.org/officeDocument/2006/relationships/image" Target="../media/image11.pdf"/><Relationship Id="rId5" Type="http://schemas.openxmlformats.org/officeDocument/2006/relationships/image" Target="../media/image5.pdf"/><Relationship Id="rId15" Type="http://schemas.openxmlformats.org/officeDocument/2006/relationships/image" Target="../media/image15.pdf"/><Relationship Id="rId10" Type="http://schemas.openxmlformats.org/officeDocument/2006/relationships/image" Target="../media/image10.pdf"/><Relationship Id="rId19" Type="http://schemas.openxmlformats.org/officeDocument/2006/relationships/image" Target="../media/image19.pdf"/><Relationship Id="rId4" Type="http://schemas.openxmlformats.org/officeDocument/2006/relationships/image" Target="../media/image4.pdf"/><Relationship Id="rId9" Type="http://schemas.openxmlformats.org/officeDocument/2006/relationships/image" Target="../media/image9.pdf"/><Relationship Id="rId14" Type="http://schemas.openxmlformats.org/officeDocument/2006/relationships/image" Target="../media/image14.pdf"/><Relationship Id="rId22" Type="http://schemas.openxmlformats.org/officeDocument/2006/relationships/image" Target="../media/image22.pd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0.pdf"/><Relationship Id="rId13" Type="http://schemas.openxmlformats.org/officeDocument/2006/relationships/image" Target="../media/image35.pdf"/><Relationship Id="rId18" Type="http://schemas.openxmlformats.org/officeDocument/2006/relationships/image" Target="../media/image40.pdf"/><Relationship Id="rId3" Type="http://schemas.openxmlformats.org/officeDocument/2006/relationships/image" Target="../media/image25.pdf"/><Relationship Id="rId21" Type="http://schemas.openxmlformats.org/officeDocument/2006/relationships/image" Target="../media/image43.pdf"/><Relationship Id="rId7" Type="http://schemas.openxmlformats.org/officeDocument/2006/relationships/image" Target="../media/image29.pdf"/><Relationship Id="rId12" Type="http://schemas.openxmlformats.org/officeDocument/2006/relationships/image" Target="../media/image34.pdf"/><Relationship Id="rId17" Type="http://schemas.openxmlformats.org/officeDocument/2006/relationships/image" Target="../media/image39.pdf"/><Relationship Id="rId2" Type="http://schemas.openxmlformats.org/officeDocument/2006/relationships/image" Target="../media/image24.pdf"/><Relationship Id="rId16" Type="http://schemas.openxmlformats.org/officeDocument/2006/relationships/image" Target="../media/image38.pdf"/><Relationship Id="rId20" Type="http://schemas.openxmlformats.org/officeDocument/2006/relationships/image" Target="../media/image42.pdf"/><Relationship Id="rId1" Type="http://schemas.openxmlformats.org/officeDocument/2006/relationships/slideLayout" Target="../slideLayouts/slideLayout2.xml"/><Relationship Id="rId6" Type="http://schemas.openxmlformats.org/officeDocument/2006/relationships/image" Target="../media/image28.pdf"/><Relationship Id="rId11" Type="http://schemas.openxmlformats.org/officeDocument/2006/relationships/image" Target="../media/image33.pdf"/><Relationship Id="rId5" Type="http://schemas.openxmlformats.org/officeDocument/2006/relationships/image" Target="../media/image27.pdf"/><Relationship Id="rId15" Type="http://schemas.openxmlformats.org/officeDocument/2006/relationships/image" Target="../media/image37.pdf"/><Relationship Id="rId10" Type="http://schemas.openxmlformats.org/officeDocument/2006/relationships/image" Target="../media/image32.pdf"/><Relationship Id="rId19" Type="http://schemas.openxmlformats.org/officeDocument/2006/relationships/image" Target="../media/image41.pdf"/><Relationship Id="rId4" Type="http://schemas.openxmlformats.org/officeDocument/2006/relationships/image" Target="../media/image26.pdf"/><Relationship Id="rId9" Type="http://schemas.openxmlformats.org/officeDocument/2006/relationships/image" Target="../media/image31.pdf"/><Relationship Id="rId14" Type="http://schemas.openxmlformats.org/officeDocument/2006/relationships/image" Target="../media/image36.pdf"/><Relationship Id="rId22" Type="http://schemas.openxmlformats.org/officeDocument/2006/relationships/image" Target="../media/image44.pd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2.pdf"/><Relationship Id="rId13" Type="http://schemas.openxmlformats.org/officeDocument/2006/relationships/image" Target="../media/image57.pdf"/><Relationship Id="rId18" Type="http://schemas.openxmlformats.org/officeDocument/2006/relationships/image" Target="../media/image62.pdf"/><Relationship Id="rId3" Type="http://schemas.openxmlformats.org/officeDocument/2006/relationships/image" Target="../media/image47.pdf"/><Relationship Id="rId21" Type="http://schemas.openxmlformats.org/officeDocument/2006/relationships/image" Target="../media/image65.pdf"/><Relationship Id="rId7" Type="http://schemas.openxmlformats.org/officeDocument/2006/relationships/image" Target="../media/image51.pdf"/><Relationship Id="rId12" Type="http://schemas.openxmlformats.org/officeDocument/2006/relationships/image" Target="../media/image56.pdf"/><Relationship Id="rId17" Type="http://schemas.openxmlformats.org/officeDocument/2006/relationships/image" Target="../media/image61.pdf"/><Relationship Id="rId2" Type="http://schemas.openxmlformats.org/officeDocument/2006/relationships/image" Target="../media/image46.pdf"/><Relationship Id="rId16" Type="http://schemas.openxmlformats.org/officeDocument/2006/relationships/image" Target="../media/image60.pdf"/><Relationship Id="rId20" Type="http://schemas.openxmlformats.org/officeDocument/2006/relationships/image" Target="../media/image64.pdf"/><Relationship Id="rId1" Type="http://schemas.openxmlformats.org/officeDocument/2006/relationships/slideLayout" Target="../slideLayouts/slideLayout2.xml"/><Relationship Id="rId6" Type="http://schemas.openxmlformats.org/officeDocument/2006/relationships/image" Target="../media/image50.pdf"/><Relationship Id="rId11" Type="http://schemas.openxmlformats.org/officeDocument/2006/relationships/image" Target="../media/image55.pdf"/><Relationship Id="rId5" Type="http://schemas.openxmlformats.org/officeDocument/2006/relationships/image" Target="../media/image49.pdf"/><Relationship Id="rId15" Type="http://schemas.openxmlformats.org/officeDocument/2006/relationships/image" Target="../media/image59.pdf"/><Relationship Id="rId10" Type="http://schemas.openxmlformats.org/officeDocument/2006/relationships/image" Target="../media/image54.pdf"/><Relationship Id="rId19" Type="http://schemas.openxmlformats.org/officeDocument/2006/relationships/image" Target="../media/image63.pdf"/><Relationship Id="rId4" Type="http://schemas.openxmlformats.org/officeDocument/2006/relationships/image" Target="../media/image48.pdf"/><Relationship Id="rId9" Type="http://schemas.openxmlformats.org/officeDocument/2006/relationships/image" Target="../media/image53.pdf"/><Relationship Id="rId14" Type="http://schemas.openxmlformats.org/officeDocument/2006/relationships/image" Target="../media/image58.pdf"/><Relationship Id="rId22" Type="http://schemas.openxmlformats.org/officeDocument/2006/relationships/image" Target="../media/image66.pd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74.pdf"/><Relationship Id="rId13" Type="http://schemas.openxmlformats.org/officeDocument/2006/relationships/image" Target="../media/image79.pdf"/><Relationship Id="rId18" Type="http://schemas.openxmlformats.org/officeDocument/2006/relationships/image" Target="../media/image84.pdf"/><Relationship Id="rId3" Type="http://schemas.openxmlformats.org/officeDocument/2006/relationships/image" Target="../media/image69.pdf"/><Relationship Id="rId21" Type="http://schemas.openxmlformats.org/officeDocument/2006/relationships/image" Target="../media/image87.pdf"/><Relationship Id="rId7" Type="http://schemas.openxmlformats.org/officeDocument/2006/relationships/image" Target="../media/image73.pdf"/><Relationship Id="rId12" Type="http://schemas.openxmlformats.org/officeDocument/2006/relationships/image" Target="../media/image78.pdf"/><Relationship Id="rId17" Type="http://schemas.openxmlformats.org/officeDocument/2006/relationships/image" Target="../media/image83.pdf"/><Relationship Id="rId2" Type="http://schemas.openxmlformats.org/officeDocument/2006/relationships/image" Target="../media/image68.pdf"/><Relationship Id="rId16" Type="http://schemas.openxmlformats.org/officeDocument/2006/relationships/image" Target="../media/image82.pdf"/><Relationship Id="rId20" Type="http://schemas.openxmlformats.org/officeDocument/2006/relationships/image" Target="../media/image86.pdf"/><Relationship Id="rId1" Type="http://schemas.openxmlformats.org/officeDocument/2006/relationships/slideLayout" Target="../slideLayouts/slideLayout2.xml"/><Relationship Id="rId6" Type="http://schemas.openxmlformats.org/officeDocument/2006/relationships/image" Target="../media/image72.pdf"/><Relationship Id="rId11" Type="http://schemas.openxmlformats.org/officeDocument/2006/relationships/image" Target="../media/image77.pdf"/><Relationship Id="rId5" Type="http://schemas.openxmlformats.org/officeDocument/2006/relationships/image" Target="../media/image71.pdf"/><Relationship Id="rId15" Type="http://schemas.openxmlformats.org/officeDocument/2006/relationships/image" Target="../media/image81.pdf"/><Relationship Id="rId10" Type="http://schemas.openxmlformats.org/officeDocument/2006/relationships/image" Target="../media/image76.pdf"/><Relationship Id="rId19" Type="http://schemas.openxmlformats.org/officeDocument/2006/relationships/image" Target="../media/image85.pdf"/><Relationship Id="rId4" Type="http://schemas.openxmlformats.org/officeDocument/2006/relationships/image" Target="../media/image70.pdf"/><Relationship Id="rId9" Type="http://schemas.openxmlformats.org/officeDocument/2006/relationships/image" Target="../media/image75.pdf"/><Relationship Id="rId14" Type="http://schemas.openxmlformats.org/officeDocument/2006/relationships/image" Target="../media/image80.pdf"/><Relationship Id="rId22" Type="http://schemas.openxmlformats.org/officeDocument/2006/relationships/image" Target="../media/image88.pd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3704-33CE-2149-AC85-8723129D9F64}"/>
              </a:ext>
            </a:extLst>
          </p:cNvPr>
          <p:cNvSpPr>
            <a:spLocks noGrp="1"/>
          </p:cNvSpPr>
          <p:nvPr>
            <p:ph type="title"/>
          </p:nvPr>
        </p:nvSpPr>
        <p:spPr>
          <a:xfrm>
            <a:off x="838200" y="365126"/>
            <a:ext cx="10515600" cy="565900"/>
          </a:xfrm>
        </p:spPr>
        <p:txBody>
          <a:bodyPr>
            <a:normAutofit fontScale="90000"/>
          </a:bodyPr>
          <a:lstStyle/>
          <a:p>
            <a:r>
              <a:rPr lang="en-US" b="1" dirty="0"/>
              <a:t>Supplemental Figure 1.  </a:t>
            </a:r>
            <a:endParaRPr lang="en-US" dirty="0"/>
          </a:p>
        </p:txBody>
      </p:sp>
      <p:sp>
        <p:nvSpPr>
          <p:cNvPr id="3" name="Content Placeholder 2">
            <a:extLst>
              <a:ext uri="{FF2B5EF4-FFF2-40B4-BE49-F238E27FC236}">
                <a16:creationId xmlns:a16="http://schemas.microsoft.com/office/drawing/2014/main" id="{94EBB797-303C-1F47-87E2-7EA835E2D3F9}"/>
              </a:ext>
            </a:extLst>
          </p:cNvPr>
          <p:cNvSpPr>
            <a:spLocks noGrp="1"/>
          </p:cNvSpPr>
          <p:nvPr>
            <p:ph idx="1"/>
          </p:nvPr>
        </p:nvSpPr>
        <p:spPr/>
        <p:txBody>
          <a:bodyPr>
            <a:normAutofit lnSpcReduction="10000"/>
          </a:bodyPr>
          <a:lstStyle/>
          <a:p>
            <a:r>
              <a:rPr lang="en-US" dirty="0"/>
              <a:t>Assessment of differences in age, CD4+ T cell count, pre-ART HIV viral load, and LFA (lateral flow immunoassay) between groups. Wilcoxon rank sum paired test and one way ANOVA (analyses of variances) test for nonparametric data were used for the comparison between the groups (JMP14.0pro SAS Institute Inc.). The cut-off significance level for all P values was 0.05. Blue line,  Mean and Standard deviations </a:t>
            </a:r>
          </a:p>
          <a:p>
            <a:r>
              <a:rPr lang="en-US" dirty="0"/>
              <a:t>(Wilcoxon). Green, Mean and Standard deviation by ANOVA. See tables.</a:t>
            </a:r>
          </a:p>
          <a:p>
            <a:r>
              <a:rPr lang="en-US" dirty="0"/>
              <a:t>The pre-ART serum cryptococcal antigen titers, as measured by LFA assay, were significantly higher in C-IRIS survivors group, as compared to patients who died in earlier study arm with or without C-IRIS. </a:t>
            </a:r>
          </a:p>
          <a:p>
            <a:pPr marL="0" indent="0">
              <a:buNone/>
            </a:pPr>
            <a:endParaRPr lang="en-US" dirty="0"/>
          </a:p>
        </p:txBody>
      </p:sp>
    </p:spTree>
    <p:extLst>
      <p:ext uri="{BB962C8B-B14F-4D97-AF65-F5344CB8AC3E}">
        <p14:creationId xmlns:p14="http://schemas.microsoft.com/office/powerpoint/2010/main" val="2398535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947663" cy="279400"/>
          </a:xfrm>
          <a:prstGeom prst="rect">
            <a:avLst/>
          </a:prstGeom>
          <a:noFill/>
        </p:spPr>
        <p:txBody>
          <a:bodyPr vert="horz" wrap="none" lIns="0" tIns="0" rIns="0" bIns="0" rtlCol="0">
            <a:spAutoFit/>
          </a:bodyPr>
          <a:lstStyle/>
          <a:p>
            <a:r>
              <a:rPr lang="en-US" dirty="0"/>
              <a:t>Fit Group</a:t>
            </a:r>
          </a:p>
        </p:txBody>
      </p:sp>
      <p:sp>
        <p:nvSpPr>
          <p:cNvPr id="3" name="Title 2"/>
          <p:cNvSpPr>
            <a:spLocks noGrp="1"/>
          </p:cNvSpPr>
          <p:nvPr>
            <p:ph type="title"/>
          </p:nvPr>
        </p:nvSpPr>
        <p:spPr>
          <a:xfrm>
            <a:off x="0" y="199505"/>
            <a:ext cx="11963400" cy="673100"/>
          </a:xfrm>
        </p:spPr>
        <p:txBody>
          <a:bodyPr>
            <a:normAutofit fontScale="90000"/>
          </a:bodyPr>
          <a:lstStyle/>
          <a:p>
            <a:pPr algn="ctr"/>
            <a:r>
              <a:rPr lang="en-US" b="1" dirty="0"/>
              <a:t>Oneway Analysis of Age By Grouping</a:t>
            </a:r>
          </a:p>
        </p:txBody>
      </p:sp>
      <p:pic>
        <p:nvPicPr>
          <p:cNvPr id="4" name="Picture 4"/>
          <p:cNvPicPr>
            <a:picLocks noChangeAspect="1"/>
          </p:cNvPicPr>
          <p:nvPr/>
        </p:nvPicPr>
        <p:blipFill>
          <a:blip r:embed="rId2"/>
          <a:stretch>
            <a:fillRect/>
          </a:stretch>
        </p:blipFill>
        <p:spPr>
          <a:xfrm>
            <a:off x="402315" y="872605"/>
            <a:ext cx="8466326" cy="5065915"/>
          </a:xfrm>
          <a:prstGeom prst="rect">
            <a:avLst/>
          </a:prstGeom>
        </p:spPr>
      </p:pic>
      <p:sp>
        <p:nvSpPr>
          <p:cNvPr id="5" name="TextBox 4">
            <a:extLst>
              <a:ext uri="{FF2B5EF4-FFF2-40B4-BE49-F238E27FC236}">
                <a16:creationId xmlns:a16="http://schemas.microsoft.com/office/drawing/2014/main" id="{2EAB1890-E32E-684C-B86E-556FDCA37E9E}"/>
              </a:ext>
            </a:extLst>
          </p:cNvPr>
          <p:cNvSpPr txBox="1"/>
          <p:nvPr/>
        </p:nvSpPr>
        <p:spPr>
          <a:xfrm>
            <a:off x="9609513" y="1729047"/>
            <a:ext cx="2363532" cy="2585323"/>
          </a:xfrm>
          <a:prstGeom prst="rect">
            <a:avLst/>
          </a:prstGeom>
          <a:noFill/>
        </p:spPr>
        <p:txBody>
          <a:bodyPr wrap="none" rtlCol="0">
            <a:spAutoFit/>
          </a:bodyPr>
          <a:lstStyle/>
          <a:p>
            <a:r>
              <a:rPr lang="en-US" dirty="0"/>
              <a:t>Blue line,  Mean and </a:t>
            </a:r>
          </a:p>
          <a:p>
            <a:r>
              <a:rPr lang="en-US" dirty="0"/>
              <a:t>Standard deviations </a:t>
            </a:r>
          </a:p>
          <a:p>
            <a:r>
              <a:rPr lang="en-US" dirty="0"/>
              <a:t>(Wilcoxon). See tables </a:t>
            </a:r>
          </a:p>
          <a:p>
            <a:r>
              <a:rPr lang="en-US" dirty="0"/>
              <a:t>below.</a:t>
            </a:r>
          </a:p>
          <a:p>
            <a:endParaRPr lang="en-US" dirty="0"/>
          </a:p>
          <a:p>
            <a:r>
              <a:rPr lang="en-US" dirty="0"/>
              <a:t>Green, Mean </a:t>
            </a:r>
          </a:p>
          <a:p>
            <a:r>
              <a:rPr lang="en-US" dirty="0"/>
              <a:t>and Standard deviation</a:t>
            </a:r>
          </a:p>
          <a:p>
            <a:r>
              <a:rPr lang="en-US" dirty="0"/>
              <a:t> by ANOVA. See tables.</a:t>
            </a:r>
          </a:p>
          <a:p>
            <a:endParaRPr lang="en-US" dirty="0"/>
          </a:p>
        </p:txBody>
      </p:sp>
    </p:spTree>
    <p:extLst>
      <p:ext uri="{BB962C8B-B14F-4D97-AF65-F5344CB8AC3E}">
        <p14:creationId xmlns:p14="http://schemas.microsoft.com/office/powerpoint/2010/main" val="3916550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4993034" cy="279400"/>
          </a:xfrm>
          <a:prstGeom prst="rect">
            <a:avLst/>
          </a:prstGeom>
          <a:noFill/>
        </p:spPr>
        <p:txBody>
          <a:bodyPr vert="horz" wrap="none" lIns="0" tIns="0" rIns="0" bIns="0" rtlCol="0">
            <a:spAutoFit/>
          </a:bodyPr>
          <a:lstStyle/>
          <a:p>
            <a:r>
              <a:rPr lang="en-US" dirty="0"/>
              <a:t>Fit Group &gt; Oneway Analysis of Age By Grouping</a:t>
            </a:r>
          </a:p>
        </p:txBody>
      </p:sp>
      <p:sp>
        <p:nvSpPr>
          <p:cNvPr id="3" name="Title 2"/>
          <p:cNvSpPr>
            <a:spLocks noGrp="1"/>
          </p:cNvSpPr>
          <p:nvPr>
            <p:ph type="title"/>
          </p:nvPr>
        </p:nvSpPr>
        <p:spPr>
          <a:xfrm>
            <a:off x="0" y="0"/>
            <a:ext cx="11963400" cy="1346200"/>
          </a:xfrm>
        </p:spPr>
        <p:txBody>
          <a:bodyPr>
            <a:normAutofit/>
          </a:bodyPr>
          <a:lstStyle/>
          <a:p>
            <a:pPr algn="ctr"/>
            <a:r>
              <a:rPr lang="en-US" dirty="0"/>
              <a:t>Nonparametric Comparisons For Each Pair Using Wilcoxon Method</a:t>
            </a:r>
          </a:p>
        </p:txBody>
      </p:sp>
      <p:graphicFrame>
        <p:nvGraphicFramePr>
          <p:cNvPr id="4" name="Table 23"/>
          <p:cNvGraphicFramePr>
            <a:graphicFrameLocks noGrp="1"/>
          </p:cNvGraphicFramePr>
          <p:nvPr>
            <p:extLst/>
          </p:nvPr>
        </p:nvGraphicFramePr>
        <p:xfrm>
          <a:off x="1412240" y="1905000"/>
          <a:ext cx="9596119" cy="731520"/>
        </p:xfrm>
        <a:graphic>
          <a:graphicData uri="http://schemas.openxmlformats.org/drawingml/2006/table">
            <a:tbl>
              <a:tblPr firstRow="1" bandRow="1">
                <a:tableStyleId>{5C22544A-7EE6-4342-B048-85BDC9FD1C3A}</a:tableStyleId>
              </a:tblPr>
              <a:tblGrid>
                <a:gridCol w="5502467">
                  <a:extLst>
                    <a:ext uri="{9D8B030D-6E8A-4147-A177-3AD203B41FA5}">
                      <a16:colId xmlns:a16="http://schemas.microsoft.com/office/drawing/2014/main" val="20000"/>
                    </a:ext>
                  </a:extLst>
                </a:gridCol>
                <a:gridCol w="4093652">
                  <a:extLst>
                    <a:ext uri="{9D8B030D-6E8A-4147-A177-3AD203B41FA5}">
                      <a16:colId xmlns:a16="http://schemas.microsoft.com/office/drawing/2014/main" val="20001"/>
                    </a:ext>
                  </a:extLst>
                </a:gridCol>
              </a:tblGrid>
              <a:tr h="0">
                <a:tc>
                  <a:txBody>
                    <a:bodyPr/>
                    <a:lstStyle/>
                    <a:p>
                      <a:pPr algn="r"/>
                      <a:r>
                        <a:rPr b="1" dirty="0"/>
                        <a:t>q*</a:t>
                      </a:r>
                      <a:endParaRPr lang="en-US" dirty="0"/>
                    </a:p>
                  </a:txBody>
                  <a:tcPr/>
                </a:tc>
                <a:tc>
                  <a:txBody>
                    <a:bodyPr/>
                    <a:lstStyle/>
                    <a:p>
                      <a:pPr algn="r"/>
                      <a:r>
                        <a:rPr b="1" dirty="0"/>
                        <a:t>Alpha</a:t>
                      </a:r>
                      <a:endParaRPr lang="en-US" dirty="0"/>
                    </a:p>
                  </a:txBody>
                  <a:tcPr/>
                </a:tc>
                <a:extLst>
                  <a:ext uri="{0D108BD9-81ED-4DB2-BD59-A6C34878D82A}">
                    <a16:rowId xmlns:a16="http://schemas.microsoft.com/office/drawing/2014/main" val="10000"/>
                  </a:ext>
                </a:extLst>
              </a:tr>
              <a:tr h="0">
                <a:tc>
                  <a:txBody>
                    <a:bodyPr/>
                    <a:lstStyle/>
                    <a:p>
                      <a:pPr algn="r"/>
                      <a:r>
                        <a:rPr dirty="0"/>
                        <a:t>1.95996</a:t>
                      </a:r>
                      <a:endParaRPr lang="en-US" dirty="0"/>
                    </a:p>
                  </a:txBody>
                  <a:tcPr/>
                </a:tc>
                <a:tc>
                  <a:txBody>
                    <a:bodyPr/>
                    <a:lstStyle/>
                    <a:p>
                      <a:pPr algn="r"/>
                      <a:r>
                        <a:rPr dirty="0"/>
                        <a:t>0.05</a:t>
                      </a:r>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30657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4993034" cy="279400"/>
          </a:xfrm>
          <a:prstGeom prst="rect">
            <a:avLst/>
          </a:prstGeom>
          <a:noFill/>
        </p:spPr>
        <p:txBody>
          <a:bodyPr vert="horz" wrap="none" lIns="0" tIns="0" rIns="0" bIns="0" rtlCol="0">
            <a:spAutoFit/>
          </a:bodyPr>
          <a:lstStyle/>
          <a:p>
            <a:r>
              <a:rPr lang="en-US" dirty="0"/>
              <a:t>Fit Group &gt; Oneway Analysis of Age By Grouping</a:t>
            </a:r>
          </a:p>
        </p:txBody>
      </p:sp>
      <p:sp>
        <p:nvSpPr>
          <p:cNvPr id="3" name="Title 2"/>
          <p:cNvSpPr>
            <a:spLocks noGrp="1"/>
          </p:cNvSpPr>
          <p:nvPr>
            <p:ph type="title"/>
          </p:nvPr>
        </p:nvSpPr>
        <p:spPr>
          <a:xfrm>
            <a:off x="0" y="0"/>
            <a:ext cx="11963400" cy="1346200"/>
          </a:xfrm>
        </p:spPr>
        <p:txBody>
          <a:bodyPr>
            <a:normAutofit/>
          </a:bodyPr>
          <a:lstStyle/>
          <a:p>
            <a:pPr algn="ctr"/>
            <a:r>
              <a:rPr lang="en-US" dirty="0"/>
              <a:t>Nonparametric Comparisons For Each Pair Using Wilcoxon Method</a:t>
            </a:r>
          </a:p>
        </p:txBody>
      </p:sp>
      <p:graphicFrame>
        <p:nvGraphicFramePr>
          <p:cNvPr id="4" name="Table 24"/>
          <p:cNvGraphicFramePr>
            <a:graphicFrameLocks noGrp="1"/>
          </p:cNvGraphicFramePr>
          <p:nvPr>
            <p:extLst/>
          </p:nvPr>
        </p:nvGraphicFramePr>
        <p:xfrm>
          <a:off x="1516659" y="1625600"/>
          <a:ext cx="9387281" cy="5029200"/>
        </p:xfrm>
        <a:graphic>
          <a:graphicData uri="http://schemas.openxmlformats.org/drawingml/2006/table">
            <a:tbl>
              <a:tblPr firstRow="1" bandRow="1">
                <a:tableStyleId>{5C22544A-7EE6-4342-B048-85BDC9FD1C3A}</a:tableStyleId>
              </a:tblPr>
              <a:tblGrid>
                <a:gridCol w="638104">
                  <a:extLst>
                    <a:ext uri="{9D8B030D-6E8A-4147-A177-3AD203B41FA5}">
                      <a16:colId xmlns:a16="http://schemas.microsoft.com/office/drawing/2014/main" val="20000"/>
                    </a:ext>
                  </a:extLst>
                </a:gridCol>
                <a:gridCol w="649032">
                  <a:extLst>
                    <a:ext uri="{9D8B030D-6E8A-4147-A177-3AD203B41FA5}">
                      <a16:colId xmlns:a16="http://schemas.microsoft.com/office/drawing/2014/main" val="20001"/>
                    </a:ext>
                  </a:extLst>
                </a:gridCol>
                <a:gridCol w="1547418">
                  <a:extLst>
                    <a:ext uri="{9D8B030D-6E8A-4147-A177-3AD203B41FA5}">
                      <a16:colId xmlns:a16="http://schemas.microsoft.com/office/drawing/2014/main" val="20002"/>
                    </a:ext>
                  </a:extLst>
                </a:gridCol>
                <a:gridCol w="803879">
                  <a:extLst>
                    <a:ext uri="{9D8B030D-6E8A-4147-A177-3AD203B41FA5}">
                      <a16:colId xmlns:a16="http://schemas.microsoft.com/office/drawing/2014/main" val="20003"/>
                    </a:ext>
                  </a:extLst>
                </a:gridCol>
                <a:gridCol w="788472">
                  <a:extLst>
                    <a:ext uri="{9D8B030D-6E8A-4147-A177-3AD203B41FA5}">
                      <a16:colId xmlns:a16="http://schemas.microsoft.com/office/drawing/2014/main" val="20004"/>
                    </a:ext>
                  </a:extLst>
                </a:gridCol>
                <a:gridCol w="643240">
                  <a:extLst>
                    <a:ext uri="{9D8B030D-6E8A-4147-A177-3AD203B41FA5}">
                      <a16:colId xmlns:a16="http://schemas.microsoft.com/office/drawing/2014/main" val="20005"/>
                    </a:ext>
                  </a:extLst>
                </a:gridCol>
                <a:gridCol w="1244474">
                  <a:extLst>
                    <a:ext uri="{9D8B030D-6E8A-4147-A177-3AD203B41FA5}">
                      <a16:colId xmlns:a16="http://schemas.microsoft.com/office/drawing/2014/main" val="20006"/>
                    </a:ext>
                  </a:extLst>
                </a:gridCol>
                <a:gridCol w="764705">
                  <a:extLst>
                    <a:ext uri="{9D8B030D-6E8A-4147-A177-3AD203B41FA5}">
                      <a16:colId xmlns:a16="http://schemas.microsoft.com/office/drawing/2014/main" val="20007"/>
                    </a:ext>
                  </a:extLst>
                </a:gridCol>
                <a:gridCol w="749298">
                  <a:extLst>
                    <a:ext uri="{9D8B030D-6E8A-4147-A177-3AD203B41FA5}">
                      <a16:colId xmlns:a16="http://schemas.microsoft.com/office/drawing/2014/main" val="20008"/>
                    </a:ext>
                  </a:extLst>
                </a:gridCol>
                <a:gridCol w="1558659">
                  <a:extLst>
                    <a:ext uri="{9D8B030D-6E8A-4147-A177-3AD203B41FA5}">
                      <a16:colId xmlns:a16="http://schemas.microsoft.com/office/drawing/2014/main" val="20009"/>
                    </a:ext>
                  </a:extLst>
                </a:gridCol>
              </a:tblGrid>
              <a:tr h="0">
                <a:tc>
                  <a:txBody>
                    <a:bodyPr/>
                    <a:lstStyle/>
                    <a:p>
                      <a:r>
                        <a:rPr sz="900" b="1" dirty="0"/>
                        <a:t>Level</a:t>
                      </a:r>
                      <a:endParaRPr lang="en-US" sz="900" dirty="0"/>
                    </a:p>
                  </a:txBody>
                  <a:tcPr/>
                </a:tc>
                <a:tc>
                  <a:txBody>
                    <a:bodyPr/>
                    <a:lstStyle/>
                    <a:p>
                      <a:r>
                        <a:rPr sz="900" b="1" dirty="0"/>
                        <a:t> - Level</a:t>
                      </a:r>
                      <a:endParaRPr lang="en-US" sz="900" dirty="0"/>
                    </a:p>
                  </a:txBody>
                  <a:tcPr/>
                </a:tc>
                <a:tc>
                  <a:txBody>
                    <a:bodyPr/>
                    <a:lstStyle/>
                    <a:p>
                      <a:pPr algn="r"/>
                      <a:r>
                        <a:rPr sz="900" b="1" dirty="0"/>
                        <a:t>Score Mean Difference</a:t>
                      </a:r>
                      <a:endParaRPr lang="en-US" sz="900" dirty="0"/>
                    </a:p>
                  </a:txBody>
                  <a:tcPr/>
                </a:tc>
                <a:tc>
                  <a:txBody>
                    <a:bodyPr/>
                    <a:lstStyle/>
                    <a:p>
                      <a:pPr algn="r"/>
                      <a:r>
                        <a:rPr sz="900" b="1" dirty="0"/>
                        <a:t>Std Err Dif</a:t>
                      </a:r>
                      <a:endParaRPr lang="en-US" sz="900" dirty="0"/>
                    </a:p>
                  </a:txBody>
                  <a:tcPr/>
                </a:tc>
                <a:tc>
                  <a:txBody>
                    <a:bodyPr/>
                    <a:lstStyle/>
                    <a:p>
                      <a:pPr algn="r"/>
                      <a:r>
                        <a:rPr sz="900" b="1" dirty="0"/>
                        <a:t>Z</a:t>
                      </a:r>
                      <a:endParaRPr lang="en-US" sz="900" dirty="0"/>
                    </a:p>
                  </a:txBody>
                  <a:tcPr/>
                </a:tc>
                <a:tc>
                  <a:txBody>
                    <a:bodyPr/>
                    <a:lstStyle/>
                    <a:p>
                      <a:pPr algn="r"/>
                      <a:r>
                        <a:rPr sz="900" b="1" dirty="0"/>
                        <a:t>p-Value</a:t>
                      </a:r>
                      <a:endParaRPr lang="en-US" sz="900" dirty="0"/>
                    </a:p>
                  </a:txBody>
                  <a:tcPr/>
                </a:tc>
                <a:tc>
                  <a:txBody>
                    <a:bodyPr/>
                    <a:lstStyle/>
                    <a:p>
                      <a:pPr algn="r"/>
                      <a:r>
                        <a:rPr sz="900" b="1" dirty="0"/>
                        <a:t>Hodges-Lehmann</a:t>
                      </a:r>
                      <a:endParaRPr lang="en-US" sz="900" dirty="0"/>
                    </a:p>
                  </a:txBody>
                  <a:tcPr/>
                </a:tc>
                <a:tc>
                  <a:txBody>
                    <a:bodyPr/>
                    <a:lstStyle/>
                    <a:p>
                      <a:pPr algn="r"/>
                      <a:r>
                        <a:rPr sz="900" b="1" dirty="0"/>
                        <a:t>Lower CL</a:t>
                      </a:r>
                      <a:endParaRPr lang="en-US" sz="900" dirty="0"/>
                    </a:p>
                  </a:txBody>
                  <a:tcPr/>
                </a:tc>
                <a:tc>
                  <a:txBody>
                    <a:bodyPr/>
                    <a:lstStyle/>
                    <a:p>
                      <a:pPr algn="r"/>
                      <a:r>
                        <a:rPr sz="900" b="1" dirty="0"/>
                        <a:t>Upper CL</a:t>
                      </a:r>
                      <a:endParaRPr lang="en-US" sz="900" dirty="0"/>
                    </a:p>
                  </a:txBody>
                  <a:tcPr/>
                </a:tc>
                <a:tc>
                  <a:txBody>
                    <a:bodyPr/>
                    <a:lstStyle/>
                    <a:p>
                      <a:r>
                        <a:rPr sz="900" b="1" dirty="0"/>
                        <a:t>Difference Plot</a:t>
                      </a:r>
                      <a:endParaRPr lang="en-US" sz="900" dirty="0"/>
                    </a:p>
                  </a:txBody>
                  <a:tcPr/>
                </a:tc>
                <a:extLst>
                  <a:ext uri="{0D108BD9-81ED-4DB2-BD59-A6C34878D82A}">
                    <a16:rowId xmlns:a16="http://schemas.microsoft.com/office/drawing/2014/main" val="10000"/>
                  </a:ext>
                </a:extLst>
              </a:tr>
              <a:tr h="0">
                <a:tc>
                  <a:txBody>
                    <a:bodyPr/>
                    <a:lstStyle/>
                    <a:p>
                      <a:r>
                        <a:rPr sz="900" dirty="0"/>
                        <a:t>ED-I_0</a:t>
                      </a:r>
                      <a:endParaRPr lang="en-US" sz="900" dirty="0"/>
                    </a:p>
                  </a:txBody>
                  <a:tcPr/>
                </a:tc>
                <a:tc>
                  <a:txBody>
                    <a:bodyPr/>
                    <a:lstStyle/>
                    <a:p>
                      <a:r>
                        <a:rPr sz="900" dirty="0"/>
                        <a:t>DS-N_0</a:t>
                      </a:r>
                      <a:endParaRPr lang="en-US" sz="900" dirty="0"/>
                    </a:p>
                  </a:txBody>
                  <a:tcPr/>
                </a:tc>
                <a:tc>
                  <a:txBody>
                    <a:bodyPr/>
                    <a:lstStyle/>
                    <a:p>
                      <a:pPr algn="r"/>
                      <a:r>
                        <a:rPr sz="900" dirty="0"/>
                        <a:t>3.30000</a:t>
                      </a:r>
                      <a:endParaRPr lang="en-US" sz="900" dirty="0"/>
                    </a:p>
                  </a:txBody>
                  <a:tcPr/>
                </a:tc>
                <a:tc>
                  <a:txBody>
                    <a:bodyPr/>
                    <a:lstStyle/>
                    <a:p>
                      <a:pPr algn="r"/>
                      <a:r>
                        <a:rPr sz="900" dirty="0"/>
                        <a:t>2.641770</a:t>
                      </a:r>
                      <a:endParaRPr lang="en-US" sz="900" dirty="0"/>
                    </a:p>
                  </a:txBody>
                  <a:tcPr/>
                </a:tc>
                <a:tc>
                  <a:txBody>
                    <a:bodyPr/>
                    <a:lstStyle/>
                    <a:p>
                      <a:pPr algn="r"/>
                      <a:r>
                        <a:rPr sz="900" dirty="0"/>
                        <a:t>1.24916</a:t>
                      </a:r>
                      <a:endParaRPr lang="en-US" sz="900" dirty="0"/>
                    </a:p>
                  </a:txBody>
                  <a:tcPr/>
                </a:tc>
                <a:tc>
                  <a:txBody>
                    <a:bodyPr/>
                    <a:lstStyle/>
                    <a:p>
                      <a:pPr algn="r"/>
                      <a:r>
                        <a:rPr sz="900" dirty="0"/>
                        <a:t>0.2116</a:t>
                      </a:r>
                      <a:endParaRPr lang="en-US" sz="900" dirty="0"/>
                    </a:p>
                  </a:txBody>
                  <a:tcPr/>
                </a:tc>
                <a:tc>
                  <a:txBody>
                    <a:bodyPr/>
                    <a:lstStyle/>
                    <a:p>
                      <a:pPr algn="r"/>
                      <a:r>
                        <a:rPr sz="900" dirty="0"/>
                        <a:t>4.00000</a:t>
                      </a:r>
                      <a:endParaRPr lang="en-US" sz="900" dirty="0"/>
                    </a:p>
                  </a:txBody>
                  <a:tcPr/>
                </a:tc>
                <a:tc>
                  <a:txBody>
                    <a:bodyPr/>
                    <a:lstStyle/>
                    <a:p>
                      <a:pPr algn="r"/>
                      <a:r>
                        <a:rPr sz="900" dirty="0"/>
                        <a:t> -3.0000</a:t>
                      </a:r>
                      <a:endParaRPr lang="en-US" sz="900" dirty="0"/>
                    </a:p>
                  </a:txBody>
                  <a:tcPr/>
                </a:tc>
                <a:tc>
                  <a:txBody>
                    <a:bodyPr/>
                    <a:lstStyle/>
                    <a:p>
                      <a:pPr algn="r"/>
                      <a:r>
                        <a:rPr sz="900" dirty="0"/>
                        <a:t>9.00000</a:t>
                      </a:r>
                      <a:endParaRPr lang="en-US" sz="900" dirty="0"/>
                    </a:p>
                  </a:txBody>
                  <a:tcPr/>
                </a:tc>
                <a:tc>
                  <a:txBody>
                    <a:bodyPr/>
                    <a:lstStyle/>
                    <a:p>
                      <a:endParaRPr lang="en-US" sz="900" dirty="0"/>
                    </a:p>
                  </a:txBody>
                  <a:tcPr>
                    <a:blipFill dpi="0" rotWithShape="1">
                      <a:blip r:embed="rId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1"/>
                  </a:ext>
                </a:extLst>
              </a:tr>
              <a:tr h="0">
                <a:tc>
                  <a:txBody>
                    <a:bodyPr/>
                    <a:lstStyle/>
                    <a:p>
                      <a:r>
                        <a:rPr sz="900" dirty="0"/>
                        <a:t>ED-N_0</a:t>
                      </a:r>
                      <a:endParaRPr lang="en-US" sz="900" dirty="0"/>
                    </a:p>
                  </a:txBody>
                  <a:tcPr/>
                </a:tc>
                <a:tc>
                  <a:txBody>
                    <a:bodyPr/>
                    <a:lstStyle/>
                    <a:p>
                      <a:r>
                        <a:rPr sz="900" dirty="0"/>
                        <a:t>DS-N_0</a:t>
                      </a:r>
                      <a:endParaRPr lang="en-US" sz="900" dirty="0"/>
                    </a:p>
                  </a:txBody>
                  <a:tcPr/>
                </a:tc>
                <a:tc>
                  <a:txBody>
                    <a:bodyPr/>
                    <a:lstStyle/>
                    <a:p>
                      <a:pPr algn="r"/>
                      <a:r>
                        <a:rPr sz="900" dirty="0"/>
                        <a:t>2.63889</a:t>
                      </a:r>
                      <a:endParaRPr lang="en-US" sz="900" dirty="0"/>
                    </a:p>
                  </a:txBody>
                  <a:tcPr/>
                </a:tc>
                <a:tc>
                  <a:txBody>
                    <a:bodyPr/>
                    <a:lstStyle/>
                    <a:p>
                      <a:pPr algn="r"/>
                      <a:r>
                        <a:rPr sz="900" dirty="0"/>
                        <a:t>2.582168</a:t>
                      </a:r>
                      <a:endParaRPr lang="en-US" sz="900" dirty="0"/>
                    </a:p>
                  </a:txBody>
                  <a:tcPr/>
                </a:tc>
                <a:tc>
                  <a:txBody>
                    <a:bodyPr/>
                    <a:lstStyle/>
                    <a:p>
                      <a:pPr algn="r"/>
                      <a:r>
                        <a:rPr sz="900" dirty="0"/>
                        <a:t>1.02197</a:t>
                      </a:r>
                      <a:endParaRPr lang="en-US" sz="900" dirty="0"/>
                    </a:p>
                  </a:txBody>
                  <a:tcPr/>
                </a:tc>
                <a:tc>
                  <a:txBody>
                    <a:bodyPr/>
                    <a:lstStyle/>
                    <a:p>
                      <a:pPr algn="r"/>
                      <a:r>
                        <a:rPr sz="900" dirty="0"/>
                        <a:t>0.3068</a:t>
                      </a:r>
                      <a:endParaRPr lang="en-US" sz="900" dirty="0"/>
                    </a:p>
                  </a:txBody>
                  <a:tcPr/>
                </a:tc>
                <a:tc>
                  <a:txBody>
                    <a:bodyPr/>
                    <a:lstStyle/>
                    <a:p>
                      <a:pPr algn="r"/>
                      <a:r>
                        <a:rPr sz="900" dirty="0"/>
                        <a:t>4.00000</a:t>
                      </a:r>
                      <a:endParaRPr lang="en-US" sz="900" dirty="0"/>
                    </a:p>
                  </a:txBody>
                  <a:tcPr/>
                </a:tc>
                <a:tc>
                  <a:txBody>
                    <a:bodyPr/>
                    <a:lstStyle/>
                    <a:p>
                      <a:pPr algn="r"/>
                      <a:r>
                        <a:rPr sz="900" dirty="0"/>
                        <a:t> -6.0000</a:t>
                      </a:r>
                      <a:endParaRPr lang="en-US" sz="900" dirty="0"/>
                    </a:p>
                  </a:txBody>
                  <a:tcPr/>
                </a:tc>
                <a:tc>
                  <a:txBody>
                    <a:bodyPr/>
                    <a:lstStyle/>
                    <a:p>
                      <a:pPr algn="r"/>
                      <a:r>
                        <a:rPr sz="900" dirty="0"/>
                        <a:t>11.00000</a:t>
                      </a:r>
                      <a:endParaRPr lang="en-US" sz="900" dirty="0"/>
                    </a:p>
                  </a:txBody>
                  <a:tcPr/>
                </a:tc>
                <a:tc>
                  <a:txBody>
                    <a:bodyPr/>
                    <a:lstStyle/>
                    <a:p>
                      <a:endParaRPr lang="en-US" sz="900" dirty="0"/>
                    </a:p>
                  </a:txBody>
                  <a:tcPr>
                    <a:blipFill dpi="0" rotWithShape="1">
                      <a:blip r:embed="rId3">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2"/>
                  </a:ext>
                </a:extLst>
              </a:tr>
              <a:tr h="0">
                <a:tc>
                  <a:txBody>
                    <a:bodyPr/>
                    <a:lstStyle/>
                    <a:p>
                      <a:r>
                        <a:rPr sz="900" dirty="0"/>
                        <a:t>ED-I_0</a:t>
                      </a:r>
                      <a:endParaRPr lang="en-US" sz="900" dirty="0"/>
                    </a:p>
                  </a:txBody>
                  <a:tcPr/>
                </a:tc>
                <a:tc>
                  <a:txBody>
                    <a:bodyPr/>
                    <a:lstStyle/>
                    <a:p>
                      <a:r>
                        <a:rPr sz="900" dirty="0"/>
                        <a:t>DD-N_0</a:t>
                      </a:r>
                      <a:endParaRPr lang="en-US" sz="900" dirty="0"/>
                    </a:p>
                  </a:txBody>
                  <a:tcPr/>
                </a:tc>
                <a:tc>
                  <a:txBody>
                    <a:bodyPr/>
                    <a:lstStyle/>
                    <a:p>
                      <a:pPr algn="r"/>
                      <a:r>
                        <a:rPr sz="900" dirty="0"/>
                        <a:t>2.53333</a:t>
                      </a:r>
                      <a:endParaRPr lang="en-US" sz="900" dirty="0"/>
                    </a:p>
                  </a:txBody>
                  <a:tcPr/>
                </a:tc>
                <a:tc>
                  <a:txBody>
                    <a:bodyPr/>
                    <a:lstStyle/>
                    <a:p>
                      <a:pPr algn="r"/>
                      <a:r>
                        <a:rPr sz="900" dirty="0"/>
                        <a:t>2.577622</a:t>
                      </a:r>
                      <a:endParaRPr lang="en-US" sz="900" dirty="0"/>
                    </a:p>
                  </a:txBody>
                  <a:tcPr/>
                </a:tc>
                <a:tc>
                  <a:txBody>
                    <a:bodyPr/>
                    <a:lstStyle/>
                    <a:p>
                      <a:pPr algn="r"/>
                      <a:r>
                        <a:rPr sz="900" dirty="0"/>
                        <a:t>0.98282</a:t>
                      </a:r>
                      <a:endParaRPr lang="en-US" sz="900" dirty="0"/>
                    </a:p>
                  </a:txBody>
                  <a:tcPr/>
                </a:tc>
                <a:tc>
                  <a:txBody>
                    <a:bodyPr/>
                    <a:lstStyle/>
                    <a:p>
                      <a:pPr algn="r"/>
                      <a:r>
                        <a:rPr sz="900" dirty="0"/>
                        <a:t>0.3257</a:t>
                      </a:r>
                      <a:endParaRPr lang="en-US" sz="900" dirty="0"/>
                    </a:p>
                  </a:txBody>
                  <a:tcPr/>
                </a:tc>
                <a:tc>
                  <a:txBody>
                    <a:bodyPr/>
                    <a:lstStyle/>
                    <a:p>
                      <a:pPr algn="r"/>
                      <a:r>
                        <a:rPr sz="900" dirty="0"/>
                        <a:t>5.00000</a:t>
                      </a:r>
                      <a:endParaRPr lang="en-US" sz="900" dirty="0"/>
                    </a:p>
                  </a:txBody>
                  <a:tcPr/>
                </a:tc>
                <a:tc>
                  <a:txBody>
                    <a:bodyPr/>
                    <a:lstStyle/>
                    <a:p>
                      <a:pPr algn="r"/>
                      <a:r>
                        <a:rPr sz="900" dirty="0"/>
                        <a:t> -6.0000</a:t>
                      </a:r>
                      <a:endParaRPr lang="en-US" sz="900" dirty="0"/>
                    </a:p>
                  </a:txBody>
                  <a:tcPr/>
                </a:tc>
                <a:tc>
                  <a:txBody>
                    <a:bodyPr/>
                    <a:lstStyle/>
                    <a:p>
                      <a:pPr algn="r"/>
                      <a:r>
                        <a:rPr sz="900" dirty="0"/>
                        <a:t>13.00000</a:t>
                      </a:r>
                      <a:endParaRPr lang="en-US" sz="900" dirty="0"/>
                    </a:p>
                  </a:txBody>
                  <a:tcPr/>
                </a:tc>
                <a:tc>
                  <a:txBody>
                    <a:bodyPr/>
                    <a:lstStyle/>
                    <a:p>
                      <a:endParaRPr lang="en-US" sz="900" dirty="0"/>
                    </a:p>
                  </a:txBody>
                  <a:tcPr>
                    <a:blipFill dpi="0" rotWithShape="1">
                      <a:blip r:embed="rId4">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3"/>
                  </a:ext>
                </a:extLst>
              </a:tr>
              <a:tr h="0">
                <a:tc>
                  <a:txBody>
                    <a:bodyPr/>
                    <a:lstStyle/>
                    <a:p>
                      <a:r>
                        <a:rPr sz="900" dirty="0"/>
                        <a:t>DS-I_0</a:t>
                      </a:r>
                      <a:endParaRPr lang="en-US" sz="900" dirty="0"/>
                    </a:p>
                  </a:txBody>
                  <a:tcPr/>
                </a:tc>
                <a:tc>
                  <a:txBody>
                    <a:bodyPr/>
                    <a:lstStyle/>
                    <a:p>
                      <a:r>
                        <a:rPr sz="900" dirty="0"/>
                        <a:t>DD-N_0</a:t>
                      </a:r>
                      <a:endParaRPr lang="en-US" sz="900" dirty="0"/>
                    </a:p>
                  </a:txBody>
                  <a:tcPr/>
                </a:tc>
                <a:tc>
                  <a:txBody>
                    <a:bodyPr/>
                    <a:lstStyle/>
                    <a:p>
                      <a:pPr algn="r"/>
                      <a:r>
                        <a:rPr sz="900" dirty="0"/>
                        <a:t>1.90000</a:t>
                      </a:r>
                      <a:endParaRPr lang="en-US" sz="900" dirty="0"/>
                    </a:p>
                  </a:txBody>
                  <a:tcPr/>
                </a:tc>
                <a:tc>
                  <a:txBody>
                    <a:bodyPr/>
                    <a:lstStyle/>
                    <a:p>
                      <a:pPr algn="r"/>
                      <a:r>
                        <a:rPr sz="900" dirty="0"/>
                        <a:t>2.582168</a:t>
                      </a:r>
                      <a:endParaRPr lang="en-US" sz="900" dirty="0"/>
                    </a:p>
                  </a:txBody>
                  <a:tcPr/>
                </a:tc>
                <a:tc>
                  <a:txBody>
                    <a:bodyPr/>
                    <a:lstStyle/>
                    <a:p>
                      <a:pPr algn="r"/>
                      <a:r>
                        <a:rPr sz="900" dirty="0"/>
                        <a:t>0.73582</a:t>
                      </a:r>
                      <a:endParaRPr lang="en-US" sz="900" dirty="0"/>
                    </a:p>
                  </a:txBody>
                  <a:tcPr/>
                </a:tc>
                <a:tc>
                  <a:txBody>
                    <a:bodyPr/>
                    <a:lstStyle/>
                    <a:p>
                      <a:pPr algn="r"/>
                      <a:r>
                        <a:rPr sz="900" dirty="0"/>
                        <a:t>0.4618</a:t>
                      </a:r>
                      <a:endParaRPr lang="en-US" sz="900" dirty="0"/>
                    </a:p>
                  </a:txBody>
                  <a:tcPr/>
                </a:tc>
                <a:tc>
                  <a:txBody>
                    <a:bodyPr/>
                    <a:lstStyle/>
                    <a:p>
                      <a:pPr algn="r"/>
                      <a:r>
                        <a:rPr sz="900" dirty="0"/>
                        <a:t>3.50000</a:t>
                      </a:r>
                      <a:endParaRPr lang="en-US" sz="900" dirty="0"/>
                    </a:p>
                  </a:txBody>
                  <a:tcPr/>
                </a:tc>
                <a:tc>
                  <a:txBody>
                    <a:bodyPr/>
                    <a:lstStyle/>
                    <a:p>
                      <a:pPr algn="r"/>
                      <a:r>
                        <a:rPr sz="900" dirty="0"/>
                        <a:t> -6.0000</a:t>
                      </a:r>
                      <a:endParaRPr lang="en-US" sz="900" dirty="0"/>
                    </a:p>
                  </a:txBody>
                  <a:tcPr/>
                </a:tc>
                <a:tc>
                  <a:txBody>
                    <a:bodyPr/>
                    <a:lstStyle/>
                    <a:p>
                      <a:pPr algn="r"/>
                      <a:r>
                        <a:rPr sz="900" dirty="0"/>
                        <a:t>11.00000</a:t>
                      </a:r>
                      <a:endParaRPr lang="en-US" sz="900" dirty="0"/>
                    </a:p>
                  </a:txBody>
                  <a:tcPr/>
                </a:tc>
                <a:tc>
                  <a:txBody>
                    <a:bodyPr/>
                    <a:lstStyle/>
                    <a:p>
                      <a:endParaRPr lang="en-US" sz="900" dirty="0"/>
                    </a:p>
                  </a:txBody>
                  <a:tcPr>
                    <a:blipFill dpi="0" rotWithShape="1">
                      <a:blip r:embed="rId5">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4"/>
                  </a:ext>
                </a:extLst>
              </a:tr>
              <a:tr h="0">
                <a:tc>
                  <a:txBody>
                    <a:bodyPr/>
                    <a:lstStyle/>
                    <a:p>
                      <a:r>
                        <a:rPr sz="900" dirty="0"/>
                        <a:t>ES-N_0</a:t>
                      </a:r>
                      <a:endParaRPr lang="en-US" sz="900" dirty="0"/>
                    </a:p>
                  </a:txBody>
                  <a:tcPr/>
                </a:tc>
                <a:tc>
                  <a:txBody>
                    <a:bodyPr/>
                    <a:lstStyle/>
                    <a:p>
                      <a:r>
                        <a:rPr sz="900" dirty="0"/>
                        <a:t>ES-I_0</a:t>
                      </a:r>
                      <a:endParaRPr lang="en-US" sz="900" dirty="0"/>
                    </a:p>
                  </a:txBody>
                  <a:tcPr/>
                </a:tc>
                <a:tc>
                  <a:txBody>
                    <a:bodyPr/>
                    <a:lstStyle/>
                    <a:p>
                      <a:pPr algn="r"/>
                      <a:r>
                        <a:rPr sz="900" dirty="0"/>
                        <a:t>1.70000</a:t>
                      </a:r>
                      <a:endParaRPr lang="en-US" sz="900" dirty="0"/>
                    </a:p>
                  </a:txBody>
                  <a:tcPr/>
                </a:tc>
                <a:tc>
                  <a:txBody>
                    <a:bodyPr/>
                    <a:lstStyle/>
                    <a:p>
                      <a:pPr algn="r"/>
                      <a:r>
                        <a:rPr sz="900" dirty="0"/>
                        <a:t>2.633789</a:t>
                      </a:r>
                      <a:endParaRPr lang="en-US" sz="900" dirty="0"/>
                    </a:p>
                  </a:txBody>
                  <a:tcPr/>
                </a:tc>
                <a:tc>
                  <a:txBody>
                    <a:bodyPr/>
                    <a:lstStyle/>
                    <a:p>
                      <a:pPr algn="r"/>
                      <a:r>
                        <a:rPr sz="900" dirty="0"/>
                        <a:t>0.64546</a:t>
                      </a:r>
                      <a:endParaRPr lang="en-US" sz="900" dirty="0"/>
                    </a:p>
                  </a:txBody>
                  <a:tcPr/>
                </a:tc>
                <a:tc>
                  <a:txBody>
                    <a:bodyPr/>
                    <a:lstStyle/>
                    <a:p>
                      <a:pPr algn="r"/>
                      <a:r>
                        <a:rPr sz="900" dirty="0"/>
                        <a:t>0.5186</a:t>
                      </a:r>
                      <a:endParaRPr lang="en-US" sz="900" dirty="0"/>
                    </a:p>
                  </a:txBody>
                  <a:tcPr/>
                </a:tc>
                <a:tc>
                  <a:txBody>
                    <a:bodyPr/>
                    <a:lstStyle/>
                    <a:p>
                      <a:pPr algn="r"/>
                      <a:r>
                        <a:rPr sz="900" dirty="0"/>
                        <a:t>2.00000</a:t>
                      </a:r>
                      <a:endParaRPr lang="en-US" sz="900" dirty="0"/>
                    </a:p>
                  </a:txBody>
                  <a:tcPr/>
                </a:tc>
                <a:tc>
                  <a:txBody>
                    <a:bodyPr/>
                    <a:lstStyle/>
                    <a:p>
                      <a:pPr algn="r"/>
                      <a:r>
                        <a:rPr sz="900" dirty="0"/>
                        <a:t> -4.0000</a:t>
                      </a:r>
                      <a:endParaRPr lang="en-US" sz="900" dirty="0"/>
                    </a:p>
                  </a:txBody>
                  <a:tcPr/>
                </a:tc>
                <a:tc>
                  <a:txBody>
                    <a:bodyPr/>
                    <a:lstStyle/>
                    <a:p>
                      <a:pPr algn="r"/>
                      <a:r>
                        <a:rPr sz="900" dirty="0"/>
                        <a:t>9.00000</a:t>
                      </a:r>
                      <a:endParaRPr lang="en-US" sz="900" dirty="0"/>
                    </a:p>
                  </a:txBody>
                  <a:tcPr/>
                </a:tc>
                <a:tc>
                  <a:txBody>
                    <a:bodyPr/>
                    <a:lstStyle/>
                    <a:p>
                      <a:endParaRPr lang="en-US" sz="900" dirty="0"/>
                    </a:p>
                  </a:txBody>
                  <a:tcPr>
                    <a:blipFill dpi="0" rotWithShape="1">
                      <a:blip r:embed="rId6">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5"/>
                  </a:ext>
                </a:extLst>
              </a:tr>
              <a:tr h="0">
                <a:tc>
                  <a:txBody>
                    <a:bodyPr/>
                    <a:lstStyle/>
                    <a:p>
                      <a:r>
                        <a:rPr sz="900" dirty="0"/>
                        <a:t>ED-N_0</a:t>
                      </a:r>
                      <a:endParaRPr lang="en-US" sz="900" dirty="0"/>
                    </a:p>
                  </a:txBody>
                  <a:tcPr/>
                </a:tc>
                <a:tc>
                  <a:txBody>
                    <a:bodyPr/>
                    <a:lstStyle/>
                    <a:p>
                      <a:r>
                        <a:rPr sz="900" dirty="0"/>
                        <a:t>DD-N_0</a:t>
                      </a:r>
                      <a:endParaRPr lang="en-US" sz="900" dirty="0"/>
                    </a:p>
                  </a:txBody>
                  <a:tcPr/>
                </a:tc>
                <a:tc>
                  <a:txBody>
                    <a:bodyPr/>
                    <a:lstStyle/>
                    <a:p>
                      <a:pPr algn="r"/>
                      <a:r>
                        <a:rPr sz="900" dirty="0"/>
                        <a:t>1.55556</a:t>
                      </a:r>
                      <a:endParaRPr lang="en-US" sz="900" dirty="0"/>
                    </a:p>
                  </a:txBody>
                  <a:tcPr/>
                </a:tc>
                <a:tc>
                  <a:txBody>
                    <a:bodyPr/>
                    <a:lstStyle/>
                    <a:p>
                      <a:pPr algn="r"/>
                      <a:r>
                        <a:rPr sz="900" dirty="0"/>
                        <a:t>2.511412</a:t>
                      </a:r>
                      <a:endParaRPr lang="en-US" sz="900" dirty="0"/>
                    </a:p>
                  </a:txBody>
                  <a:tcPr/>
                </a:tc>
                <a:tc>
                  <a:txBody>
                    <a:bodyPr/>
                    <a:lstStyle/>
                    <a:p>
                      <a:pPr algn="r"/>
                      <a:r>
                        <a:rPr sz="900" dirty="0"/>
                        <a:t>0.61939</a:t>
                      </a:r>
                      <a:endParaRPr lang="en-US" sz="900" dirty="0"/>
                    </a:p>
                  </a:txBody>
                  <a:tcPr/>
                </a:tc>
                <a:tc>
                  <a:txBody>
                    <a:bodyPr/>
                    <a:lstStyle/>
                    <a:p>
                      <a:pPr algn="r"/>
                      <a:r>
                        <a:rPr sz="900" dirty="0"/>
                        <a:t>0.5357</a:t>
                      </a:r>
                      <a:endParaRPr lang="en-US" sz="900" dirty="0"/>
                    </a:p>
                  </a:txBody>
                  <a:tcPr/>
                </a:tc>
                <a:tc>
                  <a:txBody>
                    <a:bodyPr/>
                    <a:lstStyle/>
                    <a:p>
                      <a:pPr algn="r"/>
                      <a:r>
                        <a:rPr sz="900" dirty="0"/>
                        <a:t>4.00000</a:t>
                      </a:r>
                      <a:endParaRPr lang="en-US" sz="900" dirty="0"/>
                    </a:p>
                  </a:txBody>
                  <a:tcPr/>
                </a:tc>
                <a:tc>
                  <a:txBody>
                    <a:bodyPr/>
                    <a:lstStyle/>
                    <a:p>
                      <a:pPr algn="r"/>
                      <a:r>
                        <a:rPr sz="900" dirty="0"/>
                        <a:t> -7.0000</a:t>
                      </a:r>
                      <a:endParaRPr lang="en-US" sz="900" dirty="0"/>
                    </a:p>
                  </a:txBody>
                  <a:tcPr/>
                </a:tc>
                <a:tc>
                  <a:txBody>
                    <a:bodyPr/>
                    <a:lstStyle/>
                    <a:p>
                      <a:pPr algn="r"/>
                      <a:r>
                        <a:rPr sz="900" dirty="0"/>
                        <a:t>14.00000</a:t>
                      </a:r>
                      <a:endParaRPr lang="en-US" sz="900" dirty="0"/>
                    </a:p>
                  </a:txBody>
                  <a:tcPr/>
                </a:tc>
                <a:tc>
                  <a:txBody>
                    <a:bodyPr/>
                    <a:lstStyle/>
                    <a:p>
                      <a:endParaRPr lang="en-US" sz="900" dirty="0"/>
                    </a:p>
                  </a:txBody>
                  <a:tcPr>
                    <a:blipFill dpi="0" rotWithShape="1">
                      <a:blip r:embed="rId7">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6"/>
                  </a:ext>
                </a:extLst>
              </a:tr>
              <a:tr h="0">
                <a:tc>
                  <a:txBody>
                    <a:bodyPr/>
                    <a:lstStyle/>
                    <a:p>
                      <a:r>
                        <a:rPr sz="900" dirty="0"/>
                        <a:t>DS-N_0</a:t>
                      </a:r>
                      <a:endParaRPr lang="en-US" sz="900" dirty="0"/>
                    </a:p>
                  </a:txBody>
                  <a:tcPr/>
                </a:tc>
                <a:tc>
                  <a:txBody>
                    <a:bodyPr/>
                    <a:lstStyle/>
                    <a:p>
                      <a:r>
                        <a:rPr sz="900" dirty="0"/>
                        <a:t>DD-N_0</a:t>
                      </a:r>
                      <a:endParaRPr lang="en-US" sz="900" dirty="0"/>
                    </a:p>
                  </a:txBody>
                  <a:tcPr/>
                </a:tc>
                <a:tc>
                  <a:txBody>
                    <a:bodyPr/>
                    <a:lstStyle/>
                    <a:p>
                      <a:pPr algn="r"/>
                      <a:r>
                        <a:rPr sz="900" dirty="0"/>
                        <a:t>1.26667</a:t>
                      </a:r>
                      <a:endParaRPr lang="en-US" sz="900" dirty="0"/>
                    </a:p>
                  </a:txBody>
                  <a:tcPr/>
                </a:tc>
                <a:tc>
                  <a:txBody>
                    <a:bodyPr/>
                    <a:lstStyle/>
                    <a:p>
                      <a:pPr algn="r"/>
                      <a:r>
                        <a:rPr sz="900" dirty="0"/>
                        <a:t>2.581032</a:t>
                      </a:r>
                      <a:endParaRPr lang="en-US" sz="900" dirty="0"/>
                    </a:p>
                  </a:txBody>
                  <a:tcPr/>
                </a:tc>
                <a:tc>
                  <a:txBody>
                    <a:bodyPr/>
                    <a:lstStyle/>
                    <a:p>
                      <a:pPr algn="r"/>
                      <a:r>
                        <a:rPr sz="900" dirty="0"/>
                        <a:t>0.49076</a:t>
                      </a:r>
                      <a:endParaRPr lang="en-US" sz="900" dirty="0"/>
                    </a:p>
                  </a:txBody>
                  <a:tcPr/>
                </a:tc>
                <a:tc>
                  <a:txBody>
                    <a:bodyPr/>
                    <a:lstStyle/>
                    <a:p>
                      <a:pPr algn="r"/>
                      <a:r>
                        <a:rPr sz="900" dirty="0"/>
                        <a:t>0.6236</a:t>
                      </a:r>
                      <a:endParaRPr lang="en-US" sz="900" dirty="0"/>
                    </a:p>
                  </a:txBody>
                  <a:tcPr/>
                </a:tc>
                <a:tc>
                  <a:txBody>
                    <a:bodyPr/>
                    <a:lstStyle/>
                    <a:p>
                      <a:pPr algn="r"/>
                      <a:r>
                        <a:rPr sz="900" dirty="0"/>
                        <a:t>2.00000</a:t>
                      </a:r>
                      <a:endParaRPr lang="en-US" sz="900" dirty="0"/>
                    </a:p>
                  </a:txBody>
                  <a:tcPr/>
                </a:tc>
                <a:tc>
                  <a:txBody>
                    <a:bodyPr/>
                    <a:lstStyle/>
                    <a:p>
                      <a:pPr algn="r"/>
                      <a:r>
                        <a:rPr sz="900" dirty="0"/>
                        <a:t> -9.0000</a:t>
                      </a:r>
                      <a:endParaRPr lang="en-US" sz="900" dirty="0"/>
                    </a:p>
                  </a:txBody>
                  <a:tcPr/>
                </a:tc>
                <a:tc>
                  <a:txBody>
                    <a:bodyPr/>
                    <a:lstStyle/>
                    <a:p>
                      <a:pPr algn="r"/>
                      <a:r>
                        <a:rPr sz="900" dirty="0"/>
                        <a:t>8.00000</a:t>
                      </a:r>
                      <a:endParaRPr lang="en-US" sz="900" dirty="0"/>
                    </a:p>
                  </a:txBody>
                  <a:tcPr/>
                </a:tc>
                <a:tc>
                  <a:txBody>
                    <a:bodyPr/>
                    <a:lstStyle/>
                    <a:p>
                      <a:endParaRPr lang="en-US" sz="900" dirty="0"/>
                    </a:p>
                  </a:txBody>
                  <a:tcPr>
                    <a:blipFill dpi="0" rotWithShape="1">
                      <a:blip r:embed="rId8">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7"/>
                  </a:ext>
                </a:extLst>
              </a:tr>
              <a:tr h="0">
                <a:tc>
                  <a:txBody>
                    <a:bodyPr/>
                    <a:lstStyle/>
                    <a:p>
                      <a:r>
                        <a:rPr sz="900" dirty="0"/>
                        <a:t>ED-N_0</a:t>
                      </a:r>
                      <a:endParaRPr lang="en-US" sz="900" dirty="0"/>
                    </a:p>
                  </a:txBody>
                  <a:tcPr/>
                </a:tc>
                <a:tc>
                  <a:txBody>
                    <a:bodyPr/>
                    <a:lstStyle/>
                    <a:p>
                      <a:r>
                        <a:rPr sz="900" dirty="0"/>
                        <a:t>DS-I_0</a:t>
                      </a:r>
                      <a:endParaRPr lang="en-US" sz="900" dirty="0"/>
                    </a:p>
                  </a:txBody>
                  <a:tcPr/>
                </a:tc>
                <a:tc>
                  <a:txBody>
                    <a:bodyPr/>
                    <a:lstStyle/>
                    <a:p>
                      <a:pPr algn="r"/>
                      <a:r>
                        <a:rPr sz="900" dirty="0"/>
                        <a:t>0.95000</a:t>
                      </a:r>
                      <a:endParaRPr lang="en-US" sz="900" dirty="0"/>
                    </a:p>
                  </a:txBody>
                  <a:tcPr/>
                </a:tc>
                <a:tc>
                  <a:txBody>
                    <a:bodyPr/>
                    <a:lstStyle/>
                    <a:p>
                      <a:pPr algn="r"/>
                      <a:r>
                        <a:rPr sz="900" dirty="0"/>
                        <a:t>2.576484</a:t>
                      </a:r>
                      <a:endParaRPr lang="en-US" sz="900" dirty="0"/>
                    </a:p>
                  </a:txBody>
                  <a:tcPr/>
                </a:tc>
                <a:tc>
                  <a:txBody>
                    <a:bodyPr/>
                    <a:lstStyle/>
                    <a:p>
                      <a:pPr algn="r"/>
                      <a:r>
                        <a:rPr sz="900" dirty="0"/>
                        <a:t>0.36872</a:t>
                      </a:r>
                      <a:endParaRPr lang="en-US" sz="900" dirty="0"/>
                    </a:p>
                  </a:txBody>
                  <a:tcPr/>
                </a:tc>
                <a:tc>
                  <a:txBody>
                    <a:bodyPr/>
                    <a:lstStyle/>
                    <a:p>
                      <a:pPr algn="r"/>
                      <a:r>
                        <a:rPr sz="900" dirty="0"/>
                        <a:t>0.7123</a:t>
                      </a:r>
                      <a:endParaRPr lang="en-US" sz="900" dirty="0"/>
                    </a:p>
                  </a:txBody>
                  <a:tcPr/>
                </a:tc>
                <a:tc>
                  <a:txBody>
                    <a:bodyPr/>
                    <a:lstStyle/>
                    <a:p>
                      <a:pPr algn="r"/>
                      <a:r>
                        <a:rPr sz="900" dirty="0"/>
                        <a:t>1.00000</a:t>
                      </a:r>
                      <a:endParaRPr lang="en-US" sz="900" dirty="0"/>
                    </a:p>
                  </a:txBody>
                  <a:tcPr/>
                </a:tc>
                <a:tc>
                  <a:txBody>
                    <a:bodyPr/>
                    <a:lstStyle/>
                    <a:p>
                      <a:pPr algn="r"/>
                      <a:r>
                        <a:rPr sz="900" dirty="0"/>
                        <a:t> -7.0000</a:t>
                      </a:r>
                      <a:endParaRPr lang="en-US" sz="900" dirty="0"/>
                    </a:p>
                  </a:txBody>
                  <a:tcPr/>
                </a:tc>
                <a:tc>
                  <a:txBody>
                    <a:bodyPr/>
                    <a:lstStyle/>
                    <a:p>
                      <a:pPr algn="r"/>
                      <a:r>
                        <a:rPr sz="900" dirty="0"/>
                        <a:t>10.00000</a:t>
                      </a:r>
                      <a:endParaRPr lang="en-US" sz="900" dirty="0"/>
                    </a:p>
                  </a:txBody>
                  <a:tcPr/>
                </a:tc>
                <a:tc>
                  <a:txBody>
                    <a:bodyPr/>
                    <a:lstStyle/>
                    <a:p>
                      <a:endParaRPr lang="en-US" sz="900" dirty="0"/>
                    </a:p>
                  </a:txBody>
                  <a:tcPr>
                    <a:blipFill dpi="0" rotWithShape="1">
                      <a:blip r:embed="rId9">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8"/>
                  </a:ext>
                </a:extLst>
              </a:tr>
              <a:tr h="0">
                <a:tc>
                  <a:txBody>
                    <a:bodyPr/>
                    <a:lstStyle/>
                    <a:p>
                      <a:r>
                        <a:rPr sz="900" dirty="0"/>
                        <a:t>ES-N_0</a:t>
                      </a:r>
                      <a:endParaRPr lang="en-US" sz="900" dirty="0"/>
                    </a:p>
                  </a:txBody>
                  <a:tcPr/>
                </a:tc>
                <a:tc>
                  <a:txBody>
                    <a:bodyPr/>
                    <a:lstStyle/>
                    <a:p>
                      <a:r>
                        <a:rPr sz="900" dirty="0"/>
                        <a:t>DD-N_0</a:t>
                      </a:r>
                      <a:endParaRPr lang="en-US" sz="900" dirty="0"/>
                    </a:p>
                  </a:txBody>
                  <a:tcPr/>
                </a:tc>
                <a:tc>
                  <a:txBody>
                    <a:bodyPr/>
                    <a:lstStyle/>
                    <a:p>
                      <a:pPr algn="r"/>
                      <a:r>
                        <a:rPr sz="900" dirty="0"/>
                        <a:t>0.84444</a:t>
                      </a:r>
                      <a:endParaRPr lang="en-US" sz="900" dirty="0"/>
                    </a:p>
                  </a:txBody>
                  <a:tcPr/>
                </a:tc>
                <a:tc>
                  <a:txBody>
                    <a:bodyPr/>
                    <a:lstStyle/>
                    <a:p>
                      <a:pPr algn="r"/>
                      <a:r>
                        <a:rPr sz="900" dirty="0"/>
                        <a:t>2.582168</a:t>
                      </a:r>
                      <a:endParaRPr lang="en-US" sz="900" dirty="0"/>
                    </a:p>
                  </a:txBody>
                  <a:tcPr/>
                </a:tc>
                <a:tc>
                  <a:txBody>
                    <a:bodyPr/>
                    <a:lstStyle/>
                    <a:p>
                      <a:pPr algn="r"/>
                      <a:r>
                        <a:rPr sz="900" dirty="0"/>
                        <a:t>0.32703</a:t>
                      </a:r>
                      <a:endParaRPr lang="en-US" sz="900" dirty="0"/>
                    </a:p>
                  </a:txBody>
                  <a:tcPr/>
                </a:tc>
                <a:tc>
                  <a:txBody>
                    <a:bodyPr/>
                    <a:lstStyle/>
                    <a:p>
                      <a:pPr algn="r"/>
                      <a:r>
                        <a:rPr sz="900" dirty="0"/>
                        <a:t>0.7436</a:t>
                      </a:r>
                      <a:endParaRPr lang="en-US" sz="900" dirty="0"/>
                    </a:p>
                  </a:txBody>
                  <a:tcPr/>
                </a:tc>
                <a:tc>
                  <a:txBody>
                    <a:bodyPr/>
                    <a:lstStyle/>
                    <a:p>
                      <a:pPr algn="r"/>
                      <a:r>
                        <a:rPr sz="900" dirty="0"/>
                        <a:t>2.00000</a:t>
                      </a:r>
                      <a:endParaRPr lang="en-US" sz="900" dirty="0"/>
                    </a:p>
                  </a:txBody>
                  <a:tcPr/>
                </a:tc>
                <a:tc>
                  <a:txBody>
                    <a:bodyPr/>
                    <a:lstStyle/>
                    <a:p>
                      <a:pPr algn="r"/>
                      <a:r>
                        <a:rPr sz="900" dirty="0"/>
                        <a:t> -9.0000</a:t>
                      </a:r>
                      <a:endParaRPr lang="en-US" sz="900" dirty="0"/>
                    </a:p>
                  </a:txBody>
                  <a:tcPr/>
                </a:tc>
                <a:tc>
                  <a:txBody>
                    <a:bodyPr/>
                    <a:lstStyle/>
                    <a:p>
                      <a:pPr algn="r"/>
                      <a:r>
                        <a:rPr sz="900" dirty="0"/>
                        <a:t>9.00000</a:t>
                      </a:r>
                      <a:endParaRPr lang="en-US" sz="900" dirty="0"/>
                    </a:p>
                  </a:txBody>
                  <a:tcPr/>
                </a:tc>
                <a:tc>
                  <a:txBody>
                    <a:bodyPr/>
                    <a:lstStyle/>
                    <a:p>
                      <a:endParaRPr lang="en-US" sz="900" dirty="0"/>
                    </a:p>
                  </a:txBody>
                  <a:tcPr>
                    <a:blipFill dpi="0" rotWithShape="1">
                      <a:blip r:embed="rId10">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9"/>
                  </a:ext>
                </a:extLst>
              </a:tr>
              <a:tr h="0">
                <a:tc>
                  <a:txBody>
                    <a:bodyPr/>
                    <a:lstStyle/>
                    <a:p>
                      <a:r>
                        <a:rPr sz="900" dirty="0"/>
                        <a:t>ED-I_0</a:t>
                      </a:r>
                      <a:endParaRPr lang="en-US" sz="900" dirty="0"/>
                    </a:p>
                  </a:txBody>
                  <a:tcPr/>
                </a:tc>
                <a:tc>
                  <a:txBody>
                    <a:bodyPr/>
                    <a:lstStyle/>
                    <a:p>
                      <a:r>
                        <a:rPr sz="900" dirty="0"/>
                        <a:t>DS-I_0</a:t>
                      </a:r>
                      <a:endParaRPr lang="en-US" sz="900" dirty="0"/>
                    </a:p>
                  </a:txBody>
                  <a:tcPr/>
                </a:tc>
                <a:tc>
                  <a:txBody>
                    <a:bodyPr/>
                    <a:lstStyle/>
                    <a:p>
                      <a:pPr algn="r"/>
                      <a:r>
                        <a:rPr sz="900" dirty="0"/>
                        <a:t>0.70000</a:t>
                      </a:r>
                      <a:endParaRPr lang="en-US" sz="900" dirty="0"/>
                    </a:p>
                  </a:txBody>
                  <a:tcPr/>
                </a:tc>
                <a:tc>
                  <a:txBody>
                    <a:bodyPr/>
                    <a:lstStyle/>
                    <a:p>
                      <a:pPr algn="r"/>
                      <a:r>
                        <a:rPr sz="900" dirty="0"/>
                        <a:t>2.637782</a:t>
                      </a:r>
                      <a:endParaRPr lang="en-US" sz="900" dirty="0"/>
                    </a:p>
                  </a:txBody>
                  <a:tcPr/>
                </a:tc>
                <a:tc>
                  <a:txBody>
                    <a:bodyPr/>
                    <a:lstStyle/>
                    <a:p>
                      <a:pPr algn="r"/>
                      <a:r>
                        <a:rPr sz="900" dirty="0"/>
                        <a:t>0.26537</a:t>
                      </a:r>
                      <a:endParaRPr lang="en-US" sz="900" dirty="0"/>
                    </a:p>
                  </a:txBody>
                  <a:tcPr/>
                </a:tc>
                <a:tc>
                  <a:txBody>
                    <a:bodyPr/>
                    <a:lstStyle/>
                    <a:p>
                      <a:pPr algn="r"/>
                      <a:r>
                        <a:rPr sz="900" dirty="0"/>
                        <a:t>0.7907</a:t>
                      </a:r>
                      <a:endParaRPr lang="en-US" sz="900" dirty="0"/>
                    </a:p>
                  </a:txBody>
                  <a:tcPr/>
                </a:tc>
                <a:tc>
                  <a:txBody>
                    <a:bodyPr/>
                    <a:lstStyle/>
                    <a:p>
                      <a:pPr algn="r"/>
                      <a:r>
                        <a:rPr sz="900" dirty="0"/>
                        <a:t>1.50000</a:t>
                      </a:r>
                      <a:endParaRPr lang="en-US" sz="900" dirty="0"/>
                    </a:p>
                  </a:txBody>
                  <a:tcPr/>
                </a:tc>
                <a:tc>
                  <a:txBody>
                    <a:bodyPr/>
                    <a:lstStyle/>
                    <a:p>
                      <a:pPr algn="r"/>
                      <a:r>
                        <a:rPr sz="900" dirty="0"/>
                        <a:t> -6.0000</a:t>
                      </a:r>
                      <a:endParaRPr lang="en-US" sz="900" dirty="0"/>
                    </a:p>
                  </a:txBody>
                  <a:tcPr/>
                </a:tc>
                <a:tc>
                  <a:txBody>
                    <a:bodyPr/>
                    <a:lstStyle/>
                    <a:p>
                      <a:pPr algn="r"/>
                      <a:r>
                        <a:rPr sz="900" dirty="0"/>
                        <a:t>10.00000</a:t>
                      </a:r>
                      <a:endParaRPr lang="en-US" sz="900" dirty="0"/>
                    </a:p>
                  </a:txBody>
                  <a:tcPr/>
                </a:tc>
                <a:tc>
                  <a:txBody>
                    <a:bodyPr/>
                    <a:lstStyle/>
                    <a:p>
                      <a:endParaRPr lang="en-US" sz="900" dirty="0"/>
                    </a:p>
                  </a:txBody>
                  <a:tcPr>
                    <a:blipFill dpi="0" rotWithShape="1">
                      <a:blip r:embed="rId11">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0"/>
                  </a:ext>
                </a:extLst>
              </a:tr>
              <a:tr h="0">
                <a:tc>
                  <a:txBody>
                    <a:bodyPr/>
                    <a:lstStyle/>
                    <a:p>
                      <a:r>
                        <a:rPr sz="900" dirty="0"/>
                        <a:t>ES-N_0</a:t>
                      </a:r>
                      <a:endParaRPr lang="en-US" sz="900" dirty="0"/>
                    </a:p>
                  </a:txBody>
                  <a:tcPr/>
                </a:tc>
                <a:tc>
                  <a:txBody>
                    <a:bodyPr/>
                    <a:lstStyle/>
                    <a:p>
                      <a:r>
                        <a:rPr sz="900" dirty="0"/>
                        <a:t>DS-N_0</a:t>
                      </a:r>
                      <a:endParaRPr lang="en-US" sz="900" dirty="0"/>
                    </a:p>
                  </a:txBody>
                  <a:tcPr/>
                </a:tc>
                <a:tc>
                  <a:txBody>
                    <a:bodyPr/>
                    <a:lstStyle/>
                    <a:p>
                      <a:pPr algn="r"/>
                      <a:r>
                        <a:rPr sz="900" dirty="0"/>
                        <a:t>0.20000</a:t>
                      </a:r>
                      <a:endParaRPr lang="en-US" sz="900" dirty="0"/>
                    </a:p>
                  </a:txBody>
                  <a:tcPr/>
                </a:tc>
                <a:tc>
                  <a:txBody>
                    <a:bodyPr/>
                    <a:lstStyle/>
                    <a:p>
                      <a:pPr algn="r"/>
                      <a:r>
                        <a:rPr sz="900" dirty="0"/>
                        <a:t>2.630789</a:t>
                      </a:r>
                      <a:endParaRPr lang="en-US" sz="900" dirty="0"/>
                    </a:p>
                  </a:txBody>
                  <a:tcPr/>
                </a:tc>
                <a:tc>
                  <a:txBody>
                    <a:bodyPr/>
                    <a:lstStyle/>
                    <a:p>
                      <a:pPr algn="r"/>
                      <a:r>
                        <a:rPr sz="900" dirty="0"/>
                        <a:t>0.07602</a:t>
                      </a:r>
                      <a:endParaRPr lang="en-US" sz="900" dirty="0"/>
                    </a:p>
                  </a:txBody>
                  <a:tcPr/>
                </a:tc>
                <a:tc>
                  <a:txBody>
                    <a:bodyPr/>
                    <a:lstStyle/>
                    <a:p>
                      <a:pPr algn="r"/>
                      <a:r>
                        <a:rPr sz="900" dirty="0"/>
                        <a:t>0.9394</a:t>
                      </a:r>
                      <a:endParaRPr lang="en-US" sz="900" dirty="0"/>
                    </a:p>
                  </a:txBody>
                  <a:tcPr/>
                </a:tc>
                <a:tc>
                  <a:txBody>
                    <a:bodyPr/>
                    <a:lstStyle/>
                    <a:p>
                      <a:pPr algn="r"/>
                      <a:r>
                        <a:rPr sz="900" dirty="0"/>
                        <a:t>0.00000</a:t>
                      </a:r>
                      <a:endParaRPr lang="en-US" sz="900" dirty="0"/>
                    </a:p>
                  </a:txBody>
                  <a:tcPr/>
                </a:tc>
                <a:tc>
                  <a:txBody>
                    <a:bodyPr/>
                    <a:lstStyle/>
                    <a:p>
                      <a:pPr algn="r"/>
                      <a:r>
                        <a:rPr sz="900" dirty="0"/>
                        <a:t> -6.0000</a:t>
                      </a:r>
                      <a:endParaRPr lang="en-US" sz="900" dirty="0"/>
                    </a:p>
                  </a:txBody>
                  <a:tcPr/>
                </a:tc>
                <a:tc>
                  <a:txBody>
                    <a:bodyPr/>
                    <a:lstStyle/>
                    <a:p>
                      <a:pPr algn="r"/>
                      <a:r>
                        <a:rPr sz="900" dirty="0"/>
                        <a:t>6.00000</a:t>
                      </a:r>
                      <a:endParaRPr lang="en-US" sz="900" dirty="0"/>
                    </a:p>
                  </a:txBody>
                  <a:tcPr/>
                </a:tc>
                <a:tc>
                  <a:txBody>
                    <a:bodyPr/>
                    <a:lstStyle/>
                    <a:p>
                      <a:endParaRPr lang="en-US" sz="900" dirty="0"/>
                    </a:p>
                  </a:txBody>
                  <a:tcPr>
                    <a:blipFill dpi="0" rotWithShape="1">
                      <a:blip r:embed="rId1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1"/>
                  </a:ext>
                </a:extLst>
              </a:tr>
              <a:tr h="0">
                <a:tc>
                  <a:txBody>
                    <a:bodyPr/>
                    <a:lstStyle/>
                    <a:p>
                      <a:r>
                        <a:rPr sz="900" dirty="0"/>
                        <a:t>ED-N_0</a:t>
                      </a:r>
                      <a:endParaRPr lang="en-US" sz="900" dirty="0"/>
                    </a:p>
                  </a:txBody>
                  <a:tcPr/>
                </a:tc>
                <a:tc>
                  <a:txBody>
                    <a:bodyPr/>
                    <a:lstStyle/>
                    <a:p>
                      <a:r>
                        <a:rPr sz="900" dirty="0"/>
                        <a:t>ED-I_0</a:t>
                      </a:r>
                      <a:endParaRPr lang="en-US" sz="900" dirty="0"/>
                    </a:p>
                  </a:txBody>
                  <a:tcPr/>
                </a:tc>
                <a:tc>
                  <a:txBody>
                    <a:bodyPr/>
                    <a:lstStyle/>
                    <a:p>
                      <a:pPr algn="r"/>
                      <a:r>
                        <a:rPr sz="900" dirty="0"/>
                        <a:t>0.00000</a:t>
                      </a:r>
                      <a:endParaRPr lang="en-US" sz="900" dirty="0"/>
                    </a:p>
                  </a:txBody>
                  <a:tcPr/>
                </a:tc>
                <a:tc>
                  <a:txBody>
                    <a:bodyPr/>
                    <a:lstStyle/>
                    <a:p>
                      <a:pPr algn="r"/>
                      <a:r>
                        <a:rPr sz="900" dirty="0"/>
                        <a:t>2.578759</a:t>
                      </a:r>
                      <a:endParaRPr lang="en-US" sz="900" dirty="0"/>
                    </a:p>
                  </a:txBody>
                  <a:tcPr/>
                </a:tc>
                <a:tc>
                  <a:txBody>
                    <a:bodyPr/>
                    <a:lstStyle/>
                    <a:p>
                      <a:pPr algn="r"/>
                      <a:r>
                        <a:rPr sz="900" dirty="0"/>
                        <a:t>0.00000</a:t>
                      </a:r>
                      <a:endParaRPr lang="en-US" sz="900" dirty="0"/>
                    </a:p>
                  </a:txBody>
                  <a:tcPr/>
                </a:tc>
                <a:tc>
                  <a:txBody>
                    <a:bodyPr/>
                    <a:lstStyle/>
                    <a:p>
                      <a:pPr algn="r"/>
                      <a:r>
                        <a:rPr sz="900" dirty="0"/>
                        <a:t>1.0000</a:t>
                      </a:r>
                      <a:endParaRPr lang="en-US" sz="900" dirty="0"/>
                    </a:p>
                  </a:txBody>
                  <a:tcPr/>
                </a:tc>
                <a:tc>
                  <a:txBody>
                    <a:bodyPr/>
                    <a:lstStyle/>
                    <a:p>
                      <a:pPr algn="r"/>
                      <a:r>
                        <a:rPr sz="900" dirty="0"/>
                        <a:t>0.00000</a:t>
                      </a:r>
                      <a:endParaRPr lang="en-US" sz="900" dirty="0"/>
                    </a:p>
                  </a:txBody>
                  <a:tcPr/>
                </a:tc>
                <a:tc>
                  <a:txBody>
                    <a:bodyPr/>
                    <a:lstStyle/>
                    <a:p>
                      <a:pPr algn="r"/>
                      <a:r>
                        <a:rPr sz="900" dirty="0"/>
                        <a:t> -9.0000</a:t>
                      </a:r>
                      <a:endParaRPr lang="en-US" sz="900" dirty="0"/>
                    </a:p>
                  </a:txBody>
                  <a:tcPr/>
                </a:tc>
                <a:tc>
                  <a:txBody>
                    <a:bodyPr/>
                    <a:lstStyle/>
                    <a:p>
                      <a:pPr algn="r"/>
                      <a:r>
                        <a:rPr sz="900" dirty="0"/>
                        <a:t>8.00000</a:t>
                      </a:r>
                      <a:endParaRPr lang="en-US" sz="900" dirty="0"/>
                    </a:p>
                  </a:txBody>
                  <a:tcPr/>
                </a:tc>
                <a:tc>
                  <a:txBody>
                    <a:bodyPr/>
                    <a:lstStyle/>
                    <a:p>
                      <a:endParaRPr lang="en-US" sz="900" dirty="0"/>
                    </a:p>
                  </a:txBody>
                  <a:tcPr>
                    <a:blipFill dpi="0" rotWithShape="1">
                      <a:blip r:embed="rId13">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2"/>
                  </a:ext>
                </a:extLst>
              </a:tr>
              <a:tr h="0">
                <a:tc>
                  <a:txBody>
                    <a:bodyPr/>
                    <a:lstStyle/>
                    <a:p>
                      <a:r>
                        <a:rPr sz="900" dirty="0"/>
                        <a:t>ES-I_0</a:t>
                      </a:r>
                      <a:endParaRPr lang="en-US" sz="900" dirty="0"/>
                    </a:p>
                  </a:txBody>
                  <a:tcPr/>
                </a:tc>
                <a:tc>
                  <a:txBody>
                    <a:bodyPr/>
                    <a:lstStyle/>
                    <a:p>
                      <a:r>
                        <a:rPr sz="900" dirty="0"/>
                        <a:t>DD-N_0</a:t>
                      </a:r>
                      <a:endParaRPr lang="en-US" sz="900" dirty="0"/>
                    </a:p>
                  </a:txBody>
                  <a:tcPr/>
                </a:tc>
                <a:tc>
                  <a:txBody>
                    <a:bodyPr/>
                    <a:lstStyle/>
                    <a:p>
                      <a:pPr algn="r"/>
                      <a:r>
                        <a:rPr sz="900" dirty="0"/>
                        <a:t> -0.31667</a:t>
                      </a:r>
                      <a:endParaRPr lang="en-US" sz="900" dirty="0"/>
                    </a:p>
                  </a:txBody>
                  <a:tcPr/>
                </a:tc>
                <a:tc>
                  <a:txBody>
                    <a:bodyPr/>
                    <a:lstStyle/>
                    <a:p>
                      <a:pPr algn="r"/>
                      <a:r>
                        <a:rPr sz="900" dirty="0"/>
                        <a:t>2.581032</a:t>
                      </a:r>
                      <a:endParaRPr lang="en-US" sz="900" dirty="0"/>
                    </a:p>
                  </a:txBody>
                  <a:tcPr/>
                </a:tc>
                <a:tc>
                  <a:txBody>
                    <a:bodyPr/>
                    <a:lstStyle/>
                    <a:p>
                      <a:pPr algn="r"/>
                      <a:r>
                        <a:rPr sz="900" dirty="0"/>
                        <a:t> -0.12269</a:t>
                      </a:r>
                      <a:endParaRPr lang="en-US" sz="900" dirty="0"/>
                    </a:p>
                  </a:txBody>
                  <a:tcPr/>
                </a:tc>
                <a:tc>
                  <a:txBody>
                    <a:bodyPr/>
                    <a:lstStyle/>
                    <a:p>
                      <a:pPr algn="r"/>
                      <a:r>
                        <a:rPr sz="900" dirty="0"/>
                        <a:t>0.9024</a:t>
                      </a:r>
                      <a:endParaRPr lang="en-US" sz="900" dirty="0"/>
                    </a:p>
                  </a:txBody>
                  <a:tcPr/>
                </a:tc>
                <a:tc>
                  <a:txBody>
                    <a:bodyPr/>
                    <a:lstStyle/>
                    <a:p>
                      <a:pPr algn="r"/>
                      <a:r>
                        <a:rPr sz="900" dirty="0"/>
                        <a:t> -1.00000</a:t>
                      </a:r>
                      <a:endParaRPr lang="en-US" sz="900" dirty="0"/>
                    </a:p>
                  </a:txBody>
                  <a:tcPr/>
                </a:tc>
                <a:tc>
                  <a:txBody>
                    <a:bodyPr/>
                    <a:lstStyle/>
                    <a:p>
                      <a:pPr algn="r"/>
                      <a:r>
                        <a:rPr sz="900" dirty="0"/>
                        <a:t> -9.0000</a:t>
                      </a:r>
                      <a:endParaRPr lang="en-US" sz="900" dirty="0"/>
                    </a:p>
                  </a:txBody>
                  <a:tcPr/>
                </a:tc>
                <a:tc>
                  <a:txBody>
                    <a:bodyPr/>
                    <a:lstStyle/>
                    <a:p>
                      <a:pPr algn="r"/>
                      <a:r>
                        <a:rPr sz="900" dirty="0"/>
                        <a:t>8.00000</a:t>
                      </a:r>
                      <a:endParaRPr lang="en-US" sz="900" dirty="0"/>
                    </a:p>
                  </a:txBody>
                  <a:tcPr/>
                </a:tc>
                <a:tc>
                  <a:txBody>
                    <a:bodyPr/>
                    <a:lstStyle/>
                    <a:p>
                      <a:endParaRPr lang="en-US" sz="900" dirty="0"/>
                    </a:p>
                  </a:txBody>
                  <a:tcPr>
                    <a:blipFill dpi="0" rotWithShape="1">
                      <a:blip r:embed="rId14">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3"/>
                  </a:ext>
                </a:extLst>
              </a:tr>
              <a:tr h="0">
                <a:tc>
                  <a:txBody>
                    <a:bodyPr/>
                    <a:lstStyle/>
                    <a:p>
                      <a:r>
                        <a:rPr sz="900" dirty="0"/>
                        <a:t>ES-N_0</a:t>
                      </a:r>
                      <a:endParaRPr lang="en-US" sz="900" dirty="0"/>
                    </a:p>
                  </a:txBody>
                  <a:tcPr/>
                </a:tc>
                <a:tc>
                  <a:txBody>
                    <a:bodyPr/>
                    <a:lstStyle/>
                    <a:p>
                      <a:r>
                        <a:rPr sz="900" dirty="0"/>
                        <a:t>DS-I_0</a:t>
                      </a:r>
                      <a:endParaRPr lang="en-US" sz="900" dirty="0"/>
                    </a:p>
                  </a:txBody>
                  <a:tcPr/>
                </a:tc>
                <a:tc>
                  <a:txBody>
                    <a:bodyPr/>
                    <a:lstStyle/>
                    <a:p>
                      <a:pPr algn="r"/>
                      <a:r>
                        <a:rPr sz="900" dirty="0"/>
                        <a:t> -1.30000</a:t>
                      </a:r>
                      <a:endParaRPr lang="en-US" sz="900" dirty="0"/>
                    </a:p>
                  </a:txBody>
                  <a:tcPr/>
                </a:tc>
                <a:tc>
                  <a:txBody>
                    <a:bodyPr/>
                    <a:lstStyle/>
                    <a:p>
                      <a:pPr algn="r"/>
                      <a:r>
                        <a:rPr sz="900" dirty="0"/>
                        <a:t>2.636784</a:t>
                      </a:r>
                      <a:endParaRPr lang="en-US" sz="900" dirty="0"/>
                    </a:p>
                  </a:txBody>
                  <a:tcPr/>
                </a:tc>
                <a:tc>
                  <a:txBody>
                    <a:bodyPr/>
                    <a:lstStyle/>
                    <a:p>
                      <a:pPr algn="r"/>
                      <a:r>
                        <a:rPr sz="900" dirty="0"/>
                        <a:t> -0.49302</a:t>
                      </a:r>
                      <a:endParaRPr lang="en-US" sz="900" dirty="0"/>
                    </a:p>
                  </a:txBody>
                  <a:tcPr/>
                </a:tc>
                <a:tc>
                  <a:txBody>
                    <a:bodyPr/>
                    <a:lstStyle/>
                    <a:p>
                      <a:pPr algn="r"/>
                      <a:r>
                        <a:rPr sz="900" dirty="0"/>
                        <a:t>0.6220</a:t>
                      </a:r>
                      <a:endParaRPr lang="en-US" sz="900" dirty="0"/>
                    </a:p>
                  </a:txBody>
                  <a:tcPr/>
                </a:tc>
                <a:tc>
                  <a:txBody>
                    <a:bodyPr/>
                    <a:lstStyle/>
                    <a:p>
                      <a:pPr algn="r"/>
                      <a:r>
                        <a:rPr sz="900" dirty="0"/>
                        <a:t> -2.00000</a:t>
                      </a:r>
                      <a:endParaRPr lang="en-US" sz="900" dirty="0"/>
                    </a:p>
                  </a:txBody>
                  <a:tcPr/>
                </a:tc>
                <a:tc>
                  <a:txBody>
                    <a:bodyPr/>
                    <a:lstStyle/>
                    <a:p>
                      <a:pPr algn="r"/>
                      <a:r>
                        <a:rPr sz="900" dirty="0"/>
                        <a:t> -7.0000</a:t>
                      </a:r>
                      <a:endParaRPr lang="en-US" sz="900" dirty="0"/>
                    </a:p>
                  </a:txBody>
                  <a:tcPr/>
                </a:tc>
                <a:tc>
                  <a:txBody>
                    <a:bodyPr/>
                    <a:lstStyle/>
                    <a:p>
                      <a:pPr algn="r"/>
                      <a:r>
                        <a:rPr sz="900" dirty="0"/>
                        <a:t>4.00000</a:t>
                      </a:r>
                      <a:endParaRPr lang="en-US" sz="900" dirty="0"/>
                    </a:p>
                  </a:txBody>
                  <a:tcPr/>
                </a:tc>
                <a:tc>
                  <a:txBody>
                    <a:bodyPr/>
                    <a:lstStyle/>
                    <a:p>
                      <a:endParaRPr lang="en-US" sz="900" dirty="0"/>
                    </a:p>
                  </a:txBody>
                  <a:tcPr>
                    <a:blipFill dpi="0" rotWithShape="1">
                      <a:blip r:embed="rId15">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4"/>
                  </a:ext>
                </a:extLst>
              </a:tr>
              <a:tr h="0">
                <a:tc>
                  <a:txBody>
                    <a:bodyPr/>
                    <a:lstStyle/>
                    <a:p>
                      <a:r>
                        <a:rPr sz="900" dirty="0"/>
                        <a:t>DS-N_0</a:t>
                      </a:r>
                      <a:endParaRPr lang="en-US" sz="900" dirty="0"/>
                    </a:p>
                  </a:txBody>
                  <a:tcPr/>
                </a:tc>
                <a:tc>
                  <a:txBody>
                    <a:bodyPr/>
                    <a:lstStyle/>
                    <a:p>
                      <a:r>
                        <a:rPr sz="900" dirty="0"/>
                        <a:t>DS-I_0</a:t>
                      </a:r>
                      <a:endParaRPr lang="en-US" sz="900" dirty="0"/>
                    </a:p>
                  </a:txBody>
                  <a:tcPr/>
                </a:tc>
                <a:tc>
                  <a:txBody>
                    <a:bodyPr/>
                    <a:lstStyle/>
                    <a:p>
                      <a:pPr algn="r"/>
                      <a:r>
                        <a:rPr sz="900" dirty="0"/>
                        <a:t> -1.70000</a:t>
                      </a:r>
                      <a:endParaRPr lang="en-US" sz="900" dirty="0"/>
                    </a:p>
                  </a:txBody>
                  <a:tcPr/>
                </a:tc>
                <a:tc>
                  <a:txBody>
                    <a:bodyPr/>
                    <a:lstStyle/>
                    <a:p>
                      <a:pPr algn="r"/>
                      <a:r>
                        <a:rPr sz="900" dirty="0"/>
                        <a:t>2.639777</a:t>
                      </a:r>
                      <a:endParaRPr lang="en-US" sz="900" dirty="0"/>
                    </a:p>
                  </a:txBody>
                  <a:tcPr/>
                </a:tc>
                <a:tc>
                  <a:txBody>
                    <a:bodyPr/>
                    <a:lstStyle/>
                    <a:p>
                      <a:pPr algn="r"/>
                      <a:r>
                        <a:rPr sz="900" dirty="0"/>
                        <a:t> -0.64399</a:t>
                      </a:r>
                      <a:endParaRPr lang="en-US" sz="900" dirty="0"/>
                    </a:p>
                  </a:txBody>
                  <a:tcPr/>
                </a:tc>
                <a:tc>
                  <a:txBody>
                    <a:bodyPr/>
                    <a:lstStyle/>
                    <a:p>
                      <a:pPr algn="r"/>
                      <a:r>
                        <a:rPr sz="900" dirty="0"/>
                        <a:t>0.5196</a:t>
                      </a:r>
                      <a:endParaRPr lang="en-US" sz="900" dirty="0"/>
                    </a:p>
                  </a:txBody>
                  <a:tcPr/>
                </a:tc>
                <a:tc>
                  <a:txBody>
                    <a:bodyPr/>
                    <a:lstStyle/>
                    <a:p>
                      <a:pPr algn="r"/>
                      <a:r>
                        <a:rPr sz="900" dirty="0"/>
                        <a:t> -3.00000</a:t>
                      </a:r>
                      <a:endParaRPr lang="en-US" sz="900" dirty="0"/>
                    </a:p>
                  </a:txBody>
                  <a:tcPr/>
                </a:tc>
                <a:tc>
                  <a:txBody>
                    <a:bodyPr/>
                    <a:lstStyle/>
                    <a:p>
                      <a:pPr algn="r"/>
                      <a:r>
                        <a:rPr sz="900" dirty="0"/>
                        <a:t> -9.0000</a:t>
                      </a:r>
                      <a:endParaRPr lang="en-US" sz="900" dirty="0"/>
                    </a:p>
                  </a:txBody>
                  <a:tcPr/>
                </a:tc>
                <a:tc>
                  <a:txBody>
                    <a:bodyPr/>
                    <a:lstStyle/>
                    <a:p>
                      <a:pPr algn="r"/>
                      <a:r>
                        <a:rPr sz="900" dirty="0"/>
                        <a:t>4.00000</a:t>
                      </a:r>
                      <a:endParaRPr lang="en-US" sz="900" dirty="0"/>
                    </a:p>
                  </a:txBody>
                  <a:tcPr/>
                </a:tc>
                <a:tc>
                  <a:txBody>
                    <a:bodyPr/>
                    <a:lstStyle/>
                    <a:p>
                      <a:endParaRPr lang="en-US" sz="900" dirty="0"/>
                    </a:p>
                  </a:txBody>
                  <a:tcPr>
                    <a:blipFill dpi="0" rotWithShape="1">
                      <a:blip r:embed="rId16">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5"/>
                  </a:ext>
                </a:extLst>
              </a:tr>
              <a:tr h="0">
                <a:tc>
                  <a:txBody>
                    <a:bodyPr/>
                    <a:lstStyle/>
                    <a:p>
                      <a:r>
                        <a:rPr sz="900" dirty="0"/>
                        <a:t>ES-I_0</a:t>
                      </a:r>
                      <a:endParaRPr lang="en-US" sz="900" dirty="0"/>
                    </a:p>
                  </a:txBody>
                  <a:tcPr/>
                </a:tc>
                <a:tc>
                  <a:txBody>
                    <a:bodyPr/>
                    <a:lstStyle/>
                    <a:p>
                      <a:r>
                        <a:rPr sz="900" dirty="0"/>
                        <a:t>DS-N_0</a:t>
                      </a:r>
                      <a:endParaRPr lang="en-US" sz="900" dirty="0"/>
                    </a:p>
                  </a:txBody>
                  <a:tcPr/>
                </a:tc>
                <a:tc>
                  <a:txBody>
                    <a:bodyPr/>
                    <a:lstStyle/>
                    <a:p>
                      <a:pPr algn="r"/>
                      <a:r>
                        <a:rPr sz="900" dirty="0"/>
                        <a:t> -1.80000</a:t>
                      </a:r>
                      <a:endParaRPr lang="en-US" sz="900" dirty="0"/>
                    </a:p>
                  </a:txBody>
                  <a:tcPr/>
                </a:tc>
                <a:tc>
                  <a:txBody>
                    <a:bodyPr/>
                    <a:lstStyle/>
                    <a:p>
                      <a:pPr algn="r"/>
                      <a:r>
                        <a:rPr sz="900" dirty="0"/>
                        <a:t>2.638780</a:t>
                      </a:r>
                      <a:endParaRPr lang="en-US" sz="900" dirty="0"/>
                    </a:p>
                  </a:txBody>
                  <a:tcPr/>
                </a:tc>
                <a:tc>
                  <a:txBody>
                    <a:bodyPr/>
                    <a:lstStyle/>
                    <a:p>
                      <a:pPr algn="r"/>
                      <a:r>
                        <a:rPr sz="900" dirty="0"/>
                        <a:t> -0.68213</a:t>
                      </a:r>
                      <a:endParaRPr lang="en-US" sz="900" dirty="0"/>
                    </a:p>
                  </a:txBody>
                  <a:tcPr/>
                </a:tc>
                <a:tc>
                  <a:txBody>
                    <a:bodyPr/>
                    <a:lstStyle/>
                    <a:p>
                      <a:pPr algn="r"/>
                      <a:r>
                        <a:rPr sz="900" dirty="0"/>
                        <a:t>0.4952</a:t>
                      </a:r>
                      <a:endParaRPr lang="en-US" sz="900" dirty="0"/>
                    </a:p>
                  </a:txBody>
                  <a:tcPr/>
                </a:tc>
                <a:tc>
                  <a:txBody>
                    <a:bodyPr/>
                    <a:lstStyle/>
                    <a:p>
                      <a:pPr algn="r"/>
                      <a:r>
                        <a:rPr sz="900" dirty="0"/>
                        <a:t> -2.00000</a:t>
                      </a:r>
                      <a:endParaRPr lang="en-US" sz="900" dirty="0"/>
                    </a:p>
                  </a:txBody>
                  <a:tcPr/>
                </a:tc>
                <a:tc>
                  <a:txBody>
                    <a:bodyPr/>
                    <a:lstStyle/>
                    <a:p>
                      <a:pPr algn="r"/>
                      <a:r>
                        <a:rPr sz="900" dirty="0"/>
                        <a:t> -7.0000</a:t>
                      </a:r>
                      <a:endParaRPr lang="en-US" sz="900" dirty="0"/>
                    </a:p>
                  </a:txBody>
                  <a:tcPr/>
                </a:tc>
                <a:tc>
                  <a:txBody>
                    <a:bodyPr/>
                    <a:lstStyle/>
                    <a:p>
                      <a:pPr algn="r"/>
                      <a:r>
                        <a:rPr sz="900" dirty="0"/>
                        <a:t>4.00000</a:t>
                      </a:r>
                      <a:endParaRPr lang="en-US" sz="900" dirty="0"/>
                    </a:p>
                  </a:txBody>
                  <a:tcPr/>
                </a:tc>
                <a:tc>
                  <a:txBody>
                    <a:bodyPr/>
                    <a:lstStyle/>
                    <a:p>
                      <a:endParaRPr lang="en-US" sz="900" dirty="0"/>
                    </a:p>
                  </a:txBody>
                  <a:tcPr>
                    <a:blipFill dpi="0" rotWithShape="1">
                      <a:blip r:embed="rId17">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6"/>
                  </a:ext>
                </a:extLst>
              </a:tr>
              <a:tr h="0">
                <a:tc>
                  <a:txBody>
                    <a:bodyPr/>
                    <a:lstStyle/>
                    <a:p>
                      <a:r>
                        <a:rPr sz="900" dirty="0"/>
                        <a:t>ES-N_0</a:t>
                      </a:r>
                      <a:endParaRPr lang="en-US" sz="900" dirty="0"/>
                    </a:p>
                  </a:txBody>
                  <a:tcPr/>
                </a:tc>
                <a:tc>
                  <a:txBody>
                    <a:bodyPr/>
                    <a:lstStyle/>
                    <a:p>
                      <a:r>
                        <a:rPr sz="900" dirty="0"/>
                        <a:t>ED-I_0</a:t>
                      </a:r>
                      <a:endParaRPr lang="en-US" sz="900" dirty="0"/>
                    </a:p>
                  </a:txBody>
                  <a:tcPr/>
                </a:tc>
                <a:tc>
                  <a:txBody>
                    <a:bodyPr/>
                    <a:lstStyle/>
                    <a:p>
                      <a:pPr algn="r"/>
                      <a:r>
                        <a:rPr sz="900" dirty="0"/>
                        <a:t> -2.50000</a:t>
                      </a:r>
                      <a:endParaRPr lang="en-US" sz="900" dirty="0"/>
                    </a:p>
                  </a:txBody>
                  <a:tcPr/>
                </a:tc>
                <a:tc>
                  <a:txBody>
                    <a:bodyPr/>
                    <a:lstStyle/>
                    <a:p>
                      <a:pPr algn="r"/>
                      <a:r>
                        <a:rPr sz="900" dirty="0"/>
                        <a:t>2.637782</a:t>
                      </a:r>
                      <a:endParaRPr lang="en-US" sz="900" dirty="0"/>
                    </a:p>
                  </a:txBody>
                  <a:tcPr/>
                </a:tc>
                <a:tc>
                  <a:txBody>
                    <a:bodyPr/>
                    <a:lstStyle/>
                    <a:p>
                      <a:pPr algn="r"/>
                      <a:r>
                        <a:rPr sz="900" dirty="0"/>
                        <a:t> -0.94777</a:t>
                      </a:r>
                      <a:endParaRPr lang="en-US" sz="900" dirty="0"/>
                    </a:p>
                  </a:txBody>
                  <a:tcPr/>
                </a:tc>
                <a:tc>
                  <a:txBody>
                    <a:bodyPr/>
                    <a:lstStyle/>
                    <a:p>
                      <a:pPr algn="r"/>
                      <a:r>
                        <a:rPr sz="900" dirty="0"/>
                        <a:t>0.3432</a:t>
                      </a:r>
                      <a:endParaRPr lang="en-US" sz="900" dirty="0"/>
                    </a:p>
                  </a:txBody>
                  <a:tcPr/>
                </a:tc>
                <a:tc>
                  <a:txBody>
                    <a:bodyPr/>
                    <a:lstStyle/>
                    <a:p>
                      <a:pPr algn="r"/>
                      <a:r>
                        <a:rPr sz="900" dirty="0"/>
                        <a:t> -3.00000</a:t>
                      </a:r>
                      <a:endParaRPr lang="en-US" sz="900" dirty="0"/>
                    </a:p>
                  </a:txBody>
                  <a:tcPr/>
                </a:tc>
                <a:tc>
                  <a:txBody>
                    <a:bodyPr/>
                    <a:lstStyle/>
                    <a:p>
                      <a:pPr algn="r"/>
                      <a:r>
                        <a:rPr sz="900" dirty="0"/>
                        <a:t> -10.0000</a:t>
                      </a:r>
                      <a:endParaRPr lang="en-US" sz="900" dirty="0"/>
                    </a:p>
                  </a:txBody>
                  <a:tcPr/>
                </a:tc>
                <a:tc>
                  <a:txBody>
                    <a:bodyPr/>
                    <a:lstStyle/>
                    <a:p>
                      <a:pPr algn="r"/>
                      <a:r>
                        <a:rPr sz="900" dirty="0"/>
                        <a:t>4.00000</a:t>
                      </a:r>
                      <a:endParaRPr lang="en-US" sz="900" dirty="0"/>
                    </a:p>
                  </a:txBody>
                  <a:tcPr/>
                </a:tc>
                <a:tc>
                  <a:txBody>
                    <a:bodyPr/>
                    <a:lstStyle/>
                    <a:p>
                      <a:endParaRPr lang="en-US" sz="900" dirty="0"/>
                    </a:p>
                  </a:txBody>
                  <a:tcPr>
                    <a:blipFill dpi="0" rotWithShape="1">
                      <a:blip r:embed="rId18">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7"/>
                  </a:ext>
                </a:extLst>
              </a:tr>
              <a:tr h="0">
                <a:tc>
                  <a:txBody>
                    <a:bodyPr/>
                    <a:lstStyle/>
                    <a:p>
                      <a:r>
                        <a:rPr sz="900" dirty="0"/>
                        <a:t>ES-N_0</a:t>
                      </a:r>
                      <a:endParaRPr lang="en-US" sz="900" dirty="0"/>
                    </a:p>
                  </a:txBody>
                  <a:tcPr/>
                </a:tc>
                <a:tc>
                  <a:txBody>
                    <a:bodyPr/>
                    <a:lstStyle/>
                    <a:p>
                      <a:r>
                        <a:rPr sz="900" dirty="0"/>
                        <a:t>ED-N_0</a:t>
                      </a:r>
                      <a:endParaRPr lang="en-US" sz="900" dirty="0"/>
                    </a:p>
                  </a:txBody>
                  <a:tcPr/>
                </a:tc>
                <a:tc>
                  <a:txBody>
                    <a:bodyPr/>
                    <a:lstStyle/>
                    <a:p>
                      <a:pPr algn="r"/>
                      <a:r>
                        <a:rPr sz="900" dirty="0"/>
                        <a:t> -2.85000</a:t>
                      </a:r>
                      <a:endParaRPr lang="en-US" sz="900" dirty="0"/>
                    </a:p>
                  </a:txBody>
                  <a:tcPr/>
                </a:tc>
                <a:tc>
                  <a:txBody>
                    <a:bodyPr/>
                    <a:lstStyle/>
                    <a:p>
                      <a:pPr algn="r"/>
                      <a:r>
                        <a:rPr sz="900" dirty="0"/>
                        <a:t>2.581032</a:t>
                      </a:r>
                      <a:endParaRPr lang="en-US" sz="900" dirty="0"/>
                    </a:p>
                  </a:txBody>
                  <a:tcPr/>
                </a:tc>
                <a:tc>
                  <a:txBody>
                    <a:bodyPr/>
                    <a:lstStyle/>
                    <a:p>
                      <a:pPr algn="r"/>
                      <a:r>
                        <a:rPr sz="900" dirty="0"/>
                        <a:t> -1.10421</a:t>
                      </a:r>
                      <a:endParaRPr lang="en-US" sz="900" dirty="0"/>
                    </a:p>
                  </a:txBody>
                  <a:tcPr/>
                </a:tc>
                <a:tc>
                  <a:txBody>
                    <a:bodyPr/>
                    <a:lstStyle/>
                    <a:p>
                      <a:pPr algn="r"/>
                      <a:r>
                        <a:rPr sz="900" dirty="0"/>
                        <a:t>0.2695</a:t>
                      </a:r>
                      <a:endParaRPr lang="en-US" sz="900" dirty="0"/>
                    </a:p>
                  </a:txBody>
                  <a:tcPr/>
                </a:tc>
                <a:tc>
                  <a:txBody>
                    <a:bodyPr/>
                    <a:lstStyle/>
                    <a:p>
                      <a:pPr algn="r"/>
                      <a:r>
                        <a:rPr sz="900" dirty="0"/>
                        <a:t> -3.50000</a:t>
                      </a:r>
                      <a:endParaRPr lang="en-US" sz="900" dirty="0"/>
                    </a:p>
                  </a:txBody>
                  <a:tcPr/>
                </a:tc>
                <a:tc>
                  <a:txBody>
                    <a:bodyPr/>
                    <a:lstStyle/>
                    <a:p>
                      <a:pPr algn="r"/>
                      <a:r>
                        <a:rPr sz="900" dirty="0"/>
                        <a:t> -11.0000</a:t>
                      </a:r>
                      <a:endParaRPr lang="en-US" sz="900" dirty="0"/>
                    </a:p>
                  </a:txBody>
                  <a:tcPr/>
                </a:tc>
                <a:tc>
                  <a:txBody>
                    <a:bodyPr/>
                    <a:lstStyle/>
                    <a:p>
                      <a:pPr algn="r"/>
                      <a:r>
                        <a:rPr sz="900" dirty="0"/>
                        <a:t>5.00000</a:t>
                      </a:r>
                      <a:endParaRPr lang="en-US" sz="900" dirty="0"/>
                    </a:p>
                  </a:txBody>
                  <a:tcPr/>
                </a:tc>
                <a:tc>
                  <a:txBody>
                    <a:bodyPr/>
                    <a:lstStyle/>
                    <a:p>
                      <a:endParaRPr lang="en-US" sz="900" dirty="0"/>
                    </a:p>
                  </a:txBody>
                  <a:tcPr>
                    <a:blipFill dpi="0" rotWithShape="1">
                      <a:blip r:embed="rId19">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8"/>
                  </a:ext>
                </a:extLst>
              </a:tr>
              <a:tr h="0">
                <a:tc>
                  <a:txBody>
                    <a:bodyPr/>
                    <a:lstStyle/>
                    <a:p>
                      <a:r>
                        <a:rPr sz="900" dirty="0"/>
                        <a:t>ES-I_0</a:t>
                      </a:r>
                      <a:endParaRPr lang="en-US" sz="900" dirty="0"/>
                    </a:p>
                  </a:txBody>
                  <a:tcPr/>
                </a:tc>
                <a:tc>
                  <a:txBody>
                    <a:bodyPr/>
                    <a:lstStyle/>
                    <a:p>
                      <a:r>
                        <a:rPr sz="900" dirty="0"/>
                        <a:t>ED-I_0</a:t>
                      </a:r>
                      <a:endParaRPr lang="en-US" sz="900" dirty="0"/>
                    </a:p>
                  </a:txBody>
                  <a:tcPr/>
                </a:tc>
                <a:tc>
                  <a:txBody>
                    <a:bodyPr/>
                    <a:lstStyle/>
                    <a:p>
                      <a:pPr algn="r"/>
                      <a:r>
                        <a:rPr sz="900" dirty="0"/>
                        <a:t> -3.20000</a:t>
                      </a:r>
                      <a:endParaRPr lang="en-US" sz="900" dirty="0"/>
                    </a:p>
                  </a:txBody>
                  <a:tcPr/>
                </a:tc>
                <a:tc>
                  <a:txBody>
                    <a:bodyPr/>
                    <a:lstStyle/>
                    <a:p>
                      <a:pPr algn="r"/>
                      <a:r>
                        <a:rPr sz="900" dirty="0"/>
                        <a:t>2.635786</a:t>
                      </a:r>
                      <a:endParaRPr lang="en-US" sz="900" dirty="0"/>
                    </a:p>
                  </a:txBody>
                  <a:tcPr/>
                </a:tc>
                <a:tc>
                  <a:txBody>
                    <a:bodyPr/>
                    <a:lstStyle/>
                    <a:p>
                      <a:pPr algn="r"/>
                      <a:r>
                        <a:rPr sz="900" dirty="0"/>
                        <a:t> -1.21406</a:t>
                      </a:r>
                      <a:endParaRPr lang="en-US" sz="900" dirty="0"/>
                    </a:p>
                  </a:txBody>
                  <a:tcPr/>
                </a:tc>
                <a:tc>
                  <a:txBody>
                    <a:bodyPr/>
                    <a:lstStyle/>
                    <a:p>
                      <a:pPr algn="r"/>
                      <a:r>
                        <a:rPr sz="900" dirty="0"/>
                        <a:t>0.2247</a:t>
                      </a:r>
                      <a:endParaRPr lang="en-US" sz="900" dirty="0"/>
                    </a:p>
                  </a:txBody>
                  <a:tcPr/>
                </a:tc>
                <a:tc>
                  <a:txBody>
                    <a:bodyPr/>
                    <a:lstStyle/>
                    <a:p>
                      <a:pPr algn="r"/>
                      <a:r>
                        <a:rPr sz="900" dirty="0"/>
                        <a:t> -6.00000</a:t>
                      </a:r>
                      <a:endParaRPr lang="en-US" sz="900" dirty="0"/>
                    </a:p>
                  </a:txBody>
                  <a:tcPr/>
                </a:tc>
                <a:tc>
                  <a:txBody>
                    <a:bodyPr/>
                    <a:lstStyle/>
                    <a:p>
                      <a:pPr algn="r"/>
                      <a:r>
                        <a:rPr sz="900" dirty="0"/>
                        <a:t> -12.0000</a:t>
                      </a:r>
                      <a:endParaRPr lang="en-US" sz="900" dirty="0"/>
                    </a:p>
                  </a:txBody>
                  <a:tcPr/>
                </a:tc>
                <a:tc>
                  <a:txBody>
                    <a:bodyPr/>
                    <a:lstStyle/>
                    <a:p>
                      <a:pPr algn="r"/>
                      <a:r>
                        <a:rPr sz="900" dirty="0"/>
                        <a:t>2.00000</a:t>
                      </a:r>
                      <a:endParaRPr lang="en-US" sz="900" dirty="0"/>
                    </a:p>
                  </a:txBody>
                  <a:tcPr/>
                </a:tc>
                <a:tc>
                  <a:txBody>
                    <a:bodyPr/>
                    <a:lstStyle/>
                    <a:p>
                      <a:endParaRPr lang="en-US" sz="900" dirty="0"/>
                    </a:p>
                  </a:txBody>
                  <a:tcPr>
                    <a:blipFill dpi="0" rotWithShape="1">
                      <a:blip r:embed="rId20">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9"/>
                  </a:ext>
                </a:extLst>
              </a:tr>
              <a:tr h="0">
                <a:tc>
                  <a:txBody>
                    <a:bodyPr/>
                    <a:lstStyle/>
                    <a:p>
                      <a:r>
                        <a:rPr sz="900" dirty="0"/>
                        <a:t>ES-I_0</a:t>
                      </a:r>
                      <a:endParaRPr lang="en-US" sz="900" dirty="0"/>
                    </a:p>
                  </a:txBody>
                  <a:tcPr/>
                </a:tc>
                <a:tc>
                  <a:txBody>
                    <a:bodyPr/>
                    <a:lstStyle/>
                    <a:p>
                      <a:r>
                        <a:rPr sz="900" dirty="0"/>
                        <a:t>ED-N_0</a:t>
                      </a:r>
                      <a:endParaRPr lang="en-US" sz="900" dirty="0"/>
                    </a:p>
                  </a:txBody>
                  <a:tcPr/>
                </a:tc>
                <a:tc>
                  <a:txBody>
                    <a:bodyPr/>
                    <a:lstStyle/>
                    <a:p>
                      <a:pPr algn="r"/>
                      <a:r>
                        <a:rPr sz="900" dirty="0"/>
                        <a:t> -3.37778</a:t>
                      </a:r>
                      <a:endParaRPr lang="en-US" sz="900" dirty="0"/>
                    </a:p>
                  </a:txBody>
                  <a:tcPr/>
                </a:tc>
                <a:tc>
                  <a:txBody>
                    <a:bodyPr/>
                    <a:lstStyle/>
                    <a:p>
                      <a:pPr algn="r"/>
                      <a:r>
                        <a:rPr sz="900" dirty="0"/>
                        <a:t>2.579896</a:t>
                      </a:r>
                      <a:endParaRPr lang="en-US" sz="900" dirty="0"/>
                    </a:p>
                  </a:txBody>
                  <a:tcPr/>
                </a:tc>
                <a:tc>
                  <a:txBody>
                    <a:bodyPr/>
                    <a:lstStyle/>
                    <a:p>
                      <a:pPr algn="r"/>
                      <a:r>
                        <a:rPr sz="900" dirty="0"/>
                        <a:t> -1.30927</a:t>
                      </a:r>
                      <a:endParaRPr lang="en-US" sz="900" dirty="0"/>
                    </a:p>
                  </a:txBody>
                  <a:tcPr/>
                </a:tc>
                <a:tc>
                  <a:txBody>
                    <a:bodyPr/>
                    <a:lstStyle/>
                    <a:p>
                      <a:pPr algn="r"/>
                      <a:r>
                        <a:rPr sz="900" dirty="0"/>
                        <a:t>0.1904</a:t>
                      </a:r>
                      <a:endParaRPr lang="en-US" sz="900" dirty="0"/>
                    </a:p>
                  </a:txBody>
                  <a:tcPr/>
                </a:tc>
                <a:tc>
                  <a:txBody>
                    <a:bodyPr/>
                    <a:lstStyle/>
                    <a:p>
                      <a:pPr algn="r"/>
                      <a:r>
                        <a:rPr sz="900" dirty="0"/>
                        <a:t> -5.00000</a:t>
                      </a:r>
                      <a:endParaRPr lang="en-US" sz="900" dirty="0"/>
                    </a:p>
                  </a:txBody>
                  <a:tcPr/>
                </a:tc>
                <a:tc>
                  <a:txBody>
                    <a:bodyPr/>
                    <a:lstStyle/>
                    <a:p>
                      <a:pPr algn="r"/>
                      <a:r>
                        <a:rPr sz="900" dirty="0"/>
                        <a:t> -13.0000</a:t>
                      </a:r>
                      <a:endParaRPr lang="en-US" sz="900" dirty="0"/>
                    </a:p>
                  </a:txBody>
                  <a:tcPr/>
                </a:tc>
                <a:tc>
                  <a:txBody>
                    <a:bodyPr/>
                    <a:lstStyle/>
                    <a:p>
                      <a:pPr algn="r"/>
                      <a:r>
                        <a:rPr sz="900" dirty="0"/>
                        <a:t>4.00000</a:t>
                      </a:r>
                      <a:endParaRPr lang="en-US" sz="900" dirty="0"/>
                    </a:p>
                  </a:txBody>
                  <a:tcPr/>
                </a:tc>
                <a:tc>
                  <a:txBody>
                    <a:bodyPr/>
                    <a:lstStyle/>
                    <a:p>
                      <a:endParaRPr lang="en-US" sz="900" dirty="0"/>
                    </a:p>
                  </a:txBody>
                  <a:tcPr>
                    <a:blipFill dpi="0" rotWithShape="1">
                      <a:blip r:embed="rId21">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20"/>
                  </a:ext>
                </a:extLst>
              </a:tr>
              <a:tr h="0">
                <a:tc>
                  <a:txBody>
                    <a:bodyPr/>
                    <a:lstStyle/>
                    <a:p>
                      <a:r>
                        <a:rPr sz="900" dirty="0"/>
                        <a:t>ES-I_0</a:t>
                      </a:r>
                      <a:endParaRPr lang="en-US" sz="900" dirty="0"/>
                    </a:p>
                  </a:txBody>
                  <a:tcPr/>
                </a:tc>
                <a:tc>
                  <a:txBody>
                    <a:bodyPr/>
                    <a:lstStyle/>
                    <a:p>
                      <a:r>
                        <a:rPr sz="900" dirty="0"/>
                        <a:t>DS-I_0</a:t>
                      </a:r>
                      <a:endParaRPr lang="en-US" sz="900" dirty="0"/>
                    </a:p>
                  </a:txBody>
                  <a:tcPr/>
                </a:tc>
                <a:tc>
                  <a:txBody>
                    <a:bodyPr/>
                    <a:lstStyle/>
                    <a:p>
                      <a:pPr algn="r"/>
                      <a:r>
                        <a:rPr sz="900" dirty="0"/>
                        <a:t> -3.40000</a:t>
                      </a:r>
                      <a:endParaRPr lang="en-US" sz="900" dirty="0"/>
                    </a:p>
                  </a:txBody>
                  <a:tcPr/>
                </a:tc>
                <a:tc>
                  <a:txBody>
                    <a:bodyPr/>
                    <a:lstStyle/>
                    <a:p>
                      <a:pPr algn="r"/>
                      <a:r>
                        <a:rPr sz="900" dirty="0"/>
                        <a:t>2.634788</a:t>
                      </a:r>
                      <a:endParaRPr lang="en-US" sz="900" dirty="0"/>
                    </a:p>
                  </a:txBody>
                  <a:tcPr/>
                </a:tc>
                <a:tc>
                  <a:txBody>
                    <a:bodyPr/>
                    <a:lstStyle/>
                    <a:p>
                      <a:pPr algn="r"/>
                      <a:r>
                        <a:rPr sz="900" dirty="0"/>
                        <a:t> -1.29043</a:t>
                      </a:r>
                      <a:endParaRPr lang="en-US" sz="900" dirty="0"/>
                    </a:p>
                  </a:txBody>
                  <a:tcPr/>
                </a:tc>
                <a:tc>
                  <a:txBody>
                    <a:bodyPr/>
                    <a:lstStyle/>
                    <a:p>
                      <a:pPr algn="r"/>
                      <a:r>
                        <a:rPr sz="900" dirty="0"/>
                        <a:t>0.1969</a:t>
                      </a:r>
                      <a:endParaRPr lang="en-US" sz="900" dirty="0"/>
                    </a:p>
                  </a:txBody>
                  <a:tcPr/>
                </a:tc>
                <a:tc>
                  <a:txBody>
                    <a:bodyPr/>
                    <a:lstStyle/>
                    <a:p>
                      <a:pPr algn="r"/>
                      <a:r>
                        <a:rPr sz="900" dirty="0"/>
                        <a:t> -3.00000</a:t>
                      </a:r>
                      <a:endParaRPr lang="en-US" sz="900" dirty="0"/>
                    </a:p>
                  </a:txBody>
                  <a:tcPr/>
                </a:tc>
                <a:tc>
                  <a:txBody>
                    <a:bodyPr/>
                    <a:lstStyle/>
                    <a:p>
                      <a:pPr algn="r"/>
                      <a:r>
                        <a:rPr sz="900" dirty="0"/>
                        <a:t> -12.0000</a:t>
                      </a:r>
                      <a:endParaRPr lang="en-US" sz="900" dirty="0"/>
                    </a:p>
                  </a:txBody>
                  <a:tcPr/>
                </a:tc>
                <a:tc>
                  <a:txBody>
                    <a:bodyPr/>
                    <a:lstStyle/>
                    <a:p>
                      <a:pPr algn="r"/>
                      <a:r>
                        <a:rPr sz="900" dirty="0"/>
                        <a:t>4.00000</a:t>
                      </a:r>
                      <a:endParaRPr lang="en-US" sz="900" dirty="0"/>
                    </a:p>
                  </a:txBody>
                  <a:tcPr/>
                </a:tc>
                <a:tc>
                  <a:txBody>
                    <a:bodyPr/>
                    <a:lstStyle/>
                    <a:p>
                      <a:endParaRPr lang="en-US" sz="900" dirty="0"/>
                    </a:p>
                  </a:txBody>
                  <a:tcPr>
                    <a:blipFill dpi="0" rotWithShape="1">
                      <a:blip r:embed="rId2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21"/>
                  </a:ext>
                </a:extLst>
              </a:tr>
            </a:tbl>
          </a:graphicData>
        </a:graphic>
      </p:graphicFrame>
      <p:sp>
        <p:nvSpPr>
          <p:cNvPr id="5" name="TextBox 4">
            <a:extLst>
              <a:ext uri="{FF2B5EF4-FFF2-40B4-BE49-F238E27FC236}">
                <a16:creationId xmlns:a16="http://schemas.microsoft.com/office/drawing/2014/main" id="{0272CCFE-4CA2-A142-B66B-42A7C410BB59}"/>
              </a:ext>
            </a:extLst>
          </p:cNvPr>
          <p:cNvSpPr txBox="1"/>
          <p:nvPr/>
        </p:nvSpPr>
        <p:spPr>
          <a:xfrm>
            <a:off x="5915025" y="1346200"/>
            <a:ext cx="669347" cy="5232400"/>
          </a:xfrm>
          <a:prstGeom prst="rect">
            <a:avLst/>
          </a:prstGeom>
          <a:noFill/>
          <a:ln>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val="2350759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6776181" cy="279400"/>
          </a:xfrm>
          <a:prstGeom prst="rect">
            <a:avLst/>
          </a:prstGeom>
          <a:noFill/>
        </p:spPr>
        <p:txBody>
          <a:bodyPr vert="horz" wrap="none" lIns="0" tIns="0" rIns="0" bIns="0" rtlCol="0">
            <a:spAutoFit/>
          </a:bodyPr>
          <a:lstStyle/>
          <a:p>
            <a:r>
              <a:rPr lang="en-US" dirty="0"/>
              <a:t>Fit Group &gt; Oneway Analysis of Age By Grouping &gt; Oneway Anova</a:t>
            </a:r>
          </a:p>
        </p:txBody>
      </p:sp>
      <p:sp>
        <p:nvSpPr>
          <p:cNvPr id="3" name="Title 2"/>
          <p:cNvSpPr>
            <a:spLocks noGrp="1"/>
          </p:cNvSpPr>
          <p:nvPr>
            <p:ph type="title"/>
          </p:nvPr>
        </p:nvSpPr>
        <p:spPr>
          <a:xfrm>
            <a:off x="2161309" y="99750"/>
            <a:ext cx="6500554" cy="673100"/>
          </a:xfrm>
        </p:spPr>
        <p:txBody>
          <a:bodyPr>
            <a:normAutofit fontScale="90000"/>
          </a:bodyPr>
          <a:lstStyle/>
          <a:p>
            <a:pPr algn="ctr"/>
            <a:r>
              <a:rPr lang="en-US" dirty="0"/>
              <a:t>Summary of Fit</a:t>
            </a:r>
          </a:p>
        </p:txBody>
      </p:sp>
      <p:graphicFrame>
        <p:nvGraphicFramePr>
          <p:cNvPr id="4" name="Table 19"/>
          <p:cNvGraphicFramePr>
            <a:graphicFrameLocks noGrp="1"/>
          </p:cNvGraphicFramePr>
          <p:nvPr>
            <p:extLst>
              <p:ext uri="{D42A27DB-BD31-4B8C-83A1-F6EECF244321}">
                <p14:modId xmlns:p14="http://schemas.microsoft.com/office/powerpoint/2010/main" val="2585605893"/>
              </p:ext>
            </p:extLst>
          </p:nvPr>
        </p:nvGraphicFramePr>
        <p:xfrm>
          <a:off x="996604" y="882650"/>
          <a:ext cx="9596119" cy="1828800"/>
        </p:xfrm>
        <a:graphic>
          <a:graphicData uri="http://schemas.openxmlformats.org/drawingml/2006/table">
            <a:tbl>
              <a:tblPr bandRow="1">
                <a:tableStyleId>{5C22544A-7EE6-4342-B048-85BDC9FD1C3A}</a:tableStyleId>
              </a:tblPr>
              <a:tblGrid>
                <a:gridCol w="6925280">
                  <a:extLst>
                    <a:ext uri="{9D8B030D-6E8A-4147-A177-3AD203B41FA5}">
                      <a16:colId xmlns:a16="http://schemas.microsoft.com/office/drawing/2014/main" val="20000"/>
                    </a:ext>
                  </a:extLst>
                </a:gridCol>
                <a:gridCol w="2670839">
                  <a:extLst>
                    <a:ext uri="{9D8B030D-6E8A-4147-A177-3AD203B41FA5}">
                      <a16:colId xmlns:a16="http://schemas.microsoft.com/office/drawing/2014/main" val="20001"/>
                    </a:ext>
                  </a:extLst>
                </a:gridCol>
              </a:tblGrid>
              <a:tr h="0">
                <a:tc>
                  <a:txBody>
                    <a:bodyPr/>
                    <a:lstStyle/>
                    <a:p>
                      <a:r>
                        <a:rPr dirty="0"/>
                        <a:t>Rsquare</a:t>
                      </a:r>
                      <a:endParaRPr lang="en-US" dirty="0"/>
                    </a:p>
                  </a:txBody>
                  <a:tcPr/>
                </a:tc>
                <a:tc>
                  <a:txBody>
                    <a:bodyPr/>
                    <a:lstStyle/>
                    <a:p>
                      <a:pPr algn="r"/>
                      <a:r>
                        <a:rPr dirty="0"/>
                        <a:t>0.064766</a:t>
                      </a:r>
                      <a:endParaRPr lang="en-US" dirty="0"/>
                    </a:p>
                  </a:txBody>
                  <a:tcPr/>
                </a:tc>
                <a:extLst>
                  <a:ext uri="{0D108BD9-81ED-4DB2-BD59-A6C34878D82A}">
                    <a16:rowId xmlns:a16="http://schemas.microsoft.com/office/drawing/2014/main" val="10000"/>
                  </a:ext>
                </a:extLst>
              </a:tr>
              <a:tr h="0">
                <a:tc>
                  <a:txBody>
                    <a:bodyPr/>
                    <a:lstStyle/>
                    <a:p>
                      <a:r>
                        <a:rPr dirty="0"/>
                        <a:t>Adj Rsquare</a:t>
                      </a:r>
                      <a:endParaRPr lang="en-US" dirty="0"/>
                    </a:p>
                  </a:txBody>
                  <a:tcPr/>
                </a:tc>
                <a:tc>
                  <a:txBody>
                    <a:bodyPr/>
                    <a:lstStyle/>
                    <a:p>
                      <a:pPr algn="r"/>
                      <a:r>
                        <a:rPr dirty="0"/>
                        <a:t> -0.02722</a:t>
                      </a:r>
                      <a:endParaRPr lang="en-US" dirty="0"/>
                    </a:p>
                  </a:txBody>
                  <a:tcPr/>
                </a:tc>
                <a:extLst>
                  <a:ext uri="{0D108BD9-81ED-4DB2-BD59-A6C34878D82A}">
                    <a16:rowId xmlns:a16="http://schemas.microsoft.com/office/drawing/2014/main" val="10001"/>
                  </a:ext>
                </a:extLst>
              </a:tr>
              <a:tr h="0">
                <a:tc>
                  <a:txBody>
                    <a:bodyPr/>
                    <a:lstStyle/>
                    <a:p>
                      <a:r>
                        <a:rPr dirty="0"/>
                        <a:t>Root Mean Square Error</a:t>
                      </a:r>
                      <a:endParaRPr lang="en-US" dirty="0"/>
                    </a:p>
                  </a:txBody>
                  <a:tcPr/>
                </a:tc>
                <a:tc>
                  <a:txBody>
                    <a:bodyPr/>
                    <a:lstStyle/>
                    <a:p>
                      <a:pPr algn="r"/>
                      <a:r>
                        <a:rPr dirty="0"/>
                        <a:t>6.914374</a:t>
                      </a:r>
                      <a:endParaRPr lang="en-US" dirty="0"/>
                    </a:p>
                  </a:txBody>
                  <a:tcPr/>
                </a:tc>
                <a:extLst>
                  <a:ext uri="{0D108BD9-81ED-4DB2-BD59-A6C34878D82A}">
                    <a16:rowId xmlns:a16="http://schemas.microsoft.com/office/drawing/2014/main" val="10002"/>
                  </a:ext>
                </a:extLst>
              </a:tr>
              <a:tr h="0">
                <a:tc>
                  <a:txBody>
                    <a:bodyPr/>
                    <a:lstStyle/>
                    <a:p>
                      <a:r>
                        <a:rPr dirty="0"/>
                        <a:t>Mean of Response</a:t>
                      </a:r>
                      <a:endParaRPr lang="en-US" dirty="0"/>
                    </a:p>
                  </a:txBody>
                  <a:tcPr/>
                </a:tc>
                <a:tc>
                  <a:txBody>
                    <a:bodyPr/>
                    <a:lstStyle/>
                    <a:p>
                      <a:pPr algn="r"/>
                      <a:r>
                        <a:rPr dirty="0"/>
                        <a:t>32.60294</a:t>
                      </a:r>
                      <a:endParaRPr lang="en-US" dirty="0"/>
                    </a:p>
                  </a:txBody>
                  <a:tcPr/>
                </a:tc>
                <a:extLst>
                  <a:ext uri="{0D108BD9-81ED-4DB2-BD59-A6C34878D82A}">
                    <a16:rowId xmlns:a16="http://schemas.microsoft.com/office/drawing/2014/main" val="10003"/>
                  </a:ext>
                </a:extLst>
              </a:tr>
              <a:tr h="0">
                <a:tc>
                  <a:txBody>
                    <a:bodyPr/>
                    <a:lstStyle/>
                    <a:p>
                      <a:r>
                        <a:rPr dirty="0"/>
                        <a:t>Observations (or Sum Wgts)</a:t>
                      </a:r>
                      <a:endParaRPr lang="en-US" dirty="0"/>
                    </a:p>
                  </a:txBody>
                  <a:tcPr/>
                </a:tc>
                <a:tc>
                  <a:txBody>
                    <a:bodyPr/>
                    <a:lstStyle/>
                    <a:p>
                      <a:pPr algn="r"/>
                      <a:r>
                        <a:rPr dirty="0"/>
                        <a:t>68</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11708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6776181" cy="279400"/>
          </a:xfrm>
          <a:prstGeom prst="rect">
            <a:avLst/>
          </a:prstGeom>
          <a:noFill/>
        </p:spPr>
        <p:txBody>
          <a:bodyPr vert="horz" wrap="none" lIns="0" tIns="0" rIns="0" bIns="0" rtlCol="0">
            <a:spAutoFit/>
          </a:bodyPr>
          <a:lstStyle/>
          <a:p>
            <a:r>
              <a:rPr lang="en-US" dirty="0"/>
              <a:t>Fit Group &gt; Oneway Analysis of Age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Analysis of Variance</a:t>
            </a:r>
          </a:p>
        </p:txBody>
      </p:sp>
      <p:graphicFrame>
        <p:nvGraphicFramePr>
          <p:cNvPr id="4" name="Table 20"/>
          <p:cNvGraphicFramePr>
            <a:graphicFrameLocks noGrp="1"/>
          </p:cNvGraphicFramePr>
          <p:nvPr>
            <p:extLst/>
          </p:nvPr>
        </p:nvGraphicFramePr>
        <p:xfrm>
          <a:off x="1412240" y="1231900"/>
          <a:ext cx="9596117" cy="1463040"/>
        </p:xfrm>
        <a:graphic>
          <a:graphicData uri="http://schemas.openxmlformats.org/drawingml/2006/table">
            <a:tbl>
              <a:tblPr firstRow="1" bandRow="1">
                <a:tableStyleId>{5C22544A-7EE6-4342-B048-85BDC9FD1C3A}</a:tableStyleId>
              </a:tblPr>
              <a:tblGrid>
                <a:gridCol w="1569024">
                  <a:extLst>
                    <a:ext uri="{9D8B030D-6E8A-4147-A177-3AD203B41FA5}">
                      <a16:colId xmlns:a16="http://schemas.microsoft.com/office/drawing/2014/main" val="20000"/>
                    </a:ext>
                  </a:extLst>
                </a:gridCol>
                <a:gridCol w="641004">
                  <a:extLst>
                    <a:ext uri="{9D8B030D-6E8A-4147-A177-3AD203B41FA5}">
                      <a16:colId xmlns:a16="http://schemas.microsoft.com/office/drawing/2014/main" val="20001"/>
                    </a:ext>
                  </a:extLst>
                </a:gridCol>
                <a:gridCol w="2522259">
                  <a:extLst>
                    <a:ext uri="{9D8B030D-6E8A-4147-A177-3AD203B41FA5}">
                      <a16:colId xmlns:a16="http://schemas.microsoft.com/office/drawing/2014/main" val="20002"/>
                    </a:ext>
                  </a:extLst>
                </a:gridCol>
                <a:gridCol w="2138271">
                  <a:extLst>
                    <a:ext uri="{9D8B030D-6E8A-4147-A177-3AD203B41FA5}">
                      <a16:colId xmlns:a16="http://schemas.microsoft.com/office/drawing/2014/main" val="20003"/>
                    </a:ext>
                  </a:extLst>
                </a:gridCol>
                <a:gridCol w="1266939">
                  <a:extLst>
                    <a:ext uri="{9D8B030D-6E8A-4147-A177-3AD203B41FA5}">
                      <a16:colId xmlns:a16="http://schemas.microsoft.com/office/drawing/2014/main" val="20004"/>
                    </a:ext>
                  </a:extLst>
                </a:gridCol>
                <a:gridCol w="1458620">
                  <a:extLst>
                    <a:ext uri="{9D8B030D-6E8A-4147-A177-3AD203B41FA5}">
                      <a16:colId xmlns:a16="http://schemas.microsoft.com/office/drawing/2014/main" val="20005"/>
                    </a:ext>
                  </a:extLst>
                </a:gridCol>
              </a:tblGrid>
              <a:tr h="0">
                <a:tc>
                  <a:txBody>
                    <a:bodyPr/>
                    <a:lstStyle/>
                    <a:p>
                      <a:r>
                        <a:rPr b="1" dirty="0"/>
                        <a:t>Source</a:t>
                      </a:r>
                      <a:endParaRPr lang="en-US" dirty="0"/>
                    </a:p>
                  </a:txBody>
                  <a:tcPr/>
                </a:tc>
                <a:tc>
                  <a:txBody>
                    <a:bodyPr/>
                    <a:lstStyle/>
                    <a:p>
                      <a:pPr algn="r"/>
                      <a:r>
                        <a:rPr b="1" dirty="0"/>
                        <a:t>DF</a:t>
                      </a:r>
                      <a:endParaRPr lang="en-US" dirty="0"/>
                    </a:p>
                  </a:txBody>
                  <a:tcPr/>
                </a:tc>
                <a:tc>
                  <a:txBody>
                    <a:bodyPr/>
                    <a:lstStyle/>
                    <a:p>
                      <a:pPr algn="r"/>
                      <a:r>
                        <a:rPr b="1" dirty="0"/>
                        <a:t>Sum of Squares</a:t>
                      </a:r>
                      <a:endParaRPr lang="en-US" dirty="0"/>
                    </a:p>
                  </a:txBody>
                  <a:tcPr/>
                </a:tc>
                <a:tc>
                  <a:txBody>
                    <a:bodyPr/>
                    <a:lstStyle/>
                    <a:p>
                      <a:pPr algn="r"/>
                      <a:r>
                        <a:rPr b="1" dirty="0"/>
                        <a:t>Mean Square</a:t>
                      </a:r>
                      <a:endParaRPr lang="en-US" dirty="0"/>
                    </a:p>
                  </a:txBody>
                  <a:tcPr/>
                </a:tc>
                <a:tc>
                  <a:txBody>
                    <a:bodyPr/>
                    <a:lstStyle/>
                    <a:p>
                      <a:pPr algn="r"/>
                      <a:r>
                        <a:rPr b="1" dirty="0"/>
                        <a:t>F Ratio</a:t>
                      </a:r>
                      <a:endParaRPr lang="en-US" dirty="0"/>
                    </a:p>
                  </a:txBody>
                  <a:tcPr/>
                </a:tc>
                <a:tc>
                  <a:txBody>
                    <a:bodyPr/>
                    <a:lstStyle/>
                    <a:p>
                      <a:pPr algn="r"/>
                      <a:r>
                        <a:rPr b="1" dirty="0"/>
                        <a:t>Prob &gt; F</a:t>
                      </a:r>
                      <a:endParaRPr lang="en-US" dirty="0"/>
                    </a:p>
                  </a:txBody>
                  <a:tcPr/>
                </a:tc>
                <a:extLst>
                  <a:ext uri="{0D108BD9-81ED-4DB2-BD59-A6C34878D82A}">
                    <a16:rowId xmlns:a16="http://schemas.microsoft.com/office/drawing/2014/main" val="10000"/>
                  </a:ext>
                </a:extLst>
              </a:tr>
              <a:tr h="0">
                <a:tc>
                  <a:txBody>
                    <a:bodyPr/>
                    <a:lstStyle/>
                    <a:p>
                      <a:r>
                        <a:rPr dirty="0"/>
                        <a:t>Grouping</a:t>
                      </a:r>
                      <a:endParaRPr lang="en-US" dirty="0"/>
                    </a:p>
                  </a:txBody>
                  <a:tcPr/>
                </a:tc>
                <a:tc>
                  <a:txBody>
                    <a:bodyPr/>
                    <a:lstStyle/>
                    <a:p>
                      <a:pPr algn="r"/>
                      <a:r>
                        <a:rPr dirty="0"/>
                        <a:t>6</a:t>
                      </a:r>
                      <a:endParaRPr lang="en-US" dirty="0"/>
                    </a:p>
                  </a:txBody>
                  <a:tcPr/>
                </a:tc>
                <a:tc>
                  <a:txBody>
                    <a:bodyPr/>
                    <a:lstStyle/>
                    <a:p>
                      <a:pPr algn="r"/>
                      <a:r>
                        <a:rPr dirty="0"/>
                        <a:t>201.9572</a:t>
                      </a:r>
                      <a:endParaRPr lang="en-US" dirty="0"/>
                    </a:p>
                  </a:txBody>
                  <a:tcPr/>
                </a:tc>
                <a:tc>
                  <a:txBody>
                    <a:bodyPr/>
                    <a:lstStyle/>
                    <a:p>
                      <a:pPr algn="r"/>
                      <a:r>
                        <a:rPr dirty="0"/>
                        <a:t>33.6595</a:t>
                      </a:r>
                      <a:endParaRPr lang="en-US" dirty="0"/>
                    </a:p>
                  </a:txBody>
                  <a:tcPr/>
                </a:tc>
                <a:tc>
                  <a:txBody>
                    <a:bodyPr/>
                    <a:lstStyle/>
                    <a:p>
                      <a:pPr algn="r"/>
                      <a:r>
                        <a:rPr dirty="0"/>
                        <a:t>0.7040</a:t>
                      </a:r>
                      <a:endParaRPr lang="en-US" dirty="0"/>
                    </a:p>
                  </a:txBody>
                  <a:tcPr/>
                </a:tc>
                <a:tc>
                  <a:txBody>
                    <a:bodyPr/>
                    <a:lstStyle/>
                    <a:p>
                      <a:pPr algn="r"/>
                      <a:r>
                        <a:rPr dirty="0"/>
                        <a:t>0.6474</a:t>
                      </a:r>
                      <a:endParaRPr lang="en-US" dirty="0"/>
                    </a:p>
                  </a:txBody>
                  <a:tcPr/>
                </a:tc>
                <a:extLst>
                  <a:ext uri="{0D108BD9-81ED-4DB2-BD59-A6C34878D82A}">
                    <a16:rowId xmlns:a16="http://schemas.microsoft.com/office/drawing/2014/main" val="10001"/>
                  </a:ext>
                </a:extLst>
              </a:tr>
              <a:tr h="0">
                <a:tc>
                  <a:txBody>
                    <a:bodyPr/>
                    <a:lstStyle/>
                    <a:p>
                      <a:r>
                        <a:rPr dirty="0"/>
                        <a:t>Error</a:t>
                      </a:r>
                      <a:endParaRPr lang="en-US" dirty="0"/>
                    </a:p>
                  </a:txBody>
                  <a:tcPr/>
                </a:tc>
                <a:tc>
                  <a:txBody>
                    <a:bodyPr/>
                    <a:lstStyle/>
                    <a:p>
                      <a:pPr algn="r"/>
                      <a:r>
                        <a:rPr dirty="0"/>
                        <a:t>61</a:t>
                      </a:r>
                      <a:endParaRPr lang="en-US" dirty="0"/>
                    </a:p>
                  </a:txBody>
                  <a:tcPr/>
                </a:tc>
                <a:tc>
                  <a:txBody>
                    <a:bodyPr/>
                    <a:lstStyle/>
                    <a:p>
                      <a:pPr algn="r"/>
                      <a:r>
                        <a:rPr dirty="0"/>
                        <a:t>2916.3222</a:t>
                      </a:r>
                      <a:endParaRPr lang="en-US" dirty="0"/>
                    </a:p>
                  </a:txBody>
                  <a:tcPr/>
                </a:tc>
                <a:tc>
                  <a:txBody>
                    <a:bodyPr/>
                    <a:lstStyle/>
                    <a:p>
                      <a:pPr algn="r"/>
                      <a:r>
                        <a:rPr dirty="0"/>
                        <a:t>47.8086</a:t>
                      </a: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0002"/>
                  </a:ext>
                </a:extLst>
              </a:tr>
              <a:tr h="0">
                <a:tc>
                  <a:txBody>
                    <a:bodyPr/>
                    <a:lstStyle/>
                    <a:p>
                      <a:r>
                        <a:rPr dirty="0"/>
                        <a:t>C. Total</a:t>
                      </a:r>
                      <a:endParaRPr lang="en-US" dirty="0"/>
                    </a:p>
                  </a:txBody>
                  <a:tcPr/>
                </a:tc>
                <a:tc>
                  <a:txBody>
                    <a:bodyPr/>
                    <a:lstStyle/>
                    <a:p>
                      <a:pPr algn="r"/>
                      <a:r>
                        <a:rPr dirty="0"/>
                        <a:t>67</a:t>
                      </a:r>
                      <a:endParaRPr lang="en-US" dirty="0"/>
                    </a:p>
                  </a:txBody>
                  <a:tcPr/>
                </a:tc>
                <a:tc>
                  <a:txBody>
                    <a:bodyPr/>
                    <a:lstStyle/>
                    <a:p>
                      <a:pPr algn="r"/>
                      <a:r>
                        <a:rPr dirty="0"/>
                        <a:t>3118.2794</a:t>
                      </a: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15987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6776181" cy="279400"/>
          </a:xfrm>
          <a:prstGeom prst="rect">
            <a:avLst/>
          </a:prstGeom>
          <a:noFill/>
        </p:spPr>
        <p:txBody>
          <a:bodyPr vert="horz" wrap="none" lIns="0" tIns="0" rIns="0" bIns="0" rtlCol="0">
            <a:spAutoFit/>
          </a:bodyPr>
          <a:lstStyle/>
          <a:p>
            <a:r>
              <a:rPr lang="en-US" dirty="0"/>
              <a:t>Fit Group &gt; Oneway Analysis of Age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Means for Oneway Anova</a:t>
            </a:r>
          </a:p>
        </p:txBody>
      </p:sp>
      <p:graphicFrame>
        <p:nvGraphicFramePr>
          <p:cNvPr id="4" name="Table 21"/>
          <p:cNvGraphicFramePr>
            <a:graphicFrameLocks noGrp="1"/>
          </p:cNvGraphicFramePr>
          <p:nvPr>
            <p:extLst/>
          </p:nvPr>
        </p:nvGraphicFramePr>
        <p:xfrm>
          <a:off x="1412240" y="1231900"/>
          <a:ext cx="9596117" cy="2926080"/>
        </p:xfrm>
        <a:graphic>
          <a:graphicData uri="http://schemas.openxmlformats.org/drawingml/2006/table">
            <a:tbl>
              <a:tblPr firstRow="1" bandRow="1">
                <a:tableStyleId>{5C22544A-7EE6-4342-B048-85BDC9FD1C3A}</a:tableStyleId>
              </a:tblPr>
              <a:tblGrid>
                <a:gridCol w="1398114">
                  <a:extLst>
                    <a:ext uri="{9D8B030D-6E8A-4147-A177-3AD203B41FA5}">
                      <a16:colId xmlns:a16="http://schemas.microsoft.com/office/drawing/2014/main" val="20000"/>
                    </a:ext>
                  </a:extLst>
                </a:gridCol>
                <a:gridCol w="1418414">
                  <a:extLst>
                    <a:ext uri="{9D8B030D-6E8A-4147-A177-3AD203B41FA5}">
                      <a16:colId xmlns:a16="http://schemas.microsoft.com/office/drawing/2014/main" val="20001"/>
                    </a:ext>
                  </a:extLst>
                </a:gridCol>
                <a:gridCol w="1486136">
                  <a:extLst>
                    <a:ext uri="{9D8B030D-6E8A-4147-A177-3AD203B41FA5}">
                      <a16:colId xmlns:a16="http://schemas.microsoft.com/office/drawing/2014/main" val="20002"/>
                    </a:ext>
                  </a:extLst>
                </a:gridCol>
                <a:gridCol w="1541648">
                  <a:extLst>
                    <a:ext uri="{9D8B030D-6E8A-4147-A177-3AD203B41FA5}">
                      <a16:colId xmlns:a16="http://schemas.microsoft.com/office/drawing/2014/main" val="20003"/>
                    </a:ext>
                  </a:extLst>
                </a:gridCol>
                <a:gridCol w="1861866">
                  <a:extLst>
                    <a:ext uri="{9D8B030D-6E8A-4147-A177-3AD203B41FA5}">
                      <a16:colId xmlns:a16="http://schemas.microsoft.com/office/drawing/2014/main" val="20004"/>
                    </a:ext>
                  </a:extLst>
                </a:gridCol>
                <a:gridCol w="1889939">
                  <a:extLst>
                    <a:ext uri="{9D8B030D-6E8A-4147-A177-3AD203B41FA5}">
                      <a16:colId xmlns:a16="http://schemas.microsoft.com/office/drawing/2014/main" val="20005"/>
                    </a:ext>
                  </a:extLst>
                </a:gridCol>
              </a:tblGrid>
              <a:tr h="0">
                <a:tc>
                  <a:txBody>
                    <a:bodyPr/>
                    <a:lstStyle/>
                    <a:p>
                      <a:r>
                        <a:rPr b="1" dirty="0"/>
                        <a:t>Level</a:t>
                      </a:r>
                      <a:endParaRPr lang="en-US" dirty="0"/>
                    </a:p>
                  </a:txBody>
                  <a:tcPr/>
                </a:tc>
                <a:tc>
                  <a:txBody>
                    <a:bodyPr/>
                    <a:lstStyle/>
                    <a:p>
                      <a:pPr algn="r"/>
                      <a:r>
                        <a:rPr b="1" dirty="0"/>
                        <a:t>Number</a:t>
                      </a:r>
                      <a:endParaRPr lang="en-US" dirty="0"/>
                    </a:p>
                  </a:txBody>
                  <a:tcPr/>
                </a:tc>
                <a:tc>
                  <a:txBody>
                    <a:bodyPr/>
                    <a:lstStyle/>
                    <a:p>
                      <a:pPr algn="r"/>
                      <a:r>
                        <a:rPr b="1" dirty="0"/>
                        <a:t>Mean</a:t>
                      </a:r>
                      <a:endParaRPr lang="en-US" dirty="0"/>
                    </a:p>
                  </a:txBody>
                  <a:tcPr/>
                </a:tc>
                <a:tc>
                  <a:txBody>
                    <a:bodyPr/>
                    <a:lstStyle/>
                    <a:p>
                      <a:pPr algn="r"/>
                      <a:r>
                        <a:rPr b="1" dirty="0"/>
                        <a:t>Std Error</a:t>
                      </a:r>
                      <a:endParaRPr lang="en-US" dirty="0"/>
                    </a:p>
                  </a:txBody>
                  <a:tcPr/>
                </a:tc>
                <a:tc>
                  <a:txBody>
                    <a:bodyPr/>
                    <a:lstStyle/>
                    <a:p>
                      <a:pPr algn="r"/>
                      <a:r>
                        <a:rPr b="1" dirty="0"/>
                        <a:t>Lower 95%</a:t>
                      </a:r>
                      <a:endParaRPr lang="en-US" dirty="0"/>
                    </a:p>
                  </a:txBody>
                  <a:tcPr/>
                </a:tc>
                <a:tc>
                  <a:txBody>
                    <a:bodyPr/>
                    <a:lstStyle/>
                    <a:p>
                      <a:pPr algn="r"/>
                      <a:r>
                        <a:rPr b="1" dirty="0"/>
                        <a:t>Upper 95%</a:t>
                      </a:r>
                      <a:endParaRPr lang="en-US" dirty="0"/>
                    </a:p>
                  </a:txBody>
                  <a:tcPr/>
                </a:tc>
                <a:extLst>
                  <a:ext uri="{0D108BD9-81ED-4DB2-BD59-A6C34878D82A}">
                    <a16:rowId xmlns:a16="http://schemas.microsoft.com/office/drawing/2014/main" val="10000"/>
                  </a:ext>
                </a:extLst>
              </a:tr>
              <a:tr h="0">
                <a:tc>
                  <a:txBody>
                    <a:bodyPr/>
                    <a:lstStyle/>
                    <a:p>
                      <a:r>
                        <a:rPr dirty="0"/>
                        <a:t>DD-N_0</a:t>
                      </a:r>
                      <a:endParaRPr lang="en-US" dirty="0"/>
                    </a:p>
                  </a:txBody>
                  <a:tcPr/>
                </a:tc>
                <a:tc>
                  <a:txBody>
                    <a:bodyPr/>
                    <a:lstStyle/>
                    <a:p>
                      <a:pPr algn="r"/>
                      <a:r>
                        <a:rPr dirty="0"/>
                        <a:t>9</a:t>
                      </a:r>
                      <a:endParaRPr lang="en-US" dirty="0"/>
                    </a:p>
                  </a:txBody>
                  <a:tcPr/>
                </a:tc>
                <a:tc>
                  <a:txBody>
                    <a:bodyPr/>
                    <a:lstStyle/>
                    <a:p>
                      <a:pPr algn="r"/>
                      <a:r>
                        <a:rPr dirty="0"/>
                        <a:t>31.5556</a:t>
                      </a:r>
                      <a:endParaRPr lang="en-US" dirty="0"/>
                    </a:p>
                  </a:txBody>
                  <a:tcPr/>
                </a:tc>
                <a:tc>
                  <a:txBody>
                    <a:bodyPr/>
                    <a:lstStyle/>
                    <a:p>
                      <a:pPr algn="r"/>
                      <a:r>
                        <a:rPr dirty="0"/>
                        <a:t>2.3048</a:t>
                      </a:r>
                      <a:endParaRPr lang="en-US" dirty="0"/>
                    </a:p>
                  </a:txBody>
                  <a:tcPr/>
                </a:tc>
                <a:tc>
                  <a:txBody>
                    <a:bodyPr/>
                    <a:lstStyle/>
                    <a:p>
                      <a:pPr algn="r"/>
                      <a:r>
                        <a:rPr dirty="0"/>
                        <a:t>26.947</a:t>
                      </a:r>
                      <a:endParaRPr lang="en-US" dirty="0"/>
                    </a:p>
                  </a:txBody>
                  <a:tcPr/>
                </a:tc>
                <a:tc>
                  <a:txBody>
                    <a:bodyPr/>
                    <a:lstStyle/>
                    <a:p>
                      <a:pPr algn="r"/>
                      <a:r>
                        <a:rPr dirty="0"/>
                        <a:t>36.164</a:t>
                      </a:r>
                      <a:endParaRPr lang="en-US" dirty="0"/>
                    </a:p>
                  </a:txBody>
                  <a:tcPr/>
                </a:tc>
                <a:extLst>
                  <a:ext uri="{0D108BD9-81ED-4DB2-BD59-A6C34878D82A}">
                    <a16:rowId xmlns:a16="http://schemas.microsoft.com/office/drawing/2014/main" val="10001"/>
                  </a:ext>
                </a:extLst>
              </a:tr>
              <a:tr h="0">
                <a:tc>
                  <a:txBody>
                    <a:bodyPr/>
                    <a:lstStyle/>
                    <a:p>
                      <a:r>
                        <a:rPr dirty="0"/>
                        <a:t>DS-I_0</a:t>
                      </a:r>
                      <a:endParaRPr lang="en-US" dirty="0"/>
                    </a:p>
                  </a:txBody>
                  <a:tcPr/>
                </a:tc>
                <a:tc>
                  <a:txBody>
                    <a:bodyPr/>
                    <a:lstStyle/>
                    <a:p>
                      <a:pPr algn="r"/>
                      <a:r>
                        <a:rPr dirty="0"/>
                        <a:t>10</a:t>
                      </a:r>
                      <a:endParaRPr lang="en-US" dirty="0"/>
                    </a:p>
                  </a:txBody>
                  <a:tcPr/>
                </a:tc>
                <a:tc>
                  <a:txBody>
                    <a:bodyPr/>
                    <a:lstStyle/>
                    <a:p>
                      <a:pPr algn="r"/>
                      <a:r>
                        <a:rPr dirty="0"/>
                        <a:t>33.7000</a:t>
                      </a:r>
                      <a:endParaRPr lang="en-US" dirty="0"/>
                    </a:p>
                  </a:txBody>
                  <a:tcPr/>
                </a:tc>
                <a:tc>
                  <a:txBody>
                    <a:bodyPr/>
                    <a:lstStyle/>
                    <a:p>
                      <a:pPr algn="r"/>
                      <a:r>
                        <a:rPr dirty="0"/>
                        <a:t>2.1865</a:t>
                      </a:r>
                      <a:endParaRPr lang="en-US" dirty="0"/>
                    </a:p>
                  </a:txBody>
                  <a:tcPr/>
                </a:tc>
                <a:tc>
                  <a:txBody>
                    <a:bodyPr/>
                    <a:lstStyle/>
                    <a:p>
                      <a:pPr algn="r"/>
                      <a:r>
                        <a:rPr dirty="0"/>
                        <a:t>29.328</a:t>
                      </a:r>
                      <a:endParaRPr lang="en-US" dirty="0"/>
                    </a:p>
                  </a:txBody>
                  <a:tcPr/>
                </a:tc>
                <a:tc>
                  <a:txBody>
                    <a:bodyPr/>
                    <a:lstStyle/>
                    <a:p>
                      <a:pPr algn="r"/>
                      <a:r>
                        <a:rPr dirty="0"/>
                        <a:t>38.072</a:t>
                      </a:r>
                      <a:endParaRPr lang="en-US" dirty="0"/>
                    </a:p>
                  </a:txBody>
                  <a:tcPr/>
                </a:tc>
                <a:extLst>
                  <a:ext uri="{0D108BD9-81ED-4DB2-BD59-A6C34878D82A}">
                    <a16:rowId xmlns:a16="http://schemas.microsoft.com/office/drawing/2014/main" val="10002"/>
                  </a:ext>
                </a:extLst>
              </a:tr>
              <a:tr h="0">
                <a:tc>
                  <a:txBody>
                    <a:bodyPr/>
                    <a:lstStyle/>
                    <a:p>
                      <a:r>
                        <a:rPr dirty="0"/>
                        <a:t>DS-N_0</a:t>
                      </a:r>
                      <a:endParaRPr lang="en-US" dirty="0"/>
                    </a:p>
                  </a:txBody>
                  <a:tcPr/>
                </a:tc>
                <a:tc>
                  <a:txBody>
                    <a:bodyPr/>
                    <a:lstStyle/>
                    <a:p>
                      <a:pPr algn="r"/>
                      <a:r>
                        <a:rPr dirty="0"/>
                        <a:t>10</a:t>
                      </a:r>
                      <a:endParaRPr lang="en-US" dirty="0"/>
                    </a:p>
                  </a:txBody>
                  <a:tcPr/>
                </a:tc>
                <a:tc>
                  <a:txBody>
                    <a:bodyPr/>
                    <a:lstStyle/>
                    <a:p>
                      <a:pPr algn="r"/>
                      <a:r>
                        <a:rPr dirty="0"/>
                        <a:t>31.6000</a:t>
                      </a:r>
                      <a:endParaRPr lang="en-US" dirty="0"/>
                    </a:p>
                  </a:txBody>
                  <a:tcPr/>
                </a:tc>
                <a:tc>
                  <a:txBody>
                    <a:bodyPr/>
                    <a:lstStyle/>
                    <a:p>
                      <a:pPr algn="r"/>
                      <a:r>
                        <a:rPr dirty="0"/>
                        <a:t>2.1865</a:t>
                      </a:r>
                      <a:endParaRPr lang="en-US" dirty="0"/>
                    </a:p>
                  </a:txBody>
                  <a:tcPr/>
                </a:tc>
                <a:tc>
                  <a:txBody>
                    <a:bodyPr/>
                    <a:lstStyle/>
                    <a:p>
                      <a:pPr algn="r"/>
                      <a:r>
                        <a:rPr dirty="0"/>
                        <a:t>27.228</a:t>
                      </a:r>
                      <a:endParaRPr lang="en-US" dirty="0"/>
                    </a:p>
                  </a:txBody>
                  <a:tcPr/>
                </a:tc>
                <a:tc>
                  <a:txBody>
                    <a:bodyPr/>
                    <a:lstStyle/>
                    <a:p>
                      <a:pPr algn="r"/>
                      <a:r>
                        <a:rPr dirty="0"/>
                        <a:t>35.972</a:t>
                      </a:r>
                      <a:endParaRPr lang="en-US" dirty="0"/>
                    </a:p>
                  </a:txBody>
                  <a:tcPr/>
                </a:tc>
                <a:extLst>
                  <a:ext uri="{0D108BD9-81ED-4DB2-BD59-A6C34878D82A}">
                    <a16:rowId xmlns:a16="http://schemas.microsoft.com/office/drawing/2014/main" val="10003"/>
                  </a:ext>
                </a:extLst>
              </a:tr>
              <a:tr h="0">
                <a:tc>
                  <a:txBody>
                    <a:bodyPr/>
                    <a:lstStyle/>
                    <a:p>
                      <a:r>
                        <a:rPr dirty="0"/>
                        <a:t>ED-I_0</a:t>
                      </a:r>
                      <a:endParaRPr lang="en-US" dirty="0"/>
                    </a:p>
                  </a:txBody>
                  <a:tcPr/>
                </a:tc>
                <a:tc>
                  <a:txBody>
                    <a:bodyPr/>
                    <a:lstStyle/>
                    <a:p>
                      <a:pPr algn="r"/>
                      <a:r>
                        <a:rPr dirty="0"/>
                        <a:t>10</a:t>
                      </a:r>
                      <a:endParaRPr lang="en-US" dirty="0"/>
                    </a:p>
                  </a:txBody>
                  <a:tcPr/>
                </a:tc>
                <a:tc>
                  <a:txBody>
                    <a:bodyPr/>
                    <a:lstStyle/>
                    <a:p>
                      <a:pPr algn="r"/>
                      <a:r>
                        <a:rPr dirty="0"/>
                        <a:t>35.0000</a:t>
                      </a:r>
                      <a:endParaRPr lang="en-US" dirty="0"/>
                    </a:p>
                  </a:txBody>
                  <a:tcPr/>
                </a:tc>
                <a:tc>
                  <a:txBody>
                    <a:bodyPr/>
                    <a:lstStyle/>
                    <a:p>
                      <a:pPr algn="r"/>
                      <a:r>
                        <a:rPr dirty="0"/>
                        <a:t>2.1865</a:t>
                      </a:r>
                      <a:endParaRPr lang="en-US" dirty="0"/>
                    </a:p>
                  </a:txBody>
                  <a:tcPr/>
                </a:tc>
                <a:tc>
                  <a:txBody>
                    <a:bodyPr/>
                    <a:lstStyle/>
                    <a:p>
                      <a:pPr algn="r"/>
                      <a:r>
                        <a:rPr dirty="0"/>
                        <a:t>30.628</a:t>
                      </a:r>
                      <a:endParaRPr lang="en-US" dirty="0"/>
                    </a:p>
                  </a:txBody>
                  <a:tcPr/>
                </a:tc>
                <a:tc>
                  <a:txBody>
                    <a:bodyPr/>
                    <a:lstStyle/>
                    <a:p>
                      <a:pPr algn="r"/>
                      <a:r>
                        <a:rPr dirty="0"/>
                        <a:t>39.372</a:t>
                      </a:r>
                      <a:endParaRPr lang="en-US" dirty="0"/>
                    </a:p>
                  </a:txBody>
                  <a:tcPr/>
                </a:tc>
                <a:extLst>
                  <a:ext uri="{0D108BD9-81ED-4DB2-BD59-A6C34878D82A}">
                    <a16:rowId xmlns:a16="http://schemas.microsoft.com/office/drawing/2014/main" val="10004"/>
                  </a:ext>
                </a:extLst>
              </a:tr>
              <a:tr h="0">
                <a:tc>
                  <a:txBody>
                    <a:bodyPr/>
                    <a:lstStyle/>
                    <a:p>
                      <a:r>
                        <a:rPr dirty="0"/>
                        <a:t>ED-N_0</a:t>
                      </a:r>
                      <a:endParaRPr lang="en-US" dirty="0"/>
                    </a:p>
                  </a:txBody>
                  <a:tcPr/>
                </a:tc>
                <a:tc>
                  <a:txBody>
                    <a:bodyPr/>
                    <a:lstStyle/>
                    <a:p>
                      <a:pPr algn="r"/>
                      <a:r>
                        <a:rPr dirty="0"/>
                        <a:t>9</a:t>
                      </a:r>
                      <a:endParaRPr lang="en-US" dirty="0"/>
                    </a:p>
                  </a:txBody>
                  <a:tcPr/>
                </a:tc>
                <a:tc>
                  <a:txBody>
                    <a:bodyPr/>
                    <a:lstStyle/>
                    <a:p>
                      <a:pPr algn="r"/>
                      <a:r>
                        <a:rPr dirty="0"/>
                        <a:t>34.6667</a:t>
                      </a:r>
                      <a:endParaRPr lang="en-US" dirty="0"/>
                    </a:p>
                  </a:txBody>
                  <a:tcPr/>
                </a:tc>
                <a:tc>
                  <a:txBody>
                    <a:bodyPr/>
                    <a:lstStyle/>
                    <a:p>
                      <a:pPr algn="r"/>
                      <a:r>
                        <a:rPr dirty="0"/>
                        <a:t>2.3048</a:t>
                      </a:r>
                      <a:endParaRPr lang="en-US" dirty="0"/>
                    </a:p>
                  </a:txBody>
                  <a:tcPr/>
                </a:tc>
                <a:tc>
                  <a:txBody>
                    <a:bodyPr/>
                    <a:lstStyle/>
                    <a:p>
                      <a:pPr algn="r"/>
                      <a:r>
                        <a:rPr dirty="0"/>
                        <a:t>30.058</a:t>
                      </a:r>
                      <a:endParaRPr lang="en-US" dirty="0"/>
                    </a:p>
                  </a:txBody>
                  <a:tcPr/>
                </a:tc>
                <a:tc>
                  <a:txBody>
                    <a:bodyPr/>
                    <a:lstStyle/>
                    <a:p>
                      <a:pPr algn="r"/>
                      <a:r>
                        <a:rPr dirty="0"/>
                        <a:t>39.275</a:t>
                      </a:r>
                      <a:endParaRPr lang="en-US" dirty="0"/>
                    </a:p>
                  </a:txBody>
                  <a:tcPr/>
                </a:tc>
                <a:extLst>
                  <a:ext uri="{0D108BD9-81ED-4DB2-BD59-A6C34878D82A}">
                    <a16:rowId xmlns:a16="http://schemas.microsoft.com/office/drawing/2014/main" val="10005"/>
                  </a:ext>
                </a:extLst>
              </a:tr>
              <a:tr h="0">
                <a:tc>
                  <a:txBody>
                    <a:bodyPr/>
                    <a:lstStyle/>
                    <a:p>
                      <a:r>
                        <a:rPr dirty="0"/>
                        <a:t>ES-I_0</a:t>
                      </a:r>
                      <a:endParaRPr lang="en-US" dirty="0"/>
                    </a:p>
                  </a:txBody>
                  <a:tcPr/>
                </a:tc>
                <a:tc>
                  <a:txBody>
                    <a:bodyPr/>
                    <a:lstStyle/>
                    <a:p>
                      <a:pPr algn="r"/>
                      <a:r>
                        <a:rPr dirty="0"/>
                        <a:t>10</a:t>
                      </a:r>
                      <a:endParaRPr lang="en-US" dirty="0"/>
                    </a:p>
                  </a:txBody>
                  <a:tcPr/>
                </a:tc>
                <a:tc>
                  <a:txBody>
                    <a:bodyPr/>
                    <a:lstStyle/>
                    <a:p>
                      <a:pPr algn="r"/>
                      <a:r>
                        <a:rPr dirty="0"/>
                        <a:t>30.0000</a:t>
                      </a:r>
                      <a:endParaRPr lang="en-US" dirty="0"/>
                    </a:p>
                  </a:txBody>
                  <a:tcPr/>
                </a:tc>
                <a:tc>
                  <a:txBody>
                    <a:bodyPr/>
                    <a:lstStyle/>
                    <a:p>
                      <a:pPr algn="r"/>
                      <a:r>
                        <a:rPr dirty="0"/>
                        <a:t>2.1865</a:t>
                      </a:r>
                      <a:endParaRPr lang="en-US" dirty="0"/>
                    </a:p>
                  </a:txBody>
                  <a:tcPr/>
                </a:tc>
                <a:tc>
                  <a:txBody>
                    <a:bodyPr/>
                    <a:lstStyle/>
                    <a:p>
                      <a:pPr algn="r"/>
                      <a:r>
                        <a:rPr dirty="0"/>
                        <a:t>25.628</a:t>
                      </a:r>
                      <a:endParaRPr lang="en-US" dirty="0"/>
                    </a:p>
                  </a:txBody>
                  <a:tcPr/>
                </a:tc>
                <a:tc>
                  <a:txBody>
                    <a:bodyPr/>
                    <a:lstStyle/>
                    <a:p>
                      <a:pPr algn="r"/>
                      <a:r>
                        <a:rPr dirty="0"/>
                        <a:t>34.372</a:t>
                      </a:r>
                      <a:endParaRPr lang="en-US" dirty="0"/>
                    </a:p>
                  </a:txBody>
                  <a:tcPr/>
                </a:tc>
                <a:extLst>
                  <a:ext uri="{0D108BD9-81ED-4DB2-BD59-A6C34878D82A}">
                    <a16:rowId xmlns:a16="http://schemas.microsoft.com/office/drawing/2014/main" val="10006"/>
                  </a:ext>
                </a:extLst>
              </a:tr>
              <a:tr h="0">
                <a:tc>
                  <a:txBody>
                    <a:bodyPr/>
                    <a:lstStyle/>
                    <a:p>
                      <a:r>
                        <a:rPr dirty="0"/>
                        <a:t>ES-N_0</a:t>
                      </a:r>
                      <a:endParaRPr lang="en-US" dirty="0"/>
                    </a:p>
                  </a:txBody>
                  <a:tcPr/>
                </a:tc>
                <a:tc>
                  <a:txBody>
                    <a:bodyPr/>
                    <a:lstStyle/>
                    <a:p>
                      <a:pPr algn="r"/>
                      <a:r>
                        <a:rPr dirty="0"/>
                        <a:t>10</a:t>
                      </a:r>
                      <a:endParaRPr lang="en-US" dirty="0"/>
                    </a:p>
                  </a:txBody>
                  <a:tcPr/>
                </a:tc>
                <a:tc>
                  <a:txBody>
                    <a:bodyPr/>
                    <a:lstStyle/>
                    <a:p>
                      <a:pPr algn="r"/>
                      <a:r>
                        <a:rPr dirty="0"/>
                        <a:t>31.8000</a:t>
                      </a:r>
                      <a:endParaRPr lang="en-US" dirty="0"/>
                    </a:p>
                  </a:txBody>
                  <a:tcPr/>
                </a:tc>
                <a:tc>
                  <a:txBody>
                    <a:bodyPr/>
                    <a:lstStyle/>
                    <a:p>
                      <a:pPr algn="r"/>
                      <a:r>
                        <a:rPr dirty="0"/>
                        <a:t>2.1865</a:t>
                      </a:r>
                      <a:endParaRPr lang="en-US" dirty="0"/>
                    </a:p>
                  </a:txBody>
                  <a:tcPr/>
                </a:tc>
                <a:tc>
                  <a:txBody>
                    <a:bodyPr/>
                    <a:lstStyle/>
                    <a:p>
                      <a:pPr algn="r"/>
                      <a:r>
                        <a:rPr dirty="0"/>
                        <a:t>27.428</a:t>
                      </a:r>
                      <a:endParaRPr lang="en-US" dirty="0"/>
                    </a:p>
                  </a:txBody>
                  <a:tcPr/>
                </a:tc>
                <a:tc>
                  <a:txBody>
                    <a:bodyPr/>
                    <a:lstStyle/>
                    <a:p>
                      <a:pPr algn="r"/>
                      <a:r>
                        <a:rPr dirty="0"/>
                        <a:t>36.172</a:t>
                      </a:r>
                      <a:endParaRPr lang="en-US" dirty="0"/>
                    </a:p>
                  </a:txBody>
                  <a:tcPr/>
                </a:tc>
                <a:extLst>
                  <a:ext uri="{0D108BD9-81ED-4DB2-BD59-A6C34878D82A}">
                    <a16:rowId xmlns:a16="http://schemas.microsoft.com/office/drawing/2014/main" val="10007"/>
                  </a:ext>
                </a:extLst>
              </a:tr>
            </a:tbl>
          </a:graphicData>
        </a:graphic>
      </p:graphicFrame>
      <p:sp>
        <p:nvSpPr>
          <p:cNvPr id="5" name="TextBox 4"/>
          <p:cNvSpPr txBox="1"/>
          <p:nvPr/>
        </p:nvSpPr>
        <p:spPr>
          <a:xfrm>
            <a:off x="228600" y="4478020"/>
            <a:ext cx="5084898" cy="279400"/>
          </a:xfrm>
          <a:prstGeom prst="rect">
            <a:avLst/>
          </a:prstGeom>
          <a:noFill/>
        </p:spPr>
        <p:txBody>
          <a:bodyPr vert="horz" wrap="none" lIns="0" tIns="0" rIns="0" bIns="0" rtlCol="0">
            <a:spAutoFit/>
          </a:bodyPr>
          <a:lstStyle/>
          <a:p>
            <a:r>
              <a:rPr lang="en-US" dirty="0"/>
              <a:t>Std Error uses a pooled estimate of error variance</a:t>
            </a:r>
          </a:p>
        </p:txBody>
      </p:sp>
    </p:spTree>
    <p:extLst>
      <p:ext uri="{BB962C8B-B14F-4D97-AF65-F5344CB8AC3E}">
        <p14:creationId xmlns:p14="http://schemas.microsoft.com/office/powerpoint/2010/main" val="1101447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4993034" cy="279400"/>
          </a:xfrm>
          <a:prstGeom prst="rect">
            <a:avLst/>
          </a:prstGeom>
          <a:noFill/>
        </p:spPr>
        <p:txBody>
          <a:bodyPr vert="horz" wrap="none" lIns="0" tIns="0" rIns="0" bIns="0" rtlCol="0">
            <a:spAutoFit/>
          </a:bodyPr>
          <a:lstStyle/>
          <a:p>
            <a:r>
              <a:rPr lang="en-US" dirty="0"/>
              <a:t>Fit Group &gt; Oneway Analysis of Age By Grouping</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Means and Std Deviations</a:t>
            </a:r>
          </a:p>
        </p:txBody>
      </p:sp>
      <p:graphicFrame>
        <p:nvGraphicFramePr>
          <p:cNvPr id="4" name="Table 22"/>
          <p:cNvGraphicFramePr>
            <a:graphicFrameLocks noGrp="1"/>
          </p:cNvGraphicFramePr>
          <p:nvPr>
            <p:extLst/>
          </p:nvPr>
        </p:nvGraphicFramePr>
        <p:xfrm>
          <a:off x="1412240" y="1231900"/>
          <a:ext cx="9596117" cy="2926080"/>
        </p:xfrm>
        <a:graphic>
          <a:graphicData uri="http://schemas.openxmlformats.org/drawingml/2006/table">
            <a:tbl>
              <a:tblPr firstRow="1" bandRow="1">
                <a:tableStyleId>{5C22544A-7EE6-4342-B048-85BDC9FD1C3A}</a:tableStyleId>
              </a:tblPr>
              <a:tblGrid>
                <a:gridCol w="1077445">
                  <a:extLst>
                    <a:ext uri="{9D8B030D-6E8A-4147-A177-3AD203B41FA5}">
                      <a16:colId xmlns:a16="http://schemas.microsoft.com/office/drawing/2014/main" val="20000"/>
                    </a:ext>
                  </a:extLst>
                </a:gridCol>
                <a:gridCol w="1093090">
                  <a:extLst>
                    <a:ext uri="{9D8B030D-6E8A-4147-A177-3AD203B41FA5}">
                      <a16:colId xmlns:a16="http://schemas.microsoft.com/office/drawing/2014/main" val="20001"/>
                    </a:ext>
                  </a:extLst>
                </a:gridCol>
                <a:gridCol w="1447422">
                  <a:extLst>
                    <a:ext uri="{9D8B030D-6E8A-4147-A177-3AD203B41FA5}">
                      <a16:colId xmlns:a16="http://schemas.microsoft.com/office/drawing/2014/main" val="20002"/>
                    </a:ext>
                  </a:extLst>
                </a:gridCol>
                <a:gridCol w="1435933">
                  <a:extLst>
                    <a:ext uri="{9D8B030D-6E8A-4147-A177-3AD203B41FA5}">
                      <a16:colId xmlns:a16="http://schemas.microsoft.com/office/drawing/2014/main" val="20003"/>
                    </a:ext>
                  </a:extLst>
                </a:gridCol>
                <a:gridCol w="1647138">
                  <a:extLst>
                    <a:ext uri="{9D8B030D-6E8A-4147-A177-3AD203B41FA5}">
                      <a16:colId xmlns:a16="http://schemas.microsoft.com/office/drawing/2014/main" val="20004"/>
                    </a:ext>
                  </a:extLst>
                </a:gridCol>
                <a:gridCol w="1438622">
                  <a:extLst>
                    <a:ext uri="{9D8B030D-6E8A-4147-A177-3AD203B41FA5}">
                      <a16:colId xmlns:a16="http://schemas.microsoft.com/office/drawing/2014/main" val="20005"/>
                    </a:ext>
                  </a:extLst>
                </a:gridCol>
                <a:gridCol w="1456467">
                  <a:extLst>
                    <a:ext uri="{9D8B030D-6E8A-4147-A177-3AD203B41FA5}">
                      <a16:colId xmlns:a16="http://schemas.microsoft.com/office/drawing/2014/main" val="20006"/>
                    </a:ext>
                  </a:extLst>
                </a:gridCol>
              </a:tblGrid>
              <a:tr h="0">
                <a:tc>
                  <a:txBody>
                    <a:bodyPr/>
                    <a:lstStyle/>
                    <a:p>
                      <a:r>
                        <a:rPr b="1" dirty="0"/>
                        <a:t>Level</a:t>
                      </a:r>
                      <a:endParaRPr lang="en-US" dirty="0"/>
                    </a:p>
                  </a:txBody>
                  <a:tcPr/>
                </a:tc>
                <a:tc>
                  <a:txBody>
                    <a:bodyPr/>
                    <a:lstStyle/>
                    <a:p>
                      <a:pPr algn="r"/>
                      <a:r>
                        <a:rPr b="1" dirty="0"/>
                        <a:t>Number</a:t>
                      </a:r>
                      <a:endParaRPr lang="en-US" dirty="0"/>
                    </a:p>
                  </a:txBody>
                  <a:tcPr/>
                </a:tc>
                <a:tc>
                  <a:txBody>
                    <a:bodyPr/>
                    <a:lstStyle/>
                    <a:p>
                      <a:pPr algn="r"/>
                      <a:r>
                        <a:rPr b="1" dirty="0"/>
                        <a:t>Mean</a:t>
                      </a:r>
                      <a:endParaRPr lang="en-US" dirty="0"/>
                    </a:p>
                  </a:txBody>
                  <a:tcPr/>
                </a:tc>
                <a:tc>
                  <a:txBody>
                    <a:bodyPr/>
                    <a:lstStyle/>
                    <a:p>
                      <a:pPr algn="r"/>
                      <a:r>
                        <a:rPr b="1" dirty="0"/>
                        <a:t>Std Dev</a:t>
                      </a:r>
                      <a:endParaRPr lang="en-US" dirty="0"/>
                    </a:p>
                  </a:txBody>
                  <a:tcPr/>
                </a:tc>
                <a:tc>
                  <a:txBody>
                    <a:bodyPr/>
                    <a:lstStyle/>
                    <a:p>
                      <a:pPr algn="r"/>
                      <a:r>
                        <a:rPr b="1" dirty="0"/>
                        <a:t>Std Err Mean</a:t>
                      </a:r>
                      <a:endParaRPr lang="en-US" dirty="0"/>
                    </a:p>
                  </a:txBody>
                  <a:tcPr/>
                </a:tc>
                <a:tc>
                  <a:txBody>
                    <a:bodyPr/>
                    <a:lstStyle/>
                    <a:p>
                      <a:pPr algn="r"/>
                      <a:r>
                        <a:rPr b="1" dirty="0"/>
                        <a:t>Lower 95%</a:t>
                      </a:r>
                      <a:endParaRPr lang="en-US" dirty="0"/>
                    </a:p>
                  </a:txBody>
                  <a:tcPr/>
                </a:tc>
                <a:tc>
                  <a:txBody>
                    <a:bodyPr/>
                    <a:lstStyle/>
                    <a:p>
                      <a:pPr algn="r"/>
                      <a:r>
                        <a:rPr b="1" dirty="0"/>
                        <a:t>Upper 95%</a:t>
                      </a:r>
                      <a:endParaRPr lang="en-US" dirty="0"/>
                    </a:p>
                  </a:txBody>
                  <a:tcPr/>
                </a:tc>
                <a:extLst>
                  <a:ext uri="{0D108BD9-81ED-4DB2-BD59-A6C34878D82A}">
                    <a16:rowId xmlns:a16="http://schemas.microsoft.com/office/drawing/2014/main" val="10000"/>
                  </a:ext>
                </a:extLst>
              </a:tr>
              <a:tr h="0">
                <a:tc>
                  <a:txBody>
                    <a:bodyPr/>
                    <a:lstStyle/>
                    <a:p>
                      <a:r>
                        <a:rPr dirty="0"/>
                        <a:t>DD-N_0</a:t>
                      </a:r>
                      <a:endParaRPr lang="en-US" dirty="0"/>
                    </a:p>
                  </a:txBody>
                  <a:tcPr/>
                </a:tc>
                <a:tc>
                  <a:txBody>
                    <a:bodyPr/>
                    <a:lstStyle/>
                    <a:p>
                      <a:pPr algn="r"/>
                      <a:r>
                        <a:rPr dirty="0"/>
                        <a:t>9</a:t>
                      </a:r>
                      <a:endParaRPr lang="en-US" dirty="0"/>
                    </a:p>
                  </a:txBody>
                  <a:tcPr/>
                </a:tc>
                <a:tc>
                  <a:txBody>
                    <a:bodyPr/>
                    <a:lstStyle/>
                    <a:p>
                      <a:pPr algn="r"/>
                      <a:r>
                        <a:rPr dirty="0"/>
                        <a:t>31.555556</a:t>
                      </a:r>
                      <a:endParaRPr lang="en-US" dirty="0"/>
                    </a:p>
                  </a:txBody>
                  <a:tcPr/>
                </a:tc>
                <a:tc>
                  <a:txBody>
                    <a:bodyPr/>
                    <a:lstStyle/>
                    <a:p>
                      <a:pPr algn="r"/>
                      <a:r>
                        <a:rPr dirty="0"/>
                        <a:t>9.08448</a:t>
                      </a:r>
                      <a:endParaRPr lang="en-US" dirty="0"/>
                    </a:p>
                  </a:txBody>
                  <a:tcPr/>
                </a:tc>
                <a:tc>
                  <a:txBody>
                    <a:bodyPr/>
                    <a:lstStyle/>
                    <a:p>
                      <a:pPr algn="r"/>
                      <a:r>
                        <a:rPr dirty="0"/>
                        <a:t>3.02816</a:t>
                      </a:r>
                      <a:endParaRPr lang="en-US" dirty="0"/>
                    </a:p>
                  </a:txBody>
                  <a:tcPr/>
                </a:tc>
                <a:tc>
                  <a:txBody>
                    <a:bodyPr/>
                    <a:lstStyle/>
                    <a:p>
                      <a:pPr algn="r"/>
                      <a:r>
                        <a:rPr dirty="0"/>
                        <a:t>24.572606</a:t>
                      </a:r>
                      <a:endParaRPr lang="en-US" dirty="0"/>
                    </a:p>
                  </a:txBody>
                  <a:tcPr/>
                </a:tc>
                <a:tc>
                  <a:txBody>
                    <a:bodyPr/>
                    <a:lstStyle/>
                    <a:p>
                      <a:pPr algn="r"/>
                      <a:r>
                        <a:rPr dirty="0"/>
                        <a:t>38.538505</a:t>
                      </a:r>
                      <a:endParaRPr lang="en-US" dirty="0"/>
                    </a:p>
                  </a:txBody>
                  <a:tcPr/>
                </a:tc>
                <a:extLst>
                  <a:ext uri="{0D108BD9-81ED-4DB2-BD59-A6C34878D82A}">
                    <a16:rowId xmlns:a16="http://schemas.microsoft.com/office/drawing/2014/main" val="10001"/>
                  </a:ext>
                </a:extLst>
              </a:tr>
              <a:tr h="0">
                <a:tc>
                  <a:txBody>
                    <a:bodyPr/>
                    <a:lstStyle/>
                    <a:p>
                      <a:r>
                        <a:rPr dirty="0"/>
                        <a:t>DS-I_0</a:t>
                      </a:r>
                      <a:endParaRPr lang="en-US" dirty="0"/>
                    </a:p>
                  </a:txBody>
                  <a:tcPr/>
                </a:tc>
                <a:tc>
                  <a:txBody>
                    <a:bodyPr/>
                    <a:lstStyle/>
                    <a:p>
                      <a:pPr algn="r"/>
                      <a:r>
                        <a:rPr dirty="0"/>
                        <a:t>10</a:t>
                      </a:r>
                      <a:endParaRPr lang="en-US" dirty="0"/>
                    </a:p>
                  </a:txBody>
                  <a:tcPr/>
                </a:tc>
                <a:tc>
                  <a:txBody>
                    <a:bodyPr/>
                    <a:lstStyle/>
                    <a:p>
                      <a:pPr algn="r"/>
                      <a:r>
                        <a:rPr dirty="0"/>
                        <a:t>33.7</a:t>
                      </a:r>
                      <a:endParaRPr lang="en-US" dirty="0"/>
                    </a:p>
                  </a:txBody>
                  <a:tcPr/>
                </a:tc>
                <a:tc>
                  <a:txBody>
                    <a:bodyPr/>
                    <a:lstStyle/>
                    <a:p>
                      <a:pPr algn="r"/>
                      <a:r>
                        <a:rPr dirty="0"/>
                        <a:t>6.3779133</a:t>
                      </a:r>
                      <a:endParaRPr lang="en-US" dirty="0"/>
                    </a:p>
                  </a:txBody>
                  <a:tcPr/>
                </a:tc>
                <a:tc>
                  <a:txBody>
                    <a:bodyPr/>
                    <a:lstStyle/>
                    <a:p>
                      <a:pPr algn="r"/>
                      <a:r>
                        <a:rPr dirty="0"/>
                        <a:t>2.0168733</a:t>
                      </a:r>
                      <a:endParaRPr lang="en-US" dirty="0"/>
                    </a:p>
                  </a:txBody>
                  <a:tcPr/>
                </a:tc>
                <a:tc>
                  <a:txBody>
                    <a:bodyPr/>
                    <a:lstStyle/>
                    <a:p>
                      <a:pPr algn="r"/>
                      <a:r>
                        <a:rPr dirty="0"/>
                        <a:t>29.137516</a:t>
                      </a:r>
                      <a:endParaRPr lang="en-US" dirty="0"/>
                    </a:p>
                  </a:txBody>
                  <a:tcPr/>
                </a:tc>
                <a:tc>
                  <a:txBody>
                    <a:bodyPr/>
                    <a:lstStyle/>
                    <a:p>
                      <a:pPr algn="r"/>
                      <a:r>
                        <a:rPr dirty="0"/>
                        <a:t>38.262484</a:t>
                      </a:r>
                      <a:endParaRPr lang="en-US" dirty="0"/>
                    </a:p>
                  </a:txBody>
                  <a:tcPr/>
                </a:tc>
                <a:extLst>
                  <a:ext uri="{0D108BD9-81ED-4DB2-BD59-A6C34878D82A}">
                    <a16:rowId xmlns:a16="http://schemas.microsoft.com/office/drawing/2014/main" val="10002"/>
                  </a:ext>
                </a:extLst>
              </a:tr>
              <a:tr h="0">
                <a:tc>
                  <a:txBody>
                    <a:bodyPr/>
                    <a:lstStyle/>
                    <a:p>
                      <a:r>
                        <a:rPr dirty="0"/>
                        <a:t>DS-N_0</a:t>
                      </a:r>
                      <a:endParaRPr lang="en-US" dirty="0"/>
                    </a:p>
                  </a:txBody>
                  <a:tcPr/>
                </a:tc>
                <a:tc>
                  <a:txBody>
                    <a:bodyPr/>
                    <a:lstStyle/>
                    <a:p>
                      <a:pPr algn="r"/>
                      <a:r>
                        <a:rPr dirty="0"/>
                        <a:t>10</a:t>
                      </a:r>
                      <a:endParaRPr lang="en-US" dirty="0"/>
                    </a:p>
                  </a:txBody>
                  <a:tcPr/>
                </a:tc>
                <a:tc>
                  <a:txBody>
                    <a:bodyPr/>
                    <a:lstStyle/>
                    <a:p>
                      <a:pPr algn="r"/>
                      <a:r>
                        <a:rPr dirty="0"/>
                        <a:t>31.6</a:t>
                      </a:r>
                      <a:endParaRPr lang="en-US" dirty="0"/>
                    </a:p>
                  </a:txBody>
                  <a:tcPr/>
                </a:tc>
                <a:tc>
                  <a:txBody>
                    <a:bodyPr/>
                    <a:lstStyle/>
                    <a:p>
                      <a:pPr algn="r"/>
                      <a:r>
                        <a:rPr dirty="0"/>
                        <a:t>4.7187569</a:t>
                      </a:r>
                      <a:endParaRPr lang="en-US" dirty="0"/>
                    </a:p>
                  </a:txBody>
                  <a:tcPr/>
                </a:tc>
                <a:tc>
                  <a:txBody>
                    <a:bodyPr/>
                    <a:lstStyle/>
                    <a:p>
                      <a:pPr algn="r"/>
                      <a:r>
                        <a:rPr dirty="0"/>
                        <a:t>1.492202</a:t>
                      </a:r>
                      <a:endParaRPr lang="en-US" dirty="0"/>
                    </a:p>
                  </a:txBody>
                  <a:tcPr/>
                </a:tc>
                <a:tc>
                  <a:txBody>
                    <a:bodyPr/>
                    <a:lstStyle/>
                    <a:p>
                      <a:pPr algn="r"/>
                      <a:r>
                        <a:rPr dirty="0"/>
                        <a:t>28.224405</a:t>
                      </a:r>
                      <a:endParaRPr lang="en-US" dirty="0"/>
                    </a:p>
                  </a:txBody>
                  <a:tcPr/>
                </a:tc>
                <a:tc>
                  <a:txBody>
                    <a:bodyPr/>
                    <a:lstStyle/>
                    <a:p>
                      <a:pPr algn="r"/>
                      <a:r>
                        <a:rPr dirty="0"/>
                        <a:t>34.975595</a:t>
                      </a:r>
                      <a:endParaRPr lang="en-US" dirty="0"/>
                    </a:p>
                  </a:txBody>
                  <a:tcPr/>
                </a:tc>
                <a:extLst>
                  <a:ext uri="{0D108BD9-81ED-4DB2-BD59-A6C34878D82A}">
                    <a16:rowId xmlns:a16="http://schemas.microsoft.com/office/drawing/2014/main" val="10003"/>
                  </a:ext>
                </a:extLst>
              </a:tr>
              <a:tr h="0">
                <a:tc>
                  <a:txBody>
                    <a:bodyPr/>
                    <a:lstStyle/>
                    <a:p>
                      <a:r>
                        <a:rPr dirty="0"/>
                        <a:t>ED-I_0</a:t>
                      </a:r>
                      <a:endParaRPr lang="en-US" dirty="0"/>
                    </a:p>
                  </a:txBody>
                  <a:tcPr/>
                </a:tc>
                <a:tc>
                  <a:txBody>
                    <a:bodyPr/>
                    <a:lstStyle/>
                    <a:p>
                      <a:pPr algn="r"/>
                      <a:r>
                        <a:rPr dirty="0"/>
                        <a:t>10</a:t>
                      </a:r>
                      <a:endParaRPr lang="en-US" dirty="0"/>
                    </a:p>
                  </a:txBody>
                  <a:tcPr/>
                </a:tc>
                <a:tc>
                  <a:txBody>
                    <a:bodyPr/>
                    <a:lstStyle/>
                    <a:p>
                      <a:pPr algn="r"/>
                      <a:r>
                        <a:rPr dirty="0"/>
                        <a:t>35</a:t>
                      </a:r>
                      <a:endParaRPr lang="en-US" dirty="0"/>
                    </a:p>
                  </a:txBody>
                  <a:tcPr/>
                </a:tc>
                <a:tc>
                  <a:txBody>
                    <a:bodyPr/>
                    <a:lstStyle/>
                    <a:p>
                      <a:pPr algn="r"/>
                      <a:r>
                        <a:rPr dirty="0"/>
                        <a:t>7.2264945</a:t>
                      </a:r>
                      <a:endParaRPr lang="en-US" dirty="0"/>
                    </a:p>
                  </a:txBody>
                  <a:tcPr/>
                </a:tc>
                <a:tc>
                  <a:txBody>
                    <a:bodyPr/>
                    <a:lstStyle/>
                    <a:p>
                      <a:pPr algn="r"/>
                      <a:r>
                        <a:rPr dirty="0"/>
                        <a:t>2.2852182</a:t>
                      </a:r>
                      <a:endParaRPr lang="en-US" dirty="0"/>
                    </a:p>
                  </a:txBody>
                  <a:tcPr/>
                </a:tc>
                <a:tc>
                  <a:txBody>
                    <a:bodyPr/>
                    <a:lstStyle/>
                    <a:p>
                      <a:pPr algn="r"/>
                      <a:r>
                        <a:rPr dirty="0"/>
                        <a:t>29.830477</a:t>
                      </a:r>
                      <a:endParaRPr lang="en-US" dirty="0"/>
                    </a:p>
                  </a:txBody>
                  <a:tcPr/>
                </a:tc>
                <a:tc>
                  <a:txBody>
                    <a:bodyPr/>
                    <a:lstStyle/>
                    <a:p>
                      <a:pPr algn="r"/>
                      <a:r>
                        <a:rPr dirty="0"/>
                        <a:t>40.169523</a:t>
                      </a:r>
                      <a:endParaRPr lang="en-US" dirty="0"/>
                    </a:p>
                  </a:txBody>
                  <a:tcPr/>
                </a:tc>
                <a:extLst>
                  <a:ext uri="{0D108BD9-81ED-4DB2-BD59-A6C34878D82A}">
                    <a16:rowId xmlns:a16="http://schemas.microsoft.com/office/drawing/2014/main" val="10004"/>
                  </a:ext>
                </a:extLst>
              </a:tr>
              <a:tr h="0">
                <a:tc>
                  <a:txBody>
                    <a:bodyPr/>
                    <a:lstStyle/>
                    <a:p>
                      <a:r>
                        <a:rPr dirty="0"/>
                        <a:t>ED-N_0</a:t>
                      </a:r>
                      <a:endParaRPr lang="en-US" dirty="0"/>
                    </a:p>
                  </a:txBody>
                  <a:tcPr/>
                </a:tc>
                <a:tc>
                  <a:txBody>
                    <a:bodyPr/>
                    <a:lstStyle/>
                    <a:p>
                      <a:pPr algn="r"/>
                      <a:r>
                        <a:rPr dirty="0"/>
                        <a:t>9</a:t>
                      </a:r>
                      <a:endParaRPr lang="en-US" dirty="0"/>
                    </a:p>
                  </a:txBody>
                  <a:tcPr/>
                </a:tc>
                <a:tc>
                  <a:txBody>
                    <a:bodyPr/>
                    <a:lstStyle/>
                    <a:p>
                      <a:pPr algn="r"/>
                      <a:r>
                        <a:rPr dirty="0"/>
                        <a:t>34.666667</a:t>
                      </a:r>
                      <a:endParaRPr lang="en-US" dirty="0"/>
                    </a:p>
                  </a:txBody>
                  <a:tcPr/>
                </a:tc>
                <a:tc>
                  <a:txBody>
                    <a:bodyPr/>
                    <a:lstStyle/>
                    <a:p>
                      <a:pPr algn="r"/>
                      <a:r>
                        <a:rPr dirty="0"/>
                        <a:t>8.3216585</a:t>
                      </a:r>
                      <a:endParaRPr lang="en-US" dirty="0"/>
                    </a:p>
                  </a:txBody>
                  <a:tcPr/>
                </a:tc>
                <a:tc>
                  <a:txBody>
                    <a:bodyPr/>
                    <a:lstStyle/>
                    <a:p>
                      <a:pPr algn="r"/>
                      <a:r>
                        <a:rPr dirty="0"/>
                        <a:t>2.7738862</a:t>
                      </a:r>
                      <a:endParaRPr lang="en-US" dirty="0"/>
                    </a:p>
                  </a:txBody>
                  <a:tcPr/>
                </a:tc>
                <a:tc>
                  <a:txBody>
                    <a:bodyPr/>
                    <a:lstStyle/>
                    <a:p>
                      <a:pPr algn="r"/>
                      <a:r>
                        <a:rPr dirty="0"/>
                        <a:t>28.270074</a:t>
                      </a:r>
                      <a:endParaRPr lang="en-US" dirty="0"/>
                    </a:p>
                  </a:txBody>
                  <a:tcPr/>
                </a:tc>
                <a:tc>
                  <a:txBody>
                    <a:bodyPr/>
                    <a:lstStyle/>
                    <a:p>
                      <a:pPr algn="r"/>
                      <a:r>
                        <a:rPr dirty="0"/>
                        <a:t>41.06326</a:t>
                      </a:r>
                      <a:endParaRPr lang="en-US" dirty="0"/>
                    </a:p>
                  </a:txBody>
                  <a:tcPr/>
                </a:tc>
                <a:extLst>
                  <a:ext uri="{0D108BD9-81ED-4DB2-BD59-A6C34878D82A}">
                    <a16:rowId xmlns:a16="http://schemas.microsoft.com/office/drawing/2014/main" val="10005"/>
                  </a:ext>
                </a:extLst>
              </a:tr>
              <a:tr h="0">
                <a:tc>
                  <a:txBody>
                    <a:bodyPr/>
                    <a:lstStyle/>
                    <a:p>
                      <a:r>
                        <a:rPr dirty="0"/>
                        <a:t>ES-I_0</a:t>
                      </a:r>
                      <a:endParaRPr lang="en-US" dirty="0"/>
                    </a:p>
                  </a:txBody>
                  <a:tcPr/>
                </a:tc>
                <a:tc>
                  <a:txBody>
                    <a:bodyPr/>
                    <a:lstStyle/>
                    <a:p>
                      <a:pPr algn="r"/>
                      <a:r>
                        <a:rPr dirty="0"/>
                        <a:t>10</a:t>
                      </a:r>
                      <a:endParaRPr lang="en-US" dirty="0"/>
                    </a:p>
                  </a:txBody>
                  <a:tcPr/>
                </a:tc>
                <a:tc>
                  <a:txBody>
                    <a:bodyPr/>
                    <a:lstStyle/>
                    <a:p>
                      <a:pPr algn="r"/>
                      <a:r>
                        <a:rPr dirty="0"/>
                        <a:t>30</a:t>
                      </a:r>
                      <a:endParaRPr lang="en-US" dirty="0"/>
                    </a:p>
                  </a:txBody>
                  <a:tcPr/>
                </a:tc>
                <a:tc>
                  <a:txBody>
                    <a:bodyPr/>
                    <a:lstStyle/>
                    <a:p>
                      <a:pPr algn="r"/>
                      <a:r>
                        <a:rPr dirty="0"/>
                        <a:t>6.4978629</a:t>
                      </a:r>
                      <a:endParaRPr lang="en-US" dirty="0"/>
                    </a:p>
                  </a:txBody>
                  <a:tcPr/>
                </a:tc>
                <a:tc>
                  <a:txBody>
                    <a:bodyPr/>
                    <a:lstStyle/>
                    <a:p>
                      <a:pPr algn="r"/>
                      <a:r>
                        <a:rPr dirty="0"/>
                        <a:t>2.0548047</a:t>
                      </a:r>
                      <a:endParaRPr lang="en-US" dirty="0"/>
                    </a:p>
                  </a:txBody>
                  <a:tcPr/>
                </a:tc>
                <a:tc>
                  <a:txBody>
                    <a:bodyPr/>
                    <a:lstStyle/>
                    <a:p>
                      <a:pPr algn="r"/>
                      <a:r>
                        <a:rPr dirty="0"/>
                        <a:t>25.351709</a:t>
                      </a:r>
                      <a:endParaRPr lang="en-US" dirty="0"/>
                    </a:p>
                  </a:txBody>
                  <a:tcPr/>
                </a:tc>
                <a:tc>
                  <a:txBody>
                    <a:bodyPr/>
                    <a:lstStyle/>
                    <a:p>
                      <a:pPr algn="r"/>
                      <a:r>
                        <a:rPr dirty="0"/>
                        <a:t>34.648291</a:t>
                      </a:r>
                      <a:endParaRPr lang="en-US" dirty="0"/>
                    </a:p>
                  </a:txBody>
                  <a:tcPr/>
                </a:tc>
                <a:extLst>
                  <a:ext uri="{0D108BD9-81ED-4DB2-BD59-A6C34878D82A}">
                    <a16:rowId xmlns:a16="http://schemas.microsoft.com/office/drawing/2014/main" val="10006"/>
                  </a:ext>
                </a:extLst>
              </a:tr>
              <a:tr h="0">
                <a:tc>
                  <a:txBody>
                    <a:bodyPr/>
                    <a:lstStyle/>
                    <a:p>
                      <a:r>
                        <a:rPr dirty="0"/>
                        <a:t>ES-N_0</a:t>
                      </a:r>
                      <a:endParaRPr lang="en-US" dirty="0"/>
                    </a:p>
                  </a:txBody>
                  <a:tcPr/>
                </a:tc>
                <a:tc>
                  <a:txBody>
                    <a:bodyPr/>
                    <a:lstStyle/>
                    <a:p>
                      <a:pPr algn="r"/>
                      <a:r>
                        <a:rPr dirty="0"/>
                        <a:t>10</a:t>
                      </a:r>
                      <a:endParaRPr lang="en-US" dirty="0"/>
                    </a:p>
                  </a:txBody>
                  <a:tcPr/>
                </a:tc>
                <a:tc>
                  <a:txBody>
                    <a:bodyPr/>
                    <a:lstStyle/>
                    <a:p>
                      <a:pPr algn="r"/>
                      <a:r>
                        <a:rPr dirty="0"/>
                        <a:t>31.8</a:t>
                      </a:r>
                      <a:endParaRPr lang="en-US" dirty="0"/>
                    </a:p>
                  </a:txBody>
                  <a:tcPr/>
                </a:tc>
                <a:tc>
                  <a:txBody>
                    <a:bodyPr/>
                    <a:lstStyle/>
                    <a:p>
                      <a:pPr algn="r"/>
                      <a:r>
                        <a:rPr dirty="0"/>
                        <a:t>5.6332347</a:t>
                      </a:r>
                      <a:endParaRPr lang="en-US" dirty="0"/>
                    </a:p>
                  </a:txBody>
                  <a:tcPr/>
                </a:tc>
                <a:tc>
                  <a:txBody>
                    <a:bodyPr/>
                    <a:lstStyle/>
                    <a:p>
                      <a:pPr algn="r"/>
                      <a:r>
                        <a:rPr dirty="0"/>
                        <a:t>1.7813852</a:t>
                      </a:r>
                      <a:endParaRPr lang="en-US" dirty="0"/>
                    </a:p>
                  </a:txBody>
                  <a:tcPr/>
                </a:tc>
                <a:tc>
                  <a:txBody>
                    <a:bodyPr/>
                    <a:lstStyle/>
                    <a:p>
                      <a:pPr algn="r"/>
                      <a:r>
                        <a:rPr dirty="0"/>
                        <a:t>27.770227</a:t>
                      </a:r>
                      <a:endParaRPr lang="en-US" dirty="0"/>
                    </a:p>
                  </a:txBody>
                  <a:tcPr/>
                </a:tc>
                <a:tc>
                  <a:txBody>
                    <a:bodyPr/>
                    <a:lstStyle/>
                    <a:p>
                      <a:pPr algn="r"/>
                      <a:r>
                        <a:rPr dirty="0"/>
                        <a:t>35.829773</a:t>
                      </a:r>
                      <a:endParaRPr lang="en-US"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22305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947663" cy="279400"/>
          </a:xfrm>
          <a:prstGeom prst="rect">
            <a:avLst/>
          </a:prstGeom>
          <a:noFill/>
        </p:spPr>
        <p:txBody>
          <a:bodyPr vert="horz" wrap="none" lIns="0" tIns="0" rIns="0" bIns="0" rtlCol="0">
            <a:spAutoFit/>
          </a:bodyPr>
          <a:lstStyle/>
          <a:p>
            <a:r>
              <a:rPr lang="en-US" dirty="0"/>
              <a:t>Fit Group</a:t>
            </a:r>
          </a:p>
        </p:txBody>
      </p:sp>
      <p:sp>
        <p:nvSpPr>
          <p:cNvPr id="3" name="Title 2"/>
          <p:cNvSpPr>
            <a:spLocks noGrp="1"/>
          </p:cNvSpPr>
          <p:nvPr>
            <p:ph type="title"/>
          </p:nvPr>
        </p:nvSpPr>
        <p:spPr>
          <a:xfrm>
            <a:off x="0" y="236105"/>
            <a:ext cx="11963400" cy="673100"/>
          </a:xfrm>
        </p:spPr>
        <p:txBody>
          <a:bodyPr>
            <a:normAutofit fontScale="90000"/>
          </a:bodyPr>
          <a:lstStyle/>
          <a:p>
            <a:pPr algn="ctr"/>
            <a:r>
              <a:rPr lang="en-US" b="1" dirty="0"/>
              <a:t>Oneway Analysis of CD4+ By Grouping</a:t>
            </a:r>
          </a:p>
        </p:txBody>
      </p:sp>
      <p:pic>
        <p:nvPicPr>
          <p:cNvPr id="4" name="Picture 3"/>
          <p:cNvPicPr>
            <a:picLocks noChangeAspect="1"/>
          </p:cNvPicPr>
          <p:nvPr/>
        </p:nvPicPr>
        <p:blipFill>
          <a:blip r:embed="rId2"/>
          <a:stretch>
            <a:fillRect/>
          </a:stretch>
        </p:blipFill>
        <p:spPr>
          <a:xfrm>
            <a:off x="1084912" y="952500"/>
            <a:ext cx="8116238" cy="4866409"/>
          </a:xfrm>
          <a:prstGeom prst="rect">
            <a:avLst/>
          </a:prstGeom>
        </p:spPr>
      </p:pic>
      <p:sp>
        <p:nvSpPr>
          <p:cNvPr id="6" name="TextBox 5">
            <a:extLst>
              <a:ext uri="{FF2B5EF4-FFF2-40B4-BE49-F238E27FC236}">
                <a16:creationId xmlns:a16="http://schemas.microsoft.com/office/drawing/2014/main" id="{9A33A676-157B-5149-BC31-80D9072BB8FD}"/>
              </a:ext>
            </a:extLst>
          </p:cNvPr>
          <p:cNvSpPr txBox="1"/>
          <p:nvPr/>
        </p:nvSpPr>
        <p:spPr>
          <a:xfrm>
            <a:off x="9609513" y="1729047"/>
            <a:ext cx="2363532" cy="2585323"/>
          </a:xfrm>
          <a:prstGeom prst="rect">
            <a:avLst/>
          </a:prstGeom>
          <a:noFill/>
        </p:spPr>
        <p:txBody>
          <a:bodyPr wrap="none" rtlCol="0">
            <a:spAutoFit/>
          </a:bodyPr>
          <a:lstStyle/>
          <a:p>
            <a:r>
              <a:rPr lang="en-US" dirty="0"/>
              <a:t>Blue line,  Mean and </a:t>
            </a:r>
          </a:p>
          <a:p>
            <a:r>
              <a:rPr lang="en-US" dirty="0"/>
              <a:t>Standard deviations </a:t>
            </a:r>
          </a:p>
          <a:p>
            <a:r>
              <a:rPr lang="en-US" dirty="0"/>
              <a:t>(Wilcoxon). See tables </a:t>
            </a:r>
          </a:p>
          <a:p>
            <a:r>
              <a:rPr lang="en-US" dirty="0"/>
              <a:t>below.</a:t>
            </a:r>
          </a:p>
          <a:p>
            <a:endParaRPr lang="en-US" dirty="0"/>
          </a:p>
          <a:p>
            <a:r>
              <a:rPr lang="en-US" dirty="0"/>
              <a:t>Green, Mean </a:t>
            </a:r>
          </a:p>
          <a:p>
            <a:r>
              <a:rPr lang="en-US" dirty="0"/>
              <a:t>and Standard deviation</a:t>
            </a:r>
          </a:p>
          <a:p>
            <a:r>
              <a:rPr lang="en-US" dirty="0"/>
              <a:t> by ANOVA. See tables.</a:t>
            </a:r>
          </a:p>
          <a:p>
            <a:endParaRPr lang="en-US" dirty="0"/>
          </a:p>
        </p:txBody>
      </p:sp>
    </p:spTree>
    <p:extLst>
      <p:ext uri="{BB962C8B-B14F-4D97-AF65-F5344CB8AC3E}">
        <p14:creationId xmlns:p14="http://schemas.microsoft.com/office/powerpoint/2010/main" val="810727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5195403" cy="279400"/>
          </a:xfrm>
          <a:prstGeom prst="rect">
            <a:avLst/>
          </a:prstGeom>
          <a:noFill/>
        </p:spPr>
        <p:txBody>
          <a:bodyPr vert="horz" wrap="none" lIns="0" tIns="0" rIns="0" bIns="0" rtlCol="0">
            <a:spAutoFit/>
          </a:bodyPr>
          <a:lstStyle/>
          <a:p>
            <a:r>
              <a:rPr lang="en-US" dirty="0"/>
              <a:t>Fit Group &gt; Oneway Analysis of CD4+ By Grouping</a:t>
            </a:r>
          </a:p>
        </p:txBody>
      </p:sp>
      <p:sp>
        <p:nvSpPr>
          <p:cNvPr id="3" name="Title 2"/>
          <p:cNvSpPr>
            <a:spLocks noGrp="1"/>
          </p:cNvSpPr>
          <p:nvPr>
            <p:ph type="title"/>
          </p:nvPr>
        </p:nvSpPr>
        <p:spPr>
          <a:xfrm>
            <a:off x="0" y="0"/>
            <a:ext cx="11963400" cy="1346200"/>
          </a:xfrm>
        </p:spPr>
        <p:txBody>
          <a:bodyPr>
            <a:normAutofit/>
          </a:bodyPr>
          <a:lstStyle/>
          <a:p>
            <a:pPr algn="ctr"/>
            <a:r>
              <a:rPr lang="en-US" dirty="0"/>
              <a:t>Nonparametric Comparisons For Each Pair Using Wilcoxon Method</a:t>
            </a:r>
          </a:p>
        </p:txBody>
      </p:sp>
      <p:graphicFrame>
        <p:nvGraphicFramePr>
          <p:cNvPr id="4" name="Table 17"/>
          <p:cNvGraphicFramePr>
            <a:graphicFrameLocks noGrp="1"/>
          </p:cNvGraphicFramePr>
          <p:nvPr>
            <p:extLst/>
          </p:nvPr>
        </p:nvGraphicFramePr>
        <p:xfrm>
          <a:off x="1412240" y="1905000"/>
          <a:ext cx="9596119" cy="731520"/>
        </p:xfrm>
        <a:graphic>
          <a:graphicData uri="http://schemas.openxmlformats.org/drawingml/2006/table">
            <a:tbl>
              <a:tblPr firstRow="1" bandRow="1">
                <a:tableStyleId>{5C22544A-7EE6-4342-B048-85BDC9FD1C3A}</a:tableStyleId>
              </a:tblPr>
              <a:tblGrid>
                <a:gridCol w="5502467">
                  <a:extLst>
                    <a:ext uri="{9D8B030D-6E8A-4147-A177-3AD203B41FA5}">
                      <a16:colId xmlns:a16="http://schemas.microsoft.com/office/drawing/2014/main" val="20000"/>
                    </a:ext>
                  </a:extLst>
                </a:gridCol>
                <a:gridCol w="4093652">
                  <a:extLst>
                    <a:ext uri="{9D8B030D-6E8A-4147-A177-3AD203B41FA5}">
                      <a16:colId xmlns:a16="http://schemas.microsoft.com/office/drawing/2014/main" val="20001"/>
                    </a:ext>
                  </a:extLst>
                </a:gridCol>
              </a:tblGrid>
              <a:tr h="0">
                <a:tc>
                  <a:txBody>
                    <a:bodyPr/>
                    <a:lstStyle/>
                    <a:p>
                      <a:pPr algn="r"/>
                      <a:r>
                        <a:rPr b="1" dirty="0"/>
                        <a:t>q*</a:t>
                      </a:r>
                      <a:endParaRPr lang="en-US" dirty="0"/>
                    </a:p>
                  </a:txBody>
                  <a:tcPr/>
                </a:tc>
                <a:tc>
                  <a:txBody>
                    <a:bodyPr/>
                    <a:lstStyle/>
                    <a:p>
                      <a:pPr algn="r"/>
                      <a:r>
                        <a:rPr b="1" dirty="0"/>
                        <a:t>Alpha</a:t>
                      </a:r>
                      <a:endParaRPr lang="en-US" dirty="0"/>
                    </a:p>
                  </a:txBody>
                  <a:tcPr/>
                </a:tc>
                <a:extLst>
                  <a:ext uri="{0D108BD9-81ED-4DB2-BD59-A6C34878D82A}">
                    <a16:rowId xmlns:a16="http://schemas.microsoft.com/office/drawing/2014/main" val="10000"/>
                  </a:ext>
                </a:extLst>
              </a:tr>
              <a:tr h="0">
                <a:tc>
                  <a:txBody>
                    <a:bodyPr/>
                    <a:lstStyle/>
                    <a:p>
                      <a:pPr algn="r"/>
                      <a:r>
                        <a:rPr dirty="0"/>
                        <a:t>1.95996</a:t>
                      </a:r>
                      <a:endParaRPr lang="en-US" dirty="0"/>
                    </a:p>
                  </a:txBody>
                  <a:tcPr/>
                </a:tc>
                <a:tc>
                  <a:txBody>
                    <a:bodyPr/>
                    <a:lstStyle/>
                    <a:p>
                      <a:pPr algn="r"/>
                      <a:r>
                        <a:rPr dirty="0"/>
                        <a:t>0.05</a:t>
                      </a:r>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34822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5195403" cy="279400"/>
          </a:xfrm>
          <a:prstGeom prst="rect">
            <a:avLst/>
          </a:prstGeom>
          <a:noFill/>
        </p:spPr>
        <p:txBody>
          <a:bodyPr vert="horz" wrap="none" lIns="0" tIns="0" rIns="0" bIns="0" rtlCol="0">
            <a:spAutoFit/>
          </a:bodyPr>
          <a:lstStyle/>
          <a:p>
            <a:r>
              <a:rPr lang="en-US" dirty="0"/>
              <a:t>Fit Group &gt; Oneway Analysis of CD4+ By Grouping</a:t>
            </a:r>
          </a:p>
        </p:txBody>
      </p:sp>
      <p:sp>
        <p:nvSpPr>
          <p:cNvPr id="3" name="Title 2"/>
          <p:cNvSpPr>
            <a:spLocks noGrp="1"/>
          </p:cNvSpPr>
          <p:nvPr>
            <p:ph type="title"/>
          </p:nvPr>
        </p:nvSpPr>
        <p:spPr>
          <a:xfrm>
            <a:off x="0" y="0"/>
            <a:ext cx="11963400" cy="1346200"/>
          </a:xfrm>
        </p:spPr>
        <p:txBody>
          <a:bodyPr>
            <a:normAutofit/>
          </a:bodyPr>
          <a:lstStyle/>
          <a:p>
            <a:pPr algn="ctr"/>
            <a:r>
              <a:rPr lang="en-US" dirty="0"/>
              <a:t>Nonparametric Comparisons For Each Pair Using Wilcoxon Method</a:t>
            </a:r>
          </a:p>
        </p:txBody>
      </p:sp>
      <p:graphicFrame>
        <p:nvGraphicFramePr>
          <p:cNvPr id="4" name="Table 18"/>
          <p:cNvGraphicFramePr>
            <a:graphicFrameLocks noGrp="1"/>
          </p:cNvGraphicFramePr>
          <p:nvPr>
            <p:extLst>
              <p:ext uri="{D42A27DB-BD31-4B8C-83A1-F6EECF244321}">
                <p14:modId xmlns:p14="http://schemas.microsoft.com/office/powerpoint/2010/main" val="2814591562"/>
              </p:ext>
            </p:extLst>
          </p:nvPr>
        </p:nvGraphicFramePr>
        <p:xfrm>
          <a:off x="1489195" y="1447800"/>
          <a:ext cx="9408958" cy="5029200"/>
        </p:xfrm>
        <a:graphic>
          <a:graphicData uri="http://schemas.openxmlformats.org/drawingml/2006/table">
            <a:tbl>
              <a:tblPr firstRow="1" bandRow="1">
                <a:tableStyleId>{5C22544A-7EE6-4342-B048-85BDC9FD1C3A}</a:tableStyleId>
              </a:tblPr>
              <a:tblGrid>
                <a:gridCol w="638104">
                  <a:extLst>
                    <a:ext uri="{9D8B030D-6E8A-4147-A177-3AD203B41FA5}">
                      <a16:colId xmlns:a16="http://schemas.microsoft.com/office/drawing/2014/main" val="20000"/>
                    </a:ext>
                  </a:extLst>
                </a:gridCol>
                <a:gridCol w="649032">
                  <a:extLst>
                    <a:ext uri="{9D8B030D-6E8A-4147-A177-3AD203B41FA5}">
                      <a16:colId xmlns:a16="http://schemas.microsoft.com/office/drawing/2014/main" val="20001"/>
                    </a:ext>
                  </a:extLst>
                </a:gridCol>
                <a:gridCol w="1547418">
                  <a:extLst>
                    <a:ext uri="{9D8B030D-6E8A-4147-A177-3AD203B41FA5}">
                      <a16:colId xmlns:a16="http://schemas.microsoft.com/office/drawing/2014/main" val="20002"/>
                    </a:ext>
                  </a:extLst>
                </a:gridCol>
                <a:gridCol w="803879">
                  <a:extLst>
                    <a:ext uri="{9D8B030D-6E8A-4147-A177-3AD203B41FA5}">
                      <a16:colId xmlns:a16="http://schemas.microsoft.com/office/drawing/2014/main" val="20003"/>
                    </a:ext>
                  </a:extLst>
                </a:gridCol>
                <a:gridCol w="788890">
                  <a:extLst>
                    <a:ext uri="{9D8B030D-6E8A-4147-A177-3AD203B41FA5}">
                      <a16:colId xmlns:a16="http://schemas.microsoft.com/office/drawing/2014/main" val="20004"/>
                    </a:ext>
                  </a:extLst>
                </a:gridCol>
                <a:gridCol w="643240">
                  <a:extLst>
                    <a:ext uri="{9D8B030D-6E8A-4147-A177-3AD203B41FA5}">
                      <a16:colId xmlns:a16="http://schemas.microsoft.com/office/drawing/2014/main" val="20005"/>
                    </a:ext>
                  </a:extLst>
                </a:gridCol>
                <a:gridCol w="1244474">
                  <a:extLst>
                    <a:ext uri="{9D8B030D-6E8A-4147-A177-3AD203B41FA5}">
                      <a16:colId xmlns:a16="http://schemas.microsoft.com/office/drawing/2014/main" val="20006"/>
                    </a:ext>
                  </a:extLst>
                </a:gridCol>
                <a:gridCol w="787039">
                  <a:extLst>
                    <a:ext uri="{9D8B030D-6E8A-4147-A177-3AD203B41FA5}">
                      <a16:colId xmlns:a16="http://schemas.microsoft.com/office/drawing/2014/main" val="20007"/>
                    </a:ext>
                  </a:extLst>
                </a:gridCol>
                <a:gridCol w="748223">
                  <a:extLst>
                    <a:ext uri="{9D8B030D-6E8A-4147-A177-3AD203B41FA5}">
                      <a16:colId xmlns:a16="http://schemas.microsoft.com/office/drawing/2014/main" val="20008"/>
                    </a:ext>
                  </a:extLst>
                </a:gridCol>
                <a:gridCol w="1558659">
                  <a:extLst>
                    <a:ext uri="{9D8B030D-6E8A-4147-A177-3AD203B41FA5}">
                      <a16:colId xmlns:a16="http://schemas.microsoft.com/office/drawing/2014/main" val="20009"/>
                    </a:ext>
                  </a:extLst>
                </a:gridCol>
              </a:tblGrid>
              <a:tr h="0">
                <a:tc>
                  <a:txBody>
                    <a:bodyPr/>
                    <a:lstStyle/>
                    <a:p>
                      <a:r>
                        <a:rPr sz="900" b="1" dirty="0"/>
                        <a:t>Level</a:t>
                      </a:r>
                      <a:endParaRPr lang="en-US" sz="900" dirty="0"/>
                    </a:p>
                  </a:txBody>
                  <a:tcPr/>
                </a:tc>
                <a:tc>
                  <a:txBody>
                    <a:bodyPr/>
                    <a:lstStyle/>
                    <a:p>
                      <a:r>
                        <a:rPr sz="900" b="1" dirty="0"/>
                        <a:t> - Level</a:t>
                      </a:r>
                      <a:endParaRPr lang="en-US" sz="900" dirty="0"/>
                    </a:p>
                  </a:txBody>
                  <a:tcPr/>
                </a:tc>
                <a:tc>
                  <a:txBody>
                    <a:bodyPr/>
                    <a:lstStyle/>
                    <a:p>
                      <a:pPr algn="r"/>
                      <a:r>
                        <a:rPr sz="900" b="1" dirty="0"/>
                        <a:t>Score Mean Difference</a:t>
                      </a:r>
                      <a:endParaRPr lang="en-US" sz="900" dirty="0"/>
                    </a:p>
                  </a:txBody>
                  <a:tcPr/>
                </a:tc>
                <a:tc>
                  <a:txBody>
                    <a:bodyPr/>
                    <a:lstStyle/>
                    <a:p>
                      <a:pPr algn="r"/>
                      <a:r>
                        <a:rPr sz="900" b="1" dirty="0"/>
                        <a:t>Std Err Dif</a:t>
                      </a:r>
                      <a:endParaRPr lang="en-US" sz="900" dirty="0"/>
                    </a:p>
                  </a:txBody>
                  <a:tcPr/>
                </a:tc>
                <a:tc>
                  <a:txBody>
                    <a:bodyPr/>
                    <a:lstStyle/>
                    <a:p>
                      <a:pPr algn="r"/>
                      <a:r>
                        <a:rPr sz="900" b="1" dirty="0"/>
                        <a:t>Z</a:t>
                      </a:r>
                      <a:endParaRPr lang="en-US" sz="900" dirty="0"/>
                    </a:p>
                  </a:txBody>
                  <a:tcPr/>
                </a:tc>
                <a:tc>
                  <a:txBody>
                    <a:bodyPr/>
                    <a:lstStyle/>
                    <a:p>
                      <a:pPr algn="r"/>
                      <a:r>
                        <a:rPr sz="900" b="1" dirty="0"/>
                        <a:t>p-Value</a:t>
                      </a:r>
                      <a:endParaRPr lang="en-US" sz="900" dirty="0"/>
                    </a:p>
                  </a:txBody>
                  <a:tcPr/>
                </a:tc>
                <a:tc>
                  <a:txBody>
                    <a:bodyPr/>
                    <a:lstStyle/>
                    <a:p>
                      <a:pPr algn="r"/>
                      <a:r>
                        <a:rPr sz="900" b="1" dirty="0"/>
                        <a:t>Hodges-Lehmann</a:t>
                      </a:r>
                      <a:endParaRPr lang="en-US" sz="900" dirty="0"/>
                    </a:p>
                  </a:txBody>
                  <a:tcPr/>
                </a:tc>
                <a:tc>
                  <a:txBody>
                    <a:bodyPr/>
                    <a:lstStyle/>
                    <a:p>
                      <a:pPr algn="r"/>
                      <a:r>
                        <a:rPr sz="900" b="1" dirty="0"/>
                        <a:t>Lower CL</a:t>
                      </a:r>
                      <a:endParaRPr lang="en-US" sz="900" dirty="0"/>
                    </a:p>
                  </a:txBody>
                  <a:tcPr/>
                </a:tc>
                <a:tc>
                  <a:txBody>
                    <a:bodyPr/>
                    <a:lstStyle/>
                    <a:p>
                      <a:pPr algn="r"/>
                      <a:r>
                        <a:rPr sz="900" b="1" dirty="0"/>
                        <a:t>Upper CL</a:t>
                      </a:r>
                      <a:endParaRPr lang="en-US" sz="900" dirty="0"/>
                    </a:p>
                  </a:txBody>
                  <a:tcPr/>
                </a:tc>
                <a:tc>
                  <a:txBody>
                    <a:bodyPr/>
                    <a:lstStyle/>
                    <a:p>
                      <a:r>
                        <a:rPr sz="900" b="1" dirty="0"/>
                        <a:t>Difference Plot</a:t>
                      </a:r>
                      <a:endParaRPr lang="en-US" sz="900" dirty="0"/>
                    </a:p>
                  </a:txBody>
                  <a:tcPr/>
                </a:tc>
                <a:extLst>
                  <a:ext uri="{0D108BD9-81ED-4DB2-BD59-A6C34878D82A}">
                    <a16:rowId xmlns:a16="http://schemas.microsoft.com/office/drawing/2014/main" val="10000"/>
                  </a:ext>
                </a:extLst>
              </a:tr>
              <a:tr h="0">
                <a:tc>
                  <a:txBody>
                    <a:bodyPr/>
                    <a:lstStyle/>
                    <a:p>
                      <a:r>
                        <a:rPr sz="900" dirty="0"/>
                        <a:t>ED-N_0</a:t>
                      </a:r>
                      <a:endParaRPr lang="en-US" sz="900" dirty="0"/>
                    </a:p>
                  </a:txBody>
                  <a:tcPr/>
                </a:tc>
                <a:tc>
                  <a:txBody>
                    <a:bodyPr/>
                    <a:lstStyle/>
                    <a:p>
                      <a:r>
                        <a:rPr sz="900" dirty="0"/>
                        <a:t>DS-N_0</a:t>
                      </a:r>
                      <a:endParaRPr lang="en-US" sz="900" dirty="0"/>
                    </a:p>
                  </a:txBody>
                  <a:tcPr/>
                </a:tc>
                <a:tc>
                  <a:txBody>
                    <a:bodyPr/>
                    <a:lstStyle/>
                    <a:p>
                      <a:pPr algn="r"/>
                      <a:r>
                        <a:rPr sz="900" dirty="0"/>
                        <a:t>4.43333</a:t>
                      </a:r>
                      <a:endParaRPr lang="en-US" sz="900" dirty="0"/>
                    </a:p>
                  </a:txBody>
                  <a:tcPr/>
                </a:tc>
                <a:tc>
                  <a:txBody>
                    <a:bodyPr/>
                    <a:lstStyle/>
                    <a:p>
                      <a:pPr algn="r"/>
                      <a:r>
                        <a:rPr sz="900" dirty="0"/>
                        <a:t>2.573068</a:t>
                      </a:r>
                      <a:endParaRPr lang="en-US" sz="900" dirty="0"/>
                    </a:p>
                  </a:txBody>
                  <a:tcPr/>
                </a:tc>
                <a:tc>
                  <a:txBody>
                    <a:bodyPr/>
                    <a:lstStyle/>
                    <a:p>
                      <a:pPr algn="r"/>
                      <a:r>
                        <a:rPr sz="900" dirty="0"/>
                        <a:t>1.72298</a:t>
                      </a:r>
                      <a:endParaRPr lang="en-US" sz="900" dirty="0"/>
                    </a:p>
                  </a:txBody>
                  <a:tcPr/>
                </a:tc>
                <a:tc>
                  <a:txBody>
                    <a:bodyPr/>
                    <a:lstStyle/>
                    <a:p>
                      <a:pPr algn="r"/>
                      <a:r>
                        <a:rPr sz="900" dirty="0"/>
                        <a:t>0.0849</a:t>
                      </a:r>
                      <a:endParaRPr lang="en-US" sz="900" dirty="0"/>
                    </a:p>
                  </a:txBody>
                  <a:tcPr/>
                </a:tc>
                <a:tc>
                  <a:txBody>
                    <a:bodyPr/>
                    <a:lstStyle/>
                    <a:p>
                      <a:pPr algn="r"/>
                      <a:r>
                        <a:rPr sz="900" dirty="0"/>
                        <a:t>11.0000</a:t>
                      </a:r>
                      <a:endParaRPr lang="en-US" sz="900" dirty="0"/>
                    </a:p>
                  </a:txBody>
                  <a:tcPr/>
                </a:tc>
                <a:tc>
                  <a:txBody>
                    <a:bodyPr/>
                    <a:lstStyle/>
                    <a:p>
                      <a:pPr algn="r"/>
                      <a:r>
                        <a:rPr sz="900" dirty="0"/>
                        <a:t> -3.0000</a:t>
                      </a:r>
                      <a:endParaRPr lang="en-US" sz="900" dirty="0"/>
                    </a:p>
                  </a:txBody>
                  <a:tcPr/>
                </a:tc>
                <a:tc>
                  <a:txBody>
                    <a:bodyPr/>
                    <a:lstStyle/>
                    <a:p>
                      <a:pPr algn="r"/>
                      <a:r>
                        <a:rPr sz="900" dirty="0"/>
                        <a:t>69.0000</a:t>
                      </a:r>
                      <a:endParaRPr lang="en-US" sz="900" dirty="0"/>
                    </a:p>
                  </a:txBody>
                  <a:tcPr/>
                </a:tc>
                <a:tc>
                  <a:txBody>
                    <a:bodyPr/>
                    <a:lstStyle/>
                    <a:p>
                      <a:endParaRPr lang="en-US" sz="900" dirty="0"/>
                    </a:p>
                  </a:txBody>
                  <a:tcPr>
                    <a:blipFill dpi="0" rotWithShape="1">
                      <a:blip r:embed="rId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1"/>
                  </a:ext>
                </a:extLst>
              </a:tr>
              <a:tr h="0">
                <a:tc>
                  <a:txBody>
                    <a:bodyPr/>
                    <a:lstStyle/>
                    <a:p>
                      <a:r>
                        <a:rPr sz="900" dirty="0"/>
                        <a:t>ED-I_0</a:t>
                      </a:r>
                      <a:endParaRPr lang="en-US" sz="900" dirty="0"/>
                    </a:p>
                  </a:txBody>
                  <a:tcPr/>
                </a:tc>
                <a:tc>
                  <a:txBody>
                    <a:bodyPr/>
                    <a:lstStyle/>
                    <a:p>
                      <a:r>
                        <a:rPr sz="900" dirty="0"/>
                        <a:t>DS-N_0</a:t>
                      </a:r>
                      <a:endParaRPr lang="en-US" sz="900" dirty="0"/>
                    </a:p>
                  </a:txBody>
                  <a:tcPr/>
                </a:tc>
                <a:tc>
                  <a:txBody>
                    <a:bodyPr/>
                    <a:lstStyle/>
                    <a:p>
                      <a:pPr algn="r"/>
                      <a:r>
                        <a:rPr sz="900" dirty="0"/>
                        <a:t>3.80000</a:t>
                      </a:r>
                      <a:endParaRPr lang="en-US" sz="900" dirty="0"/>
                    </a:p>
                  </a:txBody>
                  <a:tcPr/>
                </a:tc>
                <a:tc>
                  <a:txBody>
                    <a:bodyPr/>
                    <a:lstStyle/>
                    <a:p>
                      <a:pPr algn="r"/>
                      <a:r>
                        <a:rPr sz="900" dirty="0"/>
                        <a:t>2.640773</a:t>
                      </a:r>
                      <a:endParaRPr lang="en-US" sz="900" dirty="0"/>
                    </a:p>
                  </a:txBody>
                  <a:tcPr/>
                </a:tc>
                <a:tc>
                  <a:txBody>
                    <a:bodyPr/>
                    <a:lstStyle/>
                    <a:p>
                      <a:pPr algn="r"/>
                      <a:r>
                        <a:rPr sz="900" dirty="0"/>
                        <a:t>1.43897</a:t>
                      </a:r>
                      <a:endParaRPr lang="en-US" sz="900" dirty="0"/>
                    </a:p>
                  </a:txBody>
                  <a:tcPr/>
                </a:tc>
                <a:tc>
                  <a:txBody>
                    <a:bodyPr/>
                    <a:lstStyle/>
                    <a:p>
                      <a:pPr algn="r"/>
                      <a:r>
                        <a:rPr sz="900" dirty="0"/>
                        <a:t>0.1502</a:t>
                      </a:r>
                      <a:endParaRPr lang="en-US" sz="900" dirty="0"/>
                    </a:p>
                  </a:txBody>
                  <a:tcPr/>
                </a:tc>
                <a:tc>
                  <a:txBody>
                    <a:bodyPr/>
                    <a:lstStyle/>
                    <a:p>
                      <a:pPr algn="r"/>
                      <a:r>
                        <a:rPr sz="900" dirty="0"/>
                        <a:t>36.5000</a:t>
                      </a:r>
                      <a:endParaRPr lang="en-US" sz="900" dirty="0"/>
                    </a:p>
                  </a:txBody>
                  <a:tcPr/>
                </a:tc>
                <a:tc>
                  <a:txBody>
                    <a:bodyPr/>
                    <a:lstStyle/>
                    <a:p>
                      <a:pPr algn="r"/>
                      <a:r>
                        <a:rPr sz="900" dirty="0"/>
                        <a:t> -4.0000</a:t>
                      </a:r>
                      <a:endParaRPr lang="en-US" sz="900" dirty="0"/>
                    </a:p>
                  </a:txBody>
                  <a:tcPr/>
                </a:tc>
                <a:tc>
                  <a:txBody>
                    <a:bodyPr/>
                    <a:lstStyle/>
                    <a:p>
                      <a:pPr algn="r"/>
                      <a:r>
                        <a:rPr sz="900" dirty="0"/>
                        <a:t>102.0000</a:t>
                      </a:r>
                      <a:endParaRPr lang="en-US" sz="900" dirty="0"/>
                    </a:p>
                  </a:txBody>
                  <a:tcPr/>
                </a:tc>
                <a:tc>
                  <a:txBody>
                    <a:bodyPr/>
                    <a:lstStyle/>
                    <a:p>
                      <a:endParaRPr lang="en-US" sz="900" dirty="0"/>
                    </a:p>
                  </a:txBody>
                  <a:tcPr>
                    <a:blipFill dpi="0" rotWithShape="1">
                      <a:blip r:embed="rId3">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2"/>
                  </a:ext>
                </a:extLst>
              </a:tr>
              <a:tr h="0">
                <a:tc>
                  <a:txBody>
                    <a:bodyPr/>
                    <a:lstStyle/>
                    <a:p>
                      <a:r>
                        <a:rPr sz="900" dirty="0"/>
                        <a:t>ES-N_0</a:t>
                      </a:r>
                      <a:endParaRPr lang="en-US" sz="900" dirty="0"/>
                    </a:p>
                  </a:txBody>
                  <a:tcPr/>
                </a:tc>
                <a:tc>
                  <a:txBody>
                    <a:bodyPr/>
                    <a:lstStyle/>
                    <a:p>
                      <a:r>
                        <a:rPr sz="900" dirty="0"/>
                        <a:t>DS-N_0</a:t>
                      </a:r>
                      <a:endParaRPr lang="en-US" sz="900" dirty="0"/>
                    </a:p>
                  </a:txBody>
                  <a:tcPr/>
                </a:tc>
                <a:tc>
                  <a:txBody>
                    <a:bodyPr/>
                    <a:lstStyle/>
                    <a:p>
                      <a:pPr algn="r"/>
                      <a:r>
                        <a:rPr sz="900" dirty="0"/>
                        <a:t>3.40000</a:t>
                      </a:r>
                      <a:endParaRPr lang="en-US" sz="900" dirty="0"/>
                    </a:p>
                  </a:txBody>
                  <a:tcPr/>
                </a:tc>
                <a:tc>
                  <a:txBody>
                    <a:bodyPr/>
                    <a:lstStyle/>
                    <a:p>
                      <a:pPr algn="r"/>
                      <a:r>
                        <a:rPr sz="900" dirty="0"/>
                        <a:t>2.640773</a:t>
                      </a:r>
                      <a:endParaRPr lang="en-US" sz="900" dirty="0"/>
                    </a:p>
                  </a:txBody>
                  <a:tcPr/>
                </a:tc>
                <a:tc>
                  <a:txBody>
                    <a:bodyPr/>
                    <a:lstStyle/>
                    <a:p>
                      <a:pPr algn="r"/>
                      <a:r>
                        <a:rPr sz="900" dirty="0"/>
                        <a:t>1.28750</a:t>
                      </a:r>
                      <a:endParaRPr lang="en-US" sz="900" dirty="0"/>
                    </a:p>
                  </a:txBody>
                  <a:tcPr/>
                </a:tc>
                <a:tc>
                  <a:txBody>
                    <a:bodyPr/>
                    <a:lstStyle/>
                    <a:p>
                      <a:pPr algn="r"/>
                      <a:r>
                        <a:rPr sz="900" dirty="0"/>
                        <a:t>0.1979</a:t>
                      </a:r>
                      <a:endParaRPr lang="en-US" sz="900" dirty="0"/>
                    </a:p>
                  </a:txBody>
                  <a:tcPr/>
                </a:tc>
                <a:tc>
                  <a:txBody>
                    <a:bodyPr/>
                    <a:lstStyle/>
                    <a:p>
                      <a:pPr algn="r"/>
                      <a:r>
                        <a:rPr sz="900" dirty="0"/>
                        <a:t>11.5000</a:t>
                      </a:r>
                      <a:endParaRPr lang="en-US" sz="900" dirty="0"/>
                    </a:p>
                  </a:txBody>
                  <a:tcPr/>
                </a:tc>
                <a:tc>
                  <a:txBody>
                    <a:bodyPr/>
                    <a:lstStyle/>
                    <a:p>
                      <a:pPr algn="r"/>
                      <a:r>
                        <a:rPr sz="900" dirty="0"/>
                        <a:t> -4.0000</a:t>
                      </a:r>
                      <a:endParaRPr lang="en-US" sz="900" dirty="0"/>
                    </a:p>
                  </a:txBody>
                  <a:tcPr/>
                </a:tc>
                <a:tc>
                  <a:txBody>
                    <a:bodyPr/>
                    <a:lstStyle/>
                    <a:p>
                      <a:pPr algn="r"/>
                      <a:r>
                        <a:rPr sz="900" dirty="0"/>
                        <a:t>41.0000</a:t>
                      </a:r>
                      <a:endParaRPr lang="en-US" sz="900" dirty="0"/>
                    </a:p>
                  </a:txBody>
                  <a:tcPr/>
                </a:tc>
                <a:tc>
                  <a:txBody>
                    <a:bodyPr/>
                    <a:lstStyle/>
                    <a:p>
                      <a:endParaRPr lang="en-US" sz="900" dirty="0"/>
                    </a:p>
                  </a:txBody>
                  <a:tcPr>
                    <a:blipFill dpi="0" rotWithShape="1">
                      <a:blip r:embed="rId4">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3"/>
                  </a:ext>
                </a:extLst>
              </a:tr>
              <a:tr h="0">
                <a:tc>
                  <a:txBody>
                    <a:bodyPr/>
                    <a:lstStyle/>
                    <a:p>
                      <a:r>
                        <a:rPr sz="900" dirty="0"/>
                        <a:t>ES-N_0</a:t>
                      </a:r>
                      <a:endParaRPr lang="en-US" sz="900" dirty="0"/>
                    </a:p>
                  </a:txBody>
                  <a:tcPr/>
                </a:tc>
                <a:tc>
                  <a:txBody>
                    <a:bodyPr/>
                    <a:lstStyle/>
                    <a:p>
                      <a:r>
                        <a:rPr sz="900" dirty="0"/>
                        <a:t>ES-I_0</a:t>
                      </a:r>
                      <a:endParaRPr lang="en-US" sz="900" dirty="0"/>
                    </a:p>
                  </a:txBody>
                  <a:tcPr/>
                </a:tc>
                <a:tc>
                  <a:txBody>
                    <a:bodyPr/>
                    <a:lstStyle/>
                    <a:p>
                      <a:pPr algn="r"/>
                      <a:r>
                        <a:rPr sz="900" dirty="0"/>
                        <a:t>2.30000</a:t>
                      </a:r>
                      <a:endParaRPr lang="en-US" sz="900" dirty="0"/>
                    </a:p>
                  </a:txBody>
                  <a:tcPr/>
                </a:tc>
                <a:tc>
                  <a:txBody>
                    <a:bodyPr/>
                    <a:lstStyle/>
                    <a:p>
                      <a:pPr algn="r"/>
                      <a:r>
                        <a:rPr sz="900" dirty="0"/>
                        <a:t>2.640773</a:t>
                      </a:r>
                      <a:endParaRPr lang="en-US" sz="900" dirty="0"/>
                    </a:p>
                  </a:txBody>
                  <a:tcPr/>
                </a:tc>
                <a:tc>
                  <a:txBody>
                    <a:bodyPr/>
                    <a:lstStyle/>
                    <a:p>
                      <a:pPr algn="r"/>
                      <a:r>
                        <a:rPr sz="900" dirty="0"/>
                        <a:t>0.87096</a:t>
                      </a:r>
                      <a:endParaRPr lang="en-US" sz="900" dirty="0"/>
                    </a:p>
                  </a:txBody>
                  <a:tcPr/>
                </a:tc>
                <a:tc>
                  <a:txBody>
                    <a:bodyPr/>
                    <a:lstStyle/>
                    <a:p>
                      <a:pPr algn="r"/>
                      <a:r>
                        <a:rPr sz="900" dirty="0"/>
                        <a:t>0.3838</a:t>
                      </a:r>
                      <a:endParaRPr lang="en-US" sz="900" dirty="0"/>
                    </a:p>
                  </a:txBody>
                  <a:tcPr/>
                </a:tc>
                <a:tc>
                  <a:txBody>
                    <a:bodyPr/>
                    <a:lstStyle/>
                    <a:p>
                      <a:pPr algn="r"/>
                      <a:r>
                        <a:rPr sz="900" dirty="0"/>
                        <a:t>8.0000</a:t>
                      </a:r>
                      <a:endParaRPr lang="en-US" sz="900" dirty="0"/>
                    </a:p>
                  </a:txBody>
                  <a:tcPr/>
                </a:tc>
                <a:tc>
                  <a:txBody>
                    <a:bodyPr/>
                    <a:lstStyle/>
                    <a:p>
                      <a:pPr algn="r"/>
                      <a:r>
                        <a:rPr sz="900" dirty="0"/>
                        <a:t> -19.0000</a:t>
                      </a:r>
                      <a:endParaRPr lang="en-US" sz="900" dirty="0"/>
                    </a:p>
                  </a:txBody>
                  <a:tcPr/>
                </a:tc>
                <a:tc>
                  <a:txBody>
                    <a:bodyPr/>
                    <a:lstStyle/>
                    <a:p>
                      <a:pPr algn="r"/>
                      <a:r>
                        <a:rPr sz="900" dirty="0"/>
                        <a:t>40.0000</a:t>
                      </a:r>
                      <a:endParaRPr lang="en-US" sz="900" dirty="0"/>
                    </a:p>
                  </a:txBody>
                  <a:tcPr/>
                </a:tc>
                <a:tc>
                  <a:txBody>
                    <a:bodyPr/>
                    <a:lstStyle/>
                    <a:p>
                      <a:endParaRPr lang="en-US" sz="900" dirty="0"/>
                    </a:p>
                  </a:txBody>
                  <a:tcPr>
                    <a:blipFill dpi="0" rotWithShape="1">
                      <a:blip r:embed="rId5">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4"/>
                  </a:ext>
                </a:extLst>
              </a:tr>
              <a:tr h="0">
                <a:tc>
                  <a:txBody>
                    <a:bodyPr/>
                    <a:lstStyle/>
                    <a:p>
                      <a:r>
                        <a:rPr sz="900" dirty="0"/>
                        <a:t>ED-N_0</a:t>
                      </a:r>
                      <a:endParaRPr lang="en-US" sz="900" dirty="0"/>
                    </a:p>
                  </a:txBody>
                  <a:tcPr/>
                </a:tc>
                <a:tc>
                  <a:txBody>
                    <a:bodyPr/>
                    <a:lstStyle/>
                    <a:p>
                      <a:r>
                        <a:rPr sz="900" dirty="0"/>
                        <a:t>DD-N_0</a:t>
                      </a:r>
                      <a:endParaRPr lang="en-US" sz="900" dirty="0"/>
                    </a:p>
                  </a:txBody>
                  <a:tcPr/>
                </a:tc>
                <a:tc>
                  <a:txBody>
                    <a:bodyPr/>
                    <a:lstStyle/>
                    <a:p>
                      <a:pPr algn="r"/>
                      <a:r>
                        <a:rPr sz="900" dirty="0"/>
                        <a:t>2.22222</a:t>
                      </a:r>
                      <a:endParaRPr lang="en-US" sz="900" dirty="0"/>
                    </a:p>
                  </a:txBody>
                  <a:tcPr/>
                </a:tc>
                <a:tc>
                  <a:txBody>
                    <a:bodyPr/>
                    <a:lstStyle/>
                    <a:p>
                      <a:pPr algn="r"/>
                      <a:r>
                        <a:rPr sz="900" dirty="0"/>
                        <a:t>2.515313</a:t>
                      </a:r>
                      <a:endParaRPr lang="en-US" sz="900" dirty="0"/>
                    </a:p>
                  </a:txBody>
                  <a:tcPr/>
                </a:tc>
                <a:tc>
                  <a:txBody>
                    <a:bodyPr/>
                    <a:lstStyle/>
                    <a:p>
                      <a:pPr algn="r"/>
                      <a:r>
                        <a:rPr sz="900" dirty="0"/>
                        <a:t>0.88348</a:t>
                      </a:r>
                      <a:endParaRPr lang="en-US" sz="900" dirty="0"/>
                    </a:p>
                  </a:txBody>
                  <a:tcPr/>
                </a:tc>
                <a:tc>
                  <a:txBody>
                    <a:bodyPr/>
                    <a:lstStyle/>
                    <a:p>
                      <a:pPr algn="r"/>
                      <a:r>
                        <a:rPr sz="900" dirty="0"/>
                        <a:t>0.3770</a:t>
                      </a:r>
                      <a:endParaRPr lang="en-US" sz="900" dirty="0"/>
                    </a:p>
                  </a:txBody>
                  <a:tcPr/>
                </a:tc>
                <a:tc>
                  <a:txBody>
                    <a:bodyPr/>
                    <a:lstStyle/>
                    <a:p>
                      <a:pPr algn="r"/>
                      <a:r>
                        <a:rPr sz="900" dirty="0"/>
                        <a:t>6.0000</a:t>
                      </a:r>
                      <a:endParaRPr lang="en-US" sz="900" dirty="0"/>
                    </a:p>
                  </a:txBody>
                  <a:tcPr/>
                </a:tc>
                <a:tc>
                  <a:txBody>
                    <a:bodyPr/>
                    <a:lstStyle/>
                    <a:p>
                      <a:pPr algn="r"/>
                      <a:r>
                        <a:rPr sz="900" dirty="0"/>
                        <a:t> -7.0000</a:t>
                      </a:r>
                      <a:endParaRPr lang="en-US" sz="900" dirty="0"/>
                    </a:p>
                  </a:txBody>
                  <a:tcPr/>
                </a:tc>
                <a:tc>
                  <a:txBody>
                    <a:bodyPr/>
                    <a:lstStyle/>
                    <a:p>
                      <a:pPr algn="r"/>
                      <a:r>
                        <a:rPr sz="900" dirty="0"/>
                        <a:t>67.0000</a:t>
                      </a:r>
                      <a:endParaRPr lang="en-US" sz="900" dirty="0"/>
                    </a:p>
                  </a:txBody>
                  <a:tcPr/>
                </a:tc>
                <a:tc>
                  <a:txBody>
                    <a:bodyPr/>
                    <a:lstStyle/>
                    <a:p>
                      <a:endParaRPr lang="en-US" sz="900" dirty="0"/>
                    </a:p>
                  </a:txBody>
                  <a:tcPr>
                    <a:blipFill dpi="0" rotWithShape="1">
                      <a:blip r:embed="rId6">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5"/>
                  </a:ext>
                </a:extLst>
              </a:tr>
              <a:tr h="0">
                <a:tc>
                  <a:txBody>
                    <a:bodyPr/>
                    <a:lstStyle/>
                    <a:p>
                      <a:r>
                        <a:rPr sz="900" dirty="0"/>
                        <a:t>ED-I_0</a:t>
                      </a:r>
                      <a:endParaRPr lang="en-US" sz="900" dirty="0"/>
                    </a:p>
                  </a:txBody>
                  <a:tcPr/>
                </a:tc>
                <a:tc>
                  <a:txBody>
                    <a:bodyPr/>
                    <a:lstStyle/>
                    <a:p>
                      <a:r>
                        <a:rPr sz="900" dirty="0"/>
                        <a:t>DD-N_0</a:t>
                      </a:r>
                      <a:endParaRPr lang="en-US" sz="900" dirty="0"/>
                    </a:p>
                  </a:txBody>
                  <a:tcPr/>
                </a:tc>
                <a:tc>
                  <a:txBody>
                    <a:bodyPr/>
                    <a:lstStyle/>
                    <a:p>
                      <a:pPr algn="r"/>
                      <a:r>
                        <a:rPr sz="900" dirty="0"/>
                        <a:t>1.79444</a:t>
                      </a:r>
                      <a:endParaRPr lang="en-US" sz="900" dirty="0"/>
                    </a:p>
                  </a:txBody>
                  <a:tcPr/>
                </a:tc>
                <a:tc>
                  <a:txBody>
                    <a:bodyPr/>
                    <a:lstStyle/>
                    <a:p>
                      <a:pPr algn="r"/>
                      <a:r>
                        <a:rPr sz="900" dirty="0"/>
                        <a:t>2.583303</a:t>
                      </a:r>
                      <a:endParaRPr lang="en-US" sz="900" dirty="0"/>
                    </a:p>
                  </a:txBody>
                  <a:tcPr/>
                </a:tc>
                <a:tc>
                  <a:txBody>
                    <a:bodyPr/>
                    <a:lstStyle/>
                    <a:p>
                      <a:pPr algn="r"/>
                      <a:r>
                        <a:rPr sz="900" dirty="0"/>
                        <a:t>0.69463</a:t>
                      </a:r>
                      <a:endParaRPr lang="en-US" sz="900" dirty="0"/>
                    </a:p>
                  </a:txBody>
                  <a:tcPr/>
                </a:tc>
                <a:tc>
                  <a:txBody>
                    <a:bodyPr/>
                    <a:lstStyle/>
                    <a:p>
                      <a:pPr algn="r"/>
                      <a:r>
                        <a:rPr sz="900" dirty="0"/>
                        <a:t>0.4873</a:t>
                      </a:r>
                      <a:endParaRPr lang="en-US" sz="900" dirty="0"/>
                    </a:p>
                  </a:txBody>
                  <a:tcPr/>
                </a:tc>
                <a:tc>
                  <a:txBody>
                    <a:bodyPr/>
                    <a:lstStyle/>
                    <a:p>
                      <a:pPr algn="r"/>
                      <a:r>
                        <a:rPr sz="900" dirty="0"/>
                        <a:t>30.0000</a:t>
                      </a:r>
                      <a:endParaRPr lang="en-US" sz="900" dirty="0"/>
                    </a:p>
                  </a:txBody>
                  <a:tcPr/>
                </a:tc>
                <a:tc>
                  <a:txBody>
                    <a:bodyPr/>
                    <a:lstStyle/>
                    <a:p>
                      <a:pPr algn="r"/>
                      <a:r>
                        <a:rPr sz="900" dirty="0"/>
                        <a:t> -10.0000</a:t>
                      </a:r>
                      <a:endParaRPr lang="en-US" sz="900" dirty="0"/>
                    </a:p>
                  </a:txBody>
                  <a:tcPr/>
                </a:tc>
                <a:tc>
                  <a:txBody>
                    <a:bodyPr/>
                    <a:lstStyle/>
                    <a:p>
                      <a:pPr algn="r"/>
                      <a:r>
                        <a:rPr sz="900" dirty="0"/>
                        <a:t>97.0000</a:t>
                      </a:r>
                      <a:endParaRPr lang="en-US" sz="900" dirty="0"/>
                    </a:p>
                  </a:txBody>
                  <a:tcPr/>
                </a:tc>
                <a:tc>
                  <a:txBody>
                    <a:bodyPr/>
                    <a:lstStyle/>
                    <a:p>
                      <a:endParaRPr lang="en-US" sz="900" dirty="0"/>
                    </a:p>
                  </a:txBody>
                  <a:tcPr>
                    <a:blipFill dpi="0" rotWithShape="1">
                      <a:blip r:embed="rId7">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6"/>
                  </a:ext>
                </a:extLst>
              </a:tr>
              <a:tr h="0">
                <a:tc>
                  <a:txBody>
                    <a:bodyPr/>
                    <a:lstStyle/>
                    <a:p>
                      <a:r>
                        <a:rPr sz="900" dirty="0"/>
                        <a:t>ED-I_0</a:t>
                      </a:r>
                      <a:endParaRPr lang="en-US" sz="900" dirty="0"/>
                    </a:p>
                  </a:txBody>
                  <a:tcPr/>
                </a:tc>
                <a:tc>
                  <a:txBody>
                    <a:bodyPr/>
                    <a:lstStyle/>
                    <a:p>
                      <a:r>
                        <a:rPr sz="900" dirty="0"/>
                        <a:t>DS-I_0</a:t>
                      </a:r>
                      <a:endParaRPr lang="en-US" sz="900" dirty="0"/>
                    </a:p>
                  </a:txBody>
                  <a:tcPr/>
                </a:tc>
                <a:tc>
                  <a:txBody>
                    <a:bodyPr/>
                    <a:lstStyle/>
                    <a:p>
                      <a:pPr algn="r"/>
                      <a:r>
                        <a:rPr sz="900" dirty="0"/>
                        <a:t>1.70000</a:t>
                      </a:r>
                      <a:endParaRPr lang="en-US" sz="900" dirty="0"/>
                    </a:p>
                  </a:txBody>
                  <a:tcPr/>
                </a:tc>
                <a:tc>
                  <a:txBody>
                    <a:bodyPr/>
                    <a:lstStyle/>
                    <a:p>
                      <a:pPr algn="r"/>
                      <a:r>
                        <a:rPr sz="900" dirty="0"/>
                        <a:t>2.645751</a:t>
                      </a:r>
                      <a:endParaRPr lang="en-US" sz="900" dirty="0"/>
                    </a:p>
                  </a:txBody>
                  <a:tcPr/>
                </a:tc>
                <a:tc>
                  <a:txBody>
                    <a:bodyPr/>
                    <a:lstStyle/>
                    <a:p>
                      <a:pPr algn="r"/>
                      <a:r>
                        <a:rPr sz="900" dirty="0"/>
                        <a:t>0.64254</a:t>
                      </a:r>
                      <a:endParaRPr lang="en-US" sz="900" dirty="0"/>
                    </a:p>
                  </a:txBody>
                  <a:tcPr/>
                </a:tc>
                <a:tc>
                  <a:txBody>
                    <a:bodyPr/>
                    <a:lstStyle/>
                    <a:p>
                      <a:pPr algn="r"/>
                      <a:r>
                        <a:rPr sz="900" dirty="0"/>
                        <a:t>0.5205</a:t>
                      </a:r>
                      <a:endParaRPr lang="en-US" sz="900" dirty="0"/>
                    </a:p>
                  </a:txBody>
                  <a:tcPr/>
                </a:tc>
                <a:tc>
                  <a:txBody>
                    <a:bodyPr/>
                    <a:lstStyle/>
                    <a:p>
                      <a:pPr algn="r"/>
                      <a:r>
                        <a:rPr sz="900" dirty="0"/>
                        <a:t>7.0000</a:t>
                      </a:r>
                      <a:endParaRPr lang="en-US" sz="900" dirty="0"/>
                    </a:p>
                  </a:txBody>
                  <a:tcPr/>
                </a:tc>
                <a:tc>
                  <a:txBody>
                    <a:bodyPr/>
                    <a:lstStyle/>
                    <a:p>
                      <a:pPr algn="r"/>
                      <a:r>
                        <a:rPr sz="900" dirty="0"/>
                        <a:t> -32.0000</a:t>
                      </a:r>
                      <a:endParaRPr lang="en-US" sz="900" dirty="0"/>
                    </a:p>
                  </a:txBody>
                  <a:tcPr/>
                </a:tc>
                <a:tc>
                  <a:txBody>
                    <a:bodyPr/>
                    <a:lstStyle/>
                    <a:p>
                      <a:pPr algn="r"/>
                      <a:r>
                        <a:rPr sz="900" dirty="0"/>
                        <a:t>94.0000</a:t>
                      </a:r>
                      <a:endParaRPr lang="en-US" sz="900" dirty="0"/>
                    </a:p>
                  </a:txBody>
                  <a:tcPr/>
                </a:tc>
                <a:tc>
                  <a:txBody>
                    <a:bodyPr/>
                    <a:lstStyle/>
                    <a:p>
                      <a:endParaRPr lang="en-US" sz="900" dirty="0"/>
                    </a:p>
                  </a:txBody>
                  <a:tcPr>
                    <a:blipFill dpi="0" rotWithShape="1">
                      <a:blip r:embed="rId8">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7"/>
                  </a:ext>
                </a:extLst>
              </a:tr>
              <a:tr h="0">
                <a:tc>
                  <a:txBody>
                    <a:bodyPr/>
                    <a:lstStyle/>
                    <a:p>
                      <a:r>
                        <a:rPr sz="900" dirty="0"/>
                        <a:t>ES-N_0</a:t>
                      </a:r>
                      <a:endParaRPr lang="en-US" sz="900" dirty="0"/>
                    </a:p>
                  </a:txBody>
                  <a:tcPr/>
                </a:tc>
                <a:tc>
                  <a:txBody>
                    <a:bodyPr/>
                    <a:lstStyle/>
                    <a:p>
                      <a:r>
                        <a:rPr sz="900" dirty="0"/>
                        <a:t>DD-N_0</a:t>
                      </a:r>
                      <a:endParaRPr lang="en-US" sz="900" dirty="0"/>
                    </a:p>
                  </a:txBody>
                  <a:tcPr/>
                </a:tc>
                <a:tc>
                  <a:txBody>
                    <a:bodyPr/>
                    <a:lstStyle/>
                    <a:p>
                      <a:pPr algn="r"/>
                      <a:r>
                        <a:rPr sz="900" dirty="0"/>
                        <a:t>1.26667</a:t>
                      </a:r>
                      <a:endParaRPr lang="en-US" sz="900" dirty="0"/>
                    </a:p>
                  </a:txBody>
                  <a:tcPr/>
                </a:tc>
                <a:tc>
                  <a:txBody>
                    <a:bodyPr/>
                    <a:lstStyle/>
                    <a:p>
                      <a:pPr algn="r"/>
                      <a:r>
                        <a:rPr sz="900" dirty="0"/>
                        <a:t>2.584438</a:t>
                      </a:r>
                      <a:endParaRPr lang="en-US" sz="900" dirty="0"/>
                    </a:p>
                  </a:txBody>
                  <a:tcPr/>
                </a:tc>
                <a:tc>
                  <a:txBody>
                    <a:bodyPr/>
                    <a:lstStyle/>
                    <a:p>
                      <a:pPr algn="r"/>
                      <a:r>
                        <a:rPr sz="900" dirty="0"/>
                        <a:t>0.49011</a:t>
                      </a:r>
                      <a:endParaRPr lang="en-US" sz="900" dirty="0"/>
                    </a:p>
                  </a:txBody>
                  <a:tcPr/>
                </a:tc>
                <a:tc>
                  <a:txBody>
                    <a:bodyPr/>
                    <a:lstStyle/>
                    <a:p>
                      <a:pPr algn="r"/>
                      <a:r>
                        <a:rPr sz="900" dirty="0"/>
                        <a:t>0.6241</a:t>
                      </a:r>
                      <a:endParaRPr lang="en-US" sz="900" dirty="0"/>
                    </a:p>
                  </a:txBody>
                  <a:tcPr/>
                </a:tc>
                <a:tc>
                  <a:txBody>
                    <a:bodyPr/>
                    <a:lstStyle/>
                    <a:p>
                      <a:pPr algn="r"/>
                      <a:r>
                        <a:rPr sz="900" dirty="0"/>
                        <a:t>4.5000</a:t>
                      </a:r>
                      <a:endParaRPr lang="en-US" sz="900" dirty="0"/>
                    </a:p>
                  </a:txBody>
                  <a:tcPr/>
                </a:tc>
                <a:tc>
                  <a:txBody>
                    <a:bodyPr/>
                    <a:lstStyle/>
                    <a:p>
                      <a:pPr algn="r"/>
                      <a:r>
                        <a:rPr sz="900" dirty="0"/>
                        <a:t> -11.0000</a:t>
                      </a:r>
                      <a:endParaRPr lang="en-US" sz="900" dirty="0"/>
                    </a:p>
                  </a:txBody>
                  <a:tcPr/>
                </a:tc>
                <a:tc>
                  <a:txBody>
                    <a:bodyPr/>
                    <a:lstStyle/>
                    <a:p>
                      <a:pPr algn="r"/>
                      <a:r>
                        <a:rPr sz="900" dirty="0"/>
                        <a:t>38.0000</a:t>
                      </a:r>
                      <a:endParaRPr lang="en-US" sz="900" dirty="0"/>
                    </a:p>
                  </a:txBody>
                  <a:tcPr/>
                </a:tc>
                <a:tc>
                  <a:txBody>
                    <a:bodyPr/>
                    <a:lstStyle/>
                    <a:p>
                      <a:endParaRPr lang="en-US" sz="900" dirty="0"/>
                    </a:p>
                  </a:txBody>
                  <a:tcPr>
                    <a:blipFill dpi="0" rotWithShape="1">
                      <a:blip r:embed="rId9">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8"/>
                  </a:ext>
                </a:extLst>
              </a:tr>
              <a:tr h="0">
                <a:tc>
                  <a:txBody>
                    <a:bodyPr/>
                    <a:lstStyle/>
                    <a:p>
                      <a:r>
                        <a:rPr sz="900" dirty="0"/>
                        <a:t>DS-I_0</a:t>
                      </a:r>
                      <a:endParaRPr lang="en-US" sz="900" dirty="0"/>
                    </a:p>
                  </a:txBody>
                  <a:tcPr/>
                </a:tc>
                <a:tc>
                  <a:txBody>
                    <a:bodyPr/>
                    <a:lstStyle/>
                    <a:p>
                      <a:r>
                        <a:rPr sz="900" dirty="0"/>
                        <a:t>DD-N_0</a:t>
                      </a:r>
                      <a:endParaRPr lang="en-US" sz="900" dirty="0"/>
                    </a:p>
                  </a:txBody>
                  <a:tcPr/>
                </a:tc>
                <a:tc>
                  <a:txBody>
                    <a:bodyPr/>
                    <a:lstStyle/>
                    <a:p>
                      <a:pPr algn="r"/>
                      <a:r>
                        <a:rPr sz="900" dirty="0"/>
                        <a:t>1.05556</a:t>
                      </a:r>
                      <a:endParaRPr lang="en-US" sz="900" dirty="0"/>
                    </a:p>
                  </a:txBody>
                  <a:tcPr/>
                </a:tc>
                <a:tc>
                  <a:txBody>
                    <a:bodyPr/>
                    <a:lstStyle/>
                    <a:p>
                      <a:pPr algn="r"/>
                      <a:r>
                        <a:rPr sz="900" dirty="0"/>
                        <a:t>2.584438</a:t>
                      </a:r>
                      <a:endParaRPr lang="en-US" sz="900" dirty="0"/>
                    </a:p>
                  </a:txBody>
                  <a:tcPr/>
                </a:tc>
                <a:tc>
                  <a:txBody>
                    <a:bodyPr/>
                    <a:lstStyle/>
                    <a:p>
                      <a:pPr algn="r"/>
                      <a:r>
                        <a:rPr sz="900" dirty="0"/>
                        <a:t>0.40843</a:t>
                      </a:r>
                      <a:endParaRPr lang="en-US" sz="900" dirty="0"/>
                    </a:p>
                  </a:txBody>
                  <a:tcPr/>
                </a:tc>
                <a:tc>
                  <a:txBody>
                    <a:bodyPr/>
                    <a:lstStyle/>
                    <a:p>
                      <a:pPr algn="r"/>
                      <a:r>
                        <a:rPr sz="900" dirty="0"/>
                        <a:t>0.6830</a:t>
                      </a:r>
                      <a:endParaRPr lang="en-US" sz="900" dirty="0"/>
                    </a:p>
                  </a:txBody>
                  <a:tcPr/>
                </a:tc>
                <a:tc>
                  <a:txBody>
                    <a:bodyPr/>
                    <a:lstStyle/>
                    <a:p>
                      <a:pPr algn="r"/>
                      <a:r>
                        <a:rPr sz="900" dirty="0"/>
                        <a:t>4.5000</a:t>
                      </a:r>
                      <a:endParaRPr lang="en-US" sz="900" dirty="0"/>
                    </a:p>
                  </a:txBody>
                  <a:tcPr/>
                </a:tc>
                <a:tc>
                  <a:txBody>
                    <a:bodyPr/>
                    <a:lstStyle/>
                    <a:p>
                      <a:pPr algn="r"/>
                      <a:r>
                        <a:rPr sz="900" dirty="0"/>
                        <a:t> -12.0000</a:t>
                      </a:r>
                      <a:endParaRPr lang="en-US" sz="900" dirty="0"/>
                    </a:p>
                  </a:txBody>
                  <a:tcPr/>
                </a:tc>
                <a:tc>
                  <a:txBody>
                    <a:bodyPr/>
                    <a:lstStyle/>
                    <a:p>
                      <a:pPr algn="r"/>
                      <a:r>
                        <a:rPr sz="900" dirty="0"/>
                        <a:t>63.0000</a:t>
                      </a:r>
                      <a:endParaRPr lang="en-US" sz="900" dirty="0"/>
                    </a:p>
                  </a:txBody>
                  <a:tcPr/>
                </a:tc>
                <a:tc>
                  <a:txBody>
                    <a:bodyPr/>
                    <a:lstStyle/>
                    <a:p>
                      <a:endParaRPr lang="en-US" sz="900" dirty="0"/>
                    </a:p>
                  </a:txBody>
                  <a:tcPr>
                    <a:blipFill dpi="0" rotWithShape="1">
                      <a:blip r:embed="rId10">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9"/>
                  </a:ext>
                </a:extLst>
              </a:tr>
              <a:tr h="0">
                <a:tc>
                  <a:txBody>
                    <a:bodyPr/>
                    <a:lstStyle/>
                    <a:p>
                      <a:r>
                        <a:rPr sz="900" dirty="0"/>
                        <a:t>ED-N_0</a:t>
                      </a:r>
                      <a:endParaRPr lang="en-US" sz="900" dirty="0"/>
                    </a:p>
                  </a:txBody>
                  <a:tcPr/>
                </a:tc>
                <a:tc>
                  <a:txBody>
                    <a:bodyPr/>
                    <a:lstStyle/>
                    <a:p>
                      <a:r>
                        <a:rPr sz="900" dirty="0"/>
                        <a:t>DS-I_0</a:t>
                      </a:r>
                      <a:endParaRPr lang="en-US" sz="900" dirty="0"/>
                    </a:p>
                  </a:txBody>
                  <a:tcPr/>
                </a:tc>
                <a:tc>
                  <a:txBody>
                    <a:bodyPr/>
                    <a:lstStyle/>
                    <a:p>
                      <a:pPr algn="r"/>
                      <a:r>
                        <a:rPr sz="900" dirty="0"/>
                        <a:t>0.42222</a:t>
                      </a:r>
                      <a:endParaRPr lang="en-US" sz="900" dirty="0"/>
                    </a:p>
                  </a:txBody>
                  <a:tcPr/>
                </a:tc>
                <a:tc>
                  <a:txBody>
                    <a:bodyPr/>
                    <a:lstStyle/>
                    <a:p>
                      <a:pPr algn="r"/>
                      <a:r>
                        <a:rPr sz="900" dirty="0"/>
                        <a:t>2.583303</a:t>
                      </a:r>
                      <a:endParaRPr lang="en-US" sz="900" dirty="0"/>
                    </a:p>
                  </a:txBody>
                  <a:tcPr/>
                </a:tc>
                <a:tc>
                  <a:txBody>
                    <a:bodyPr/>
                    <a:lstStyle/>
                    <a:p>
                      <a:pPr algn="r"/>
                      <a:r>
                        <a:rPr sz="900" dirty="0"/>
                        <a:t>0.16344</a:t>
                      </a:r>
                      <a:endParaRPr lang="en-US" sz="900" dirty="0"/>
                    </a:p>
                  </a:txBody>
                  <a:tcPr/>
                </a:tc>
                <a:tc>
                  <a:txBody>
                    <a:bodyPr/>
                    <a:lstStyle/>
                    <a:p>
                      <a:pPr algn="r"/>
                      <a:r>
                        <a:rPr sz="900" dirty="0"/>
                        <a:t>0.8702</a:t>
                      </a:r>
                      <a:endParaRPr lang="en-US" sz="900" dirty="0"/>
                    </a:p>
                  </a:txBody>
                  <a:tcPr/>
                </a:tc>
                <a:tc>
                  <a:txBody>
                    <a:bodyPr/>
                    <a:lstStyle/>
                    <a:p>
                      <a:pPr algn="r"/>
                      <a:r>
                        <a:rPr sz="900" dirty="0"/>
                        <a:t>3.5000</a:t>
                      </a:r>
                      <a:endParaRPr lang="en-US" sz="900" dirty="0"/>
                    </a:p>
                  </a:txBody>
                  <a:tcPr/>
                </a:tc>
                <a:tc>
                  <a:txBody>
                    <a:bodyPr/>
                    <a:lstStyle/>
                    <a:p>
                      <a:pPr algn="r"/>
                      <a:r>
                        <a:rPr sz="900" dirty="0"/>
                        <a:t> -51.0000</a:t>
                      </a:r>
                      <a:endParaRPr lang="en-US" sz="900" dirty="0"/>
                    </a:p>
                  </a:txBody>
                  <a:tcPr/>
                </a:tc>
                <a:tc>
                  <a:txBody>
                    <a:bodyPr/>
                    <a:lstStyle/>
                    <a:p>
                      <a:pPr algn="r"/>
                      <a:r>
                        <a:rPr sz="900" dirty="0"/>
                        <a:t>39.0000</a:t>
                      </a:r>
                      <a:endParaRPr lang="en-US" sz="900" dirty="0"/>
                    </a:p>
                  </a:txBody>
                  <a:tcPr/>
                </a:tc>
                <a:tc>
                  <a:txBody>
                    <a:bodyPr/>
                    <a:lstStyle/>
                    <a:p>
                      <a:endParaRPr lang="en-US" sz="900" dirty="0"/>
                    </a:p>
                  </a:txBody>
                  <a:tcPr>
                    <a:blipFill dpi="0" rotWithShape="1">
                      <a:blip r:embed="rId11">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0"/>
                  </a:ext>
                </a:extLst>
              </a:tr>
              <a:tr h="0">
                <a:tc>
                  <a:txBody>
                    <a:bodyPr/>
                    <a:lstStyle/>
                    <a:p>
                      <a:r>
                        <a:rPr sz="900" dirty="0"/>
                        <a:t>ED-N_0</a:t>
                      </a:r>
                      <a:endParaRPr lang="en-US" sz="900" dirty="0"/>
                    </a:p>
                  </a:txBody>
                  <a:tcPr/>
                </a:tc>
                <a:tc>
                  <a:txBody>
                    <a:bodyPr/>
                    <a:lstStyle/>
                    <a:p>
                      <a:r>
                        <a:rPr sz="900" dirty="0"/>
                        <a:t>ED-I_0</a:t>
                      </a:r>
                      <a:endParaRPr lang="en-US" sz="900" dirty="0"/>
                    </a:p>
                  </a:txBody>
                  <a:tcPr/>
                </a:tc>
                <a:tc>
                  <a:txBody>
                    <a:bodyPr/>
                    <a:lstStyle/>
                    <a:p>
                      <a:pPr algn="r"/>
                      <a:r>
                        <a:rPr sz="900" dirty="0"/>
                        <a:t> -0.10556</a:t>
                      </a:r>
                      <a:endParaRPr lang="en-US" sz="900" dirty="0"/>
                    </a:p>
                  </a:txBody>
                  <a:tcPr/>
                </a:tc>
                <a:tc>
                  <a:txBody>
                    <a:bodyPr/>
                    <a:lstStyle/>
                    <a:p>
                      <a:pPr algn="r"/>
                      <a:r>
                        <a:rPr sz="900" dirty="0"/>
                        <a:t>2.584438</a:t>
                      </a:r>
                      <a:endParaRPr lang="en-US" sz="900" dirty="0"/>
                    </a:p>
                  </a:txBody>
                  <a:tcPr/>
                </a:tc>
                <a:tc>
                  <a:txBody>
                    <a:bodyPr/>
                    <a:lstStyle/>
                    <a:p>
                      <a:pPr algn="r"/>
                      <a:r>
                        <a:rPr sz="900" dirty="0"/>
                        <a:t> -0.04084</a:t>
                      </a:r>
                      <a:endParaRPr lang="en-US" sz="900" dirty="0"/>
                    </a:p>
                  </a:txBody>
                  <a:tcPr/>
                </a:tc>
                <a:tc>
                  <a:txBody>
                    <a:bodyPr/>
                    <a:lstStyle/>
                    <a:p>
                      <a:pPr algn="r"/>
                      <a:r>
                        <a:rPr sz="900" dirty="0"/>
                        <a:t>0.9674</a:t>
                      </a:r>
                      <a:endParaRPr lang="en-US" sz="900" dirty="0"/>
                    </a:p>
                  </a:txBody>
                  <a:tcPr/>
                </a:tc>
                <a:tc>
                  <a:txBody>
                    <a:bodyPr/>
                    <a:lstStyle/>
                    <a:p>
                      <a:pPr algn="r"/>
                      <a:r>
                        <a:rPr sz="900" dirty="0"/>
                        <a:t> -3.0000</a:t>
                      </a:r>
                      <a:endParaRPr lang="en-US" sz="900" dirty="0"/>
                    </a:p>
                  </a:txBody>
                  <a:tcPr/>
                </a:tc>
                <a:tc>
                  <a:txBody>
                    <a:bodyPr/>
                    <a:lstStyle/>
                    <a:p>
                      <a:pPr algn="r"/>
                      <a:r>
                        <a:rPr sz="900" dirty="0"/>
                        <a:t> -98.0000</a:t>
                      </a:r>
                      <a:endParaRPr lang="en-US" sz="900" dirty="0"/>
                    </a:p>
                  </a:txBody>
                  <a:tcPr/>
                </a:tc>
                <a:tc>
                  <a:txBody>
                    <a:bodyPr/>
                    <a:lstStyle/>
                    <a:p>
                      <a:pPr algn="r"/>
                      <a:r>
                        <a:rPr sz="900" dirty="0"/>
                        <a:t>24.0000</a:t>
                      </a:r>
                      <a:endParaRPr lang="en-US" sz="900" dirty="0"/>
                    </a:p>
                  </a:txBody>
                  <a:tcPr/>
                </a:tc>
                <a:tc>
                  <a:txBody>
                    <a:bodyPr/>
                    <a:lstStyle/>
                    <a:p>
                      <a:endParaRPr lang="en-US" sz="900" dirty="0"/>
                    </a:p>
                  </a:txBody>
                  <a:tcPr>
                    <a:blipFill dpi="0" rotWithShape="1">
                      <a:blip r:embed="rId1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1"/>
                  </a:ext>
                </a:extLst>
              </a:tr>
              <a:tr h="0">
                <a:tc>
                  <a:txBody>
                    <a:bodyPr/>
                    <a:lstStyle/>
                    <a:p>
                      <a:r>
                        <a:rPr sz="900" dirty="0"/>
                        <a:t>ES-N_0</a:t>
                      </a:r>
                      <a:endParaRPr lang="en-US" sz="900" dirty="0"/>
                    </a:p>
                  </a:txBody>
                  <a:tcPr/>
                </a:tc>
                <a:tc>
                  <a:txBody>
                    <a:bodyPr/>
                    <a:lstStyle/>
                    <a:p>
                      <a:r>
                        <a:rPr sz="900" dirty="0"/>
                        <a:t>DS-I_0</a:t>
                      </a:r>
                      <a:endParaRPr lang="en-US" sz="900" dirty="0"/>
                    </a:p>
                  </a:txBody>
                  <a:tcPr/>
                </a:tc>
                <a:tc>
                  <a:txBody>
                    <a:bodyPr/>
                    <a:lstStyle/>
                    <a:p>
                      <a:pPr algn="r"/>
                      <a:r>
                        <a:rPr sz="900" dirty="0"/>
                        <a:t> -0.30000</a:t>
                      </a:r>
                      <a:endParaRPr lang="en-US" sz="900" dirty="0"/>
                    </a:p>
                  </a:txBody>
                  <a:tcPr/>
                </a:tc>
                <a:tc>
                  <a:txBody>
                    <a:bodyPr/>
                    <a:lstStyle/>
                    <a:p>
                      <a:pPr algn="r"/>
                      <a:r>
                        <a:rPr sz="900" dirty="0"/>
                        <a:t>2.641770</a:t>
                      </a:r>
                      <a:endParaRPr lang="en-US" sz="900" dirty="0"/>
                    </a:p>
                  </a:txBody>
                  <a:tcPr/>
                </a:tc>
                <a:tc>
                  <a:txBody>
                    <a:bodyPr/>
                    <a:lstStyle/>
                    <a:p>
                      <a:pPr algn="r"/>
                      <a:r>
                        <a:rPr sz="900" dirty="0"/>
                        <a:t> -0.11356</a:t>
                      </a:r>
                      <a:endParaRPr lang="en-US" sz="900" dirty="0"/>
                    </a:p>
                  </a:txBody>
                  <a:tcPr/>
                </a:tc>
                <a:tc>
                  <a:txBody>
                    <a:bodyPr/>
                    <a:lstStyle/>
                    <a:p>
                      <a:pPr algn="r"/>
                      <a:r>
                        <a:rPr sz="900" dirty="0"/>
                        <a:t>0.9096</a:t>
                      </a:r>
                      <a:endParaRPr lang="en-US" sz="900" dirty="0"/>
                    </a:p>
                  </a:txBody>
                  <a:tcPr/>
                </a:tc>
                <a:tc>
                  <a:txBody>
                    <a:bodyPr/>
                    <a:lstStyle/>
                    <a:p>
                      <a:pPr algn="r"/>
                      <a:r>
                        <a:rPr sz="900" dirty="0"/>
                        <a:t> -0.5000</a:t>
                      </a:r>
                      <a:endParaRPr lang="en-US" sz="900" dirty="0"/>
                    </a:p>
                  </a:txBody>
                  <a:tcPr/>
                </a:tc>
                <a:tc>
                  <a:txBody>
                    <a:bodyPr/>
                    <a:lstStyle/>
                    <a:p>
                      <a:pPr algn="r"/>
                      <a:r>
                        <a:rPr sz="900" dirty="0"/>
                        <a:t> -45.0000</a:t>
                      </a:r>
                      <a:endParaRPr lang="en-US" sz="900" dirty="0"/>
                    </a:p>
                  </a:txBody>
                  <a:tcPr/>
                </a:tc>
                <a:tc>
                  <a:txBody>
                    <a:bodyPr/>
                    <a:lstStyle/>
                    <a:p>
                      <a:pPr algn="r"/>
                      <a:r>
                        <a:rPr sz="900" dirty="0"/>
                        <a:t>34.0000</a:t>
                      </a:r>
                      <a:endParaRPr lang="en-US" sz="900" dirty="0"/>
                    </a:p>
                  </a:txBody>
                  <a:tcPr/>
                </a:tc>
                <a:tc>
                  <a:txBody>
                    <a:bodyPr/>
                    <a:lstStyle/>
                    <a:p>
                      <a:endParaRPr lang="en-US" sz="900" dirty="0"/>
                    </a:p>
                  </a:txBody>
                  <a:tcPr>
                    <a:blipFill dpi="0" rotWithShape="1">
                      <a:blip r:embed="rId13">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2"/>
                  </a:ext>
                </a:extLst>
              </a:tr>
              <a:tr h="0">
                <a:tc>
                  <a:txBody>
                    <a:bodyPr/>
                    <a:lstStyle/>
                    <a:p>
                      <a:r>
                        <a:rPr sz="900" dirty="0"/>
                        <a:t>ES-N_0</a:t>
                      </a:r>
                      <a:endParaRPr lang="en-US" sz="900" dirty="0"/>
                    </a:p>
                  </a:txBody>
                  <a:tcPr/>
                </a:tc>
                <a:tc>
                  <a:txBody>
                    <a:bodyPr/>
                    <a:lstStyle/>
                    <a:p>
                      <a:r>
                        <a:rPr sz="900" dirty="0"/>
                        <a:t>ED-N_0</a:t>
                      </a:r>
                      <a:endParaRPr lang="en-US" sz="900" dirty="0"/>
                    </a:p>
                  </a:txBody>
                  <a:tcPr/>
                </a:tc>
                <a:tc>
                  <a:txBody>
                    <a:bodyPr/>
                    <a:lstStyle/>
                    <a:p>
                      <a:pPr algn="r"/>
                      <a:r>
                        <a:rPr sz="900" dirty="0"/>
                        <a:t> -0.42222</a:t>
                      </a:r>
                      <a:endParaRPr lang="en-US" sz="900" dirty="0"/>
                    </a:p>
                  </a:txBody>
                  <a:tcPr/>
                </a:tc>
                <a:tc>
                  <a:txBody>
                    <a:bodyPr/>
                    <a:lstStyle/>
                    <a:p>
                      <a:pPr algn="r"/>
                      <a:r>
                        <a:rPr sz="900" dirty="0"/>
                        <a:t>2.583303</a:t>
                      </a:r>
                      <a:endParaRPr lang="en-US" sz="900" dirty="0"/>
                    </a:p>
                  </a:txBody>
                  <a:tcPr/>
                </a:tc>
                <a:tc>
                  <a:txBody>
                    <a:bodyPr/>
                    <a:lstStyle/>
                    <a:p>
                      <a:pPr algn="r"/>
                      <a:r>
                        <a:rPr sz="900" dirty="0"/>
                        <a:t> -0.16344</a:t>
                      </a:r>
                      <a:endParaRPr lang="en-US" sz="900" dirty="0"/>
                    </a:p>
                  </a:txBody>
                  <a:tcPr/>
                </a:tc>
                <a:tc>
                  <a:txBody>
                    <a:bodyPr/>
                    <a:lstStyle/>
                    <a:p>
                      <a:pPr algn="r"/>
                      <a:r>
                        <a:rPr sz="900" dirty="0"/>
                        <a:t>0.8702</a:t>
                      </a:r>
                      <a:endParaRPr lang="en-US" sz="900" dirty="0"/>
                    </a:p>
                  </a:txBody>
                  <a:tcPr/>
                </a:tc>
                <a:tc>
                  <a:txBody>
                    <a:bodyPr/>
                    <a:lstStyle/>
                    <a:p>
                      <a:pPr algn="r"/>
                      <a:r>
                        <a:rPr sz="900" dirty="0"/>
                        <a:t> -2.5000</a:t>
                      </a:r>
                      <a:endParaRPr lang="en-US" sz="900" dirty="0"/>
                    </a:p>
                  </a:txBody>
                  <a:tcPr/>
                </a:tc>
                <a:tc>
                  <a:txBody>
                    <a:bodyPr/>
                    <a:lstStyle/>
                    <a:p>
                      <a:pPr algn="r"/>
                      <a:r>
                        <a:rPr sz="900" dirty="0"/>
                        <a:t> -45.0000</a:t>
                      </a:r>
                      <a:endParaRPr lang="en-US" sz="900" dirty="0"/>
                    </a:p>
                  </a:txBody>
                  <a:tcPr/>
                </a:tc>
                <a:tc>
                  <a:txBody>
                    <a:bodyPr/>
                    <a:lstStyle/>
                    <a:p>
                      <a:pPr algn="r"/>
                      <a:r>
                        <a:rPr sz="900" dirty="0"/>
                        <a:t>32.0000</a:t>
                      </a:r>
                      <a:endParaRPr lang="en-US" sz="900" dirty="0"/>
                    </a:p>
                  </a:txBody>
                  <a:tcPr/>
                </a:tc>
                <a:tc>
                  <a:txBody>
                    <a:bodyPr/>
                    <a:lstStyle/>
                    <a:p>
                      <a:endParaRPr lang="en-US" sz="900" dirty="0"/>
                    </a:p>
                  </a:txBody>
                  <a:tcPr>
                    <a:blipFill dpi="0" rotWithShape="1">
                      <a:blip r:embed="rId14">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3"/>
                  </a:ext>
                </a:extLst>
              </a:tr>
              <a:tr h="0">
                <a:tc>
                  <a:txBody>
                    <a:bodyPr/>
                    <a:lstStyle/>
                    <a:p>
                      <a:r>
                        <a:rPr sz="900" dirty="0"/>
                        <a:t>ES-I_0</a:t>
                      </a:r>
                      <a:endParaRPr lang="en-US" sz="900" dirty="0"/>
                    </a:p>
                  </a:txBody>
                  <a:tcPr/>
                </a:tc>
                <a:tc>
                  <a:txBody>
                    <a:bodyPr/>
                    <a:lstStyle/>
                    <a:p>
                      <a:r>
                        <a:rPr sz="900" dirty="0"/>
                        <a:t>DS-N_0</a:t>
                      </a:r>
                      <a:endParaRPr lang="en-US" sz="900" dirty="0"/>
                    </a:p>
                  </a:txBody>
                  <a:tcPr/>
                </a:tc>
                <a:tc>
                  <a:txBody>
                    <a:bodyPr/>
                    <a:lstStyle/>
                    <a:p>
                      <a:pPr algn="r"/>
                      <a:r>
                        <a:rPr sz="900" dirty="0"/>
                        <a:t> -0.50000</a:t>
                      </a:r>
                      <a:endParaRPr lang="en-US" sz="900" dirty="0"/>
                    </a:p>
                  </a:txBody>
                  <a:tcPr/>
                </a:tc>
                <a:tc>
                  <a:txBody>
                    <a:bodyPr/>
                    <a:lstStyle/>
                    <a:p>
                      <a:pPr algn="r"/>
                      <a:r>
                        <a:rPr sz="900" dirty="0"/>
                        <a:t>2.639777</a:t>
                      </a:r>
                      <a:endParaRPr lang="en-US" sz="900" dirty="0"/>
                    </a:p>
                  </a:txBody>
                  <a:tcPr/>
                </a:tc>
                <a:tc>
                  <a:txBody>
                    <a:bodyPr/>
                    <a:lstStyle/>
                    <a:p>
                      <a:pPr algn="r"/>
                      <a:r>
                        <a:rPr sz="900" dirty="0"/>
                        <a:t> -0.18941</a:t>
                      </a:r>
                      <a:endParaRPr lang="en-US" sz="900" dirty="0"/>
                    </a:p>
                  </a:txBody>
                  <a:tcPr/>
                </a:tc>
                <a:tc>
                  <a:txBody>
                    <a:bodyPr/>
                    <a:lstStyle/>
                    <a:p>
                      <a:pPr algn="r"/>
                      <a:r>
                        <a:rPr sz="900" dirty="0"/>
                        <a:t>0.8498</a:t>
                      </a:r>
                      <a:endParaRPr lang="en-US" sz="900" dirty="0"/>
                    </a:p>
                  </a:txBody>
                  <a:tcPr/>
                </a:tc>
                <a:tc>
                  <a:txBody>
                    <a:bodyPr/>
                    <a:lstStyle/>
                    <a:p>
                      <a:pPr algn="r"/>
                      <a:r>
                        <a:rPr sz="900" dirty="0"/>
                        <a:t> -1.0000</a:t>
                      </a:r>
                      <a:endParaRPr lang="en-US" sz="900" dirty="0"/>
                    </a:p>
                  </a:txBody>
                  <a:tcPr/>
                </a:tc>
                <a:tc>
                  <a:txBody>
                    <a:bodyPr/>
                    <a:lstStyle/>
                    <a:p>
                      <a:pPr algn="r"/>
                      <a:r>
                        <a:rPr sz="900" dirty="0"/>
                        <a:t> -11.0000</a:t>
                      </a:r>
                      <a:endParaRPr lang="en-US" sz="900" dirty="0"/>
                    </a:p>
                  </a:txBody>
                  <a:tcPr/>
                </a:tc>
                <a:tc>
                  <a:txBody>
                    <a:bodyPr/>
                    <a:lstStyle/>
                    <a:p>
                      <a:pPr algn="r"/>
                      <a:r>
                        <a:rPr sz="900" dirty="0"/>
                        <a:t>25.0000</a:t>
                      </a:r>
                      <a:endParaRPr lang="en-US" sz="900" dirty="0"/>
                    </a:p>
                  </a:txBody>
                  <a:tcPr/>
                </a:tc>
                <a:tc>
                  <a:txBody>
                    <a:bodyPr/>
                    <a:lstStyle/>
                    <a:p>
                      <a:endParaRPr lang="en-US" sz="900" dirty="0"/>
                    </a:p>
                  </a:txBody>
                  <a:tcPr>
                    <a:blipFill dpi="0" rotWithShape="1">
                      <a:blip r:embed="rId15">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4"/>
                  </a:ext>
                </a:extLst>
              </a:tr>
              <a:tr h="0">
                <a:tc>
                  <a:txBody>
                    <a:bodyPr/>
                    <a:lstStyle/>
                    <a:p>
                      <a:r>
                        <a:rPr sz="900" dirty="0"/>
                        <a:t>ES-N_0</a:t>
                      </a:r>
                      <a:endParaRPr lang="en-US" sz="900" dirty="0"/>
                    </a:p>
                  </a:txBody>
                  <a:tcPr/>
                </a:tc>
                <a:tc>
                  <a:txBody>
                    <a:bodyPr/>
                    <a:lstStyle/>
                    <a:p>
                      <a:r>
                        <a:rPr sz="900" dirty="0"/>
                        <a:t>ED-I_0</a:t>
                      </a:r>
                      <a:endParaRPr lang="en-US" sz="900" dirty="0"/>
                    </a:p>
                  </a:txBody>
                  <a:tcPr/>
                </a:tc>
                <a:tc>
                  <a:txBody>
                    <a:bodyPr/>
                    <a:lstStyle/>
                    <a:p>
                      <a:pPr algn="r"/>
                      <a:r>
                        <a:rPr sz="900" dirty="0"/>
                        <a:t> -1.70000</a:t>
                      </a:r>
                      <a:endParaRPr lang="en-US" sz="900" dirty="0"/>
                    </a:p>
                  </a:txBody>
                  <a:tcPr/>
                </a:tc>
                <a:tc>
                  <a:txBody>
                    <a:bodyPr/>
                    <a:lstStyle/>
                    <a:p>
                      <a:pPr algn="r"/>
                      <a:r>
                        <a:rPr sz="900" dirty="0"/>
                        <a:t>2.645751</a:t>
                      </a:r>
                      <a:endParaRPr lang="en-US" sz="900" dirty="0"/>
                    </a:p>
                  </a:txBody>
                  <a:tcPr/>
                </a:tc>
                <a:tc>
                  <a:txBody>
                    <a:bodyPr/>
                    <a:lstStyle/>
                    <a:p>
                      <a:pPr algn="r"/>
                      <a:r>
                        <a:rPr sz="900" dirty="0"/>
                        <a:t> -0.64254</a:t>
                      </a:r>
                      <a:endParaRPr lang="en-US" sz="900" dirty="0"/>
                    </a:p>
                  </a:txBody>
                  <a:tcPr/>
                </a:tc>
                <a:tc>
                  <a:txBody>
                    <a:bodyPr/>
                    <a:lstStyle/>
                    <a:p>
                      <a:pPr algn="r"/>
                      <a:r>
                        <a:rPr sz="900" dirty="0"/>
                        <a:t>0.5205</a:t>
                      </a:r>
                      <a:endParaRPr lang="en-US" sz="900" dirty="0"/>
                    </a:p>
                  </a:txBody>
                  <a:tcPr/>
                </a:tc>
                <a:tc>
                  <a:txBody>
                    <a:bodyPr/>
                    <a:lstStyle/>
                    <a:p>
                      <a:pPr algn="r"/>
                      <a:r>
                        <a:rPr sz="900" dirty="0"/>
                        <a:t> -10.5000</a:t>
                      </a:r>
                      <a:endParaRPr lang="en-US" sz="900" dirty="0"/>
                    </a:p>
                  </a:txBody>
                  <a:tcPr/>
                </a:tc>
                <a:tc>
                  <a:txBody>
                    <a:bodyPr/>
                    <a:lstStyle/>
                    <a:p>
                      <a:pPr algn="r"/>
                      <a:r>
                        <a:rPr sz="900" dirty="0"/>
                        <a:t> -96.0000</a:t>
                      </a:r>
                      <a:endParaRPr lang="en-US" sz="900" dirty="0"/>
                    </a:p>
                  </a:txBody>
                  <a:tcPr/>
                </a:tc>
                <a:tc>
                  <a:txBody>
                    <a:bodyPr/>
                    <a:lstStyle/>
                    <a:p>
                      <a:pPr algn="r"/>
                      <a:r>
                        <a:rPr sz="900" dirty="0"/>
                        <a:t>25.0000</a:t>
                      </a:r>
                      <a:endParaRPr lang="en-US" sz="900" dirty="0"/>
                    </a:p>
                  </a:txBody>
                  <a:tcPr/>
                </a:tc>
                <a:tc>
                  <a:txBody>
                    <a:bodyPr/>
                    <a:lstStyle/>
                    <a:p>
                      <a:endParaRPr lang="en-US" sz="900" dirty="0"/>
                    </a:p>
                  </a:txBody>
                  <a:tcPr>
                    <a:blipFill dpi="0" rotWithShape="1">
                      <a:blip r:embed="rId16">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5"/>
                  </a:ext>
                </a:extLst>
              </a:tr>
              <a:tr h="0">
                <a:tc>
                  <a:txBody>
                    <a:bodyPr/>
                    <a:lstStyle/>
                    <a:p>
                      <a:r>
                        <a:rPr sz="900" dirty="0"/>
                        <a:t>ES-I_0</a:t>
                      </a:r>
                      <a:endParaRPr lang="en-US" sz="900" dirty="0"/>
                    </a:p>
                  </a:txBody>
                  <a:tcPr/>
                </a:tc>
                <a:tc>
                  <a:txBody>
                    <a:bodyPr/>
                    <a:lstStyle/>
                    <a:p>
                      <a:r>
                        <a:rPr sz="900" dirty="0"/>
                        <a:t>DS-I_0</a:t>
                      </a:r>
                      <a:endParaRPr lang="en-US" sz="900" dirty="0"/>
                    </a:p>
                  </a:txBody>
                  <a:tcPr/>
                </a:tc>
                <a:tc>
                  <a:txBody>
                    <a:bodyPr/>
                    <a:lstStyle/>
                    <a:p>
                      <a:pPr algn="r"/>
                      <a:r>
                        <a:rPr sz="900" dirty="0"/>
                        <a:t> -2.40000</a:t>
                      </a:r>
                      <a:endParaRPr lang="en-US" sz="900" dirty="0"/>
                    </a:p>
                  </a:txBody>
                  <a:tcPr/>
                </a:tc>
                <a:tc>
                  <a:txBody>
                    <a:bodyPr/>
                    <a:lstStyle/>
                    <a:p>
                      <a:pPr algn="r"/>
                      <a:r>
                        <a:rPr sz="900" dirty="0"/>
                        <a:t>2.639777</a:t>
                      </a:r>
                      <a:endParaRPr lang="en-US" sz="900" dirty="0"/>
                    </a:p>
                  </a:txBody>
                  <a:tcPr/>
                </a:tc>
                <a:tc>
                  <a:txBody>
                    <a:bodyPr/>
                    <a:lstStyle/>
                    <a:p>
                      <a:pPr algn="r"/>
                      <a:r>
                        <a:rPr sz="900" dirty="0"/>
                        <a:t> -0.90917</a:t>
                      </a:r>
                      <a:endParaRPr lang="en-US" sz="900" dirty="0"/>
                    </a:p>
                  </a:txBody>
                  <a:tcPr/>
                </a:tc>
                <a:tc>
                  <a:txBody>
                    <a:bodyPr/>
                    <a:lstStyle/>
                    <a:p>
                      <a:pPr algn="r"/>
                      <a:r>
                        <a:rPr sz="900" dirty="0"/>
                        <a:t>0.3633</a:t>
                      </a:r>
                      <a:endParaRPr lang="en-US" sz="900" dirty="0"/>
                    </a:p>
                  </a:txBody>
                  <a:tcPr/>
                </a:tc>
                <a:tc>
                  <a:txBody>
                    <a:bodyPr/>
                    <a:lstStyle/>
                    <a:p>
                      <a:pPr algn="r"/>
                      <a:r>
                        <a:rPr sz="900" dirty="0"/>
                        <a:t> -6.5000</a:t>
                      </a:r>
                      <a:endParaRPr lang="en-US" sz="900" dirty="0"/>
                    </a:p>
                  </a:txBody>
                  <a:tcPr/>
                </a:tc>
                <a:tc>
                  <a:txBody>
                    <a:bodyPr/>
                    <a:lstStyle/>
                    <a:p>
                      <a:pPr algn="r"/>
                      <a:r>
                        <a:rPr sz="900" dirty="0"/>
                        <a:t> -58.0000</a:t>
                      </a:r>
                      <a:endParaRPr lang="en-US" sz="900" dirty="0"/>
                    </a:p>
                  </a:txBody>
                  <a:tcPr/>
                </a:tc>
                <a:tc>
                  <a:txBody>
                    <a:bodyPr/>
                    <a:lstStyle/>
                    <a:p>
                      <a:pPr algn="r"/>
                      <a:r>
                        <a:rPr sz="900" dirty="0"/>
                        <a:t>17.0000</a:t>
                      </a:r>
                      <a:endParaRPr lang="en-US" sz="900" dirty="0"/>
                    </a:p>
                  </a:txBody>
                  <a:tcPr/>
                </a:tc>
                <a:tc>
                  <a:txBody>
                    <a:bodyPr/>
                    <a:lstStyle/>
                    <a:p>
                      <a:endParaRPr lang="en-US" sz="900" dirty="0"/>
                    </a:p>
                  </a:txBody>
                  <a:tcPr>
                    <a:blipFill dpi="0" rotWithShape="1">
                      <a:blip r:embed="rId17">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6"/>
                  </a:ext>
                </a:extLst>
              </a:tr>
              <a:tr h="0">
                <a:tc>
                  <a:txBody>
                    <a:bodyPr/>
                    <a:lstStyle/>
                    <a:p>
                      <a:r>
                        <a:rPr sz="900" dirty="0"/>
                        <a:t>DS-N_0</a:t>
                      </a:r>
                      <a:endParaRPr lang="en-US" sz="900" dirty="0"/>
                    </a:p>
                  </a:txBody>
                  <a:tcPr/>
                </a:tc>
                <a:tc>
                  <a:txBody>
                    <a:bodyPr/>
                    <a:lstStyle/>
                    <a:p>
                      <a:r>
                        <a:rPr sz="900" dirty="0"/>
                        <a:t>DD-N_0</a:t>
                      </a:r>
                      <a:endParaRPr lang="en-US" sz="900" dirty="0"/>
                    </a:p>
                  </a:txBody>
                  <a:tcPr/>
                </a:tc>
                <a:tc>
                  <a:txBody>
                    <a:bodyPr/>
                    <a:lstStyle/>
                    <a:p>
                      <a:pPr algn="r"/>
                      <a:r>
                        <a:rPr sz="900" dirty="0"/>
                        <a:t> -2.42778</a:t>
                      </a:r>
                      <a:endParaRPr lang="en-US" sz="900" dirty="0"/>
                    </a:p>
                  </a:txBody>
                  <a:tcPr/>
                </a:tc>
                <a:tc>
                  <a:txBody>
                    <a:bodyPr/>
                    <a:lstStyle/>
                    <a:p>
                      <a:pPr algn="r"/>
                      <a:r>
                        <a:rPr sz="900" dirty="0"/>
                        <a:t>2.578759</a:t>
                      </a:r>
                      <a:endParaRPr lang="en-US" sz="900" dirty="0"/>
                    </a:p>
                  </a:txBody>
                  <a:tcPr/>
                </a:tc>
                <a:tc>
                  <a:txBody>
                    <a:bodyPr/>
                    <a:lstStyle/>
                    <a:p>
                      <a:pPr algn="r"/>
                      <a:r>
                        <a:rPr sz="900" dirty="0"/>
                        <a:t> -0.94145</a:t>
                      </a:r>
                      <a:endParaRPr lang="en-US" sz="900" dirty="0"/>
                    </a:p>
                  </a:txBody>
                  <a:tcPr/>
                </a:tc>
                <a:tc>
                  <a:txBody>
                    <a:bodyPr/>
                    <a:lstStyle/>
                    <a:p>
                      <a:pPr algn="r"/>
                      <a:r>
                        <a:rPr sz="900" dirty="0"/>
                        <a:t>0.3465</a:t>
                      </a:r>
                      <a:endParaRPr lang="en-US" sz="900" dirty="0"/>
                    </a:p>
                  </a:txBody>
                  <a:tcPr/>
                </a:tc>
                <a:tc>
                  <a:txBody>
                    <a:bodyPr/>
                    <a:lstStyle/>
                    <a:p>
                      <a:pPr algn="r"/>
                      <a:r>
                        <a:rPr sz="900" dirty="0"/>
                        <a:t> -3.0000</a:t>
                      </a:r>
                      <a:endParaRPr lang="en-US" sz="900" dirty="0"/>
                    </a:p>
                  </a:txBody>
                  <a:tcPr/>
                </a:tc>
                <a:tc>
                  <a:txBody>
                    <a:bodyPr/>
                    <a:lstStyle/>
                    <a:p>
                      <a:pPr algn="r"/>
                      <a:r>
                        <a:rPr sz="900" dirty="0"/>
                        <a:t> -13.0000</a:t>
                      </a:r>
                      <a:endParaRPr lang="en-US" sz="900" dirty="0"/>
                    </a:p>
                  </a:txBody>
                  <a:tcPr/>
                </a:tc>
                <a:tc>
                  <a:txBody>
                    <a:bodyPr/>
                    <a:lstStyle/>
                    <a:p>
                      <a:pPr algn="r"/>
                      <a:r>
                        <a:rPr sz="900" dirty="0"/>
                        <a:t>5.0000</a:t>
                      </a:r>
                      <a:endParaRPr lang="en-US" sz="900" dirty="0"/>
                    </a:p>
                  </a:txBody>
                  <a:tcPr/>
                </a:tc>
                <a:tc>
                  <a:txBody>
                    <a:bodyPr/>
                    <a:lstStyle/>
                    <a:p>
                      <a:endParaRPr lang="en-US" sz="900" dirty="0"/>
                    </a:p>
                  </a:txBody>
                  <a:tcPr>
                    <a:blipFill dpi="0" rotWithShape="1">
                      <a:blip r:embed="rId18">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7"/>
                  </a:ext>
                </a:extLst>
              </a:tr>
              <a:tr h="0">
                <a:tc>
                  <a:txBody>
                    <a:bodyPr/>
                    <a:lstStyle/>
                    <a:p>
                      <a:r>
                        <a:rPr sz="900" dirty="0"/>
                        <a:t>DS-N_0</a:t>
                      </a:r>
                      <a:endParaRPr lang="en-US" sz="900" dirty="0"/>
                    </a:p>
                  </a:txBody>
                  <a:tcPr/>
                </a:tc>
                <a:tc>
                  <a:txBody>
                    <a:bodyPr/>
                    <a:lstStyle/>
                    <a:p>
                      <a:r>
                        <a:rPr sz="900" dirty="0"/>
                        <a:t>DS-I_0</a:t>
                      </a:r>
                      <a:endParaRPr lang="en-US" sz="900" dirty="0"/>
                    </a:p>
                  </a:txBody>
                  <a:tcPr/>
                </a:tc>
                <a:tc>
                  <a:txBody>
                    <a:bodyPr/>
                    <a:lstStyle/>
                    <a:p>
                      <a:pPr algn="r"/>
                      <a:r>
                        <a:rPr sz="900" dirty="0"/>
                        <a:t> -3.00000</a:t>
                      </a:r>
                      <a:endParaRPr lang="en-US" sz="900" dirty="0"/>
                    </a:p>
                  </a:txBody>
                  <a:tcPr/>
                </a:tc>
                <a:tc>
                  <a:txBody>
                    <a:bodyPr/>
                    <a:lstStyle/>
                    <a:p>
                      <a:pPr algn="r"/>
                      <a:r>
                        <a:rPr sz="900" dirty="0"/>
                        <a:t>2.638780</a:t>
                      </a:r>
                      <a:endParaRPr lang="en-US" sz="900" dirty="0"/>
                    </a:p>
                  </a:txBody>
                  <a:tcPr/>
                </a:tc>
                <a:tc>
                  <a:txBody>
                    <a:bodyPr/>
                    <a:lstStyle/>
                    <a:p>
                      <a:pPr algn="r"/>
                      <a:r>
                        <a:rPr sz="900" dirty="0"/>
                        <a:t> -1.13689</a:t>
                      </a:r>
                      <a:endParaRPr lang="en-US" sz="900" dirty="0"/>
                    </a:p>
                  </a:txBody>
                  <a:tcPr/>
                </a:tc>
                <a:tc>
                  <a:txBody>
                    <a:bodyPr/>
                    <a:lstStyle/>
                    <a:p>
                      <a:pPr algn="r"/>
                      <a:r>
                        <a:rPr sz="900" dirty="0"/>
                        <a:t>0.2556</a:t>
                      </a:r>
                      <a:endParaRPr lang="en-US" sz="900" dirty="0"/>
                    </a:p>
                  </a:txBody>
                  <a:tcPr/>
                </a:tc>
                <a:tc>
                  <a:txBody>
                    <a:bodyPr/>
                    <a:lstStyle/>
                    <a:p>
                      <a:pPr algn="r"/>
                      <a:r>
                        <a:rPr sz="900" dirty="0"/>
                        <a:t> -13.5000</a:t>
                      </a:r>
                      <a:endParaRPr lang="en-US" sz="900" dirty="0"/>
                    </a:p>
                  </a:txBody>
                  <a:tcPr/>
                </a:tc>
                <a:tc>
                  <a:txBody>
                    <a:bodyPr/>
                    <a:lstStyle/>
                    <a:p>
                      <a:pPr algn="r"/>
                      <a:r>
                        <a:rPr sz="900" dirty="0"/>
                        <a:t> -67.0000</a:t>
                      </a:r>
                      <a:endParaRPr lang="en-US" sz="900" dirty="0"/>
                    </a:p>
                  </a:txBody>
                  <a:tcPr/>
                </a:tc>
                <a:tc>
                  <a:txBody>
                    <a:bodyPr/>
                    <a:lstStyle/>
                    <a:p>
                      <a:pPr algn="r"/>
                      <a:r>
                        <a:rPr sz="900" dirty="0"/>
                        <a:t>4.0000</a:t>
                      </a:r>
                      <a:endParaRPr lang="en-US" sz="900" dirty="0"/>
                    </a:p>
                  </a:txBody>
                  <a:tcPr/>
                </a:tc>
                <a:tc>
                  <a:txBody>
                    <a:bodyPr/>
                    <a:lstStyle/>
                    <a:p>
                      <a:endParaRPr lang="en-US" sz="900" dirty="0"/>
                    </a:p>
                  </a:txBody>
                  <a:tcPr>
                    <a:blipFill dpi="0" rotWithShape="1">
                      <a:blip r:embed="rId19">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8"/>
                  </a:ext>
                </a:extLst>
              </a:tr>
              <a:tr h="0">
                <a:tc>
                  <a:txBody>
                    <a:bodyPr/>
                    <a:lstStyle/>
                    <a:p>
                      <a:r>
                        <a:rPr sz="900" dirty="0"/>
                        <a:t>ES-I_0</a:t>
                      </a:r>
                      <a:endParaRPr lang="en-US" sz="900" dirty="0"/>
                    </a:p>
                  </a:txBody>
                  <a:tcPr/>
                </a:tc>
                <a:tc>
                  <a:txBody>
                    <a:bodyPr/>
                    <a:lstStyle/>
                    <a:p>
                      <a:r>
                        <a:rPr sz="900" dirty="0"/>
                        <a:t>DD-N_0</a:t>
                      </a:r>
                      <a:endParaRPr lang="en-US" sz="900" dirty="0"/>
                    </a:p>
                  </a:txBody>
                  <a:tcPr/>
                </a:tc>
                <a:tc>
                  <a:txBody>
                    <a:bodyPr/>
                    <a:lstStyle/>
                    <a:p>
                      <a:pPr algn="r"/>
                      <a:r>
                        <a:rPr sz="900" dirty="0"/>
                        <a:t> -3.06111</a:t>
                      </a:r>
                      <a:endParaRPr lang="en-US" sz="900" dirty="0"/>
                    </a:p>
                  </a:txBody>
                  <a:tcPr/>
                </a:tc>
                <a:tc>
                  <a:txBody>
                    <a:bodyPr/>
                    <a:lstStyle/>
                    <a:p>
                      <a:pPr algn="r"/>
                      <a:r>
                        <a:rPr sz="900" dirty="0"/>
                        <a:t>2.579896</a:t>
                      </a:r>
                      <a:endParaRPr lang="en-US" sz="900" dirty="0"/>
                    </a:p>
                  </a:txBody>
                  <a:tcPr/>
                </a:tc>
                <a:tc>
                  <a:txBody>
                    <a:bodyPr/>
                    <a:lstStyle/>
                    <a:p>
                      <a:pPr algn="r"/>
                      <a:r>
                        <a:rPr sz="900" dirty="0"/>
                        <a:t> -1.18652</a:t>
                      </a:r>
                      <a:endParaRPr lang="en-US" sz="900" dirty="0"/>
                    </a:p>
                  </a:txBody>
                  <a:tcPr/>
                </a:tc>
                <a:tc>
                  <a:txBody>
                    <a:bodyPr/>
                    <a:lstStyle/>
                    <a:p>
                      <a:pPr algn="r"/>
                      <a:r>
                        <a:rPr sz="900" dirty="0"/>
                        <a:t>0.2354</a:t>
                      </a:r>
                      <a:endParaRPr lang="en-US" sz="900" dirty="0"/>
                    </a:p>
                  </a:txBody>
                  <a:tcPr/>
                </a:tc>
                <a:tc>
                  <a:txBody>
                    <a:bodyPr/>
                    <a:lstStyle/>
                    <a:p>
                      <a:pPr algn="r"/>
                      <a:r>
                        <a:rPr sz="900" dirty="0"/>
                        <a:t> -6.0000</a:t>
                      </a:r>
                      <a:endParaRPr lang="en-US" sz="900" dirty="0"/>
                    </a:p>
                  </a:txBody>
                  <a:tcPr/>
                </a:tc>
                <a:tc>
                  <a:txBody>
                    <a:bodyPr/>
                    <a:lstStyle/>
                    <a:p>
                      <a:pPr algn="r"/>
                      <a:r>
                        <a:rPr sz="900" dirty="0"/>
                        <a:t> -14.0000</a:t>
                      </a:r>
                      <a:endParaRPr lang="en-US" sz="900" dirty="0"/>
                    </a:p>
                  </a:txBody>
                  <a:tcPr/>
                </a:tc>
                <a:tc>
                  <a:txBody>
                    <a:bodyPr/>
                    <a:lstStyle/>
                    <a:p>
                      <a:pPr algn="r"/>
                      <a:r>
                        <a:rPr sz="900" dirty="0"/>
                        <a:t>20.0000</a:t>
                      </a:r>
                      <a:endParaRPr lang="en-US" sz="900" dirty="0"/>
                    </a:p>
                  </a:txBody>
                  <a:tcPr/>
                </a:tc>
                <a:tc>
                  <a:txBody>
                    <a:bodyPr/>
                    <a:lstStyle/>
                    <a:p>
                      <a:endParaRPr lang="en-US" sz="900" dirty="0"/>
                    </a:p>
                  </a:txBody>
                  <a:tcPr>
                    <a:blipFill dpi="0" rotWithShape="1">
                      <a:blip r:embed="rId20">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9"/>
                  </a:ext>
                </a:extLst>
              </a:tr>
              <a:tr h="0">
                <a:tc>
                  <a:txBody>
                    <a:bodyPr/>
                    <a:lstStyle/>
                    <a:p>
                      <a:r>
                        <a:rPr sz="900" dirty="0"/>
                        <a:t>ES-I_0</a:t>
                      </a:r>
                      <a:endParaRPr lang="en-US" sz="900" dirty="0"/>
                    </a:p>
                  </a:txBody>
                  <a:tcPr/>
                </a:tc>
                <a:tc>
                  <a:txBody>
                    <a:bodyPr/>
                    <a:lstStyle/>
                    <a:p>
                      <a:r>
                        <a:rPr sz="900" dirty="0"/>
                        <a:t>ED-I_0</a:t>
                      </a:r>
                      <a:endParaRPr lang="en-US" sz="900" dirty="0"/>
                    </a:p>
                  </a:txBody>
                  <a:tcPr/>
                </a:tc>
                <a:tc>
                  <a:txBody>
                    <a:bodyPr/>
                    <a:lstStyle/>
                    <a:p>
                      <a:pPr algn="r"/>
                      <a:r>
                        <a:rPr sz="900" dirty="0"/>
                        <a:t> -3.40000</a:t>
                      </a:r>
                      <a:endParaRPr lang="en-US" sz="900" dirty="0"/>
                    </a:p>
                  </a:txBody>
                  <a:tcPr/>
                </a:tc>
                <a:tc>
                  <a:txBody>
                    <a:bodyPr/>
                    <a:lstStyle/>
                    <a:p>
                      <a:pPr algn="r"/>
                      <a:r>
                        <a:rPr sz="900" dirty="0"/>
                        <a:t>2.639777</a:t>
                      </a:r>
                      <a:endParaRPr lang="en-US" sz="900" dirty="0"/>
                    </a:p>
                  </a:txBody>
                  <a:tcPr/>
                </a:tc>
                <a:tc>
                  <a:txBody>
                    <a:bodyPr/>
                    <a:lstStyle/>
                    <a:p>
                      <a:pPr algn="r"/>
                      <a:r>
                        <a:rPr sz="900" dirty="0"/>
                        <a:t> -1.28799</a:t>
                      </a:r>
                      <a:endParaRPr lang="en-US" sz="900" dirty="0"/>
                    </a:p>
                  </a:txBody>
                  <a:tcPr/>
                </a:tc>
                <a:tc>
                  <a:txBody>
                    <a:bodyPr/>
                    <a:lstStyle/>
                    <a:p>
                      <a:pPr algn="r"/>
                      <a:r>
                        <a:rPr sz="900" dirty="0"/>
                        <a:t>0.1978</a:t>
                      </a:r>
                      <a:endParaRPr lang="en-US" sz="900" dirty="0"/>
                    </a:p>
                  </a:txBody>
                  <a:tcPr/>
                </a:tc>
                <a:tc>
                  <a:txBody>
                    <a:bodyPr/>
                    <a:lstStyle/>
                    <a:p>
                      <a:pPr algn="r"/>
                      <a:r>
                        <a:rPr sz="900" dirty="0"/>
                        <a:t> -28.5000</a:t>
                      </a:r>
                      <a:endParaRPr lang="en-US" sz="900" dirty="0"/>
                    </a:p>
                  </a:txBody>
                  <a:tcPr/>
                </a:tc>
                <a:tc>
                  <a:txBody>
                    <a:bodyPr/>
                    <a:lstStyle/>
                    <a:p>
                      <a:pPr algn="r"/>
                      <a:r>
                        <a:rPr sz="900" dirty="0"/>
                        <a:t> -99.0000</a:t>
                      </a:r>
                      <a:endParaRPr lang="en-US" sz="900" dirty="0"/>
                    </a:p>
                  </a:txBody>
                  <a:tcPr/>
                </a:tc>
                <a:tc>
                  <a:txBody>
                    <a:bodyPr/>
                    <a:lstStyle/>
                    <a:p>
                      <a:pPr algn="r"/>
                      <a:r>
                        <a:rPr sz="900" dirty="0"/>
                        <a:t>5.0000</a:t>
                      </a:r>
                      <a:endParaRPr lang="en-US" sz="900" dirty="0"/>
                    </a:p>
                  </a:txBody>
                  <a:tcPr/>
                </a:tc>
                <a:tc>
                  <a:txBody>
                    <a:bodyPr/>
                    <a:lstStyle/>
                    <a:p>
                      <a:endParaRPr lang="en-US" sz="900" dirty="0"/>
                    </a:p>
                  </a:txBody>
                  <a:tcPr>
                    <a:blipFill dpi="0" rotWithShape="1">
                      <a:blip r:embed="rId21">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20"/>
                  </a:ext>
                </a:extLst>
              </a:tr>
              <a:tr h="0">
                <a:tc>
                  <a:txBody>
                    <a:bodyPr/>
                    <a:lstStyle/>
                    <a:p>
                      <a:r>
                        <a:rPr sz="900" dirty="0"/>
                        <a:t>ES-I_0</a:t>
                      </a:r>
                      <a:endParaRPr lang="en-US" sz="900" dirty="0"/>
                    </a:p>
                  </a:txBody>
                  <a:tcPr/>
                </a:tc>
                <a:tc>
                  <a:txBody>
                    <a:bodyPr/>
                    <a:lstStyle/>
                    <a:p>
                      <a:r>
                        <a:rPr sz="900" dirty="0"/>
                        <a:t>ED-N_0</a:t>
                      </a:r>
                      <a:endParaRPr lang="en-US" sz="900" dirty="0"/>
                    </a:p>
                  </a:txBody>
                  <a:tcPr/>
                </a:tc>
                <a:tc>
                  <a:txBody>
                    <a:bodyPr/>
                    <a:lstStyle/>
                    <a:p>
                      <a:pPr algn="r"/>
                      <a:r>
                        <a:rPr sz="900" dirty="0"/>
                        <a:t> -3.90556</a:t>
                      </a:r>
                      <a:endParaRPr lang="en-US" sz="900" dirty="0"/>
                    </a:p>
                  </a:txBody>
                  <a:tcPr/>
                </a:tc>
                <a:tc>
                  <a:txBody>
                    <a:bodyPr/>
                    <a:lstStyle/>
                    <a:p>
                      <a:pPr algn="r"/>
                      <a:r>
                        <a:rPr sz="900" dirty="0"/>
                        <a:t>2.582168</a:t>
                      </a:r>
                      <a:endParaRPr lang="en-US" sz="900" dirty="0"/>
                    </a:p>
                  </a:txBody>
                  <a:tcPr/>
                </a:tc>
                <a:tc>
                  <a:txBody>
                    <a:bodyPr/>
                    <a:lstStyle/>
                    <a:p>
                      <a:pPr algn="r"/>
                      <a:r>
                        <a:rPr sz="900" dirty="0"/>
                        <a:t> -1.51251</a:t>
                      </a:r>
                      <a:endParaRPr lang="en-US" sz="900" dirty="0"/>
                    </a:p>
                  </a:txBody>
                  <a:tcPr/>
                </a:tc>
                <a:tc>
                  <a:txBody>
                    <a:bodyPr/>
                    <a:lstStyle/>
                    <a:p>
                      <a:pPr algn="r"/>
                      <a:r>
                        <a:rPr sz="900" dirty="0"/>
                        <a:t>0.1304</a:t>
                      </a:r>
                      <a:endParaRPr lang="en-US" sz="900" dirty="0"/>
                    </a:p>
                  </a:txBody>
                  <a:tcPr/>
                </a:tc>
                <a:tc>
                  <a:txBody>
                    <a:bodyPr/>
                    <a:lstStyle/>
                    <a:p>
                      <a:pPr algn="r"/>
                      <a:r>
                        <a:rPr sz="900" dirty="0"/>
                        <a:t> -8.0000</a:t>
                      </a:r>
                      <a:endParaRPr lang="en-US" sz="900" dirty="0"/>
                    </a:p>
                  </a:txBody>
                  <a:tcPr/>
                </a:tc>
                <a:tc>
                  <a:txBody>
                    <a:bodyPr/>
                    <a:lstStyle/>
                    <a:p>
                      <a:pPr algn="r"/>
                      <a:r>
                        <a:rPr sz="900" dirty="0"/>
                        <a:t> -69.0000</a:t>
                      </a:r>
                      <a:endParaRPr lang="en-US" sz="900" dirty="0"/>
                    </a:p>
                  </a:txBody>
                  <a:tcPr/>
                </a:tc>
                <a:tc>
                  <a:txBody>
                    <a:bodyPr/>
                    <a:lstStyle/>
                    <a:p>
                      <a:pPr algn="r"/>
                      <a:r>
                        <a:rPr sz="900" dirty="0"/>
                        <a:t>21.0000</a:t>
                      </a:r>
                      <a:endParaRPr lang="en-US" sz="900" dirty="0"/>
                    </a:p>
                  </a:txBody>
                  <a:tcPr/>
                </a:tc>
                <a:tc>
                  <a:txBody>
                    <a:bodyPr/>
                    <a:lstStyle/>
                    <a:p>
                      <a:endParaRPr lang="en-US" sz="900" dirty="0"/>
                    </a:p>
                  </a:txBody>
                  <a:tcPr>
                    <a:blipFill dpi="0" rotWithShape="1">
                      <a:blip r:embed="rId2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21"/>
                  </a:ext>
                </a:extLst>
              </a:tr>
            </a:tbl>
          </a:graphicData>
        </a:graphic>
      </p:graphicFrame>
      <p:sp>
        <p:nvSpPr>
          <p:cNvPr id="6" name="TextBox 5">
            <a:extLst>
              <a:ext uri="{FF2B5EF4-FFF2-40B4-BE49-F238E27FC236}">
                <a16:creationId xmlns:a16="http://schemas.microsoft.com/office/drawing/2014/main" id="{4CAEAC9C-83C4-4641-9664-4D208DDEF0FA}"/>
              </a:ext>
            </a:extLst>
          </p:cNvPr>
          <p:cNvSpPr txBox="1"/>
          <p:nvPr/>
        </p:nvSpPr>
        <p:spPr>
          <a:xfrm>
            <a:off x="5915025" y="1346200"/>
            <a:ext cx="669347" cy="5232400"/>
          </a:xfrm>
          <a:prstGeom prst="rect">
            <a:avLst/>
          </a:prstGeom>
          <a:noFill/>
          <a:ln>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val="4181496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6978550" cy="279400"/>
          </a:xfrm>
          <a:prstGeom prst="rect">
            <a:avLst/>
          </a:prstGeom>
          <a:noFill/>
        </p:spPr>
        <p:txBody>
          <a:bodyPr vert="horz" wrap="none" lIns="0" tIns="0" rIns="0" bIns="0" rtlCol="0">
            <a:spAutoFit/>
          </a:bodyPr>
          <a:lstStyle/>
          <a:p>
            <a:r>
              <a:rPr lang="en-US" dirty="0"/>
              <a:t>Fit Group &gt; Oneway Analysis of CD4+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Summary of Fit</a:t>
            </a:r>
          </a:p>
        </p:txBody>
      </p:sp>
      <p:graphicFrame>
        <p:nvGraphicFramePr>
          <p:cNvPr id="4" name="Table 13"/>
          <p:cNvGraphicFramePr>
            <a:graphicFrameLocks noGrp="1"/>
          </p:cNvGraphicFramePr>
          <p:nvPr>
            <p:extLst/>
          </p:nvPr>
        </p:nvGraphicFramePr>
        <p:xfrm>
          <a:off x="1412240" y="1231900"/>
          <a:ext cx="9596119" cy="1828800"/>
        </p:xfrm>
        <a:graphic>
          <a:graphicData uri="http://schemas.openxmlformats.org/drawingml/2006/table">
            <a:tbl>
              <a:tblPr bandRow="1">
                <a:tableStyleId>{5C22544A-7EE6-4342-B048-85BDC9FD1C3A}</a:tableStyleId>
              </a:tblPr>
              <a:tblGrid>
                <a:gridCol w="6977611">
                  <a:extLst>
                    <a:ext uri="{9D8B030D-6E8A-4147-A177-3AD203B41FA5}">
                      <a16:colId xmlns:a16="http://schemas.microsoft.com/office/drawing/2014/main" val="20000"/>
                    </a:ext>
                  </a:extLst>
                </a:gridCol>
                <a:gridCol w="2618508">
                  <a:extLst>
                    <a:ext uri="{9D8B030D-6E8A-4147-A177-3AD203B41FA5}">
                      <a16:colId xmlns:a16="http://schemas.microsoft.com/office/drawing/2014/main" val="20001"/>
                    </a:ext>
                  </a:extLst>
                </a:gridCol>
              </a:tblGrid>
              <a:tr h="0">
                <a:tc>
                  <a:txBody>
                    <a:bodyPr/>
                    <a:lstStyle/>
                    <a:p>
                      <a:r>
                        <a:rPr dirty="0"/>
                        <a:t>Rsquare</a:t>
                      </a:r>
                      <a:endParaRPr lang="en-US" dirty="0"/>
                    </a:p>
                  </a:txBody>
                  <a:tcPr/>
                </a:tc>
                <a:tc>
                  <a:txBody>
                    <a:bodyPr/>
                    <a:lstStyle/>
                    <a:p>
                      <a:pPr algn="r"/>
                      <a:r>
                        <a:rPr dirty="0"/>
                        <a:t>0.105469</a:t>
                      </a:r>
                      <a:endParaRPr lang="en-US" dirty="0"/>
                    </a:p>
                  </a:txBody>
                  <a:tcPr/>
                </a:tc>
                <a:extLst>
                  <a:ext uri="{0D108BD9-81ED-4DB2-BD59-A6C34878D82A}">
                    <a16:rowId xmlns:a16="http://schemas.microsoft.com/office/drawing/2014/main" val="10000"/>
                  </a:ext>
                </a:extLst>
              </a:tr>
              <a:tr h="0">
                <a:tc>
                  <a:txBody>
                    <a:bodyPr/>
                    <a:lstStyle/>
                    <a:p>
                      <a:r>
                        <a:rPr dirty="0"/>
                        <a:t>Adj Rsquare</a:t>
                      </a:r>
                      <a:endParaRPr lang="en-US" dirty="0"/>
                    </a:p>
                  </a:txBody>
                  <a:tcPr/>
                </a:tc>
                <a:tc>
                  <a:txBody>
                    <a:bodyPr/>
                    <a:lstStyle/>
                    <a:p>
                      <a:pPr algn="r"/>
                      <a:r>
                        <a:rPr dirty="0"/>
                        <a:t>0.017482</a:t>
                      </a:r>
                      <a:endParaRPr lang="en-US" dirty="0"/>
                    </a:p>
                  </a:txBody>
                  <a:tcPr/>
                </a:tc>
                <a:extLst>
                  <a:ext uri="{0D108BD9-81ED-4DB2-BD59-A6C34878D82A}">
                    <a16:rowId xmlns:a16="http://schemas.microsoft.com/office/drawing/2014/main" val="10001"/>
                  </a:ext>
                </a:extLst>
              </a:tr>
              <a:tr h="0">
                <a:tc>
                  <a:txBody>
                    <a:bodyPr/>
                    <a:lstStyle/>
                    <a:p>
                      <a:r>
                        <a:rPr dirty="0"/>
                        <a:t>Root Mean Square Error</a:t>
                      </a:r>
                      <a:endParaRPr lang="en-US" dirty="0"/>
                    </a:p>
                  </a:txBody>
                  <a:tcPr/>
                </a:tc>
                <a:tc>
                  <a:txBody>
                    <a:bodyPr/>
                    <a:lstStyle/>
                    <a:p>
                      <a:pPr algn="r"/>
                      <a:r>
                        <a:rPr dirty="0"/>
                        <a:t>52.51953</a:t>
                      </a:r>
                      <a:endParaRPr lang="en-US" dirty="0"/>
                    </a:p>
                  </a:txBody>
                  <a:tcPr/>
                </a:tc>
                <a:extLst>
                  <a:ext uri="{0D108BD9-81ED-4DB2-BD59-A6C34878D82A}">
                    <a16:rowId xmlns:a16="http://schemas.microsoft.com/office/drawing/2014/main" val="10002"/>
                  </a:ext>
                </a:extLst>
              </a:tr>
              <a:tr h="0">
                <a:tc>
                  <a:txBody>
                    <a:bodyPr/>
                    <a:lstStyle/>
                    <a:p>
                      <a:r>
                        <a:rPr dirty="0"/>
                        <a:t>Mean of Response</a:t>
                      </a:r>
                      <a:endParaRPr lang="en-US" dirty="0"/>
                    </a:p>
                  </a:txBody>
                  <a:tcPr/>
                </a:tc>
                <a:tc>
                  <a:txBody>
                    <a:bodyPr/>
                    <a:lstStyle/>
                    <a:p>
                      <a:pPr algn="r"/>
                      <a:r>
                        <a:rPr dirty="0"/>
                        <a:t>42.19118</a:t>
                      </a:r>
                      <a:endParaRPr lang="en-US" dirty="0"/>
                    </a:p>
                  </a:txBody>
                  <a:tcPr/>
                </a:tc>
                <a:extLst>
                  <a:ext uri="{0D108BD9-81ED-4DB2-BD59-A6C34878D82A}">
                    <a16:rowId xmlns:a16="http://schemas.microsoft.com/office/drawing/2014/main" val="10003"/>
                  </a:ext>
                </a:extLst>
              </a:tr>
              <a:tr h="0">
                <a:tc>
                  <a:txBody>
                    <a:bodyPr/>
                    <a:lstStyle/>
                    <a:p>
                      <a:r>
                        <a:rPr dirty="0"/>
                        <a:t>Observations (or Sum Wgts)</a:t>
                      </a:r>
                      <a:endParaRPr lang="en-US" dirty="0"/>
                    </a:p>
                  </a:txBody>
                  <a:tcPr/>
                </a:tc>
                <a:tc>
                  <a:txBody>
                    <a:bodyPr/>
                    <a:lstStyle/>
                    <a:p>
                      <a:pPr algn="r"/>
                      <a:r>
                        <a:rPr dirty="0"/>
                        <a:t>68</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55466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6978550" cy="279400"/>
          </a:xfrm>
          <a:prstGeom prst="rect">
            <a:avLst/>
          </a:prstGeom>
          <a:noFill/>
        </p:spPr>
        <p:txBody>
          <a:bodyPr vert="horz" wrap="none" lIns="0" tIns="0" rIns="0" bIns="0" rtlCol="0">
            <a:spAutoFit/>
          </a:bodyPr>
          <a:lstStyle/>
          <a:p>
            <a:r>
              <a:rPr lang="en-US" dirty="0"/>
              <a:t>Fit Group &gt; Oneway Analysis of CD4+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Analysis of Variance</a:t>
            </a:r>
          </a:p>
        </p:txBody>
      </p:sp>
      <p:graphicFrame>
        <p:nvGraphicFramePr>
          <p:cNvPr id="4" name="Table 14"/>
          <p:cNvGraphicFramePr>
            <a:graphicFrameLocks noGrp="1"/>
          </p:cNvGraphicFramePr>
          <p:nvPr>
            <p:extLst/>
          </p:nvPr>
        </p:nvGraphicFramePr>
        <p:xfrm>
          <a:off x="1412240" y="1231900"/>
          <a:ext cx="9596117" cy="1463040"/>
        </p:xfrm>
        <a:graphic>
          <a:graphicData uri="http://schemas.openxmlformats.org/drawingml/2006/table">
            <a:tbl>
              <a:tblPr firstRow="1" bandRow="1">
                <a:tableStyleId>{5C22544A-7EE6-4342-B048-85BDC9FD1C3A}</a:tableStyleId>
              </a:tblPr>
              <a:tblGrid>
                <a:gridCol w="1574832">
                  <a:extLst>
                    <a:ext uri="{9D8B030D-6E8A-4147-A177-3AD203B41FA5}">
                      <a16:colId xmlns:a16="http://schemas.microsoft.com/office/drawing/2014/main" val="20000"/>
                    </a:ext>
                  </a:extLst>
                </a:gridCol>
                <a:gridCol w="643376">
                  <a:extLst>
                    <a:ext uri="{9D8B030D-6E8A-4147-A177-3AD203B41FA5}">
                      <a16:colId xmlns:a16="http://schemas.microsoft.com/office/drawing/2014/main" val="20001"/>
                    </a:ext>
                  </a:extLst>
                </a:gridCol>
                <a:gridCol w="2531596">
                  <a:extLst>
                    <a:ext uri="{9D8B030D-6E8A-4147-A177-3AD203B41FA5}">
                      <a16:colId xmlns:a16="http://schemas.microsoft.com/office/drawing/2014/main" val="20002"/>
                    </a:ext>
                  </a:extLst>
                </a:gridCol>
                <a:gridCol w="2146187">
                  <a:extLst>
                    <a:ext uri="{9D8B030D-6E8A-4147-A177-3AD203B41FA5}">
                      <a16:colId xmlns:a16="http://schemas.microsoft.com/office/drawing/2014/main" val="20003"/>
                    </a:ext>
                  </a:extLst>
                </a:gridCol>
                <a:gridCol w="1236107">
                  <a:extLst>
                    <a:ext uri="{9D8B030D-6E8A-4147-A177-3AD203B41FA5}">
                      <a16:colId xmlns:a16="http://schemas.microsoft.com/office/drawing/2014/main" val="20004"/>
                    </a:ext>
                  </a:extLst>
                </a:gridCol>
                <a:gridCol w="1464019">
                  <a:extLst>
                    <a:ext uri="{9D8B030D-6E8A-4147-A177-3AD203B41FA5}">
                      <a16:colId xmlns:a16="http://schemas.microsoft.com/office/drawing/2014/main" val="20005"/>
                    </a:ext>
                  </a:extLst>
                </a:gridCol>
              </a:tblGrid>
              <a:tr h="0">
                <a:tc>
                  <a:txBody>
                    <a:bodyPr/>
                    <a:lstStyle/>
                    <a:p>
                      <a:r>
                        <a:rPr b="1" dirty="0"/>
                        <a:t>Source</a:t>
                      </a:r>
                      <a:endParaRPr lang="en-US" dirty="0"/>
                    </a:p>
                  </a:txBody>
                  <a:tcPr/>
                </a:tc>
                <a:tc>
                  <a:txBody>
                    <a:bodyPr/>
                    <a:lstStyle/>
                    <a:p>
                      <a:pPr algn="r"/>
                      <a:r>
                        <a:rPr b="1" dirty="0"/>
                        <a:t>DF</a:t>
                      </a:r>
                      <a:endParaRPr lang="en-US" dirty="0"/>
                    </a:p>
                  </a:txBody>
                  <a:tcPr/>
                </a:tc>
                <a:tc>
                  <a:txBody>
                    <a:bodyPr/>
                    <a:lstStyle/>
                    <a:p>
                      <a:pPr algn="r"/>
                      <a:r>
                        <a:rPr b="1" dirty="0"/>
                        <a:t>Sum of Squares</a:t>
                      </a:r>
                      <a:endParaRPr lang="en-US" dirty="0"/>
                    </a:p>
                  </a:txBody>
                  <a:tcPr/>
                </a:tc>
                <a:tc>
                  <a:txBody>
                    <a:bodyPr/>
                    <a:lstStyle/>
                    <a:p>
                      <a:pPr algn="r"/>
                      <a:r>
                        <a:rPr b="1" dirty="0"/>
                        <a:t>Mean Square</a:t>
                      </a:r>
                      <a:endParaRPr lang="en-US" dirty="0"/>
                    </a:p>
                  </a:txBody>
                  <a:tcPr/>
                </a:tc>
                <a:tc>
                  <a:txBody>
                    <a:bodyPr/>
                    <a:lstStyle/>
                    <a:p>
                      <a:pPr algn="r"/>
                      <a:r>
                        <a:rPr b="1" dirty="0"/>
                        <a:t>F Ratio</a:t>
                      </a:r>
                      <a:endParaRPr lang="en-US" dirty="0"/>
                    </a:p>
                  </a:txBody>
                  <a:tcPr/>
                </a:tc>
                <a:tc>
                  <a:txBody>
                    <a:bodyPr/>
                    <a:lstStyle/>
                    <a:p>
                      <a:pPr algn="r"/>
                      <a:r>
                        <a:rPr b="1" dirty="0"/>
                        <a:t>Prob &gt; F</a:t>
                      </a:r>
                      <a:endParaRPr lang="en-US" dirty="0"/>
                    </a:p>
                  </a:txBody>
                  <a:tcPr/>
                </a:tc>
                <a:extLst>
                  <a:ext uri="{0D108BD9-81ED-4DB2-BD59-A6C34878D82A}">
                    <a16:rowId xmlns:a16="http://schemas.microsoft.com/office/drawing/2014/main" val="10000"/>
                  </a:ext>
                </a:extLst>
              </a:tr>
              <a:tr h="0">
                <a:tc>
                  <a:txBody>
                    <a:bodyPr/>
                    <a:lstStyle/>
                    <a:p>
                      <a:r>
                        <a:rPr dirty="0"/>
                        <a:t>Grouping</a:t>
                      </a:r>
                      <a:endParaRPr lang="en-US" dirty="0"/>
                    </a:p>
                  </a:txBody>
                  <a:tcPr/>
                </a:tc>
                <a:tc>
                  <a:txBody>
                    <a:bodyPr/>
                    <a:lstStyle/>
                    <a:p>
                      <a:pPr algn="r"/>
                      <a:r>
                        <a:rPr dirty="0"/>
                        <a:t>6</a:t>
                      </a:r>
                      <a:endParaRPr lang="en-US" dirty="0"/>
                    </a:p>
                  </a:txBody>
                  <a:tcPr/>
                </a:tc>
                <a:tc>
                  <a:txBody>
                    <a:bodyPr/>
                    <a:lstStyle/>
                    <a:p>
                      <a:pPr algn="r"/>
                      <a:r>
                        <a:rPr dirty="0"/>
                        <a:t>19838.13</a:t>
                      </a:r>
                      <a:endParaRPr lang="en-US" dirty="0"/>
                    </a:p>
                  </a:txBody>
                  <a:tcPr/>
                </a:tc>
                <a:tc>
                  <a:txBody>
                    <a:bodyPr/>
                    <a:lstStyle/>
                    <a:p>
                      <a:pPr algn="r"/>
                      <a:r>
                        <a:rPr dirty="0"/>
                        <a:t>3306.35</a:t>
                      </a:r>
                      <a:endParaRPr lang="en-US" dirty="0"/>
                    </a:p>
                  </a:txBody>
                  <a:tcPr/>
                </a:tc>
                <a:tc>
                  <a:txBody>
                    <a:bodyPr/>
                    <a:lstStyle/>
                    <a:p>
                      <a:pPr algn="r"/>
                      <a:r>
                        <a:rPr dirty="0"/>
                        <a:t>1.1987</a:t>
                      </a:r>
                      <a:endParaRPr lang="en-US" dirty="0"/>
                    </a:p>
                  </a:txBody>
                  <a:tcPr/>
                </a:tc>
                <a:tc>
                  <a:txBody>
                    <a:bodyPr/>
                    <a:lstStyle/>
                    <a:p>
                      <a:pPr algn="r"/>
                      <a:r>
                        <a:rPr dirty="0"/>
                        <a:t>0.3193</a:t>
                      </a:r>
                      <a:endParaRPr lang="en-US" dirty="0"/>
                    </a:p>
                  </a:txBody>
                  <a:tcPr/>
                </a:tc>
                <a:extLst>
                  <a:ext uri="{0D108BD9-81ED-4DB2-BD59-A6C34878D82A}">
                    <a16:rowId xmlns:a16="http://schemas.microsoft.com/office/drawing/2014/main" val="10001"/>
                  </a:ext>
                </a:extLst>
              </a:tr>
              <a:tr h="0">
                <a:tc>
                  <a:txBody>
                    <a:bodyPr/>
                    <a:lstStyle/>
                    <a:p>
                      <a:r>
                        <a:rPr dirty="0"/>
                        <a:t>Error</a:t>
                      </a:r>
                      <a:endParaRPr lang="en-US" dirty="0"/>
                    </a:p>
                  </a:txBody>
                  <a:tcPr/>
                </a:tc>
                <a:tc>
                  <a:txBody>
                    <a:bodyPr/>
                    <a:lstStyle/>
                    <a:p>
                      <a:pPr algn="r"/>
                      <a:r>
                        <a:rPr dirty="0"/>
                        <a:t>61</a:t>
                      </a:r>
                      <a:endParaRPr lang="en-US" dirty="0"/>
                    </a:p>
                  </a:txBody>
                  <a:tcPr/>
                </a:tc>
                <a:tc>
                  <a:txBody>
                    <a:bodyPr/>
                    <a:lstStyle/>
                    <a:p>
                      <a:pPr algn="r"/>
                      <a:r>
                        <a:rPr dirty="0"/>
                        <a:t>168256.39</a:t>
                      </a:r>
                      <a:endParaRPr lang="en-US" dirty="0"/>
                    </a:p>
                  </a:txBody>
                  <a:tcPr/>
                </a:tc>
                <a:tc>
                  <a:txBody>
                    <a:bodyPr/>
                    <a:lstStyle/>
                    <a:p>
                      <a:pPr algn="r"/>
                      <a:r>
                        <a:rPr dirty="0"/>
                        <a:t>2758.30</a:t>
                      </a: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0002"/>
                  </a:ext>
                </a:extLst>
              </a:tr>
              <a:tr h="0">
                <a:tc>
                  <a:txBody>
                    <a:bodyPr/>
                    <a:lstStyle/>
                    <a:p>
                      <a:r>
                        <a:rPr dirty="0"/>
                        <a:t>C. Total</a:t>
                      </a:r>
                      <a:endParaRPr lang="en-US" dirty="0"/>
                    </a:p>
                  </a:txBody>
                  <a:tcPr/>
                </a:tc>
                <a:tc>
                  <a:txBody>
                    <a:bodyPr/>
                    <a:lstStyle/>
                    <a:p>
                      <a:pPr algn="r"/>
                      <a:r>
                        <a:rPr dirty="0"/>
                        <a:t>67</a:t>
                      </a:r>
                      <a:endParaRPr lang="en-US" dirty="0"/>
                    </a:p>
                  </a:txBody>
                  <a:tcPr/>
                </a:tc>
                <a:tc>
                  <a:txBody>
                    <a:bodyPr/>
                    <a:lstStyle/>
                    <a:p>
                      <a:pPr algn="r"/>
                      <a:r>
                        <a:rPr dirty="0"/>
                        <a:t>188094.51</a:t>
                      </a: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56646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6978550" cy="279400"/>
          </a:xfrm>
          <a:prstGeom prst="rect">
            <a:avLst/>
          </a:prstGeom>
          <a:noFill/>
        </p:spPr>
        <p:txBody>
          <a:bodyPr vert="horz" wrap="none" lIns="0" tIns="0" rIns="0" bIns="0" rtlCol="0">
            <a:spAutoFit/>
          </a:bodyPr>
          <a:lstStyle/>
          <a:p>
            <a:r>
              <a:rPr lang="en-US" dirty="0"/>
              <a:t>Fit Group &gt; Oneway Analysis of CD4+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Means for Oneway Anova</a:t>
            </a:r>
          </a:p>
        </p:txBody>
      </p:sp>
      <p:graphicFrame>
        <p:nvGraphicFramePr>
          <p:cNvPr id="4" name="Table 15"/>
          <p:cNvGraphicFramePr>
            <a:graphicFrameLocks noGrp="1"/>
          </p:cNvGraphicFramePr>
          <p:nvPr>
            <p:extLst/>
          </p:nvPr>
        </p:nvGraphicFramePr>
        <p:xfrm>
          <a:off x="1412240" y="1231900"/>
          <a:ext cx="9596115" cy="2926080"/>
        </p:xfrm>
        <a:graphic>
          <a:graphicData uri="http://schemas.openxmlformats.org/drawingml/2006/table">
            <a:tbl>
              <a:tblPr firstRow="1" bandRow="1">
                <a:tableStyleId>{5C22544A-7EE6-4342-B048-85BDC9FD1C3A}</a:tableStyleId>
              </a:tblPr>
              <a:tblGrid>
                <a:gridCol w="1397328">
                  <a:extLst>
                    <a:ext uri="{9D8B030D-6E8A-4147-A177-3AD203B41FA5}">
                      <a16:colId xmlns:a16="http://schemas.microsoft.com/office/drawing/2014/main" val="20000"/>
                    </a:ext>
                  </a:extLst>
                </a:gridCol>
                <a:gridCol w="1417617">
                  <a:extLst>
                    <a:ext uri="{9D8B030D-6E8A-4147-A177-3AD203B41FA5}">
                      <a16:colId xmlns:a16="http://schemas.microsoft.com/office/drawing/2014/main" val="20001"/>
                    </a:ext>
                  </a:extLst>
                </a:gridCol>
                <a:gridCol w="1490691">
                  <a:extLst>
                    <a:ext uri="{9D8B030D-6E8A-4147-A177-3AD203B41FA5}">
                      <a16:colId xmlns:a16="http://schemas.microsoft.com/office/drawing/2014/main" val="20002"/>
                    </a:ext>
                  </a:extLst>
                </a:gridCol>
                <a:gridCol w="1540782">
                  <a:extLst>
                    <a:ext uri="{9D8B030D-6E8A-4147-A177-3AD203B41FA5}">
                      <a16:colId xmlns:a16="http://schemas.microsoft.com/office/drawing/2014/main" val="20003"/>
                    </a:ext>
                  </a:extLst>
                </a:gridCol>
                <a:gridCol w="1860820">
                  <a:extLst>
                    <a:ext uri="{9D8B030D-6E8A-4147-A177-3AD203B41FA5}">
                      <a16:colId xmlns:a16="http://schemas.microsoft.com/office/drawing/2014/main" val="20004"/>
                    </a:ext>
                  </a:extLst>
                </a:gridCol>
                <a:gridCol w="1888877">
                  <a:extLst>
                    <a:ext uri="{9D8B030D-6E8A-4147-A177-3AD203B41FA5}">
                      <a16:colId xmlns:a16="http://schemas.microsoft.com/office/drawing/2014/main" val="20005"/>
                    </a:ext>
                  </a:extLst>
                </a:gridCol>
              </a:tblGrid>
              <a:tr h="0">
                <a:tc>
                  <a:txBody>
                    <a:bodyPr/>
                    <a:lstStyle/>
                    <a:p>
                      <a:r>
                        <a:rPr b="1" dirty="0"/>
                        <a:t>Level</a:t>
                      </a:r>
                      <a:endParaRPr lang="en-US" dirty="0"/>
                    </a:p>
                  </a:txBody>
                  <a:tcPr/>
                </a:tc>
                <a:tc>
                  <a:txBody>
                    <a:bodyPr/>
                    <a:lstStyle/>
                    <a:p>
                      <a:pPr algn="r"/>
                      <a:r>
                        <a:rPr b="1" dirty="0"/>
                        <a:t>Number</a:t>
                      </a:r>
                      <a:endParaRPr lang="en-US" dirty="0"/>
                    </a:p>
                  </a:txBody>
                  <a:tcPr/>
                </a:tc>
                <a:tc>
                  <a:txBody>
                    <a:bodyPr/>
                    <a:lstStyle/>
                    <a:p>
                      <a:pPr algn="r"/>
                      <a:r>
                        <a:rPr b="1" dirty="0"/>
                        <a:t>Mean</a:t>
                      </a:r>
                      <a:endParaRPr lang="en-US" dirty="0"/>
                    </a:p>
                  </a:txBody>
                  <a:tcPr/>
                </a:tc>
                <a:tc>
                  <a:txBody>
                    <a:bodyPr/>
                    <a:lstStyle/>
                    <a:p>
                      <a:pPr algn="r"/>
                      <a:r>
                        <a:rPr b="1" dirty="0"/>
                        <a:t>Std Error</a:t>
                      </a:r>
                      <a:endParaRPr lang="en-US" dirty="0"/>
                    </a:p>
                  </a:txBody>
                  <a:tcPr/>
                </a:tc>
                <a:tc>
                  <a:txBody>
                    <a:bodyPr/>
                    <a:lstStyle/>
                    <a:p>
                      <a:pPr algn="r"/>
                      <a:r>
                        <a:rPr b="1" dirty="0"/>
                        <a:t>Lower 95%</a:t>
                      </a:r>
                      <a:endParaRPr lang="en-US" dirty="0"/>
                    </a:p>
                  </a:txBody>
                  <a:tcPr/>
                </a:tc>
                <a:tc>
                  <a:txBody>
                    <a:bodyPr/>
                    <a:lstStyle/>
                    <a:p>
                      <a:pPr algn="r"/>
                      <a:r>
                        <a:rPr b="1" dirty="0"/>
                        <a:t>Upper 95%</a:t>
                      </a:r>
                      <a:endParaRPr lang="en-US" dirty="0"/>
                    </a:p>
                  </a:txBody>
                  <a:tcPr/>
                </a:tc>
                <a:extLst>
                  <a:ext uri="{0D108BD9-81ED-4DB2-BD59-A6C34878D82A}">
                    <a16:rowId xmlns:a16="http://schemas.microsoft.com/office/drawing/2014/main" val="10000"/>
                  </a:ext>
                </a:extLst>
              </a:tr>
              <a:tr h="0">
                <a:tc>
                  <a:txBody>
                    <a:bodyPr/>
                    <a:lstStyle/>
                    <a:p>
                      <a:r>
                        <a:rPr dirty="0"/>
                        <a:t>DD-N_0</a:t>
                      </a:r>
                      <a:endParaRPr lang="en-US" dirty="0"/>
                    </a:p>
                  </a:txBody>
                  <a:tcPr/>
                </a:tc>
                <a:tc>
                  <a:txBody>
                    <a:bodyPr/>
                    <a:lstStyle/>
                    <a:p>
                      <a:pPr algn="r"/>
                      <a:r>
                        <a:rPr dirty="0"/>
                        <a:t>9</a:t>
                      </a:r>
                      <a:endParaRPr lang="en-US" dirty="0"/>
                    </a:p>
                  </a:txBody>
                  <a:tcPr/>
                </a:tc>
                <a:tc>
                  <a:txBody>
                    <a:bodyPr/>
                    <a:lstStyle/>
                    <a:p>
                      <a:pPr algn="r"/>
                      <a:r>
                        <a:rPr dirty="0"/>
                        <a:t>33.1111</a:t>
                      </a:r>
                      <a:endParaRPr lang="en-US" dirty="0"/>
                    </a:p>
                  </a:txBody>
                  <a:tcPr/>
                </a:tc>
                <a:tc>
                  <a:txBody>
                    <a:bodyPr/>
                    <a:lstStyle/>
                    <a:p>
                      <a:pPr algn="r"/>
                      <a:r>
                        <a:rPr dirty="0"/>
                        <a:t>17.507</a:t>
                      </a:r>
                      <a:endParaRPr lang="en-US" dirty="0"/>
                    </a:p>
                  </a:txBody>
                  <a:tcPr/>
                </a:tc>
                <a:tc>
                  <a:txBody>
                    <a:bodyPr/>
                    <a:lstStyle/>
                    <a:p>
                      <a:pPr algn="r"/>
                      <a:r>
                        <a:rPr dirty="0"/>
                        <a:t> -1.90</a:t>
                      </a:r>
                      <a:endParaRPr lang="en-US" dirty="0"/>
                    </a:p>
                  </a:txBody>
                  <a:tcPr/>
                </a:tc>
                <a:tc>
                  <a:txBody>
                    <a:bodyPr/>
                    <a:lstStyle/>
                    <a:p>
                      <a:pPr algn="r"/>
                      <a:r>
                        <a:rPr dirty="0"/>
                        <a:t>68.12</a:t>
                      </a:r>
                      <a:endParaRPr lang="en-US" dirty="0"/>
                    </a:p>
                  </a:txBody>
                  <a:tcPr/>
                </a:tc>
                <a:extLst>
                  <a:ext uri="{0D108BD9-81ED-4DB2-BD59-A6C34878D82A}">
                    <a16:rowId xmlns:a16="http://schemas.microsoft.com/office/drawing/2014/main" val="10001"/>
                  </a:ext>
                </a:extLst>
              </a:tr>
              <a:tr h="0">
                <a:tc>
                  <a:txBody>
                    <a:bodyPr/>
                    <a:lstStyle/>
                    <a:p>
                      <a:r>
                        <a:rPr dirty="0"/>
                        <a:t>DS-I_0</a:t>
                      </a:r>
                      <a:endParaRPr lang="en-US" dirty="0"/>
                    </a:p>
                  </a:txBody>
                  <a:tcPr/>
                </a:tc>
                <a:tc>
                  <a:txBody>
                    <a:bodyPr/>
                    <a:lstStyle/>
                    <a:p>
                      <a:pPr algn="r"/>
                      <a:r>
                        <a:rPr dirty="0"/>
                        <a:t>10</a:t>
                      </a:r>
                      <a:endParaRPr lang="en-US" dirty="0"/>
                    </a:p>
                  </a:txBody>
                  <a:tcPr/>
                </a:tc>
                <a:tc>
                  <a:txBody>
                    <a:bodyPr/>
                    <a:lstStyle/>
                    <a:p>
                      <a:pPr algn="r"/>
                      <a:r>
                        <a:rPr dirty="0"/>
                        <a:t>47.7000</a:t>
                      </a:r>
                      <a:endParaRPr lang="en-US" dirty="0"/>
                    </a:p>
                  </a:txBody>
                  <a:tcPr/>
                </a:tc>
                <a:tc>
                  <a:txBody>
                    <a:bodyPr/>
                    <a:lstStyle/>
                    <a:p>
                      <a:pPr algn="r"/>
                      <a:r>
                        <a:rPr dirty="0"/>
                        <a:t>16.608</a:t>
                      </a:r>
                      <a:endParaRPr lang="en-US" dirty="0"/>
                    </a:p>
                  </a:txBody>
                  <a:tcPr/>
                </a:tc>
                <a:tc>
                  <a:txBody>
                    <a:bodyPr/>
                    <a:lstStyle/>
                    <a:p>
                      <a:pPr algn="r"/>
                      <a:r>
                        <a:rPr dirty="0"/>
                        <a:t>14.49</a:t>
                      </a:r>
                      <a:endParaRPr lang="en-US" dirty="0"/>
                    </a:p>
                  </a:txBody>
                  <a:tcPr/>
                </a:tc>
                <a:tc>
                  <a:txBody>
                    <a:bodyPr/>
                    <a:lstStyle/>
                    <a:p>
                      <a:pPr algn="r"/>
                      <a:r>
                        <a:rPr dirty="0"/>
                        <a:t>80.91</a:t>
                      </a:r>
                      <a:endParaRPr lang="en-US" dirty="0"/>
                    </a:p>
                  </a:txBody>
                  <a:tcPr/>
                </a:tc>
                <a:extLst>
                  <a:ext uri="{0D108BD9-81ED-4DB2-BD59-A6C34878D82A}">
                    <a16:rowId xmlns:a16="http://schemas.microsoft.com/office/drawing/2014/main" val="10002"/>
                  </a:ext>
                </a:extLst>
              </a:tr>
              <a:tr h="0">
                <a:tc>
                  <a:txBody>
                    <a:bodyPr/>
                    <a:lstStyle/>
                    <a:p>
                      <a:r>
                        <a:rPr dirty="0"/>
                        <a:t>DS-N_0</a:t>
                      </a:r>
                      <a:endParaRPr lang="en-US" dirty="0"/>
                    </a:p>
                  </a:txBody>
                  <a:tcPr/>
                </a:tc>
                <a:tc>
                  <a:txBody>
                    <a:bodyPr/>
                    <a:lstStyle/>
                    <a:p>
                      <a:pPr algn="r"/>
                      <a:r>
                        <a:rPr dirty="0"/>
                        <a:t>10</a:t>
                      </a:r>
                      <a:endParaRPr lang="en-US" dirty="0"/>
                    </a:p>
                  </a:txBody>
                  <a:tcPr/>
                </a:tc>
                <a:tc>
                  <a:txBody>
                    <a:bodyPr/>
                    <a:lstStyle/>
                    <a:p>
                      <a:pPr algn="r"/>
                      <a:r>
                        <a:rPr dirty="0"/>
                        <a:t>16.2000</a:t>
                      </a:r>
                      <a:endParaRPr lang="en-US" dirty="0"/>
                    </a:p>
                  </a:txBody>
                  <a:tcPr/>
                </a:tc>
                <a:tc>
                  <a:txBody>
                    <a:bodyPr/>
                    <a:lstStyle/>
                    <a:p>
                      <a:pPr algn="r"/>
                      <a:r>
                        <a:rPr dirty="0"/>
                        <a:t>16.608</a:t>
                      </a:r>
                      <a:endParaRPr lang="en-US" dirty="0"/>
                    </a:p>
                  </a:txBody>
                  <a:tcPr/>
                </a:tc>
                <a:tc>
                  <a:txBody>
                    <a:bodyPr/>
                    <a:lstStyle/>
                    <a:p>
                      <a:pPr algn="r"/>
                      <a:r>
                        <a:rPr dirty="0"/>
                        <a:t> -17.01</a:t>
                      </a:r>
                      <a:endParaRPr lang="en-US" dirty="0"/>
                    </a:p>
                  </a:txBody>
                  <a:tcPr/>
                </a:tc>
                <a:tc>
                  <a:txBody>
                    <a:bodyPr/>
                    <a:lstStyle/>
                    <a:p>
                      <a:pPr algn="r"/>
                      <a:r>
                        <a:rPr dirty="0"/>
                        <a:t>49.41</a:t>
                      </a:r>
                      <a:endParaRPr lang="en-US" dirty="0"/>
                    </a:p>
                  </a:txBody>
                  <a:tcPr/>
                </a:tc>
                <a:extLst>
                  <a:ext uri="{0D108BD9-81ED-4DB2-BD59-A6C34878D82A}">
                    <a16:rowId xmlns:a16="http://schemas.microsoft.com/office/drawing/2014/main" val="10003"/>
                  </a:ext>
                </a:extLst>
              </a:tr>
              <a:tr h="0">
                <a:tc>
                  <a:txBody>
                    <a:bodyPr/>
                    <a:lstStyle/>
                    <a:p>
                      <a:r>
                        <a:rPr dirty="0"/>
                        <a:t>ED-I_0</a:t>
                      </a:r>
                      <a:endParaRPr lang="en-US" dirty="0"/>
                    </a:p>
                  </a:txBody>
                  <a:tcPr/>
                </a:tc>
                <a:tc>
                  <a:txBody>
                    <a:bodyPr/>
                    <a:lstStyle/>
                    <a:p>
                      <a:pPr algn="r"/>
                      <a:r>
                        <a:rPr dirty="0"/>
                        <a:t>10</a:t>
                      </a:r>
                      <a:endParaRPr lang="en-US" dirty="0"/>
                    </a:p>
                  </a:txBody>
                  <a:tcPr/>
                </a:tc>
                <a:tc>
                  <a:txBody>
                    <a:bodyPr/>
                    <a:lstStyle/>
                    <a:p>
                      <a:pPr algn="r"/>
                      <a:r>
                        <a:rPr dirty="0"/>
                        <a:t>76.5000</a:t>
                      </a:r>
                      <a:endParaRPr lang="en-US" dirty="0"/>
                    </a:p>
                  </a:txBody>
                  <a:tcPr/>
                </a:tc>
                <a:tc>
                  <a:txBody>
                    <a:bodyPr/>
                    <a:lstStyle/>
                    <a:p>
                      <a:pPr algn="r"/>
                      <a:r>
                        <a:rPr dirty="0"/>
                        <a:t>16.608</a:t>
                      </a:r>
                      <a:endParaRPr lang="en-US" dirty="0"/>
                    </a:p>
                  </a:txBody>
                  <a:tcPr/>
                </a:tc>
                <a:tc>
                  <a:txBody>
                    <a:bodyPr/>
                    <a:lstStyle/>
                    <a:p>
                      <a:pPr algn="r"/>
                      <a:r>
                        <a:rPr dirty="0"/>
                        <a:t>43.29</a:t>
                      </a:r>
                      <a:endParaRPr lang="en-US" dirty="0"/>
                    </a:p>
                  </a:txBody>
                  <a:tcPr/>
                </a:tc>
                <a:tc>
                  <a:txBody>
                    <a:bodyPr/>
                    <a:lstStyle/>
                    <a:p>
                      <a:pPr algn="r"/>
                      <a:r>
                        <a:rPr dirty="0"/>
                        <a:t>109.71</a:t>
                      </a:r>
                      <a:endParaRPr lang="en-US" dirty="0"/>
                    </a:p>
                  </a:txBody>
                  <a:tcPr/>
                </a:tc>
                <a:extLst>
                  <a:ext uri="{0D108BD9-81ED-4DB2-BD59-A6C34878D82A}">
                    <a16:rowId xmlns:a16="http://schemas.microsoft.com/office/drawing/2014/main" val="10004"/>
                  </a:ext>
                </a:extLst>
              </a:tr>
              <a:tr h="0">
                <a:tc>
                  <a:txBody>
                    <a:bodyPr/>
                    <a:lstStyle/>
                    <a:p>
                      <a:r>
                        <a:rPr dirty="0"/>
                        <a:t>ED-N_0</a:t>
                      </a:r>
                      <a:endParaRPr lang="en-US" dirty="0"/>
                    </a:p>
                  </a:txBody>
                  <a:tcPr/>
                </a:tc>
                <a:tc>
                  <a:txBody>
                    <a:bodyPr/>
                    <a:lstStyle/>
                    <a:p>
                      <a:pPr algn="r"/>
                      <a:r>
                        <a:rPr dirty="0"/>
                        <a:t>9</a:t>
                      </a:r>
                      <a:endParaRPr lang="en-US" dirty="0"/>
                    </a:p>
                  </a:txBody>
                  <a:tcPr/>
                </a:tc>
                <a:tc>
                  <a:txBody>
                    <a:bodyPr/>
                    <a:lstStyle/>
                    <a:p>
                      <a:pPr algn="r"/>
                      <a:r>
                        <a:rPr dirty="0"/>
                        <a:t>43.3333</a:t>
                      </a:r>
                      <a:endParaRPr lang="en-US" dirty="0"/>
                    </a:p>
                  </a:txBody>
                  <a:tcPr/>
                </a:tc>
                <a:tc>
                  <a:txBody>
                    <a:bodyPr/>
                    <a:lstStyle/>
                    <a:p>
                      <a:pPr algn="r"/>
                      <a:r>
                        <a:rPr dirty="0"/>
                        <a:t>17.507</a:t>
                      </a:r>
                      <a:endParaRPr lang="en-US" dirty="0"/>
                    </a:p>
                  </a:txBody>
                  <a:tcPr/>
                </a:tc>
                <a:tc>
                  <a:txBody>
                    <a:bodyPr/>
                    <a:lstStyle/>
                    <a:p>
                      <a:pPr algn="r"/>
                      <a:r>
                        <a:rPr dirty="0"/>
                        <a:t>8.33</a:t>
                      </a:r>
                      <a:endParaRPr lang="en-US" dirty="0"/>
                    </a:p>
                  </a:txBody>
                  <a:tcPr/>
                </a:tc>
                <a:tc>
                  <a:txBody>
                    <a:bodyPr/>
                    <a:lstStyle/>
                    <a:p>
                      <a:pPr algn="r"/>
                      <a:r>
                        <a:rPr dirty="0"/>
                        <a:t>78.34</a:t>
                      </a:r>
                      <a:endParaRPr lang="en-US" dirty="0"/>
                    </a:p>
                  </a:txBody>
                  <a:tcPr/>
                </a:tc>
                <a:extLst>
                  <a:ext uri="{0D108BD9-81ED-4DB2-BD59-A6C34878D82A}">
                    <a16:rowId xmlns:a16="http://schemas.microsoft.com/office/drawing/2014/main" val="10005"/>
                  </a:ext>
                </a:extLst>
              </a:tr>
              <a:tr h="0">
                <a:tc>
                  <a:txBody>
                    <a:bodyPr/>
                    <a:lstStyle/>
                    <a:p>
                      <a:r>
                        <a:rPr dirty="0"/>
                        <a:t>ES-I_0</a:t>
                      </a:r>
                      <a:endParaRPr lang="en-US" dirty="0"/>
                    </a:p>
                  </a:txBody>
                  <a:tcPr/>
                </a:tc>
                <a:tc>
                  <a:txBody>
                    <a:bodyPr/>
                    <a:lstStyle/>
                    <a:p>
                      <a:pPr algn="r"/>
                      <a:r>
                        <a:rPr dirty="0"/>
                        <a:t>10</a:t>
                      </a:r>
                      <a:endParaRPr lang="en-US" dirty="0"/>
                    </a:p>
                  </a:txBody>
                  <a:tcPr/>
                </a:tc>
                <a:tc>
                  <a:txBody>
                    <a:bodyPr/>
                    <a:lstStyle/>
                    <a:p>
                      <a:pPr algn="r"/>
                      <a:r>
                        <a:rPr dirty="0"/>
                        <a:t>37.6000</a:t>
                      </a:r>
                      <a:endParaRPr lang="en-US" dirty="0"/>
                    </a:p>
                  </a:txBody>
                  <a:tcPr/>
                </a:tc>
                <a:tc>
                  <a:txBody>
                    <a:bodyPr/>
                    <a:lstStyle/>
                    <a:p>
                      <a:pPr algn="r"/>
                      <a:r>
                        <a:rPr dirty="0"/>
                        <a:t>16.608</a:t>
                      </a:r>
                      <a:endParaRPr lang="en-US" dirty="0"/>
                    </a:p>
                  </a:txBody>
                  <a:tcPr/>
                </a:tc>
                <a:tc>
                  <a:txBody>
                    <a:bodyPr/>
                    <a:lstStyle/>
                    <a:p>
                      <a:pPr algn="r"/>
                      <a:r>
                        <a:rPr dirty="0"/>
                        <a:t>4.39</a:t>
                      </a:r>
                      <a:endParaRPr lang="en-US" dirty="0"/>
                    </a:p>
                  </a:txBody>
                  <a:tcPr/>
                </a:tc>
                <a:tc>
                  <a:txBody>
                    <a:bodyPr/>
                    <a:lstStyle/>
                    <a:p>
                      <a:pPr algn="r"/>
                      <a:r>
                        <a:rPr dirty="0"/>
                        <a:t>70.81</a:t>
                      </a:r>
                      <a:endParaRPr lang="en-US" dirty="0"/>
                    </a:p>
                  </a:txBody>
                  <a:tcPr/>
                </a:tc>
                <a:extLst>
                  <a:ext uri="{0D108BD9-81ED-4DB2-BD59-A6C34878D82A}">
                    <a16:rowId xmlns:a16="http://schemas.microsoft.com/office/drawing/2014/main" val="10006"/>
                  </a:ext>
                </a:extLst>
              </a:tr>
              <a:tr h="0">
                <a:tc>
                  <a:txBody>
                    <a:bodyPr/>
                    <a:lstStyle/>
                    <a:p>
                      <a:r>
                        <a:rPr dirty="0"/>
                        <a:t>ES-N_0</a:t>
                      </a:r>
                      <a:endParaRPr lang="en-US" dirty="0"/>
                    </a:p>
                  </a:txBody>
                  <a:tcPr/>
                </a:tc>
                <a:tc>
                  <a:txBody>
                    <a:bodyPr/>
                    <a:lstStyle/>
                    <a:p>
                      <a:pPr algn="r"/>
                      <a:r>
                        <a:rPr dirty="0"/>
                        <a:t>10</a:t>
                      </a:r>
                      <a:endParaRPr lang="en-US" dirty="0"/>
                    </a:p>
                  </a:txBody>
                  <a:tcPr/>
                </a:tc>
                <a:tc>
                  <a:txBody>
                    <a:bodyPr/>
                    <a:lstStyle/>
                    <a:p>
                      <a:pPr algn="r"/>
                      <a:r>
                        <a:rPr dirty="0"/>
                        <a:t>40.1000</a:t>
                      </a:r>
                      <a:endParaRPr lang="en-US" dirty="0"/>
                    </a:p>
                  </a:txBody>
                  <a:tcPr/>
                </a:tc>
                <a:tc>
                  <a:txBody>
                    <a:bodyPr/>
                    <a:lstStyle/>
                    <a:p>
                      <a:pPr algn="r"/>
                      <a:r>
                        <a:rPr dirty="0"/>
                        <a:t>16.608</a:t>
                      </a:r>
                      <a:endParaRPr lang="en-US" dirty="0"/>
                    </a:p>
                  </a:txBody>
                  <a:tcPr/>
                </a:tc>
                <a:tc>
                  <a:txBody>
                    <a:bodyPr/>
                    <a:lstStyle/>
                    <a:p>
                      <a:pPr algn="r"/>
                      <a:r>
                        <a:rPr dirty="0"/>
                        <a:t>6.89</a:t>
                      </a:r>
                      <a:endParaRPr lang="en-US" dirty="0"/>
                    </a:p>
                  </a:txBody>
                  <a:tcPr/>
                </a:tc>
                <a:tc>
                  <a:txBody>
                    <a:bodyPr/>
                    <a:lstStyle/>
                    <a:p>
                      <a:pPr algn="r"/>
                      <a:r>
                        <a:rPr dirty="0"/>
                        <a:t>73.31</a:t>
                      </a:r>
                      <a:endParaRPr lang="en-US" dirty="0"/>
                    </a:p>
                  </a:txBody>
                  <a:tcPr/>
                </a:tc>
                <a:extLst>
                  <a:ext uri="{0D108BD9-81ED-4DB2-BD59-A6C34878D82A}">
                    <a16:rowId xmlns:a16="http://schemas.microsoft.com/office/drawing/2014/main" val="10007"/>
                  </a:ext>
                </a:extLst>
              </a:tr>
            </a:tbl>
          </a:graphicData>
        </a:graphic>
      </p:graphicFrame>
      <p:sp>
        <p:nvSpPr>
          <p:cNvPr id="5" name="TextBox 4"/>
          <p:cNvSpPr txBox="1"/>
          <p:nvPr/>
        </p:nvSpPr>
        <p:spPr>
          <a:xfrm>
            <a:off x="228600" y="4478020"/>
            <a:ext cx="5084898" cy="279400"/>
          </a:xfrm>
          <a:prstGeom prst="rect">
            <a:avLst/>
          </a:prstGeom>
          <a:noFill/>
        </p:spPr>
        <p:txBody>
          <a:bodyPr vert="horz" wrap="none" lIns="0" tIns="0" rIns="0" bIns="0" rtlCol="0">
            <a:spAutoFit/>
          </a:bodyPr>
          <a:lstStyle/>
          <a:p>
            <a:r>
              <a:rPr lang="en-US" dirty="0"/>
              <a:t>Std Error uses a pooled estimate of error variance</a:t>
            </a:r>
          </a:p>
        </p:txBody>
      </p:sp>
    </p:spTree>
    <p:extLst>
      <p:ext uri="{BB962C8B-B14F-4D97-AF65-F5344CB8AC3E}">
        <p14:creationId xmlns:p14="http://schemas.microsoft.com/office/powerpoint/2010/main" val="2269904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5195403" cy="279400"/>
          </a:xfrm>
          <a:prstGeom prst="rect">
            <a:avLst/>
          </a:prstGeom>
          <a:noFill/>
        </p:spPr>
        <p:txBody>
          <a:bodyPr vert="horz" wrap="none" lIns="0" tIns="0" rIns="0" bIns="0" rtlCol="0">
            <a:spAutoFit/>
          </a:bodyPr>
          <a:lstStyle/>
          <a:p>
            <a:r>
              <a:rPr lang="en-US" dirty="0"/>
              <a:t>Fit Group &gt; Oneway Analysis of CD4+ By Grouping</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Means and Std Deviations</a:t>
            </a:r>
          </a:p>
        </p:txBody>
      </p:sp>
      <p:graphicFrame>
        <p:nvGraphicFramePr>
          <p:cNvPr id="4" name="Table 16"/>
          <p:cNvGraphicFramePr>
            <a:graphicFrameLocks noGrp="1"/>
          </p:cNvGraphicFramePr>
          <p:nvPr>
            <p:extLst/>
          </p:nvPr>
        </p:nvGraphicFramePr>
        <p:xfrm>
          <a:off x="1412240" y="1231900"/>
          <a:ext cx="9596116" cy="2926080"/>
        </p:xfrm>
        <a:graphic>
          <a:graphicData uri="http://schemas.openxmlformats.org/drawingml/2006/table">
            <a:tbl>
              <a:tblPr firstRow="1" bandRow="1">
                <a:tableStyleId>{5C22544A-7EE6-4342-B048-85BDC9FD1C3A}</a:tableStyleId>
              </a:tblPr>
              <a:tblGrid>
                <a:gridCol w="1076746">
                  <a:extLst>
                    <a:ext uri="{9D8B030D-6E8A-4147-A177-3AD203B41FA5}">
                      <a16:colId xmlns:a16="http://schemas.microsoft.com/office/drawing/2014/main" val="20000"/>
                    </a:ext>
                  </a:extLst>
                </a:gridCol>
                <a:gridCol w="1092380">
                  <a:extLst>
                    <a:ext uri="{9D8B030D-6E8A-4147-A177-3AD203B41FA5}">
                      <a16:colId xmlns:a16="http://schemas.microsoft.com/office/drawing/2014/main" val="20001"/>
                    </a:ext>
                  </a:extLst>
                </a:gridCol>
                <a:gridCol w="1450390">
                  <a:extLst>
                    <a:ext uri="{9D8B030D-6E8A-4147-A177-3AD203B41FA5}">
                      <a16:colId xmlns:a16="http://schemas.microsoft.com/office/drawing/2014/main" val="20002"/>
                    </a:ext>
                  </a:extLst>
                </a:gridCol>
                <a:gridCol w="1411182">
                  <a:extLst>
                    <a:ext uri="{9D8B030D-6E8A-4147-A177-3AD203B41FA5}">
                      <a16:colId xmlns:a16="http://schemas.microsoft.com/office/drawing/2014/main" val="20003"/>
                    </a:ext>
                  </a:extLst>
                </a:gridCol>
                <a:gridCol w="1646069">
                  <a:extLst>
                    <a:ext uri="{9D8B030D-6E8A-4147-A177-3AD203B41FA5}">
                      <a16:colId xmlns:a16="http://schemas.microsoft.com/office/drawing/2014/main" val="20004"/>
                    </a:ext>
                  </a:extLst>
                </a:gridCol>
                <a:gridCol w="1463828">
                  <a:extLst>
                    <a:ext uri="{9D8B030D-6E8A-4147-A177-3AD203B41FA5}">
                      <a16:colId xmlns:a16="http://schemas.microsoft.com/office/drawing/2014/main" val="20005"/>
                    </a:ext>
                  </a:extLst>
                </a:gridCol>
                <a:gridCol w="1455521">
                  <a:extLst>
                    <a:ext uri="{9D8B030D-6E8A-4147-A177-3AD203B41FA5}">
                      <a16:colId xmlns:a16="http://schemas.microsoft.com/office/drawing/2014/main" val="20006"/>
                    </a:ext>
                  </a:extLst>
                </a:gridCol>
              </a:tblGrid>
              <a:tr h="0">
                <a:tc>
                  <a:txBody>
                    <a:bodyPr/>
                    <a:lstStyle/>
                    <a:p>
                      <a:r>
                        <a:rPr b="1" dirty="0"/>
                        <a:t>Level</a:t>
                      </a:r>
                      <a:endParaRPr lang="en-US" dirty="0"/>
                    </a:p>
                  </a:txBody>
                  <a:tcPr/>
                </a:tc>
                <a:tc>
                  <a:txBody>
                    <a:bodyPr/>
                    <a:lstStyle/>
                    <a:p>
                      <a:pPr algn="r"/>
                      <a:r>
                        <a:rPr b="1" dirty="0"/>
                        <a:t>Number</a:t>
                      </a:r>
                      <a:endParaRPr lang="en-US" dirty="0"/>
                    </a:p>
                  </a:txBody>
                  <a:tcPr/>
                </a:tc>
                <a:tc>
                  <a:txBody>
                    <a:bodyPr/>
                    <a:lstStyle/>
                    <a:p>
                      <a:pPr algn="r"/>
                      <a:r>
                        <a:rPr b="1" dirty="0"/>
                        <a:t>Mean</a:t>
                      </a:r>
                      <a:endParaRPr lang="en-US" dirty="0"/>
                    </a:p>
                  </a:txBody>
                  <a:tcPr/>
                </a:tc>
                <a:tc>
                  <a:txBody>
                    <a:bodyPr/>
                    <a:lstStyle/>
                    <a:p>
                      <a:pPr algn="r"/>
                      <a:r>
                        <a:rPr b="1" dirty="0"/>
                        <a:t>Std Dev</a:t>
                      </a:r>
                      <a:endParaRPr lang="en-US" dirty="0"/>
                    </a:p>
                  </a:txBody>
                  <a:tcPr/>
                </a:tc>
                <a:tc>
                  <a:txBody>
                    <a:bodyPr/>
                    <a:lstStyle/>
                    <a:p>
                      <a:pPr algn="r"/>
                      <a:r>
                        <a:rPr b="1" dirty="0"/>
                        <a:t>Std Err Mean</a:t>
                      </a:r>
                      <a:endParaRPr lang="en-US" dirty="0"/>
                    </a:p>
                  </a:txBody>
                  <a:tcPr/>
                </a:tc>
                <a:tc>
                  <a:txBody>
                    <a:bodyPr/>
                    <a:lstStyle/>
                    <a:p>
                      <a:pPr algn="r"/>
                      <a:r>
                        <a:rPr b="1" dirty="0"/>
                        <a:t>Lower 95%</a:t>
                      </a:r>
                      <a:endParaRPr lang="en-US" dirty="0"/>
                    </a:p>
                  </a:txBody>
                  <a:tcPr/>
                </a:tc>
                <a:tc>
                  <a:txBody>
                    <a:bodyPr/>
                    <a:lstStyle/>
                    <a:p>
                      <a:pPr algn="r"/>
                      <a:r>
                        <a:rPr b="1" dirty="0"/>
                        <a:t>Upper 95%</a:t>
                      </a:r>
                      <a:endParaRPr lang="en-US" dirty="0"/>
                    </a:p>
                  </a:txBody>
                  <a:tcPr/>
                </a:tc>
                <a:extLst>
                  <a:ext uri="{0D108BD9-81ED-4DB2-BD59-A6C34878D82A}">
                    <a16:rowId xmlns:a16="http://schemas.microsoft.com/office/drawing/2014/main" val="10000"/>
                  </a:ext>
                </a:extLst>
              </a:tr>
              <a:tr h="0">
                <a:tc>
                  <a:txBody>
                    <a:bodyPr/>
                    <a:lstStyle/>
                    <a:p>
                      <a:r>
                        <a:rPr dirty="0"/>
                        <a:t>DD-N_0</a:t>
                      </a:r>
                      <a:endParaRPr lang="en-US" dirty="0"/>
                    </a:p>
                  </a:txBody>
                  <a:tcPr/>
                </a:tc>
                <a:tc>
                  <a:txBody>
                    <a:bodyPr/>
                    <a:lstStyle/>
                    <a:p>
                      <a:pPr algn="r"/>
                      <a:r>
                        <a:rPr dirty="0"/>
                        <a:t>9</a:t>
                      </a:r>
                      <a:endParaRPr lang="en-US" dirty="0"/>
                    </a:p>
                  </a:txBody>
                  <a:tcPr/>
                </a:tc>
                <a:tc>
                  <a:txBody>
                    <a:bodyPr/>
                    <a:lstStyle/>
                    <a:p>
                      <a:pPr algn="r"/>
                      <a:r>
                        <a:rPr dirty="0"/>
                        <a:t>33.111111</a:t>
                      </a:r>
                      <a:endParaRPr lang="en-US" dirty="0"/>
                    </a:p>
                  </a:txBody>
                  <a:tcPr/>
                </a:tc>
                <a:tc>
                  <a:txBody>
                    <a:bodyPr/>
                    <a:lstStyle/>
                    <a:p>
                      <a:pPr algn="r"/>
                      <a:r>
                        <a:rPr dirty="0"/>
                        <a:t>51.928904</a:t>
                      </a:r>
                      <a:endParaRPr lang="en-US" dirty="0"/>
                    </a:p>
                  </a:txBody>
                  <a:tcPr/>
                </a:tc>
                <a:tc>
                  <a:txBody>
                    <a:bodyPr/>
                    <a:lstStyle/>
                    <a:p>
                      <a:pPr algn="r"/>
                      <a:r>
                        <a:rPr dirty="0"/>
                        <a:t>17.309635</a:t>
                      </a:r>
                      <a:endParaRPr lang="en-US" dirty="0"/>
                    </a:p>
                  </a:txBody>
                  <a:tcPr/>
                </a:tc>
                <a:tc>
                  <a:txBody>
                    <a:bodyPr/>
                    <a:lstStyle/>
                    <a:p>
                      <a:pPr algn="r"/>
                      <a:r>
                        <a:rPr dirty="0"/>
                        <a:t> -6.804978</a:t>
                      </a:r>
                      <a:endParaRPr lang="en-US" dirty="0"/>
                    </a:p>
                  </a:txBody>
                  <a:tcPr/>
                </a:tc>
                <a:tc>
                  <a:txBody>
                    <a:bodyPr/>
                    <a:lstStyle/>
                    <a:p>
                      <a:pPr algn="r"/>
                      <a:r>
                        <a:rPr dirty="0"/>
                        <a:t>73.027201</a:t>
                      </a:r>
                      <a:endParaRPr lang="en-US" dirty="0"/>
                    </a:p>
                  </a:txBody>
                  <a:tcPr/>
                </a:tc>
                <a:extLst>
                  <a:ext uri="{0D108BD9-81ED-4DB2-BD59-A6C34878D82A}">
                    <a16:rowId xmlns:a16="http://schemas.microsoft.com/office/drawing/2014/main" val="10001"/>
                  </a:ext>
                </a:extLst>
              </a:tr>
              <a:tr h="0">
                <a:tc>
                  <a:txBody>
                    <a:bodyPr/>
                    <a:lstStyle/>
                    <a:p>
                      <a:r>
                        <a:rPr dirty="0"/>
                        <a:t>DS-I_0</a:t>
                      </a:r>
                      <a:endParaRPr lang="en-US" dirty="0"/>
                    </a:p>
                  </a:txBody>
                  <a:tcPr/>
                </a:tc>
                <a:tc>
                  <a:txBody>
                    <a:bodyPr/>
                    <a:lstStyle/>
                    <a:p>
                      <a:pPr algn="r"/>
                      <a:r>
                        <a:rPr dirty="0"/>
                        <a:t>10</a:t>
                      </a:r>
                      <a:endParaRPr lang="en-US" dirty="0"/>
                    </a:p>
                  </a:txBody>
                  <a:tcPr/>
                </a:tc>
                <a:tc>
                  <a:txBody>
                    <a:bodyPr/>
                    <a:lstStyle/>
                    <a:p>
                      <a:pPr algn="r"/>
                      <a:r>
                        <a:rPr dirty="0"/>
                        <a:t>47.7</a:t>
                      </a:r>
                      <a:endParaRPr lang="en-US" dirty="0"/>
                    </a:p>
                  </a:txBody>
                  <a:tcPr/>
                </a:tc>
                <a:tc>
                  <a:txBody>
                    <a:bodyPr/>
                    <a:lstStyle/>
                    <a:p>
                      <a:pPr algn="r"/>
                      <a:r>
                        <a:rPr dirty="0"/>
                        <a:t>53.235431</a:t>
                      </a:r>
                      <a:endParaRPr lang="en-US" dirty="0"/>
                    </a:p>
                  </a:txBody>
                  <a:tcPr/>
                </a:tc>
                <a:tc>
                  <a:txBody>
                    <a:bodyPr/>
                    <a:lstStyle/>
                    <a:p>
                      <a:pPr algn="r"/>
                      <a:r>
                        <a:rPr dirty="0"/>
                        <a:t>16.834521</a:t>
                      </a:r>
                      <a:endParaRPr lang="en-US" dirty="0"/>
                    </a:p>
                  </a:txBody>
                  <a:tcPr/>
                </a:tc>
                <a:tc>
                  <a:txBody>
                    <a:bodyPr/>
                    <a:lstStyle/>
                    <a:p>
                      <a:pPr algn="r"/>
                      <a:r>
                        <a:rPr dirty="0"/>
                        <a:t>9.6176668</a:t>
                      </a:r>
                      <a:endParaRPr lang="en-US" dirty="0"/>
                    </a:p>
                  </a:txBody>
                  <a:tcPr/>
                </a:tc>
                <a:tc>
                  <a:txBody>
                    <a:bodyPr/>
                    <a:lstStyle/>
                    <a:p>
                      <a:pPr algn="r"/>
                      <a:r>
                        <a:rPr dirty="0"/>
                        <a:t>85.782333</a:t>
                      </a:r>
                      <a:endParaRPr lang="en-US" dirty="0"/>
                    </a:p>
                  </a:txBody>
                  <a:tcPr/>
                </a:tc>
                <a:extLst>
                  <a:ext uri="{0D108BD9-81ED-4DB2-BD59-A6C34878D82A}">
                    <a16:rowId xmlns:a16="http://schemas.microsoft.com/office/drawing/2014/main" val="10002"/>
                  </a:ext>
                </a:extLst>
              </a:tr>
              <a:tr h="0">
                <a:tc>
                  <a:txBody>
                    <a:bodyPr/>
                    <a:lstStyle/>
                    <a:p>
                      <a:r>
                        <a:rPr dirty="0"/>
                        <a:t>DS-N_0</a:t>
                      </a:r>
                      <a:endParaRPr lang="en-US" dirty="0"/>
                    </a:p>
                  </a:txBody>
                  <a:tcPr/>
                </a:tc>
                <a:tc>
                  <a:txBody>
                    <a:bodyPr/>
                    <a:lstStyle/>
                    <a:p>
                      <a:pPr algn="r"/>
                      <a:r>
                        <a:rPr dirty="0"/>
                        <a:t>10</a:t>
                      </a:r>
                      <a:endParaRPr lang="en-US" dirty="0"/>
                    </a:p>
                  </a:txBody>
                  <a:tcPr/>
                </a:tc>
                <a:tc>
                  <a:txBody>
                    <a:bodyPr/>
                    <a:lstStyle/>
                    <a:p>
                      <a:pPr algn="r"/>
                      <a:r>
                        <a:rPr dirty="0"/>
                        <a:t>16.2</a:t>
                      </a:r>
                      <a:endParaRPr lang="en-US" dirty="0"/>
                    </a:p>
                  </a:txBody>
                  <a:tcPr/>
                </a:tc>
                <a:tc>
                  <a:txBody>
                    <a:bodyPr/>
                    <a:lstStyle/>
                    <a:p>
                      <a:pPr algn="r"/>
                      <a:r>
                        <a:rPr dirty="0"/>
                        <a:t>12.769756</a:t>
                      </a:r>
                      <a:endParaRPr lang="en-US" dirty="0"/>
                    </a:p>
                  </a:txBody>
                  <a:tcPr/>
                </a:tc>
                <a:tc>
                  <a:txBody>
                    <a:bodyPr/>
                    <a:lstStyle/>
                    <a:p>
                      <a:pPr algn="r"/>
                      <a:r>
                        <a:rPr dirty="0"/>
                        <a:t>4.0381514</a:t>
                      </a:r>
                      <a:endParaRPr lang="en-US" dirty="0"/>
                    </a:p>
                  </a:txBody>
                  <a:tcPr/>
                </a:tc>
                <a:tc>
                  <a:txBody>
                    <a:bodyPr/>
                    <a:lstStyle/>
                    <a:p>
                      <a:pPr algn="r"/>
                      <a:r>
                        <a:rPr dirty="0"/>
                        <a:t>7.0650669</a:t>
                      </a:r>
                      <a:endParaRPr lang="en-US" dirty="0"/>
                    </a:p>
                  </a:txBody>
                  <a:tcPr/>
                </a:tc>
                <a:tc>
                  <a:txBody>
                    <a:bodyPr/>
                    <a:lstStyle/>
                    <a:p>
                      <a:pPr algn="r"/>
                      <a:r>
                        <a:rPr dirty="0"/>
                        <a:t>25.334933</a:t>
                      </a:r>
                      <a:endParaRPr lang="en-US" dirty="0"/>
                    </a:p>
                  </a:txBody>
                  <a:tcPr/>
                </a:tc>
                <a:extLst>
                  <a:ext uri="{0D108BD9-81ED-4DB2-BD59-A6C34878D82A}">
                    <a16:rowId xmlns:a16="http://schemas.microsoft.com/office/drawing/2014/main" val="10003"/>
                  </a:ext>
                </a:extLst>
              </a:tr>
              <a:tr h="0">
                <a:tc>
                  <a:txBody>
                    <a:bodyPr/>
                    <a:lstStyle/>
                    <a:p>
                      <a:r>
                        <a:rPr dirty="0"/>
                        <a:t>ED-I_0</a:t>
                      </a:r>
                      <a:endParaRPr lang="en-US" dirty="0"/>
                    </a:p>
                  </a:txBody>
                  <a:tcPr/>
                </a:tc>
                <a:tc>
                  <a:txBody>
                    <a:bodyPr/>
                    <a:lstStyle/>
                    <a:p>
                      <a:pPr algn="r"/>
                      <a:r>
                        <a:rPr dirty="0"/>
                        <a:t>10</a:t>
                      </a:r>
                      <a:endParaRPr lang="en-US" dirty="0"/>
                    </a:p>
                  </a:txBody>
                  <a:tcPr/>
                </a:tc>
                <a:tc>
                  <a:txBody>
                    <a:bodyPr/>
                    <a:lstStyle/>
                    <a:p>
                      <a:pPr algn="r"/>
                      <a:r>
                        <a:rPr dirty="0"/>
                        <a:t>76.5</a:t>
                      </a:r>
                      <a:endParaRPr lang="en-US" dirty="0"/>
                    </a:p>
                  </a:txBody>
                  <a:tcPr/>
                </a:tc>
                <a:tc>
                  <a:txBody>
                    <a:bodyPr/>
                    <a:lstStyle/>
                    <a:p>
                      <a:pPr algn="r"/>
                      <a:r>
                        <a:rPr dirty="0"/>
                        <a:t>84.197189</a:t>
                      </a:r>
                      <a:endParaRPr lang="en-US" dirty="0"/>
                    </a:p>
                  </a:txBody>
                  <a:tcPr/>
                </a:tc>
                <a:tc>
                  <a:txBody>
                    <a:bodyPr/>
                    <a:lstStyle/>
                    <a:p>
                      <a:pPr algn="r"/>
                      <a:r>
                        <a:rPr dirty="0"/>
                        <a:t>26.625489</a:t>
                      </a:r>
                      <a:endParaRPr lang="en-US" dirty="0"/>
                    </a:p>
                  </a:txBody>
                  <a:tcPr/>
                </a:tc>
                <a:tc>
                  <a:txBody>
                    <a:bodyPr/>
                    <a:lstStyle/>
                    <a:p>
                      <a:pPr algn="r"/>
                      <a:r>
                        <a:rPr dirty="0"/>
                        <a:t>16.268959</a:t>
                      </a:r>
                      <a:endParaRPr lang="en-US" dirty="0"/>
                    </a:p>
                  </a:txBody>
                  <a:tcPr/>
                </a:tc>
                <a:tc>
                  <a:txBody>
                    <a:bodyPr/>
                    <a:lstStyle/>
                    <a:p>
                      <a:pPr algn="r"/>
                      <a:r>
                        <a:rPr dirty="0"/>
                        <a:t>136.73104</a:t>
                      </a:r>
                      <a:endParaRPr lang="en-US" dirty="0"/>
                    </a:p>
                  </a:txBody>
                  <a:tcPr/>
                </a:tc>
                <a:extLst>
                  <a:ext uri="{0D108BD9-81ED-4DB2-BD59-A6C34878D82A}">
                    <a16:rowId xmlns:a16="http://schemas.microsoft.com/office/drawing/2014/main" val="10004"/>
                  </a:ext>
                </a:extLst>
              </a:tr>
              <a:tr h="0">
                <a:tc>
                  <a:txBody>
                    <a:bodyPr/>
                    <a:lstStyle/>
                    <a:p>
                      <a:r>
                        <a:rPr dirty="0"/>
                        <a:t>ED-N_0</a:t>
                      </a:r>
                      <a:endParaRPr lang="en-US" dirty="0"/>
                    </a:p>
                  </a:txBody>
                  <a:tcPr/>
                </a:tc>
                <a:tc>
                  <a:txBody>
                    <a:bodyPr/>
                    <a:lstStyle/>
                    <a:p>
                      <a:pPr algn="r"/>
                      <a:r>
                        <a:rPr dirty="0"/>
                        <a:t>9</a:t>
                      </a:r>
                      <a:endParaRPr lang="en-US" dirty="0"/>
                    </a:p>
                  </a:txBody>
                  <a:tcPr/>
                </a:tc>
                <a:tc>
                  <a:txBody>
                    <a:bodyPr/>
                    <a:lstStyle/>
                    <a:p>
                      <a:pPr algn="r"/>
                      <a:r>
                        <a:rPr dirty="0"/>
                        <a:t>43.333333</a:t>
                      </a:r>
                      <a:endParaRPr lang="en-US" dirty="0"/>
                    </a:p>
                  </a:txBody>
                  <a:tcPr/>
                </a:tc>
                <a:tc>
                  <a:txBody>
                    <a:bodyPr/>
                    <a:lstStyle/>
                    <a:p>
                      <a:pPr algn="r"/>
                      <a:r>
                        <a:rPr dirty="0"/>
                        <a:t>38.18704</a:t>
                      </a:r>
                      <a:endParaRPr lang="en-US" dirty="0"/>
                    </a:p>
                  </a:txBody>
                  <a:tcPr/>
                </a:tc>
                <a:tc>
                  <a:txBody>
                    <a:bodyPr/>
                    <a:lstStyle/>
                    <a:p>
                      <a:pPr algn="r"/>
                      <a:r>
                        <a:rPr dirty="0"/>
                        <a:t>12.729013</a:t>
                      </a:r>
                      <a:endParaRPr lang="en-US" dirty="0"/>
                    </a:p>
                  </a:txBody>
                  <a:tcPr/>
                </a:tc>
                <a:tc>
                  <a:txBody>
                    <a:bodyPr/>
                    <a:lstStyle/>
                    <a:p>
                      <a:pPr algn="r"/>
                      <a:r>
                        <a:rPr dirty="0"/>
                        <a:t>13.980176</a:t>
                      </a:r>
                      <a:endParaRPr lang="en-US" dirty="0"/>
                    </a:p>
                  </a:txBody>
                  <a:tcPr/>
                </a:tc>
                <a:tc>
                  <a:txBody>
                    <a:bodyPr/>
                    <a:lstStyle/>
                    <a:p>
                      <a:pPr algn="r"/>
                      <a:r>
                        <a:rPr dirty="0"/>
                        <a:t>72.68649</a:t>
                      </a:r>
                      <a:endParaRPr lang="en-US" dirty="0"/>
                    </a:p>
                  </a:txBody>
                  <a:tcPr/>
                </a:tc>
                <a:extLst>
                  <a:ext uri="{0D108BD9-81ED-4DB2-BD59-A6C34878D82A}">
                    <a16:rowId xmlns:a16="http://schemas.microsoft.com/office/drawing/2014/main" val="10005"/>
                  </a:ext>
                </a:extLst>
              </a:tr>
              <a:tr h="0">
                <a:tc>
                  <a:txBody>
                    <a:bodyPr/>
                    <a:lstStyle/>
                    <a:p>
                      <a:r>
                        <a:rPr dirty="0"/>
                        <a:t>ES-I_0</a:t>
                      </a:r>
                      <a:endParaRPr lang="en-US" dirty="0"/>
                    </a:p>
                  </a:txBody>
                  <a:tcPr/>
                </a:tc>
                <a:tc>
                  <a:txBody>
                    <a:bodyPr/>
                    <a:lstStyle/>
                    <a:p>
                      <a:pPr algn="r"/>
                      <a:r>
                        <a:rPr dirty="0"/>
                        <a:t>10</a:t>
                      </a:r>
                      <a:endParaRPr lang="en-US" dirty="0"/>
                    </a:p>
                  </a:txBody>
                  <a:tcPr/>
                </a:tc>
                <a:tc>
                  <a:txBody>
                    <a:bodyPr/>
                    <a:lstStyle/>
                    <a:p>
                      <a:pPr algn="r"/>
                      <a:r>
                        <a:rPr dirty="0"/>
                        <a:t>37.6</a:t>
                      </a:r>
                      <a:endParaRPr lang="en-US" dirty="0"/>
                    </a:p>
                  </a:txBody>
                  <a:tcPr/>
                </a:tc>
                <a:tc>
                  <a:txBody>
                    <a:bodyPr/>
                    <a:lstStyle/>
                    <a:p>
                      <a:pPr algn="r"/>
                      <a:r>
                        <a:rPr dirty="0"/>
                        <a:t>57.500145</a:t>
                      </a:r>
                      <a:endParaRPr lang="en-US" dirty="0"/>
                    </a:p>
                  </a:txBody>
                  <a:tcPr/>
                </a:tc>
                <a:tc>
                  <a:txBody>
                    <a:bodyPr/>
                    <a:lstStyle/>
                    <a:p>
                      <a:pPr algn="r"/>
                      <a:r>
                        <a:rPr dirty="0"/>
                        <a:t>18.183142</a:t>
                      </a:r>
                      <a:endParaRPr lang="en-US" dirty="0"/>
                    </a:p>
                  </a:txBody>
                  <a:tcPr/>
                </a:tc>
                <a:tc>
                  <a:txBody>
                    <a:bodyPr/>
                    <a:lstStyle/>
                    <a:p>
                      <a:pPr algn="r"/>
                      <a:r>
                        <a:rPr dirty="0"/>
                        <a:t> -3.533126</a:t>
                      </a:r>
                      <a:endParaRPr lang="en-US" dirty="0"/>
                    </a:p>
                  </a:txBody>
                  <a:tcPr/>
                </a:tc>
                <a:tc>
                  <a:txBody>
                    <a:bodyPr/>
                    <a:lstStyle/>
                    <a:p>
                      <a:pPr algn="r"/>
                      <a:r>
                        <a:rPr dirty="0"/>
                        <a:t>78.733126</a:t>
                      </a:r>
                      <a:endParaRPr lang="en-US" dirty="0"/>
                    </a:p>
                  </a:txBody>
                  <a:tcPr/>
                </a:tc>
                <a:extLst>
                  <a:ext uri="{0D108BD9-81ED-4DB2-BD59-A6C34878D82A}">
                    <a16:rowId xmlns:a16="http://schemas.microsoft.com/office/drawing/2014/main" val="10006"/>
                  </a:ext>
                </a:extLst>
              </a:tr>
              <a:tr h="0">
                <a:tc>
                  <a:txBody>
                    <a:bodyPr/>
                    <a:lstStyle/>
                    <a:p>
                      <a:r>
                        <a:rPr dirty="0"/>
                        <a:t>ES-N_0</a:t>
                      </a:r>
                      <a:endParaRPr lang="en-US" dirty="0"/>
                    </a:p>
                  </a:txBody>
                  <a:tcPr/>
                </a:tc>
                <a:tc>
                  <a:txBody>
                    <a:bodyPr/>
                    <a:lstStyle/>
                    <a:p>
                      <a:pPr algn="r"/>
                      <a:r>
                        <a:rPr dirty="0"/>
                        <a:t>10</a:t>
                      </a:r>
                      <a:endParaRPr lang="en-US" dirty="0"/>
                    </a:p>
                  </a:txBody>
                  <a:tcPr/>
                </a:tc>
                <a:tc>
                  <a:txBody>
                    <a:bodyPr/>
                    <a:lstStyle/>
                    <a:p>
                      <a:pPr algn="r"/>
                      <a:r>
                        <a:rPr dirty="0"/>
                        <a:t>40.1</a:t>
                      </a:r>
                      <a:endParaRPr lang="en-US" dirty="0"/>
                    </a:p>
                  </a:txBody>
                  <a:tcPr/>
                </a:tc>
                <a:tc>
                  <a:txBody>
                    <a:bodyPr/>
                    <a:lstStyle/>
                    <a:p>
                      <a:pPr algn="r"/>
                      <a:r>
                        <a:rPr dirty="0"/>
                        <a:t>40.117743</a:t>
                      </a:r>
                      <a:endParaRPr lang="en-US" dirty="0"/>
                    </a:p>
                  </a:txBody>
                  <a:tcPr/>
                </a:tc>
                <a:tc>
                  <a:txBody>
                    <a:bodyPr/>
                    <a:lstStyle/>
                    <a:p>
                      <a:pPr algn="r"/>
                      <a:r>
                        <a:rPr dirty="0"/>
                        <a:t>12.686344</a:t>
                      </a:r>
                      <a:endParaRPr lang="en-US" dirty="0"/>
                    </a:p>
                  </a:txBody>
                  <a:tcPr/>
                </a:tc>
                <a:tc>
                  <a:txBody>
                    <a:bodyPr/>
                    <a:lstStyle/>
                    <a:p>
                      <a:pPr algn="r"/>
                      <a:r>
                        <a:rPr dirty="0"/>
                        <a:t>11.401495</a:t>
                      </a:r>
                      <a:endParaRPr lang="en-US" dirty="0"/>
                    </a:p>
                  </a:txBody>
                  <a:tcPr/>
                </a:tc>
                <a:tc>
                  <a:txBody>
                    <a:bodyPr/>
                    <a:lstStyle/>
                    <a:p>
                      <a:pPr algn="r"/>
                      <a:r>
                        <a:rPr dirty="0"/>
                        <a:t>68.798505</a:t>
                      </a:r>
                      <a:endParaRPr lang="en-US"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218339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947663" cy="279400"/>
          </a:xfrm>
          <a:prstGeom prst="rect">
            <a:avLst/>
          </a:prstGeom>
          <a:noFill/>
        </p:spPr>
        <p:txBody>
          <a:bodyPr vert="horz" wrap="none" lIns="0" tIns="0" rIns="0" bIns="0" rtlCol="0">
            <a:spAutoFit/>
          </a:bodyPr>
          <a:lstStyle/>
          <a:p>
            <a:r>
              <a:rPr lang="en-US" dirty="0"/>
              <a:t>Fit Group</a:t>
            </a:r>
          </a:p>
        </p:txBody>
      </p:sp>
      <p:sp>
        <p:nvSpPr>
          <p:cNvPr id="3" name="Title 2"/>
          <p:cNvSpPr>
            <a:spLocks noGrp="1"/>
          </p:cNvSpPr>
          <p:nvPr>
            <p:ph type="title"/>
          </p:nvPr>
        </p:nvSpPr>
        <p:spPr>
          <a:xfrm>
            <a:off x="0" y="0"/>
            <a:ext cx="11963400" cy="673100"/>
          </a:xfrm>
        </p:spPr>
        <p:txBody>
          <a:bodyPr>
            <a:normAutofit fontScale="90000"/>
          </a:bodyPr>
          <a:lstStyle/>
          <a:p>
            <a:pPr algn="ctr"/>
            <a:r>
              <a:rPr lang="en-US" b="1" dirty="0"/>
              <a:t>Oneway Analysis of HIV_RNA By Grouping</a:t>
            </a:r>
          </a:p>
        </p:txBody>
      </p:sp>
      <p:pic>
        <p:nvPicPr>
          <p:cNvPr id="4" name="Picture 1"/>
          <p:cNvPicPr>
            <a:picLocks noChangeAspect="1"/>
          </p:cNvPicPr>
          <p:nvPr/>
        </p:nvPicPr>
        <p:blipFill>
          <a:blip r:embed="rId2"/>
          <a:stretch>
            <a:fillRect/>
          </a:stretch>
        </p:blipFill>
        <p:spPr>
          <a:xfrm>
            <a:off x="573360" y="952500"/>
            <a:ext cx="8627790" cy="4949536"/>
          </a:xfrm>
          <a:prstGeom prst="rect">
            <a:avLst/>
          </a:prstGeom>
        </p:spPr>
      </p:pic>
      <p:sp>
        <p:nvSpPr>
          <p:cNvPr id="5" name="TextBox 4">
            <a:extLst>
              <a:ext uri="{FF2B5EF4-FFF2-40B4-BE49-F238E27FC236}">
                <a16:creationId xmlns:a16="http://schemas.microsoft.com/office/drawing/2014/main" id="{2E65B405-1799-EC49-85F8-7F4D30801965}"/>
              </a:ext>
            </a:extLst>
          </p:cNvPr>
          <p:cNvSpPr txBox="1"/>
          <p:nvPr/>
        </p:nvSpPr>
        <p:spPr>
          <a:xfrm>
            <a:off x="9609513" y="1729047"/>
            <a:ext cx="2363532" cy="2585323"/>
          </a:xfrm>
          <a:prstGeom prst="rect">
            <a:avLst/>
          </a:prstGeom>
          <a:noFill/>
        </p:spPr>
        <p:txBody>
          <a:bodyPr wrap="none" rtlCol="0">
            <a:spAutoFit/>
          </a:bodyPr>
          <a:lstStyle/>
          <a:p>
            <a:r>
              <a:rPr lang="en-US" dirty="0"/>
              <a:t>Blue line,  Mean and </a:t>
            </a:r>
          </a:p>
          <a:p>
            <a:r>
              <a:rPr lang="en-US" dirty="0"/>
              <a:t>Standard deviations </a:t>
            </a:r>
          </a:p>
          <a:p>
            <a:r>
              <a:rPr lang="en-US" dirty="0"/>
              <a:t>(Wilcoxon). See tables </a:t>
            </a:r>
          </a:p>
          <a:p>
            <a:r>
              <a:rPr lang="en-US" dirty="0"/>
              <a:t>below.</a:t>
            </a:r>
          </a:p>
          <a:p>
            <a:endParaRPr lang="en-US" dirty="0"/>
          </a:p>
          <a:p>
            <a:r>
              <a:rPr lang="en-US" dirty="0"/>
              <a:t>Green, Mean </a:t>
            </a:r>
          </a:p>
          <a:p>
            <a:r>
              <a:rPr lang="en-US" dirty="0"/>
              <a:t>and Standard deviation</a:t>
            </a:r>
          </a:p>
          <a:p>
            <a:r>
              <a:rPr lang="en-US" dirty="0"/>
              <a:t> by ANOVA. See tables.</a:t>
            </a:r>
          </a:p>
          <a:p>
            <a:endParaRPr lang="en-US" dirty="0"/>
          </a:p>
        </p:txBody>
      </p:sp>
    </p:spTree>
    <p:extLst>
      <p:ext uri="{BB962C8B-B14F-4D97-AF65-F5344CB8AC3E}">
        <p14:creationId xmlns:p14="http://schemas.microsoft.com/office/powerpoint/2010/main" val="3788362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5496222" cy="279400"/>
          </a:xfrm>
          <a:prstGeom prst="rect">
            <a:avLst/>
          </a:prstGeom>
          <a:noFill/>
        </p:spPr>
        <p:txBody>
          <a:bodyPr vert="horz" wrap="none" lIns="0" tIns="0" rIns="0" bIns="0" rtlCol="0">
            <a:spAutoFit/>
          </a:bodyPr>
          <a:lstStyle/>
          <a:p>
            <a:r>
              <a:rPr lang="en-US" dirty="0"/>
              <a:t>Fit Group &gt; Oneway Analysis of HIV_RNA By Grouping</a:t>
            </a:r>
          </a:p>
        </p:txBody>
      </p:sp>
      <p:sp>
        <p:nvSpPr>
          <p:cNvPr id="3" name="Title 2"/>
          <p:cNvSpPr>
            <a:spLocks noGrp="1"/>
          </p:cNvSpPr>
          <p:nvPr>
            <p:ph type="title"/>
          </p:nvPr>
        </p:nvSpPr>
        <p:spPr>
          <a:xfrm>
            <a:off x="0" y="0"/>
            <a:ext cx="11963400" cy="1346200"/>
          </a:xfrm>
        </p:spPr>
        <p:txBody>
          <a:bodyPr>
            <a:normAutofit/>
          </a:bodyPr>
          <a:lstStyle/>
          <a:p>
            <a:pPr algn="ctr"/>
            <a:r>
              <a:rPr lang="en-US" dirty="0"/>
              <a:t>Nonparametric Comparisons For Each Pair Using Wilcoxon Method</a:t>
            </a:r>
          </a:p>
        </p:txBody>
      </p:sp>
      <p:graphicFrame>
        <p:nvGraphicFramePr>
          <p:cNvPr id="4" name="Table 5"/>
          <p:cNvGraphicFramePr>
            <a:graphicFrameLocks noGrp="1"/>
          </p:cNvGraphicFramePr>
          <p:nvPr>
            <p:extLst>
              <p:ext uri="{D42A27DB-BD31-4B8C-83A1-F6EECF244321}">
                <p14:modId xmlns:p14="http://schemas.microsoft.com/office/powerpoint/2010/main" val="1314428798"/>
              </p:ext>
            </p:extLst>
          </p:nvPr>
        </p:nvGraphicFramePr>
        <p:xfrm>
          <a:off x="1412240" y="1905000"/>
          <a:ext cx="9596119" cy="731520"/>
        </p:xfrm>
        <a:graphic>
          <a:graphicData uri="http://schemas.openxmlformats.org/drawingml/2006/table">
            <a:tbl>
              <a:tblPr firstRow="1" bandRow="1">
                <a:tableStyleId>{5C22544A-7EE6-4342-B048-85BDC9FD1C3A}</a:tableStyleId>
              </a:tblPr>
              <a:tblGrid>
                <a:gridCol w="5502467">
                  <a:extLst>
                    <a:ext uri="{9D8B030D-6E8A-4147-A177-3AD203B41FA5}">
                      <a16:colId xmlns:a16="http://schemas.microsoft.com/office/drawing/2014/main" val="20000"/>
                    </a:ext>
                  </a:extLst>
                </a:gridCol>
                <a:gridCol w="4093652">
                  <a:extLst>
                    <a:ext uri="{9D8B030D-6E8A-4147-A177-3AD203B41FA5}">
                      <a16:colId xmlns:a16="http://schemas.microsoft.com/office/drawing/2014/main" val="20001"/>
                    </a:ext>
                  </a:extLst>
                </a:gridCol>
              </a:tblGrid>
              <a:tr h="0">
                <a:tc>
                  <a:txBody>
                    <a:bodyPr/>
                    <a:lstStyle/>
                    <a:p>
                      <a:pPr algn="r"/>
                      <a:r>
                        <a:rPr b="1" dirty="0"/>
                        <a:t>q*</a:t>
                      </a:r>
                      <a:endParaRPr lang="en-US" dirty="0"/>
                    </a:p>
                  </a:txBody>
                  <a:tcPr/>
                </a:tc>
                <a:tc>
                  <a:txBody>
                    <a:bodyPr/>
                    <a:lstStyle/>
                    <a:p>
                      <a:pPr algn="r"/>
                      <a:r>
                        <a:rPr b="1" dirty="0"/>
                        <a:t>Alpha</a:t>
                      </a:r>
                      <a:endParaRPr lang="en-US" dirty="0"/>
                    </a:p>
                  </a:txBody>
                  <a:tcPr/>
                </a:tc>
                <a:extLst>
                  <a:ext uri="{0D108BD9-81ED-4DB2-BD59-A6C34878D82A}">
                    <a16:rowId xmlns:a16="http://schemas.microsoft.com/office/drawing/2014/main" val="10000"/>
                  </a:ext>
                </a:extLst>
              </a:tr>
              <a:tr h="0">
                <a:tc>
                  <a:txBody>
                    <a:bodyPr/>
                    <a:lstStyle/>
                    <a:p>
                      <a:pPr algn="r"/>
                      <a:r>
                        <a:rPr dirty="0"/>
                        <a:t>1.95996</a:t>
                      </a:r>
                      <a:endParaRPr lang="en-US" dirty="0"/>
                    </a:p>
                  </a:txBody>
                  <a:tcPr/>
                </a:tc>
                <a:tc>
                  <a:txBody>
                    <a:bodyPr/>
                    <a:lstStyle/>
                    <a:p>
                      <a:pPr algn="r"/>
                      <a:r>
                        <a:rPr dirty="0"/>
                        <a:t>0.05</a:t>
                      </a:r>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88362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5496222" cy="279400"/>
          </a:xfrm>
          <a:prstGeom prst="rect">
            <a:avLst/>
          </a:prstGeom>
          <a:noFill/>
        </p:spPr>
        <p:txBody>
          <a:bodyPr vert="horz" wrap="none" lIns="0" tIns="0" rIns="0" bIns="0" rtlCol="0">
            <a:spAutoFit/>
          </a:bodyPr>
          <a:lstStyle/>
          <a:p>
            <a:r>
              <a:rPr lang="en-US" dirty="0"/>
              <a:t>Fit Group &gt; Oneway Analysis of HIV_RNA By Grouping</a:t>
            </a:r>
          </a:p>
        </p:txBody>
      </p:sp>
      <p:sp>
        <p:nvSpPr>
          <p:cNvPr id="3" name="Title 2"/>
          <p:cNvSpPr>
            <a:spLocks noGrp="1"/>
          </p:cNvSpPr>
          <p:nvPr>
            <p:ph type="title"/>
          </p:nvPr>
        </p:nvSpPr>
        <p:spPr>
          <a:xfrm>
            <a:off x="0" y="0"/>
            <a:ext cx="11963400" cy="1346200"/>
          </a:xfrm>
        </p:spPr>
        <p:txBody>
          <a:bodyPr>
            <a:normAutofit/>
          </a:bodyPr>
          <a:lstStyle/>
          <a:p>
            <a:pPr algn="ctr"/>
            <a:r>
              <a:rPr lang="en-US" dirty="0"/>
              <a:t>Nonparametric Comparisons For Each Pair Using Wilcoxon Method</a:t>
            </a:r>
          </a:p>
        </p:txBody>
      </p:sp>
      <p:graphicFrame>
        <p:nvGraphicFramePr>
          <p:cNvPr id="4" name="Table 6"/>
          <p:cNvGraphicFramePr>
            <a:graphicFrameLocks noGrp="1"/>
          </p:cNvGraphicFramePr>
          <p:nvPr>
            <p:extLst>
              <p:ext uri="{D42A27DB-BD31-4B8C-83A1-F6EECF244321}">
                <p14:modId xmlns:p14="http://schemas.microsoft.com/office/powerpoint/2010/main" val="302949234"/>
              </p:ext>
            </p:extLst>
          </p:nvPr>
        </p:nvGraphicFramePr>
        <p:xfrm>
          <a:off x="1474691" y="1346200"/>
          <a:ext cx="9404717" cy="5029200"/>
        </p:xfrm>
        <a:graphic>
          <a:graphicData uri="http://schemas.openxmlformats.org/drawingml/2006/table">
            <a:tbl>
              <a:tblPr firstRow="1" bandRow="1">
                <a:tableStyleId>{5C22544A-7EE6-4342-B048-85BDC9FD1C3A}</a:tableStyleId>
              </a:tblPr>
              <a:tblGrid>
                <a:gridCol w="638104">
                  <a:extLst>
                    <a:ext uri="{9D8B030D-6E8A-4147-A177-3AD203B41FA5}">
                      <a16:colId xmlns:a16="http://schemas.microsoft.com/office/drawing/2014/main" val="20000"/>
                    </a:ext>
                  </a:extLst>
                </a:gridCol>
                <a:gridCol w="649032">
                  <a:extLst>
                    <a:ext uri="{9D8B030D-6E8A-4147-A177-3AD203B41FA5}">
                      <a16:colId xmlns:a16="http://schemas.microsoft.com/office/drawing/2014/main" val="20001"/>
                    </a:ext>
                  </a:extLst>
                </a:gridCol>
                <a:gridCol w="1547418">
                  <a:extLst>
                    <a:ext uri="{9D8B030D-6E8A-4147-A177-3AD203B41FA5}">
                      <a16:colId xmlns:a16="http://schemas.microsoft.com/office/drawing/2014/main" val="20002"/>
                    </a:ext>
                  </a:extLst>
                </a:gridCol>
                <a:gridCol w="803879">
                  <a:extLst>
                    <a:ext uri="{9D8B030D-6E8A-4147-A177-3AD203B41FA5}">
                      <a16:colId xmlns:a16="http://schemas.microsoft.com/office/drawing/2014/main" val="20003"/>
                    </a:ext>
                  </a:extLst>
                </a:gridCol>
                <a:gridCol w="786561">
                  <a:extLst>
                    <a:ext uri="{9D8B030D-6E8A-4147-A177-3AD203B41FA5}">
                      <a16:colId xmlns:a16="http://schemas.microsoft.com/office/drawing/2014/main" val="20004"/>
                    </a:ext>
                  </a:extLst>
                </a:gridCol>
                <a:gridCol w="669097">
                  <a:extLst>
                    <a:ext uri="{9D8B030D-6E8A-4147-A177-3AD203B41FA5}">
                      <a16:colId xmlns:a16="http://schemas.microsoft.com/office/drawing/2014/main" val="20005"/>
                    </a:ext>
                  </a:extLst>
                </a:gridCol>
                <a:gridCol w="1244474">
                  <a:extLst>
                    <a:ext uri="{9D8B030D-6E8A-4147-A177-3AD203B41FA5}">
                      <a16:colId xmlns:a16="http://schemas.microsoft.com/office/drawing/2014/main" val="20006"/>
                    </a:ext>
                  </a:extLst>
                </a:gridCol>
                <a:gridCol w="759270">
                  <a:extLst>
                    <a:ext uri="{9D8B030D-6E8A-4147-A177-3AD203B41FA5}">
                      <a16:colId xmlns:a16="http://schemas.microsoft.com/office/drawing/2014/main" val="20007"/>
                    </a:ext>
                  </a:extLst>
                </a:gridCol>
                <a:gridCol w="748223">
                  <a:extLst>
                    <a:ext uri="{9D8B030D-6E8A-4147-A177-3AD203B41FA5}">
                      <a16:colId xmlns:a16="http://schemas.microsoft.com/office/drawing/2014/main" val="20008"/>
                    </a:ext>
                  </a:extLst>
                </a:gridCol>
                <a:gridCol w="1558659">
                  <a:extLst>
                    <a:ext uri="{9D8B030D-6E8A-4147-A177-3AD203B41FA5}">
                      <a16:colId xmlns:a16="http://schemas.microsoft.com/office/drawing/2014/main" val="20009"/>
                    </a:ext>
                  </a:extLst>
                </a:gridCol>
              </a:tblGrid>
              <a:tr h="0">
                <a:tc>
                  <a:txBody>
                    <a:bodyPr/>
                    <a:lstStyle/>
                    <a:p>
                      <a:r>
                        <a:rPr sz="900" b="1" dirty="0"/>
                        <a:t>Level</a:t>
                      </a:r>
                      <a:endParaRPr lang="en-US" sz="900" dirty="0"/>
                    </a:p>
                  </a:txBody>
                  <a:tcPr/>
                </a:tc>
                <a:tc>
                  <a:txBody>
                    <a:bodyPr/>
                    <a:lstStyle/>
                    <a:p>
                      <a:r>
                        <a:rPr sz="900" b="1" dirty="0"/>
                        <a:t> - Level</a:t>
                      </a:r>
                      <a:endParaRPr lang="en-US" sz="900" dirty="0"/>
                    </a:p>
                  </a:txBody>
                  <a:tcPr/>
                </a:tc>
                <a:tc>
                  <a:txBody>
                    <a:bodyPr/>
                    <a:lstStyle/>
                    <a:p>
                      <a:pPr algn="r"/>
                      <a:r>
                        <a:rPr sz="900" b="1" dirty="0"/>
                        <a:t>Score Mean Difference</a:t>
                      </a:r>
                      <a:endParaRPr lang="en-US" sz="900" dirty="0"/>
                    </a:p>
                  </a:txBody>
                  <a:tcPr/>
                </a:tc>
                <a:tc>
                  <a:txBody>
                    <a:bodyPr/>
                    <a:lstStyle/>
                    <a:p>
                      <a:pPr algn="r"/>
                      <a:r>
                        <a:rPr sz="900" b="1" dirty="0"/>
                        <a:t>Std Err Dif</a:t>
                      </a:r>
                      <a:endParaRPr lang="en-US" sz="900" dirty="0"/>
                    </a:p>
                  </a:txBody>
                  <a:tcPr/>
                </a:tc>
                <a:tc>
                  <a:txBody>
                    <a:bodyPr/>
                    <a:lstStyle/>
                    <a:p>
                      <a:pPr algn="r"/>
                      <a:r>
                        <a:rPr sz="900" b="1" dirty="0"/>
                        <a:t>Z</a:t>
                      </a:r>
                      <a:endParaRPr lang="en-US" sz="900" dirty="0"/>
                    </a:p>
                  </a:txBody>
                  <a:tcPr/>
                </a:tc>
                <a:tc>
                  <a:txBody>
                    <a:bodyPr/>
                    <a:lstStyle/>
                    <a:p>
                      <a:pPr algn="r"/>
                      <a:r>
                        <a:rPr sz="900" b="1" dirty="0"/>
                        <a:t>p-Value</a:t>
                      </a:r>
                      <a:endParaRPr lang="en-US" sz="900" dirty="0"/>
                    </a:p>
                  </a:txBody>
                  <a:tcPr/>
                </a:tc>
                <a:tc>
                  <a:txBody>
                    <a:bodyPr/>
                    <a:lstStyle/>
                    <a:p>
                      <a:pPr algn="r"/>
                      <a:r>
                        <a:rPr sz="900" b="1" dirty="0"/>
                        <a:t>Hodges-Lehmann</a:t>
                      </a:r>
                      <a:endParaRPr lang="en-US" sz="900" dirty="0"/>
                    </a:p>
                  </a:txBody>
                  <a:tcPr/>
                </a:tc>
                <a:tc>
                  <a:txBody>
                    <a:bodyPr/>
                    <a:lstStyle/>
                    <a:p>
                      <a:pPr algn="r"/>
                      <a:r>
                        <a:rPr sz="900" b="1" dirty="0"/>
                        <a:t>Lower CL</a:t>
                      </a:r>
                      <a:endParaRPr lang="en-US" sz="900" dirty="0"/>
                    </a:p>
                  </a:txBody>
                  <a:tcPr/>
                </a:tc>
                <a:tc>
                  <a:txBody>
                    <a:bodyPr/>
                    <a:lstStyle/>
                    <a:p>
                      <a:pPr algn="r"/>
                      <a:r>
                        <a:rPr sz="900" b="1" dirty="0"/>
                        <a:t>Upper CL</a:t>
                      </a:r>
                      <a:endParaRPr lang="en-US" sz="900" dirty="0"/>
                    </a:p>
                  </a:txBody>
                  <a:tcPr/>
                </a:tc>
                <a:tc>
                  <a:txBody>
                    <a:bodyPr/>
                    <a:lstStyle/>
                    <a:p>
                      <a:r>
                        <a:rPr sz="900" b="1" dirty="0"/>
                        <a:t>Difference Plot</a:t>
                      </a:r>
                      <a:endParaRPr lang="en-US" sz="900" dirty="0"/>
                    </a:p>
                  </a:txBody>
                  <a:tcPr/>
                </a:tc>
                <a:extLst>
                  <a:ext uri="{0D108BD9-81ED-4DB2-BD59-A6C34878D82A}">
                    <a16:rowId xmlns:a16="http://schemas.microsoft.com/office/drawing/2014/main" val="10000"/>
                  </a:ext>
                </a:extLst>
              </a:tr>
              <a:tr h="0">
                <a:tc>
                  <a:txBody>
                    <a:bodyPr/>
                    <a:lstStyle/>
                    <a:p>
                      <a:r>
                        <a:rPr sz="900" dirty="0"/>
                        <a:t>ED-I_0</a:t>
                      </a:r>
                      <a:endParaRPr lang="en-US" sz="900" dirty="0"/>
                    </a:p>
                  </a:txBody>
                  <a:tcPr/>
                </a:tc>
                <a:tc>
                  <a:txBody>
                    <a:bodyPr/>
                    <a:lstStyle/>
                    <a:p>
                      <a:r>
                        <a:rPr sz="900" dirty="0"/>
                        <a:t>DS-N_0</a:t>
                      </a:r>
                      <a:endParaRPr lang="en-US" sz="900" dirty="0"/>
                    </a:p>
                  </a:txBody>
                  <a:tcPr/>
                </a:tc>
                <a:tc>
                  <a:txBody>
                    <a:bodyPr/>
                    <a:lstStyle/>
                    <a:p>
                      <a:pPr algn="r"/>
                      <a:r>
                        <a:rPr sz="900" dirty="0"/>
                        <a:t>5.10000</a:t>
                      </a:r>
                      <a:endParaRPr lang="en-US" sz="900" dirty="0"/>
                    </a:p>
                  </a:txBody>
                  <a:tcPr/>
                </a:tc>
                <a:tc>
                  <a:txBody>
                    <a:bodyPr/>
                    <a:lstStyle/>
                    <a:p>
                      <a:pPr algn="r"/>
                      <a:r>
                        <a:rPr sz="900" dirty="0"/>
                        <a:t>2.643761</a:t>
                      </a:r>
                      <a:endParaRPr lang="en-US" sz="900" dirty="0"/>
                    </a:p>
                  </a:txBody>
                  <a:tcPr/>
                </a:tc>
                <a:tc>
                  <a:txBody>
                    <a:bodyPr/>
                    <a:lstStyle/>
                    <a:p>
                      <a:pPr algn="r"/>
                      <a:r>
                        <a:rPr sz="900" dirty="0"/>
                        <a:t>1.92907</a:t>
                      </a:r>
                      <a:endParaRPr lang="en-US" sz="900" dirty="0"/>
                    </a:p>
                  </a:txBody>
                  <a:tcPr/>
                </a:tc>
                <a:tc>
                  <a:txBody>
                    <a:bodyPr/>
                    <a:lstStyle/>
                    <a:p>
                      <a:pPr algn="r"/>
                      <a:r>
                        <a:rPr sz="900" dirty="0"/>
                        <a:t>0.0537</a:t>
                      </a:r>
                      <a:endParaRPr lang="en-US" sz="900" dirty="0"/>
                    </a:p>
                  </a:txBody>
                  <a:tcPr/>
                </a:tc>
                <a:tc>
                  <a:txBody>
                    <a:bodyPr/>
                    <a:lstStyle/>
                    <a:p>
                      <a:pPr algn="r"/>
                      <a:r>
                        <a:rPr sz="900" dirty="0"/>
                        <a:t>204511</a:t>
                      </a:r>
                      <a:endParaRPr lang="en-US" sz="900" dirty="0"/>
                    </a:p>
                  </a:txBody>
                  <a:tcPr/>
                </a:tc>
                <a:tc>
                  <a:txBody>
                    <a:bodyPr/>
                    <a:lstStyle/>
                    <a:p>
                      <a:pPr algn="r"/>
                      <a:r>
                        <a:rPr sz="900" dirty="0"/>
                        <a:t> -6907</a:t>
                      </a:r>
                      <a:endParaRPr lang="en-US" sz="900" dirty="0"/>
                    </a:p>
                  </a:txBody>
                  <a:tcPr/>
                </a:tc>
                <a:tc>
                  <a:txBody>
                    <a:bodyPr/>
                    <a:lstStyle/>
                    <a:p>
                      <a:pPr algn="r"/>
                      <a:r>
                        <a:rPr sz="900" dirty="0"/>
                        <a:t>507278</a:t>
                      </a:r>
                      <a:endParaRPr lang="en-US" sz="900" dirty="0"/>
                    </a:p>
                  </a:txBody>
                  <a:tcPr/>
                </a:tc>
                <a:tc>
                  <a:txBody>
                    <a:bodyPr/>
                    <a:lstStyle/>
                    <a:p>
                      <a:endParaRPr lang="en-US" sz="900" dirty="0"/>
                    </a:p>
                  </a:txBody>
                  <a:tcPr>
                    <a:blipFill dpi="0" rotWithShape="1">
                      <a:blip r:embed="rId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1"/>
                  </a:ext>
                </a:extLst>
              </a:tr>
              <a:tr h="0">
                <a:tc>
                  <a:txBody>
                    <a:bodyPr/>
                    <a:lstStyle/>
                    <a:p>
                      <a:r>
                        <a:rPr sz="900" dirty="0"/>
                        <a:t>ES-N_0</a:t>
                      </a:r>
                      <a:endParaRPr lang="en-US" sz="900" dirty="0"/>
                    </a:p>
                  </a:txBody>
                  <a:tcPr/>
                </a:tc>
                <a:tc>
                  <a:txBody>
                    <a:bodyPr/>
                    <a:lstStyle/>
                    <a:p>
                      <a:r>
                        <a:rPr sz="900" dirty="0"/>
                        <a:t>ES-I_0</a:t>
                      </a:r>
                      <a:endParaRPr lang="en-US" sz="900" dirty="0"/>
                    </a:p>
                  </a:txBody>
                  <a:tcPr/>
                </a:tc>
                <a:tc>
                  <a:txBody>
                    <a:bodyPr/>
                    <a:lstStyle/>
                    <a:p>
                      <a:pPr algn="r"/>
                      <a:r>
                        <a:rPr sz="900" dirty="0"/>
                        <a:t>3.90000</a:t>
                      </a:r>
                      <a:endParaRPr lang="en-US" sz="900" dirty="0"/>
                    </a:p>
                  </a:txBody>
                  <a:tcPr/>
                </a:tc>
                <a:tc>
                  <a:txBody>
                    <a:bodyPr/>
                    <a:lstStyle/>
                    <a:p>
                      <a:pPr algn="r"/>
                      <a:r>
                        <a:rPr sz="900" dirty="0"/>
                        <a:t>2.645751</a:t>
                      </a:r>
                      <a:endParaRPr lang="en-US" sz="900" dirty="0"/>
                    </a:p>
                  </a:txBody>
                  <a:tcPr/>
                </a:tc>
                <a:tc>
                  <a:txBody>
                    <a:bodyPr/>
                    <a:lstStyle/>
                    <a:p>
                      <a:pPr algn="r"/>
                      <a:r>
                        <a:rPr sz="900" dirty="0"/>
                        <a:t>1.47406</a:t>
                      </a:r>
                      <a:endParaRPr lang="en-US" sz="900" dirty="0"/>
                    </a:p>
                  </a:txBody>
                  <a:tcPr/>
                </a:tc>
                <a:tc>
                  <a:txBody>
                    <a:bodyPr/>
                    <a:lstStyle/>
                    <a:p>
                      <a:pPr algn="r"/>
                      <a:r>
                        <a:rPr sz="900" dirty="0"/>
                        <a:t>0.1405</a:t>
                      </a:r>
                      <a:endParaRPr lang="en-US" sz="900" dirty="0"/>
                    </a:p>
                  </a:txBody>
                  <a:tcPr/>
                </a:tc>
                <a:tc>
                  <a:txBody>
                    <a:bodyPr/>
                    <a:lstStyle/>
                    <a:p>
                      <a:pPr algn="r"/>
                      <a:r>
                        <a:rPr sz="900" dirty="0"/>
                        <a:t>111630</a:t>
                      </a:r>
                      <a:endParaRPr lang="en-US" sz="900" dirty="0"/>
                    </a:p>
                  </a:txBody>
                  <a:tcPr/>
                </a:tc>
                <a:tc>
                  <a:txBody>
                    <a:bodyPr/>
                    <a:lstStyle/>
                    <a:p>
                      <a:pPr algn="r"/>
                      <a:r>
                        <a:rPr sz="900" dirty="0"/>
                        <a:t> -144879</a:t>
                      </a:r>
                      <a:endParaRPr lang="en-US" sz="900" dirty="0"/>
                    </a:p>
                  </a:txBody>
                  <a:tcPr/>
                </a:tc>
                <a:tc>
                  <a:txBody>
                    <a:bodyPr/>
                    <a:lstStyle/>
                    <a:p>
                      <a:pPr algn="r"/>
                      <a:r>
                        <a:rPr sz="900" dirty="0"/>
                        <a:t>317074</a:t>
                      </a:r>
                      <a:endParaRPr lang="en-US" sz="900" dirty="0"/>
                    </a:p>
                  </a:txBody>
                  <a:tcPr/>
                </a:tc>
                <a:tc>
                  <a:txBody>
                    <a:bodyPr/>
                    <a:lstStyle/>
                    <a:p>
                      <a:endParaRPr lang="en-US" sz="900" dirty="0"/>
                    </a:p>
                  </a:txBody>
                  <a:tcPr>
                    <a:blipFill dpi="0" rotWithShape="1">
                      <a:blip r:embed="rId3">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2"/>
                  </a:ext>
                </a:extLst>
              </a:tr>
              <a:tr h="0">
                <a:tc>
                  <a:txBody>
                    <a:bodyPr/>
                    <a:lstStyle/>
                    <a:p>
                      <a:r>
                        <a:rPr sz="900" dirty="0"/>
                        <a:t>ED-I_0</a:t>
                      </a:r>
                      <a:endParaRPr lang="en-US" sz="900" dirty="0"/>
                    </a:p>
                  </a:txBody>
                  <a:tcPr/>
                </a:tc>
                <a:tc>
                  <a:txBody>
                    <a:bodyPr/>
                    <a:lstStyle/>
                    <a:p>
                      <a:r>
                        <a:rPr sz="900" dirty="0"/>
                        <a:t>DD-N_0</a:t>
                      </a:r>
                      <a:endParaRPr lang="en-US" sz="900" dirty="0"/>
                    </a:p>
                  </a:txBody>
                  <a:tcPr/>
                </a:tc>
                <a:tc>
                  <a:txBody>
                    <a:bodyPr/>
                    <a:lstStyle/>
                    <a:p>
                      <a:pPr algn="r"/>
                      <a:r>
                        <a:rPr sz="900" dirty="0"/>
                        <a:t>3.27222</a:t>
                      </a:r>
                      <a:endParaRPr lang="en-US" sz="900" dirty="0"/>
                    </a:p>
                  </a:txBody>
                  <a:tcPr/>
                </a:tc>
                <a:tc>
                  <a:txBody>
                    <a:bodyPr/>
                    <a:lstStyle/>
                    <a:p>
                      <a:pPr algn="r"/>
                      <a:r>
                        <a:rPr sz="900" dirty="0"/>
                        <a:t>2.579896</a:t>
                      </a:r>
                      <a:endParaRPr lang="en-US" sz="900" dirty="0"/>
                    </a:p>
                  </a:txBody>
                  <a:tcPr/>
                </a:tc>
                <a:tc>
                  <a:txBody>
                    <a:bodyPr/>
                    <a:lstStyle/>
                    <a:p>
                      <a:pPr algn="r"/>
                      <a:r>
                        <a:rPr sz="900" dirty="0"/>
                        <a:t>1.26835</a:t>
                      </a:r>
                      <a:endParaRPr lang="en-US" sz="900" dirty="0"/>
                    </a:p>
                  </a:txBody>
                  <a:tcPr/>
                </a:tc>
                <a:tc>
                  <a:txBody>
                    <a:bodyPr/>
                    <a:lstStyle/>
                    <a:p>
                      <a:pPr algn="r"/>
                      <a:r>
                        <a:rPr sz="900" dirty="0"/>
                        <a:t>0.2047</a:t>
                      </a:r>
                      <a:endParaRPr lang="en-US" sz="900" dirty="0"/>
                    </a:p>
                  </a:txBody>
                  <a:tcPr/>
                </a:tc>
                <a:tc>
                  <a:txBody>
                    <a:bodyPr/>
                    <a:lstStyle/>
                    <a:p>
                      <a:pPr algn="r"/>
                      <a:r>
                        <a:rPr sz="900" dirty="0"/>
                        <a:t>133744</a:t>
                      </a:r>
                      <a:endParaRPr lang="en-US" sz="900" dirty="0"/>
                    </a:p>
                  </a:txBody>
                  <a:tcPr/>
                </a:tc>
                <a:tc>
                  <a:txBody>
                    <a:bodyPr/>
                    <a:lstStyle/>
                    <a:p>
                      <a:pPr algn="r"/>
                      <a:r>
                        <a:rPr sz="900" dirty="0"/>
                        <a:t> -131998</a:t>
                      </a:r>
                      <a:endParaRPr lang="en-US" sz="900" dirty="0"/>
                    </a:p>
                  </a:txBody>
                  <a:tcPr/>
                </a:tc>
                <a:tc>
                  <a:txBody>
                    <a:bodyPr/>
                    <a:lstStyle/>
                    <a:p>
                      <a:pPr algn="r"/>
                      <a:r>
                        <a:rPr sz="900" dirty="0"/>
                        <a:t>477334</a:t>
                      </a:r>
                      <a:endParaRPr lang="en-US" sz="900" dirty="0"/>
                    </a:p>
                  </a:txBody>
                  <a:tcPr/>
                </a:tc>
                <a:tc>
                  <a:txBody>
                    <a:bodyPr/>
                    <a:lstStyle/>
                    <a:p>
                      <a:endParaRPr lang="en-US" sz="900" dirty="0"/>
                    </a:p>
                  </a:txBody>
                  <a:tcPr>
                    <a:blipFill dpi="0" rotWithShape="1">
                      <a:blip r:embed="rId4">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3"/>
                  </a:ext>
                </a:extLst>
              </a:tr>
              <a:tr h="0">
                <a:tc>
                  <a:txBody>
                    <a:bodyPr/>
                    <a:lstStyle/>
                    <a:p>
                      <a:r>
                        <a:rPr sz="900" dirty="0"/>
                        <a:t>ED-N_0</a:t>
                      </a:r>
                      <a:endParaRPr lang="en-US" sz="900" dirty="0"/>
                    </a:p>
                  </a:txBody>
                  <a:tcPr/>
                </a:tc>
                <a:tc>
                  <a:txBody>
                    <a:bodyPr/>
                    <a:lstStyle/>
                    <a:p>
                      <a:r>
                        <a:rPr sz="900" dirty="0"/>
                        <a:t>DS-N_0</a:t>
                      </a:r>
                      <a:endParaRPr lang="en-US" sz="900" dirty="0"/>
                    </a:p>
                  </a:txBody>
                  <a:tcPr/>
                </a:tc>
                <a:tc>
                  <a:txBody>
                    <a:bodyPr/>
                    <a:lstStyle/>
                    <a:p>
                      <a:pPr algn="r"/>
                      <a:r>
                        <a:rPr sz="900" dirty="0"/>
                        <a:t>3.27222</a:t>
                      </a:r>
                      <a:endParaRPr lang="en-US" sz="900" dirty="0"/>
                    </a:p>
                  </a:txBody>
                  <a:tcPr/>
                </a:tc>
                <a:tc>
                  <a:txBody>
                    <a:bodyPr/>
                    <a:lstStyle/>
                    <a:p>
                      <a:pPr algn="r"/>
                      <a:r>
                        <a:rPr sz="900" dirty="0"/>
                        <a:t>2.585573</a:t>
                      </a:r>
                      <a:endParaRPr lang="en-US" sz="900" dirty="0"/>
                    </a:p>
                  </a:txBody>
                  <a:tcPr/>
                </a:tc>
                <a:tc>
                  <a:txBody>
                    <a:bodyPr/>
                    <a:lstStyle/>
                    <a:p>
                      <a:pPr algn="r"/>
                      <a:r>
                        <a:rPr sz="900" dirty="0"/>
                        <a:t>1.26557</a:t>
                      </a:r>
                      <a:endParaRPr lang="en-US" sz="900" dirty="0"/>
                    </a:p>
                  </a:txBody>
                  <a:tcPr/>
                </a:tc>
                <a:tc>
                  <a:txBody>
                    <a:bodyPr/>
                    <a:lstStyle/>
                    <a:p>
                      <a:pPr algn="r"/>
                      <a:r>
                        <a:rPr sz="900" dirty="0"/>
                        <a:t>0.2057</a:t>
                      </a:r>
                      <a:endParaRPr lang="en-US" sz="900" dirty="0"/>
                    </a:p>
                  </a:txBody>
                  <a:tcPr/>
                </a:tc>
                <a:tc>
                  <a:txBody>
                    <a:bodyPr/>
                    <a:lstStyle/>
                    <a:p>
                      <a:pPr algn="r"/>
                      <a:r>
                        <a:rPr sz="900" dirty="0"/>
                        <a:t>142257</a:t>
                      </a:r>
                      <a:endParaRPr lang="en-US" sz="900" dirty="0"/>
                    </a:p>
                  </a:txBody>
                  <a:tcPr/>
                </a:tc>
                <a:tc>
                  <a:txBody>
                    <a:bodyPr/>
                    <a:lstStyle/>
                    <a:p>
                      <a:pPr algn="r"/>
                      <a:r>
                        <a:rPr sz="900" dirty="0"/>
                        <a:t> -137423</a:t>
                      </a:r>
                      <a:endParaRPr lang="en-US" sz="900" dirty="0"/>
                    </a:p>
                  </a:txBody>
                  <a:tcPr/>
                </a:tc>
                <a:tc>
                  <a:txBody>
                    <a:bodyPr/>
                    <a:lstStyle/>
                    <a:p>
                      <a:pPr algn="r"/>
                      <a:r>
                        <a:rPr sz="900" dirty="0"/>
                        <a:t>415927</a:t>
                      </a:r>
                      <a:endParaRPr lang="en-US" sz="900" dirty="0"/>
                    </a:p>
                  </a:txBody>
                  <a:tcPr/>
                </a:tc>
                <a:tc>
                  <a:txBody>
                    <a:bodyPr/>
                    <a:lstStyle/>
                    <a:p>
                      <a:endParaRPr lang="en-US" sz="900" dirty="0"/>
                    </a:p>
                  </a:txBody>
                  <a:tcPr>
                    <a:blipFill dpi="0" rotWithShape="1">
                      <a:blip r:embed="rId5">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4"/>
                  </a:ext>
                </a:extLst>
              </a:tr>
              <a:tr h="0">
                <a:tc>
                  <a:txBody>
                    <a:bodyPr/>
                    <a:lstStyle/>
                    <a:p>
                      <a:r>
                        <a:rPr sz="900" dirty="0"/>
                        <a:t>ED-I_0</a:t>
                      </a:r>
                      <a:endParaRPr lang="en-US" sz="900" dirty="0"/>
                    </a:p>
                  </a:txBody>
                  <a:tcPr/>
                </a:tc>
                <a:tc>
                  <a:txBody>
                    <a:bodyPr/>
                    <a:lstStyle/>
                    <a:p>
                      <a:r>
                        <a:rPr sz="900" dirty="0"/>
                        <a:t>DS-I_0</a:t>
                      </a:r>
                      <a:endParaRPr lang="en-US" sz="900" dirty="0"/>
                    </a:p>
                  </a:txBody>
                  <a:tcPr/>
                </a:tc>
                <a:tc>
                  <a:txBody>
                    <a:bodyPr/>
                    <a:lstStyle/>
                    <a:p>
                      <a:pPr algn="r"/>
                      <a:r>
                        <a:rPr sz="900" dirty="0"/>
                        <a:t>2.70000</a:t>
                      </a:r>
                      <a:endParaRPr lang="en-US" sz="900" dirty="0"/>
                    </a:p>
                  </a:txBody>
                  <a:tcPr/>
                </a:tc>
                <a:tc>
                  <a:txBody>
                    <a:bodyPr/>
                    <a:lstStyle/>
                    <a:p>
                      <a:pPr algn="r"/>
                      <a:r>
                        <a:rPr sz="900" dirty="0"/>
                        <a:t>2.640773</a:t>
                      </a:r>
                      <a:endParaRPr lang="en-US" sz="900" dirty="0"/>
                    </a:p>
                  </a:txBody>
                  <a:tcPr/>
                </a:tc>
                <a:tc>
                  <a:txBody>
                    <a:bodyPr/>
                    <a:lstStyle/>
                    <a:p>
                      <a:pPr algn="r"/>
                      <a:r>
                        <a:rPr sz="900" dirty="0"/>
                        <a:t>1.02243</a:t>
                      </a:r>
                      <a:endParaRPr lang="en-US" sz="900" dirty="0"/>
                    </a:p>
                  </a:txBody>
                  <a:tcPr/>
                </a:tc>
                <a:tc>
                  <a:txBody>
                    <a:bodyPr/>
                    <a:lstStyle/>
                    <a:p>
                      <a:pPr algn="r"/>
                      <a:r>
                        <a:rPr sz="900" dirty="0"/>
                        <a:t>0.3066</a:t>
                      </a:r>
                      <a:endParaRPr lang="en-US" sz="900" dirty="0"/>
                    </a:p>
                  </a:txBody>
                  <a:tcPr/>
                </a:tc>
                <a:tc>
                  <a:txBody>
                    <a:bodyPr/>
                    <a:lstStyle/>
                    <a:p>
                      <a:pPr algn="r"/>
                      <a:r>
                        <a:rPr sz="900" dirty="0"/>
                        <a:t>109979</a:t>
                      </a:r>
                      <a:endParaRPr lang="en-US" sz="900" dirty="0"/>
                    </a:p>
                  </a:txBody>
                  <a:tcPr/>
                </a:tc>
                <a:tc>
                  <a:txBody>
                    <a:bodyPr/>
                    <a:lstStyle/>
                    <a:p>
                      <a:pPr algn="r"/>
                      <a:r>
                        <a:rPr sz="900" dirty="0"/>
                        <a:t> -87526</a:t>
                      </a:r>
                      <a:endParaRPr lang="en-US" sz="900" dirty="0"/>
                    </a:p>
                  </a:txBody>
                  <a:tcPr/>
                </a:tc>
                <a:tc>
                  <a:txBody>
                    <a:bodyPr/>
                    <a:lstStyle/>
                    <a:p>
                      <a:pPr algn="r"/>
                      <a:r>
                        <a:rPr sz="900" dirty="0"/>
                        <a:t>438161</a:t>
                      </a:r>
                      <a:endParaRPr lang="en-US" sz="900" dirty="0"/>
                    </a:p>
                  </a:txBody>
                  <a:tcPr/>
                </a:tc>
                <a:tc>
                  <a:txBody>
                    <a:bodyPr/>
                    <a:lstStyle/>
                    <a:p>
                      <a:endParaRPr lang="en-US" sz="900" dirty="0"/>
                    </a:p>
                  </a:txBody>
                  <a:tcPr>
                    <a:blipFill dpi="0" rotWithShape="1">
                      <a:blip r:embed="rId6">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5"/>
                  </a:ext>
                </a:extLst>
              </a:tr>
              <a:tr h="0">
                <a:tc>
                  <a:txBody>
                    <a:bodyPr/>
                    <a:lstStyle/>
                    <a:p>
                      <a:r>
                        <a:rPr sz="900" dirty="0"/>
                        <a:t>ED-N_0</a:t>
                      </a:r>
                      <a:endParaRPr lang="en-US" sz="900" dirty="0"/>
                    </a:p>
                  </a:txBody>
                  <a:tcPr/>
                </a:tc>
                <a:tc>
                  <a:txBody>
                    <a:bodyPr/>
                    <a:lstStyle/>
                    <a:p>
                      <a:r>
                        <a:rPr sz="900" dirty="0"/>
                        <a:t>DD-N_0</a:t>
                      </a:r>
                      <a:endParaRPr lang="en-US" sz="900" dirty="0"/>
                    </a:p>
                  </a:txBody>
                  <a:tcPr/>
                </a:tc>
                <a:tc>
                  <a:txBody>
                    <a:bodyPr/>
                    <a:lstStyle/>
                    <a:p>
                      <a:pPr algn="r"/>
                      <a:r>
                        <a:rPr sz="900" dirty="0"/>
                        <a:t>1.66667</a:t>
                      </a:r>
                      <a:endParaRPr lang="en-US" sz="900" dirty="0"/>
                    </a:p>
                  </a:txBody>
                  <a:tcPr/>
                </a:tc>
                <a:tc>
                  <a:txBody>
                    <a:bodyPr/>
                    <a:lstStyle/>
                    <a:p>
                      <a:pPr algn="r"/>
                      <a:r>
                        <a:rPr sz="900" dirty="0"/>
                        <a:t>2.515313</a:t>
                      </a:r>
                      <a:endParaRPr lang="en-US" sz="900" dirty="0"/>
                    </a:p>
                  </a:txBody>
                  <a:tcPr/>
                </a:tc>
                <a:tc>
                  <a:txBody>
                    <a:bodyPr/>
                    <a:lstStyle/>
                    <a:p>
                      <a:pPr algn="r"/>
                      <a:r>
                        <a:rPr sz="900" dirty="0"/>
                        <a:t>0.66261</a:t>
                      </a:r>
                      <a:endParaRPr lang="en-US" sz="900" dirty="0"/>
                    </a:p>
                  </a:txBody>
                  <a:tcPr/>
                </a:tc>
                <a:tc>
                  <a:txBody>
                    <a:bodyPr/>
                    <a:lstStyle/>
                    <a:p>
                      <a:pPr algn="r"/>
                      <a:r>
                        <a:rPr sz="900" dirty="0"/>
                        <a:t>0.5076</a:t>
                      </a:r>
                      <a:endParaRPr lang="en-US" sz="900" dirty="0"/>
                    </a:p>
                  </a:txBody>
                  <a:tcPr/>
                </a:tc>
                <a:tc>
                  <a:txBody>
                    <a:bodyPr/>
                    <a:lstStyle/>
                    <a:p>
                      <a:pPr algn="r"/>
                      <a:r>
                        <a:rPr sz="900" dirty="0"/>
                        <a:t>56326</a:t>
                      </a:r>
                      <a:endParaRPr lang="en-US" sz="900" dirty="0"/>
                    </a:p>
                  </a:txBody>
                  <a:tcPr/>
                </a:tc>
                <a:tc>
                  <a:txBody>
                    <a:bodyPr/>
                    <a:lstStyle/>
                    <a:p>
                      <a:pPr algn="r"/>
                      <a:r>
                        <a:rPr sz="900" dirty="0"/>
                        <a:t> -202517</a:t>
                      </a:r>
                      <a:endParaRPr lang="en-US" sz="900" dirty="0"/>
                    </a:p>
                  </a:txBody>
                  <a:tcPr/>
                </a:tc>
                <a:tc>
                  <a:txBody>
                    <a:bodyPr/>
                    <a:lstStyle/>
                    <a:p>
                      <a:pPr algn="r"/>
                      <a:r>
                        <a:rPr sz="900" dirty="0"/>
                        <a:t>347779</a:t>
                      </a:r>
                      <a:endParaRPr lang="en-US" sz="900" dirty="0"/>
                    </a:p>
                  </a:txBody>
                  <a:tcPr/>
                </a:tc>
                <a:tc>
                  <a:txBody>
                    <a:bodyPr/>
                    <a:lstStyle/>
                    <a:p>
                      <a:endParaRPr lang="en-US" sz="900" dirty="0"/>
                    </a:p>
                  </a:txBody>
                  <a:tcPr>
                    <a:blipFill dpi="0" rotWithShape="1">
                      <a:blip r:embed="rId7">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6"/>
                  </a:ext>
                </a:extLst>
              </a:tr>
              <a:tr h="0">
                <a:tc>
                  <a:txBody>
                    <a:bodyPr/>
                    <a:lstStyle/>
                    <a:p>
                      <a:r>
                        <a:rPr sz="900" dirty="0"/>
                        <a:t>ED-N_0</a:t>
                      </a:r>
                      <a:endParaRPr lang="en-US" sz="900" dirty="0"/>
                    </a:p>
                  </a:txBody>
                  <a:tcPr/>
                </a:tc>
                <a:tc>
                  <a:txBody>
                    <a:bodyPr/>
                    <a:lstStyle/>
                    <a:p>
                      <a:r>
                        <a:rPr sz="900" dirty="0"/>
                        <a:t>DS-I_0</a:t>
                      </a:r>
                      <a:endParaRPr lang="en-US" sz="900" dirty="0"/>
                    </a:p>
                  </a:txBody>
                  <a:tcPr/>
                </a:tc>
                <a:tc>
                  <a:txBody>
                    <a:bodyPr/>
                    <a:lstStyle/>
                    <a:p>
                      <a:pPr algn="r"/>
                      <a:r>
                        <a:rPr sz="900" dirty="0"/>
                        <a:t>1.47778</a:t>
                      </a:r>
                      <a:endParaRPr lang="en-US" sz="900" dirty="0"/>
                    </a:p>
                  </a:txBody>
                  <a:tcPr/>
                </a:tc>
                <a:tc>
                  <a:txBody>
                    <a:bodyPr/>
                    <a:lstStyle/>
                    <a:p>
                      <a:pPr algn="r"/>
                      <a:r>
                        <a:rPr sz="900" dirty="0"/>
                        <a:t>2.584438</a:t>
                      </a:r>
                      <a:endParaRPr lang="en-US" sz="900" dirty="0"/>
                    </a:p>
                  </a:txBody>
                  <a:tcPr/>
                </a:tc>
                <a:tc>
                  <a:txBody>
                    <a:bodyPr/>
                    <a:lstStyle/>
                    <a:p>
                      <a:pPr algn="r"/>
                      <a:r>
                        <a:rPr sz="900" dirty="0"/>
                        <a:t>0.57180</a:t>
                      </a:r>
                      <a:endParaRPr lang="en-US" sz="900" dirty="0"/>
                    </a:p>
                  </a:txBody>
                  <a:tcPr/>
                </a:tc>
                <a:tc>
                  <a:txBody>
                    <a:bodyPr/>
                    <a:lstStyle/>
                    <a:p>
                      <a:pPr algn="r"/>
                      <a:r>
                        <a:rPr sz="900" dirty="0"/>
                        <a:t>0.5675</a:t>
                      </a:r>
                      <a:endParaRPr lang="en-US" sz="900" dirty="0"/>
                    </a:p>
                  </a:txBody>
                  <a:tcPr/>
                </a:tc>
                <a:tc>
                  <a:txBody>
                    <a:bodyPr/>
                    <a:lstStyle/>
                    <a:p>
                      <a:pPr algn="r"/>
                      <a:r>
                        <a:rPr sz="900" dirty="0"/>
                        <a:t>58689</a:t>
                      </a:r>
                      <a:endParaRPr lang="en-US" sz="900" dirty="0"/>
                    </a:p>
                  </a:txBody>
                  <a:tcPr/>
                </a:tc>
                <a:tc>
                  <a:txBody>
                    <a:bodyPr/>
                    <a:lstStyle/>
                    <a:p>
                      <a:pPr algn="r"/>
                      <a:r>
                        <a:rPr sz="900" dirty="0"/>
                        <a:t> -221671</a:t>
                      </a:r>
                      <a:endParaRPr lang="en-US" sz="900" dirty="0"/>
                    </a:p>
                  </a:txBody>
                  <a:tcPr/>
                </a:tc>
                <a:tc>
                  <a:txBody>
                    <a:bodyPr/>
                    <a:lstStyle/>
                    <a:p>
                      <a:pPr algn="r"/>
                      <a:r>
                        <a:rPr sz="900" dirty="0"/>
                        <a:t>313856</a:t>
                      </a:r>
                      <a:endParaRPr lang="en-US" sz="900" dirty="0"/>
                    </a:p>
                  </a:txBody>
                  <a:tcPr/>
                </a:tc>
                <a:tc>
                  <a:txBody>
                    <a:bodyPr/>
                    <a:lstStyle/>
                    <a:p>
                      <a:endParaRPr lang="en-US" sz="900" dirty="0"/>
                    </a:p>
                  </a:txBody>
                  <a:tcPr>
                    <a:blipFill dpi="0" rotWithShape="1">
                      <a:blip r:embed="rId8">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7"/>
                  </a:ext>
                </a:extLst>
              </a:tr>
              <a:tr h="0">
                <a:tc>
                  <a:txBody>
                    <a:bodyPr/>
                    <a:lstStyle/>
                    <a:p>
                      <a:r>
                        <a:rPr sz="900" dirty="0"/>
                        <a:t>ES-N_0</a:t>
                      </a:r>
                      <a:endParaRPr lang="en-US" sz="900" dirty="0"/>
                    </a:p>
                  </a:txBody>
                  <a:tcPr/>
                </a:tc>
                <a:tc>
                  <a:txBody>
                    <a:bodyPr/>
                    <a:lstStyle/>
                    <a:p>
                      <a:r>
                        <a:rPr sz="900" dirty="0"/>
                        <a:t>DS-N_0</a:t>
                      </a:r>
                      <a:endParaRPr lang="en-US" sz="900" dirty="0"/>
                    </a:p>
                  </a:txBody>
                  <a:tcPr/>
                </a:tc>
                <a:tc>
                  <a:txBody>
                    <a:bodyPr/>
                    <a:lstStyle/>
                    <a:p>
                      <a:pPr algn="r"/>
                      <a:r>
                        <a:rPr sz="900" dirty="0"/>
                        <a:t>0.50000</a:t>
                      </a:r>
                      <a:endParaRPr lang="en-US" sz="900" dirty="0"/>
                    </a:p>
                  </a:txBody>
                  <a:tcPr/>
                </a:tc>
                <a:tc>
                  <a:txBody>
                    <a:bodyPr/>
                    <a:lstStyle/>
                    <a:p>
                      <a:pPr algn="r"/>
                      <a:r>
                        <a:rPr sz="900" dirty="0"/>
                        <a:t>2.645751</a:t>
                      </a:r>
                      <a:endParaRPr lang="en-US" sz="900" dirty="0"/>
                    </a:p>
                  </a:txBody>
                  <a:tcPr/>
                </a:tc>
                <a:tc>
                  <a:txBody>
                    <a:bodyPr/>
                    <a:lstStyle/>
                    <a:p>
                      <a:pPr algn="r"/>
                      <a:r>
                        <a:rPr sz="900" dirty="0"/>
                        <a:t>0.18898</a:t>
                      </a:r>
                      <a:endParaRPr lang="en-US" sz="900" dirty="0"/>
                    </a:p>
                  </a:txBody>
                  <a:tcPr/>
                </a:tc>
                <a:tc>
                  <a:txBody>
                    <a:bodyPr/>
                    <a:lstStyle/>
                    <a:p>
                      <a:pPr algn="r"/>
                      <a:r>
                        <a:rPr sz="900" dirty="0"/>
                        <a:t>0.8501</a:t>
                      </a:r>
                      <a:endParaRPr lang="en-US" sz="900" dirty="0"/>
                    </a:p>
                  </a:txBody>
                  <a:tcPr/>
                </a:tc>
                <a:tc>
                  <a:txBody>
                    <a:bodyPr/>
                    <a:lstStyle/>
                    <a:p>
                      <a:pPr algn="r"/>
                      <a:r>
                        <a:rPr sz="900" dirty="0"/>
                        <a:t>18769</a:t>
                      </a:r>
                      <a:endParaRPr lang="en-US" sz="900" dirty="0"/>
                    </a:p>
                  </a:txBody>
                  <a:tcPr/>
                </a:tc>
                <a:tc>
                  <a:txBody>
                    <a:bodyPr/>
                    <a:lstStyle/>
                    <a:p>
                      <a:pPr algn="r"/>
                      <a:r>
                        <a:rPr sz="900" dirty="0"/>
                        <a:t> -217736</a:t>
                      </a:r>
                      <a:endParaRPr lang="en-US" sz="900" dirty="0"/>
                    </a:p>
                  </a:txBody>
                  <a:tcPr/>
                </a:tc>
                <a:tc>
                  <a:txBody>
                    <a:bodyPr/>
                    <a:lstStyle/>
                    <a:p>
                      <a:pPr algn="r"/>
                      <a:r>
                        <a:rPr sz="900" dirty="0"/>
                        <a:t>226533</a:t>
                      </a:r>
                      <a:endParaRPr lang="en-US" sz="900" dirty="0"/>
                    </a:p>
                  </a:txBody>
                  <a:tcPr/>
                </a:tc>
                <a:tc>
                  <a:txBody>
                    <a:bodyPr/>
                    <a:lstStyle/>
                    <a:p>
                      <a:endParaRPr lang="en-US" sz="900" dirty="0"/>
                    </a:p>
                  </a:txBody>
                  <a:tcPr>
                    <a:blipFill dpi="0" rotWithShape="1">
                      <a:blip r:embed="rId9">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8"/>
                  </a:ext>
                </a:extLst>
              </a:tr>
              <a:tr h="0">
                <a:tc>
                  <a:txBody>
                    <a:bodyPr/>
                    <a:lstStyle/>
                    <a:p>
                      <a:r>
                        <a:rPr sz="900" dirty="0"/>
                        <a:t>DS-I_0</a:t>
                      </a:r>
                      <a:endParaRPr lang="en-US" sz="900" dirty="0"/>
                    </a:p>
                  </a:txBody>
                  <a:tcPr/>
                </a:tc>
                <a:tc>
                  <a:txBody>
                    <a:bodyPr/>
                    <a:lstStyle/>
                    <a:p>
                      <a:r>
                        <a:rPr sz="900" dirty="0"/>
                        <a:t>DD-N_0</a:t>
                      </a:r>
                      <a:endParaRPr lang="en-US" sz="900" dirty="0"/>
                    </a:p>
                  </a:txBody>
                  <a:tcPr/>
                </a:tc>
                <a:tc>
                  <a:txBody>
                    <a:bodyPr/>
                    <a:lstStyle/>
                    <a:p>
                      <a:pPr algn="r"/>
                      <a:r>
                        <a:rPr sz="900" dirty="0"/>
                        <a:t>0.10556</a:t>
                      </a:r>
                      <a:endParaRPr lang="en-US" sz="900" dirty="0"/>
                    </a:p>
                  </a:txBody>
                  <a:tcPr/>
                </a:tc>
                <a:tc>
                  <a:txBody>
                    <a:bodyPr/>
                    <a:lstStyle/>
                    <a:p>
                      <a:pPr algn="r"/>
                      <a:r>
                        <a:rPr sz="900" dirty="0"/>
                        <a:t>2.585573</a:t>
                      </a:r>
                      <a:endParaRPr lang="en-US" sz="900" dirty="0"/>
                    </a:p>
                  </a:txBody>
                  <a:tcPr/>
                </a:tc>
                <a:tc>
                  <a:txBody>
                    <a:bodyPr/>
                    <a:lstStyle/>
                    <a:p>
                      <a:pPr algn="r"/>
                      <a:r>
                        <a:rPr sz="900" dirty="0"/>
                        <a:t>0.04082</a:t>
                      </a:r>
                      <a:endParaRPr lang="en-US" sz="900" dirty="0"/>
                    </a:p>
                  </a:txBody>
                  <a:tcPr/>
                </a:tc>
                <a:tc>
                  <a:txBody>
                    <a:bodyPr/>
                    <a:lstStyle/>
                    <a:p>
                      <a:pPr algn="r"/>
                      <a:r>
                        <a:rPr sz="900" dirty="0"/>
                        <a:t>0.9674</a:t>
                      </a:r>
                      <a:endParaRPr lang="en-US" sz="900" dirty="0"/>
                    </a:p>
                  </a:txBody>
                  <a:tcPr/>
                </a:tc>
                <a:tc>
                  <a:txBody>
                    <a:bodyPr/>
                    <a:lstStyle/>
                    <a:p>
                      <a:pPr algn="r"/>
                      <a:r>
                        <a:rPr sz="900" dirty="0"/>
                        <a:t>7531</a:t>
                      </a:r>
                      <a:endParaRPr lang="en-US" sz="900" dirty="0"/>
                    </a:p>
                  </a:txBody>
                  <a:tcPr/>
                </a:tc>
                <a:tc>
                  <a:txBody>
                    <a:bodyPr/>
                    <a:lstStyle/>
                    <a:p>
                      <a:pPr algn="r"/>
                      <a:r>
                        <a:rPr sz="900" dirty="0"/>
                        <a:t> -189505</a:t>
                      </a:r>
                      <a:endParaRPr lang="en-US" sz="900" dirty="0"/>
                    </a:p>
                  </a:txBody>
                  <a:tcPr/>
                </a:tc>
                <a:tc>
                  <a:txBody>
                    <a:bodyPr/>
                    <a:lstStyle/>
                    <a:p>
                      <a:pPr algn="r"/>
                      <a:r>
                        <a:rPr sz="900" dirty="0"/>
                        <a:t>315219</a:t>
                      </a:r>
                      <a:endParaRPr lang="en-US" sz="900" dirty="0"/>
                    </a:p>
                  </a:txBody>
                  <a:tcPr/>
                </a:tc>
                <a:tc>
                  <a:txBody>
                    <a:bodyPr/>
                    <a:lstStyle/>
                    <a:p>
                      <a:endParaRPr lang="en-US" sz="900" dirty="0"/>
                    </a:p>
                  </a:txBody>
                  <a:tcPr>
                    <a:blipFill dpi="0" rotWithShape="1">
                      <a:blip r:embed="rId10">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9"/>
                  </a:ext>
                </a:extLst>
              </a:tr>
              <a:tr h="0">
                <a:tc>
                  <a:txBody>
                    <a:bodyPr/>
                    <a:lstStyle/>
                    <a:p>
                      <a:r>
                        <a:rPr sz="900" dirty="0"/>
                        <a:t>ES-N_0</a:t>
                      </a:r>
                      <a:endParaRPr lang="en-US" sz="900" dirty="0"/>
                    </a:p>
                  </a:txBody>
                  <a:tcPr/>
                </a:tc>
                <a:tc>
                  <a:txBody>
                    <a:bodyPr/>
                    <a:lstStyle/>
                    <a:p>
                      <a:r>
                        <a:rPr sz="900" dirty="0"/>
                        <a:t>DD-N_0</a:t>
                      </a:r>
                      <a:endParaRPr lang="en-US" sz="900" dirty="0"/>
                    </a:p>
                  </a:txBody>
                  <a:tcPr/>
                </a:tc>
                <a:tc>
                  <a:txBody>
                    <a:bodyPr/>
                    <a:lstStyle/>
                    <a:p>
                      <a:pPr algn="r"/>
                      <a:r>
                        <a:rPr sz="900" dirty="0"/>
                        <a:t>0.00000</a:t>
                      </a:r>
                      <a:endParaRPr lang="en-US" sz="900" dirty="0"/>
                    </a:p>
                  </a:txBody>
                  <a:tcPr/>
                </a:tc>
                <a:tc>
                  <a:txBody>
                    <a:bodyPr/>
                    <a:lstStyle/>
                    <a:p>
                      <a:pPr algn="r"/>
                      <a:r>
                        <a:rPr sz="900" dirty="0"/>
                        <a:t>2.585573</a:t>
                      </a:r>
                      <a:endParaRPr lang="en-US" sz="900" dirty="0"/>
                    </a:p>
                  </a:txBody>
                  <a:tcPr/>
                </a:tc>
                <a:tc>
                  <a:txBody>
                    <a:bodyPr/>
                    <a:lstStyle/>
                    <a:p>
                      <a:pPr algn="r"/>
                      <a:r>
                        <a:rPr sz="900" dirty="0"/>
                        <a:t>0.00000</a:t>
                      </a:r>
                      <a:endParaRPr lang="en-US" sz="900" dirty="0"/>
                    </a:p>
                  </a:txBody>
                  <a:tcPr/>
                </a:tc>
                <a:tc>
                  <a:txBody>
                    <a:bodyPr/>
                    <a:lstStyle/>
                    <a:p>
                      <a:pPr algn="r"/>
                      <a:r>
                        <a:rPr sz="900" dirty="0"/>
                        <a:t>1.0000</a:t>
                      </a:r>
                      <a:endParaRPr lang="en-US" sz="900" dirty="0"/>
                    </a:p>
                  </a:txBody>
                  <a:tcPr/>
                </a:tc>
                <a:tc>
                  <a:txBody>
                    <a:bodyPr/>
                    <a:lstStyle/>
                    <a:p>
                      <a:pPr algn="r"/>
                      <a:r>
                        <a:rPr sz="900" dirty="0"/>
                        <a:t> -3864</a:t>
                      </a:r>
                      <a:endParaRPr lang="en-US" sz="900" dirty="0"/>
                    </a:p>
                  </a:txBody>
                  <a:tcPr/>
                </a:tc>
                <a:tc>
                  <a:txBody>
                    <a:bodyPr/>
                    <a:lstStyle/>
                    <a:p>
                      <a:pPr algn="r"/>
                      <a:r>
                        <a:rPr sz="900" dirty="0"/>
                        <a:t> -312601</a:t>
                      </a:r>
                      <a:endParaRPr lang="en-US" sz="900" dirty="0"/>
                    </a:p>
                  </a:txBody>
                  <a:tcPr/>
                </a:tc>
                <a:tc>
                  <a:txBody>
                    <a:bodyPr/>
                    <a:lstStyle/>
                    <a:p>
                      <a:pPr algn="r"/>
                      <a:r>
                        <a:rPr sz="900" dirty="0"/>
                        <a:t>181566</a:t>
                      </a:r>
                      <a:endParaRPr lang="en-US" sz="900" dirty="0"/>
                    </a:p>
                  </a:txBody>
                  <a:tcPr/>
                </a:tc>
                <a:tc>
                  <a:txBody>
                    <a:bodyPr/>
                    <a:lstStyle/>
                    <a:p>
                      <a:endParaRPr lang="en-US" sz="900" dirty="0"/>
                    </a:p>
                  </a:txBody>
                  <a:tcPr>
                    <a:blipFill dpi="0" rotWithShape="1">
                      <a:blip r:embed="rId11">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0"/>
                  </a:ext>
                </a:extLst>
              </a:tr>
              <a:tr h="0">
                <a:tc>
                  <a:txBody>
                    <a:bodyPr/>
                    <a:lstStyle/>
                    <a:p>
                      <a:r>
                        <a:rPr sz="900" dirty="0"/>
                        <a:t>DS-N_0</a:t>
                      </a:r>
                      <a:endParaRPr lang="en-US" sz="900" dirty="0"/>
                    </a:p>
                  </a:txBody>
                  <a:tcPr/>
                </a:tc>
                <a:tc>
                  <a:txBody>
                    <a:bodyPr/>
                    <a:lstStyle/>
                    <a:p>
                      <a:r>
                        <a:rPr sz="900" dirty="0"/>
                        <a:t>DD-N_0</a:t>
                      </a:r>
                      <a:endParaRPr lang="en-US" sz="900" dirty="0"/>
                    </a:p>
                  </a:txBody>
                  <a:tcPr/>
                </a:tc>
                <a:tc>
                  <a:txBody>
                    <a:bodyPr/>
                    <a:lstStyle/>
                    <a:p>
                      <a:pPr algn="r"/>
                      <a:r>
                        <a:rPr sz="900" dirty="0"/>
                        <a:t> -0.52778</a:t>
                      </a:r>
                      <a:endParaRPr lang="en-US" sz="900" dirty="0"/>
                    </a:p>
                  </a:txBody>
                  <a:tcPr/>
                </a:tc>
                <a:tc>
                  <a:txBody>
                    <a:bodyPr/>
                    <a:lstStyle/>
                    <a:p>
                      <a:pPr algn="r"/>
                      <a:r>
                        <a:rPr sz="900" dirty="0"/>
                        <a:t>2.585573</a:t>
                      </a:r>
                      <a:endParaRPr lang="en-US" sz="900" dirty="0"/>
                    </a:p>
                  </a:txBody>
                  <a:tcPr/>
                </a:tc>
                <a:tc>
                  <a:txBody>
                    <a:bodyPr/>
                    <a:lstStyle/>
                    <a:p>
                      <a:pPr algn="r"/>
                      <a:r>
                        <a:rPr sz="900" dirty="0"/>
                        <a:t> -0.20412</a:t>
                      </a:r>
                      <a:endParaRPr lang="en-US" sz="900" dirty="0"/>
                    </a:p>
                  </a:txBody>
                  <a:tcPr/>
                </a:tc>
                <a:tc>
                  <a:txBody>
                    <a:bodyPr/>
                    <a:lstStyle/>
                    <a:p>
                      <a:pPr algn="r"/>
                      <a:r>
                        <a:rPr sz="900" dirty="0"/>
                        <a:t>0.8383</a:t>
                      </a:r>
                      <a:endParaRPr lang="en-US" sz="900" dirty="0"/>
                    </a:p>
                  </a:txBody>
                  <a:tcPr/>
                </a:tc>
                <a:tc>
                  <a:txBody>
                    <a:bodyPr/>
                    <a:lstStyle/>
                    <a:p>
                      <a:pPr algn="r"/>
                      <a:r>
                        <a:rPr sz="900" dirty="0"/>
                        <a:t> -36663</a:t>
                      </a:r>
                      <a:endParaRPr lang="en-US" sz="900" dirty="0"/>
                    </a:p>
                  </a:txBody>
                  <a:tcPr/>
                </a:tc>
                <a:tc>
                  <a:txBody>
                    <a:bodyPr/>
                    <a:lstStyle/>
                    <a:p>
                      <a:pPr algn="r"/>
                      <a:r>
                        <a:rPr sz="900" dirty="0"/>
                        <a:t> -233552</a:t>
                      </a:r>
                      <a:endParaRPr lang="en-US" sz="900" dirty="0"/>
                    </a:p>
                  </a:txBody>
                  <a:tcPr/>
                </a:tc>
                <a:tc>
                  <a:txBody>
                    <a:bodyPr/>
                    <a:lstStyle/>
                    <a:p>
                      <a:pPr algn="r"/>
                      <a:r>
                        <a:rPr sz="900" dirty="0"/>
                        <a:t>224504</a:t>
                      </a:r>
                      <a:endParaRPr lang="en-US" sz="900" dirty="0"/>
                    </a:p>
                  </a:txBody>
                  <a:tcPr/>
                </a:tc>
                <a:tc>
                  <a:txBody>
                    <a:bodyPr/>
                    <a:lstStyle/>
                    <a:p>
                      <a:endParaRPr lang="en-US" sz="900" dirty="0"/>
                    </a:p>
                  </a:txBody>
                  <a:tcPr>
                    <a:blipFill dpi="0" rotWithShape="1">
                      <a:blip r:embed="rId1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1"/>
                  </a:ext>
                </a:extLst>
              </a:tr>
              <a:tr h="0">
                <a:tc>
                  <a:txBody>
                    <a:bodyPr/>
                    <a:lstStyle/>
                    <a:p>
                      <a:r>
                        <a:rPr sz="900" dirty="0"/>
                        <a:t>ED-N_0</a:t>
                      </a:r>
                      <a:endParaRPr lang="en-US" sz="900" dirty="0"/>
                    </a:p>
                  </a:txBody>
                  <a:tcPr/>
                </a:tc>
                <a:tc>
                  <a:txBody>
                    <a:bodyPr/>
                    <a:lstStyle/>
                    <a:p>
                      <a:r>
                        <a:rPr sz="900" dirty="0"/>
                        <a:t>ED-I_0</a:t>
                      </a:r>
                      <a:endParaRPr lang="en-US" sz="900" dirty="0"/>
                    </a:p>
                  </a:txBody>
                  <a:tcPr/>
                </a:tc>
                <a:tc>
                  <a:txBody>
                    <a:bodyPr/>
                    <a:lstStyle/>
                    <a:p>
                      <a:pPr algn="r"/>
                      <a:r>
                        <a:rPr sz="900" dirty="0"/>
                        <a:t> -1.58333</a:t>
                      </a:r>
                      <a:endParaRPr lang="en-US" sz="900" dirty="0"/>
                    </a:p>
                  </a:txBody>
                  <a:tcPr/>
                </a:tc>
                <a:tc>
                  <a:txBody>
                    <a:bodyPr/>
                    <a:lstStyle/>
                    <a:p>
                      <a:pPr algn="r"/>
                      <a:r>
                        <a:rPr sz="900" dirty="0"/>
                        <a:t>2.576484</a:t>
                      </a:r>
                      <a:endParaRPr lang="en-US" sz="900" dirty="0"/>
                    </a:p>
                  </a:txBody>
                  <a:tcPr/>
                </a:tc>
                <a:tc>
                  <a:txBody>
                    <a:bodyPr/>
                    <a:lstStyle/>
                    <a:p>
                      <a:pPr algn="r"/>
                      <a:r>
                        <a:rPr sz="900" dirty="0"/>
                        <a:t> -0.61453</a:t>
                      </a:r>
                      <a:endParaRPr lang="en-US" sz="900" dirty="0"/>
                    </a:p>
                  </a:txBody>
                  <a:tcPr/>
                </a:tc>
                <a:tc>
                  <a:txBody>
                    <a:bodyPr/>
                    <a:lstStyle/>
                    <a:p>
                      <a:pPr algn="r"/>
                      <a:r>
                        <a:rPr sz="900" dirty="0"/>
                        <a:t>0.5389</a:t>
                      </a:r>
                      <a:endParaRPr lang="en-US" sz="900" dirty="0"/>
                    </a:p>
                  </a:txBody>
                  <a:tcPr/>
                </a:tc>
                <a:tc>
                  <a:txBody>
                    <a:bodyPr/>
                    <a:lstStyle/>
                    <a:p>
                      <a:pPr algn="r"/>
                      <a:r>
                        <a:rPr sz="900" dirty="0"/>
                        <a:t> -56349</a:t>
                      </a:r>
                      <a:endParaRPr lang="en-US" sz="900" dirty="0"/>
                    </a:p>
                  </a:txBody>
                  <a:tcPr/>
                </a:tc>
                <a:tc>
                  <a:txBody>
                    <a:bodyPr/>
                    <a:lstStyle/>
                    <a:p>
                      <a:pPr algn="r"/>
                      <a:r>
                        <a:rPr sz="900" dirty="0"/>
                        <a:t> -387411</a:t>
                      </a:r>
                      <a:endParaRPr lang="en-US" sz="900" dirty="0"/>
                    </a:p>
                  </a:txBody>
                  <a:tcPr/>
                </a:tc>
                <a:tc>
                  <a:txBody>
                    <a:bodyPr/>
                    <a:lstStyle/>
                    <a:p>
                      <a:pPr algn="r"/>
                      <a:r>
                        <a:rPr sz="900" dirty="0"/>
                        <a:t>165916</a:t>
                      </a:r>
                      <a:endParaRPr lang="en-US" sz="900" dirty="0"/>
                    </a:p>
                  </a:txBody>
                  <a:tcPr/>
                </a:tc>
                <a:tc>
                  <a:txBody>
                    <a:bodyPr/>
                    <a:lstStyle/>
                    <a:p>
                      <a:endParaRPr lang="en-US" sz="900" dirty="0"/>
                    </a:p>
                  </a:txBody>
                  <a:tcPr>
                    <a:blipFill dpi="0" rotWithShape="1">
                      <a:blip r:embed="rId13">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2"/>
                  </a:ext>
                </a:extLst>
              </a:tr>
              <a:tr h="0">
                <a:tc>
                  <a:txBody>
                    <a:bodyPr/>
                    <a:lstStyle/>
                    <a:p>
                      <a:r>
                        <a:rPr sz="900" dirty="0"/>
                        <a:t>ES-N_0</a:t>
                      </a:r>
                      <a:endParaRPr lang="en-US" sz="900" dirty="0"/>
                    </a:p>
                  </a:txBody>
                  <a:tcPr/>
                </a:tc>
                <a:tc>
                  <a:txBody>
                    <a:bodyPr/>
                    <a:lstStyle/>
                    <a:p>
                      <a:r>
                        <a:rPr sz="900" dirty="0"/>
                        <a:t>DS-I_0</a:t>
                      </a:r>
                      <a:endParaRPr lang="en-US" sz="900" dirty="0"/>
                    </a:p>
                  </a:txBody>
                  <a:tcPr/>
                </a:tc>
                <a:tc>
                  <a:txBody>
                    <a:bodyPr/>
                    <a:lstStyle/>
                    <a:p>
                      <a:pPr algn="r"/>
                      <a:r>
                        <a:rPr sz="900" dirty="0"/>
                        <a:t> -1.70000</a:t>
                      </a:r>
                      <a:endParaRPr lang="en-US" sz="900" dirty="0"/>
                    </a:p>
                  </a:txBody>
                  <a:tcPr/>
                </a:tc>
                <a:tc>
                  <a:txBody>
                    <a:bodyPr/>
                    <a:lstStyle/>
                    <a:p>
                      <a:pPr algn="r"/>
                      <a:r>
                        <a:rPr sz="900" dirty="0"/>
                        <a:t>2.645751</a:t>
                      </a:r>
                      <a:endParaRPr lang="en-US" sz="900" dirty="0"/>
                    </a:p>
                  </a:txBody>
                  <a:tcPr/>
                </a:tc>
                <a:tc>
                  <a:txBody>
                    <a:bodyPr/>
                    <a:lstStyle/>
                    <a:p>
                      <a:pPr algn="r"/>
                      <a:r>
                        <a:rPr sz="900" dirty="0"/>
                        <a:t> -0.64254</a:t>
                      </a:r>
                      <a:endParaRPr lang="en-US" sz="900" dirty="0"/>
                    </a:p>
                  </a:txBody>
                  <a:tcPr/>
                </a:tc>
                <a:tc>
                  <a:txBody>
                    <a:bodyPr/>
                    <a:lstStyle/>
                    <a:p>
                      <a:pPr algn="r"/>
                      <a:r>
                        <a:rPr sz="900" dirty="0"/>
                        <a:t>0.5205</a:t>
                      </a:r>
                      <a:endParaRPr lang="en-US" sz="900" dirty="0"/>
                    </a:p>
                  </a:txBody>
                  <a:tcPr/>
                </a:tc>
                <a:tc>
                  <a:txBody>
                    <a:bodyPr/>
                    <a:lstStyle/>
                    <a:p>
                      <a:pPr algn="r"/>
                      <a:r>
                        <a:rPr sz="900" dirty="0"/>
                        <a:t> -69232</a:t>
                      </a:r>
                      <a:endParaRPr lang="en-US" sz="900" dirty="0"/>
                    </a:p>
                  </a:txBody>
                  <a:tcPr/>
                </a:tc>
                <a:tc>
                  <a:txBody>
                    <a:bodyPr/>
                    <a:lstStyle/>
                    <a:p>
                      <a:pPr algn="r"/>
                      <a:r>
                        <a:rPr sz="900" dirty="0"/>
                        <a:t> -330755</a:t>
                      </a:r>
                      <a:endParaRPr lang="en-US" sz="900" dirty="0"/>
                    </a:p>
                  </a:txBody>
                  <a:tcPr/>
                </a:tc>
                <a:tc>
                  <a:txBody>
                    <a:bodyPr/>
                    <a:lstStyle/>
                    <a:p>
                      <a:pPr algn="r"/>
                      <a:r>
                        <a:rPr sz="900" dirty="0"/>
                        <a:t>167735</a:t>
                      </a:r>
                      <a:endParaRPr lang="en-US" sz="900" dirty="0"/>
                    </a:p>
                  </a:txBody>
                  <a:tcPr/>
                </a:tc>
                <a:tc>
                  <a:txBody>
                    <a:bodyPr/>
                    <a:lstStyle/>
                    <a:p>
                      <a:endParaRPr lang="en-US" sz="900" dirty="0"/>
                    </a:p>
                  </a:txBody>
                  <a:tcPr>
                    <a:blipFill dpi="0" rotWithShape="1">
                      <a:blip r:embed="rId14">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3"/>
                  </a:ext>
                </a:extLst>
              </a:tr>
              <a:tr h="0">
                <a:tc>
                  <a:txBody>
                    <a:bodyPr/>
                    <a:lstStyle/>
                    <a:p>
                      <a:r>
                        <a:rPr sz="900" dirty="0"/>
                        <a:t>DS-N_0</a:t>
                      </a:r>
                      <a:endParaRPr lang="en-US" sz="900" dirty="0"/>
                    </a:p>
                  </a:txBody>
                  <a:tcPr/>
                </a:tc>
                <a:tc>
                  <a:txBody>
                    <a:bodyPr/>
                    <a:lstStyle/>
                    <a:p>
                      <a:r>
                        <a:rPr sz="900" dirty="0"/>
                        <a:t>DS-I_0</a:t>
                      </a:r>
                      <a:endParaRPr lang="en-US" sz="900" dirty="0"/>
                    </a:p>
                  </a:txBody>
                  <a:tcPr/>
                </a:tc>
                <a:tc>
                  <a:txBody>
                    <a:bodyPr/>
                    <a:lstStyle/>
                    <a:p>
                      <a:pPr algn="r"/>
                      <a:r>
                        <a:rPr sz="900" dirty="0"/>
                        <a:t> -2.10000</a:t>
                      </a:r>
                      <a:endParaRPr lang="en-US" sz="900" dirty="0"/>
                    </a:p>
                  </a:txBody>
                  <a:tcPr/>
                </a:tc>
                <a:tc>
                  <a:txBody>
                    <a:bodyPr/>
                    <a:lstStyle/>
                    <a:p>
                      <a:pPr algn="r"/>
                      <a:r>
                        <a:rPr sz="900" dirty="0"/>
                        <a:t>2.645751</a:t>
                      </a:r>
                      <a:endParaRPr lang="en-US" sz="900" dirty="0"/>
                    </a:p>
                  </a:txBody>
                  <a:tcPr/>
                </a:tc>
                <a:tc>
                  <a:txBody>
                    <a:bodyPr/>
                    <a:lstStyle/>
                    <a:p>
                      <a:pPr algn="r"/>
                      <a:r>
                        <a:rPr sz="900" dirty="0"/>
                        <a:t> -0.79373</a:t>
                      </a:r>
                      <a:endParaRPr lang="en-US" sz="900" dirty="0"/>
                    </a:p>
                  </a:txBody>
                  <a:tcPr/>
                </a:tc>
                <a:tc>
                  <a:txBody>
                    <a:bodyPr/>
                    <a:lstStyle/>
                    <a:p>
                      <a:pPr algn="r"/>
                      <a:r>
                        <a:rPr sz="900" dirty="0"/>
                        <a:t>0.4274</a:t>
                      </a:r>
                      <a:endParaRPr lang="en-US" sz="900" dirty="0"/>
                    </a:p>
                  </a:txBody>
                  <a:tcPr/>
                </a:tc>
                <a:tc>
                  <a:txBody>
                    <a:bodyPr/>
                    <a:lstStyle/>
                    <a:p>
                      <a:pPr algn="r"/>
                      <a:r>
                        <a:rPr sz="900" dirty="0"/>
                        <a:t> -74147</a:t>
                      </a:r>
                      <a:endParaRPr lang="en-US" sz="900" dirty="0"/>
                    </a:p>
                  </a:txBody>
                  <a:tcPr/>
                </a:tc>
                <a:tc>
                  <a:txBody>
                    <a:bodyPr/>
                    <a:lstStyle/>
                    <a:p>
                      <a:pPr algn="r"/>
                      <a:r>
                        <a:rPr sz="900" dirty="0"/>
                        <a:t> -347151</a:t>
                      </a:r>
                      <a:endParaRPr lang="en-US" sz="900" dirty="0"/>
                    </a:p>
                  </a:txBody>
                  <a:tcPr/>
                </a:tc>
                <a:tc>
                  <a:txBody>
                    <a:bodyPr/>
                    <a:lstStyle/>
                    <a:p>
                      <a:pPr algn="r"/>
                      <a:r>
                        <a:rPr sz="900" dirty="0"/>
                        <a:t>130095</a:t>
                      </a:r>
                      <a:endParaRPr lang="en-US" sz="900" dirty="0"/>
                    </a:p>
                  </a:txBody>
                  <a:tcPr/>
                </a:tc>
                <a:tc>
                  <a:txBody>
                    <a:bodyPr/>
                    <a:lstStyle/>
                    <a:p>
                      <a:endParaRPr lang="en-US" sz="900" dirty="0"/>
                    </a:p>
                  </a:txBody>
                  <a:tcPr>
                    <a:blipFill dpi="0" rotWithShape="1">
                      <a:blip r:embed="rId15">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4"/>
                  </a:ext>
                </a:extLst>
              </a:tr>
              <a:tr h="0">
                <a:tc>
                  <a:txBody>
                    <a:bodyPr/>
                    <a:lstStyle/>
                    <a:p>
                      <a:r>
                        <a:rPr sz="900" dirty="0"/>
                        <a:t>ES-N_0</a:t>
                      </a:r>
                      <a:endParaRPr lang="en-US" sz="900" dirty="0"/>
                    </a:p>
                  </a:txBody>
                  <a:tcPr/>
                </a:tc>
                <a:tc>
                  <a:txBody>
                    <a:bodyPr/>
                    <a:lstStyle/>
                    <a:p>
                      <a:r>
                        <a:rPr sz="900" dirty="0"/>
                        <a:t>ED-N_0</a:t>
                      </a:r>
                      <a:endParaRPr lang="en-US" sz="900" dirty="0"/>
                    </a:p>
                  </a:txBody>
                  <a:tcPr/>
                </a:tc>
                <a:tc>
                  <a:txBody>
                    <a:bodyPr/>
                    <a:lstStyle/>
                    <a:p>
                      <a:pPr algn="r"/>
                      <a:r>
                        <a:rPr sz="900" dirty="0"/>
                        <a:t> -2.42778</a:t>
                      </a:r>
                      <a:endParaRPr lang="en-US" sz="900" dirty="0"/>
                    </a:p>
                  </a:txBody>
                  <a:tcPr/>
                </a:tc>
                <a:tc>
                  <a:txBody>
                    <a:bodyPr/>
                    <a:lstStyle/>
                    <a:p>
                      <a:pPr algn="r"/>
                      <a:r>
                        <a:rPr sz="900" dirty="0"/>
                        <a:t>2.585573</a:t>
                      </a:r>
                      <a:endParaRPr lang="en-US" sz="900" dirty="0"/>
                    </a:p>
                  </a:txBody>
                  <a:tcPr/>
                </a:tc>
                <a:tc>
                  <a:txBody>
                    <a:bodyPr/>
                    <a:lstStyle/>
                    <a:p>
                      <a:pPr algn="r"/>
                      <a:r>
                        <a:rPr sz="900" dirty="0"/>
                        <a:t> -0.93897</a:t>
                      </a:r>
                      <a:endParaRPr lang="en-US" sz="900" dirty="0"/>
                    </a:p>
                  </a:txBody>
                  <a:tcPr/>
                </a:tc>
                <a:tc>
                  <a:txBody>
                    <a:bodyPr/>
                    <a:lstStyle/>
                    <a:p>
                      <a:pPr algn="r"/>
                      <a:r>
                        <a:rPr sz="900" dirty="0"/>
                        <a:t>0.3477</a:t>
                      </a:r>
                      <a:endParaRPr lang="en-US" sz="900" dirty="0"/>
                    </a:p>
                  </a:txBody>
                  <a:tcPr/>
                </a:tc>
                <a:tc>
                  <a:txBody>
                    <a:bodyPr/>
                    <a:lstStyle/>
                    <a:p>
                      <a:pPr algn="r"/>
                      <a:r>
                        <a:rPr sz="900" dirty="0"/>
                        <a:t> -127525</a:t>
                      </a:r>
                      <a:endParaRPr lang="en-US" sz="900" dirty="0"/>
                    </a:p>
                  </a:txBody>
                  <a:tcPr/>
                </a:tc>
                <a:tc>
                  <a:txBody>
                    <a:bodyPr/>
                    <a:lstStyle/>
                    <a:p>
                      <a:pPr algn="r"/>
                      <a:r>
                        <a:rPr sz="900" dirty="0"/>
                        <a:t> -371231</a:t>
                      </a:r>
                      <a:endParaRPr lang="en-US" sz="900" dirty="0"/>
                    </a:p>
                  </a:txBody>
                  <a:tcPr/>
                </a:tc>
                <a:tc>
                  <a:txBody>
                    <a:bodyPr/>
                    <a:lstStyle/>
                    <a:p>
                      <a:pPr algn="r"/>
                      <a:r>
                        <a:rPr sz="900" dirty="0"/>
                        <a:t>100535</a:t>
                      </a:r>
                      <a:endParaRPr lang="en-US" sz="900" dirty="0"/>
                    </a:p>
                  </a:txBody>
                  <a:tcPr/>
                </a:tc>
                <a:tc>
                  <a:txBody>
                    <a:bodyPr/>
                    <a:lstStyle/>
                    <a:p>
                      <a:endParaRPr lang="en-US" sz="900" dirty="0"/>
                    </a:p>
                  </a:txBody>
                  <a:tcPr>
                    <a:blipFill dpi="0" rotWithShape="1">
                      <a:blip r:embed="rId16">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5"/>
                  </a:ext>
                </a:extLst>
              </a:tr>
              <a:tr h="0">
                <a:tc>
                  <a:txBody>
                    <a:bodyPr/>
                    <a:lstStyle/>
                    <a:p>
                      <a:r>
                        <a:rPr sz="900" dirty="0"/>
                        <a:t>ES-I_0</a:t>
                      </a:r>
                      <a:endParaRPr lang="en-US" sz="900" dirty="0"/>
                    </a:p>
                  </a:txBody>
                  <a:tcPr/>
                </a:tc>
                <a:tc>
                  <a:txBody>
                    <a:bodyPr/>
                    <a:lstStyle/>
                    <a:p>
                      <a:r>
                        <a:rPr sz="900" dirty="0"/>
                        <a:t>DD-N_0</a:t>
                      </a:r>
                      <a:endParaRPr lang="en-US" sz="900" dirty="0"/>
                    </a:p>
                  </a:txBody>
                  <a:tcPr/>
                </a:tc>
                <a:tc>
                  <a:txBody>
                    <a:bodyPr/>
                    <a:lstStyle/>
                    <a:p>
                      <a:pPr algn="r"/>
                      <a:r>
                        <a:rPr sz="900" dirty="0"/>
                        <a:t> -2.53333</a:t>
                      </a:r>
                      <a:endParaRPr lang="en-US" sz="900" dirty="0"/>
                    </a:p>
                  </a:txBody>
                  <a:tcPr/>
                </a:tc>
                <a:tc>
                  <a:txBody>
                    <a:bodyPr/>
                    <a:lstStyle/>
                    <a:p>
                      <a:pPr algn="r"/>
                      <a:r>
                        <a:rPr sz="900" dirty="0"/>
                        <a:t>2.584438</a:t>
                      </a:r>
                      <a:endParaRPr lang="en-US" sz="900" dirty="0"/>
                    </a:p>
                  </a:txBody>
                  <a:tcPr/>
                </a:tc>
                <a:tc>
                  <a:txBody>
                    <a:bodyPr/>
                    <a:lstStyle/>
                    <a:p>
                      <a:pPr algn="r"/>
                      <a:r>
                        <a:rPr sz="900" dirty="0"/>
                        <a:t> -0.98023</a:t>
                      </a:r>
                      <a:endParaRPr lang="en-US" sz="900" dirty="0"/>
                    </a:p>
                  </a:txBody>
                  <a:tcPr/>
                </a:tc>
                <a:tc>
                  <a:txBody>
                    <a:bodyPr/>
                    <a:lstStyle/>
                    <a:p>
                      <a:pPr algn="r"/>
                      <a:r>
                        <a:rPr sz="900" dirty="0"/>
                        <a:t>0.3270</a:t>
                      </a:r>
                      <a:endParaRPr lang="en-US" sz="900" dirty="0"/>
                    </a:p>
                  </a:txBody>
                  <a:tcPr/>
                </a:tc>
                <a:tc>
                  <a:txBody>
                    <a:bodyPr/>
                    <a:lstStyle/>
                    <a:p>
                      <a:pPr algn="r"/>
                      <a:r>
                        <a:rPr sz="900" dirty="0"/>
                        <a:t> -145489</a:t>
                      </a:r>
                      <a:endParaRPr lang="en-US" sz="900" dirty="0"/>
                    </a:p>
                  </a:txBody>
                  <a:tcPr/>
                </a:tc>
                <a:tc>
                  <a:txBody>
                    <a:bodyPr/>
                    <a:lstStyle/>
                    <a:p>
                      <a:pPr algn="r"/>
                      <a:r>
                        <a:rPr sz="900" dirty="0"/>
                        <a:t> -485447</a:t>
                      </a:r>
                      <a:endParaRPr lang="en-US" sz="900" dirty="0"/>
                    </a:p>
                  </a:txBody>
                  <a:tcPr/>
                </a:tc>
                <a:tc>
                  <a:txBody>
                    <a:bodyPr/>
                    <a:lstStyle/>
                    <a:p>
                      <a:pPr algn="r"/>
                      <a:r>
                        <a:rPr sz="900" dirty="0"/>
                        <a:t>104897</a:t>
                      </a:r>
                      <a:endParaRPr lang="en-US" sz="900" dirty="0"/>
                    </a:p>
                  </a:txBody>
                  <a:tcPr/>
                </a:tc>
                <a:tc>
                  <a:txBody>
                    <a:bodyPr/>
                    <a:lstStyle/>
                    <a:p>
                      <a:endParaRPr lang="en-US" sz="900" dirty="0"/>
                    </a:p>
                  </a:txBody>
                  <a:tcPr>
                    <a:blipFill dpi="0" rotWithShape="1">
                      <a:blip r:embed="rId17">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6"/>
                  </a:ext>
                </a:extLst>
              </a:tr>
              <a:tr h="0">
                <a:tc>
                  <a:txBody>
                    <a:bodyPr/>
                    <a:lstStyle/>
                    <a:p>
                      <a:r>
                        <a:rPr sz="900" dirty="0"/>
                        <a:t>ES-N_0</a:t>
                      </a:r>
                      <a:endParaRPr lang="en-US" sz="900" dirty="0"/>
                    </a:p>
                  </a:txBody>
                  <a:tcPr/>
                </a:tc>
                <a:tc>
                  <a:txBody>
                    <a:bodyPr/>
                    <a:lstStyle/>
                    <a:p>
                      <a:r>
                        <a:rPr sz="900" dirty="0"/>
                        <a:t>ED-I_0</a:t>
                      </a:r>
                      <a:endParaRPr lang="en-US" sz="900" dirty="0"/>
                    </a:p>
                  </a:txBody>
                  <a:tcPr/>
                </a:tc>
                <a:tc>
                  <a:txBody>
                    <a:bodyPr/>
                    <a:lstStyle/>
                    <a:p>
                      <a:pPr algn="r"/>
                      <a:r>
                        <a:rPr sz="900" dirty="0"/>
                        <a:t> -3.50000</a:t>
                      </a:r>
                      <a:endParaRPr lang="en-US" sz="900" dirty="0"/>
                    </a:p>
                  </a:txBody>
                  <a:tcPr/>
                </a:tc>
                <a:tc>
                  <a:txBody>
                    <a:bodyPr/>
                    <a:lstStyle/>
                    <a:p>
                      <a:pPr algn="r"/>
                      <a:r>
                        <a:rPr sz="900" dirty="0"/>
                        <a:t>2.643761</a:t>
                      </a:r>
                      <a:endParaRPr lang="en-US" sz="900" dirty="0"/>
                    </a:p>
                  </a:txBody>
                  <a:tcPr/>
                </a:tc>
                <a:tc>
                  <a:txBody>
                    <a:bodyPr/>
                    <a:lstStyle/>
                    <a:p>
                      <a:pPr algn="r"/>
                      <a:r>
                        <a:rPr sz="900" dirty="0"/>
                        <a:t> -1.32387</a:t>
                      </a:r>
                      <a:endParaRPr lang="en-US" sz="900" dirty="0"/>
                    </a:p>
                  </a:txBody>
                  <a:tcPr/>
                </a:tc>
                <a:tc>
                  <a:txBody>
                    <a:bodyPr/>
                    <a:lstStyle/>
                    <a:p>
                      <a:pPr algn="r"/>
                      <a:r>
                        <a:rPr sz="900" dirty="0"/>
                        <a:t>0.1855</a:t>
                      </a:r>
                      <a:endParaRPr lang="en-US" sz="900" dirty="0"/>
                    </a:p>
                  </a:txBody>
                  <a:tcPr/>
                </a:tc>
                <a:tc>
                  <a:txBody>
                    <a:bodyPr/>
                    <a:lstStyle/>
                    <a:p>
                      <a:pPr algn="r"/>
                      <a:r>
                        <a:rPr sz="900" dirty="0"/>
                        <a:t> -251809</a:t>
                      </a:r>
                      <a:endParaRPr lang="en-US" sz="900" dirty="0"/>
                    </a:p>
                  </a:txBody>
                  <a:tcPr/>
                </a:tc>
                <a:tc>
                  <a:txBody>
                    <a:bodyPr/>
                    <a:lstStyle/>
                    <a:p>
                      <a:pPr algn="r"/>
                      <a:r>
                        <a:rPr sz="900" dirty="0"/>
                        <a:t> -484426</a:t>
                      </a:r>
                      <a:endParaRPr lang="en-US" sz="900" dirty="0"/>
                    </a:p>
                  </a:txBody>
                  <a:tcPr/>
                </a:tc>
                <a:tc>
                  <a:txBody>
                    <a:bodyPr/>
                    <a:lstStyle/>
                    <a:p>
                      <a:pPr algn="r"/>
                      <a:r>
                        <a:rPr sz="900" dirty="0"/>
                        <a:t>79436</a:t>
                      </a:r>
                      <a:endParaRPr lang="en-US" sz="900" dirty="0"/>
                    </a:p>
                  </a:txBody>
                  <a:tcPr/>
                </a:tc>
                <a:tc>
                  <a:txBody>
                    <a:bodyPr/>
                    <a:lstStyle/>
                    <a:p>
                      <a:endParaRPr lang="en-US" sz="900" dirty="0"/>
                    </a:p>
                  </a:txBody>
                  <a:tcPr>
                    <a:blipFill dpi="0" rotWithShape="1">
                      <a:blip r:embed="rId18">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7"/>
                  </a:ext>
                </a:extLst>
              </a:tr>
              <a:tr h="0">
                <a:tc>
                  <a:txBody>
                    <a:bodyPr/>
                    <a:lstStyle/>
                    <a:p>
                      <a:r>
                        <a:rPr sz="900" dirty="0"/>
                        <a:t>ES-I_0</a:t>
                      </a:r>
                      <a:endParaRPr lang="en-US" sz="900" dirty="0"/>
                    </a:p>
                  </a:txBody>
                  <a:tcPr/>
                </a:tc>
                <a:tc>
                  <a:txBody>
                    <a:bodyPr/>
                    <a:lstStyle/>
                    <a:p>
                      <a:r>
                        <a:rPr sz="900" dirty="0"/>
                        <a:t>DS-N_0</a:t>
                      </a:r>
                      <a:endParaRPr lang="en-US" sz="900" dirty="0"/>
                    </a:p>
                  </a:txBody>
                  <a:tcPr/>
                </a:tc>
                <a:tc>
                  <a:txBody>
                    <a:bodyPr/>
                    <a:lstStyle/>
                    <a:p>
                      <a:pPr algn="r"/>
                      <a:r>
                        <a:rPr sz="900" dirty="0"/>
                        <a:t> -3.90000</a:t>
                      </a:r>
                      <a:endParaRPr lang="en-US" sz="900" dirty="0"/>
                    </a:p>
                  </a:txBody>
                  <a:tcPr/>
                </a:tc>
                <a:tc>
                  <a:txBody>
                    <a:bodyPr/>
                    <a:lstStyle/>
                    <a:p>
                      <a:pPr algn="r"/>
                      <a:r>
                        <a:rPr sz="900" dirty="0"/>
                        <a:t>2.645751</a:t>
                      </a:r>
                      <a:endParaRPr lang="en-US" sz="900" dirty="0"/>
                    </a:p>
                  </a:txBody>
                  <a:tcPr/>
                </a:tc>
                <a:tc>
                  <a:txBody>
                    <a:bodyPr/>
                    <a:lstStyle/>
                    <a:p>
                      <a:pPr algn="r"/>
                      <a:r>
                        <a:rPr sz="900" dirty="0"/>
                        <a:t> -1.47406</a:t>
                      </a:r>
                      <a:endParaRPr lang="en-US" sz="900" dirty="0"/>
                    </a:p>
                  </a:txBody>
                  <a:tcPr/>
                </a:tc>
                <a:tc>
                  <a:txBody>
                    <a:bodyPr/>
                    <a:lstStyle/>
                    <a:p>
                      <a:pPr algn="r"/>
                      <a:r>
                        <a:rPr sz="900" dirty="0"/>
                        <a:t>0.1405</a:t>
                      </a:r>
                      <a:endParaRPr lang="en-US" sz="900" dirty="0"/>
                    </a:p>
                  </a:txBody>
                  <a:tcPr/>
                </a:tc>
                <a:tc>
                  <a:txBody>
                    <a:bodyPr/>
                    <a:lstStyle/>
                    <a:p>
                      <a:pPr algn="r"/>
                      <a:r>
                        <a:rPr sz="900" dirty="0"/>
                        <a:t> -77692</a:t>
                      </a:r>
                      <a:endParaRPr lang="en-US" sz="900" dirty="0"/>
                    </a:p>
                  </a:txBody>
                  <a:tcPr/>
                </a:tc>
                <a:tc>
                  <a:txBody>
                    <a:bodyPr/>
                    <a:lstStyle/>
                    <a:p>
                      <a:pPr algn="r"/>
                      <a:r>
                        <a:rPr sz="900" dirty="0"/>
                        <a:t> -315154</a:t>
                      </a:r>
                      <a:endParaRPr lang="en-US" sz="900" dirty="0"/>
                    </a:p>
                  </a:txBody>
                  <a:tcPr/>
                </a:tc>
                <a:tc>
                  <a:txBody>
                    <a:bodyPr/>
                    <a:lstStyle/>
                    <a:p>
                      <a:pPr algn="r"/>
                      <a:r>
                        <a:rPr sz="900" dirty="0"/>
                        <a:t>125864</a:t>
                      </a:r>
                      <a:endParaRPr lang="en-US" sz="900" dirty="0"/>
                    </a:p>
                  </a:txBody>
                  <a:tcPr/>
                </a:tc>
                <a:tc>
                  <a:txBody>
                    <a:bodyPr/>
                    <a:lstStyle/>
                    <a:p>
                      <a:endParaRPr lang="en-US" sz="900" dirty="0"/>
                    </a:p>
                  </a:txBody>
                  <a:tcPr>
                    <a:blipFill dpi="0" rotWithShape="1">
                      <a:blip r:embed="rId19">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8"/>
                  </a:ext>
                </a:extLst>
              </a:tr>
              <a:tr h="0">
                <a:tc>
                  <a:txBody>
                    <a:bodyPr/>
                    <a:lstStyle/>
                    <a:p>
                      <a:r>
                        <a:rPr sz="900" dirty="0"/>
                        <a:t>ES-I_0</a:t>
                      </a:r>
                      <a:endParaRPr lang="en-US" sz="900" dirty="0"/>
                    </a:p>
                  </a:txBody>
                  <a:tcPr/>
                </a:tc>
                <a:tc>
                  <a:txBody>
                    <a:bodyPr/>
                    <a:lstStyle/>
                    <a:p>
                      <a:r>
                        <a:rPr sz="900" dirty="0"/>
                        <a:t>DS-I_0</a:t>
                      </a:r>
                      <a:endParaRPr lang="en-US" sz="900" dirty="0"/>
                    </a:p>
                  </a:txBody>
                  <a:tcPr/>
                </a:tc>
                <a:tc>
                  <a:txBody>
                    <a:bodyPr/>
                    <a:lstStyle/>
                    <a:p>
                      <a:pPr algn="r"/>
                      <a:r>
                        <a:rPr sz="900" dirty="0"/>
                        <a:t> -4.70000</a:t>
                      </a:r>
                      <a:endParaRPr lang="en-US" sz="900" dirty="0"/>
                    </a:p>
                  </a:txBody>
                  <a:tcPr/>
                </a:tc>
                <a:tc>
                  <a:txBody>
                    <a:bodyPr/>
                    <a:lstStyle/>
                    <a:p>
                      <a:pPr algn="r"/>
                      <a:r>
                        <a:rPr sz="900" dirty="0"/>
                        <a:t>2.645751</a:t>
                      </a:r>
                      <a:endParaRPr lang="en-US" sz="900" dirty="0"/>
                    </a:p>
                  </a:txBody>
                  <a:tcPr/>
                </a:tc>
                <a:tc>
                  <a:txBody>
                    <a:bodyPr/>
                    <a:lstStyle/>
                    <a:p>
                      <a:pPr algn="r"/>
                      <a:r>
                        <a:rPr sz="900" dirty="0"/>
                        <a:t> -1.77643</a:t>
                      </a:r>
                      <a:endParaRPr lang="en-US" sz="900" dirty="0"/>
                    </a:p>
                  </a:txBody>
                  <a:tcPr/>
                </a:tc>
                <a:tc>
                  <a:txBody>
                    <a:bodyPr/>
                    <a:lstStyle/>
                    <a:p>
                      <a:pPr algn="r"/>
                      <a:r>
                        <a:rPr sz="900" dirty="0"/>
                        <a:t>0.0757</a:t>
                      </a:r>
                      <a:endParaRPr lang="en-US" sz="900" dirty="0"/>
                    </a:p>
                  </a:txBody>
                  <a:tcPr/>
                </a:tc>
                <a:tc>
                  <a:txBody>
                    <a:bodyPr/>
                    <a:lstStyle/>
                    <a:p>
                      <a:pPr algn="r"/>
                      <a:r>
                        <a:rPr sz="900" dirty="0"/>
                        <a:t> -147671</a:t>
                      </a:r>
                      <a:endParaRPr lang="en-US" sz="900" dirty="0"/>
                    </a:p>
                  </a:txBody>
                  <a:tcPr/>
                </a:tc>
                <a:tc>
                  <a:txBody>
                    <a:bodyPr/>
                    <a:lstStyle/>
                    <a:p>
                      <a:pPr algn="r"/>
                      <a:r>
                        <a:rPr sz="900" dirty="0"/>
                        <a:t> -442157</a:t>
                      </a:r>
                      <a:endParaRPr lang="en-US" sz="900" dirty="0"/>
                    </a:p>
                  </a:txBody>
                  <a:tcPr/>
                </a:tc>
                <a:tc>
                  <a:txBody>
                    <a:bodyPr/>
                    <a:lstStyle/>
                    <a:p>
                      <a:pPr algn="r"/>
                      <a:r>
                        <a:rPr sz="900" dirty="0"/>
                        <a:t>62367</a:t>
                      </a:r>
                      <a:endParaRPr lang="en-US" sz="900" dirty="0"/>
                    </a:p>
                  </a:txBody>
                  <a:tcPr/>
                </a:tc>
                <a:tc>
                  <a:txBody>
                    <a:bodyPr/>
                    <a:lstStyle/>
                    <a:p>
                      <a:endParaRPr lang="en-US" sz="900" dirty="0"/>
                    </a:p>
                  </a:txBody>
                  <a:tcPr>
                    <a:blipFill dpi="0" rotWithShape="1">
                      <a:blip r:embed="rId20">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9"/>
                  </a:ext>
                </a:extLst>
              </a:tr>
              <a:tr h="0">
                <a:tc>
                  <a:txBody>
                    <a:bodyPr/>
                    <a:lstStyle/>
                    <a:p>
                      <a:r>
                        <a:rPr sz="900" dirty="0"/>
                        <a:t>ES-I_0</a:t>
                      </a:r>
                      <a:endParaRPr lang="en-US" sz="900" dirty="0"/>
                    </a:p>
                  </a:txBody>
                  <a:tcPr/>
                </a:tc>
                <a:tc>
                  <a:txBody>
                    <a:bodyPr/>
                    <a:lstStyle/>
                    <a:p>
                      <a:r>
                        <a:rPr sz="900" dirty="0"/>
                        <a:t>ED-N_0</a:t>
                      </a:r>
                      <a:endParaRPr lang="en-US" sz="900" dirty="0"/>
                    </a:p>
                  </a:txBody>
                  <a:tcPr/>
                </a:tc>
                <a:tc>
                  <a:txBody>
                    <a:bodyPr/>
                    <a:lstStyle/>
                    <a:p>
                      <a:pPr algn="r"/>
                      <a:r>
                        <a:rPr sz="900" dirty="0"/>
                        <a:t> -5.06667</a:t>
                      </a:r>
                      <a:endParaRPr lang="en-US" sz="900" dirty="0"/>
                    </a:p>
                  </a:txBody>
                  <a:tcPr/>
                </a:tc>
                <a:tc>
                  <a:txBody>
                    <a:bodyPr/>
                    <a:lstStyle/>
                    <a:p>
                      <a:pPr algn="r"/>
                      <a:r>
                        <a:rPr sz="900" dirty="0"/>
                        <a:t>2.584438</a:t>
                      </a:r>
                      <a:endParaRPr lang="en-US" sz="900" dirty="0"/>
                    </a:p>
                  </a:txBody>
                  <a:tcPr/>
                </a:tc>
                <a:tc>
                  <a:txBody>
                    <a:bodyPr/>
                    <a:lstStyle/>
                    <a:p>
                      <a:pPr algn="r"/>
                      <a:r>
                        <a:rPr sz="900" dirty="0"/>
                        <a:t> -1.96045</a:t>
                      </a:r>
                      <a:endParaRPr lang="en-US" sz="900" dirty="0"/>
                    </a:p>
                  </a:txBody>
                  <a:tcPr/>
                </a:tc>
                <a:tc>
                  <a:txBody>
                    <a:bodyPr/>
                    <a:lstStyle/>
                    <a:p>
                      <a:pPr algn="r"/>
                      <a:r>
                        <a:rPr sz="900" dirty="0">
                          <a:solidFill>
                            <a:srgbClr val="F03246"/>
                          </a:solidFill>
                        </a:rPr>
                        <a:t>0.0499*</a:t>
                      </a:r>
                      <a:endParaRPr lang="en-US" sz="900" dirty="0"/>
                    </a:p>
                  </a:txBody>
                  <a:tcPr/>
                </a:tc>
                <a:tc>
                  <a:txBody>
                    <a:bodyPr/>
                    <a:lstStyle/>
                    <a:p>
                      <a:pPr algn="r"/>
                      <a:r>
                        <a:rPr sz="900" dirty="0"/>
                        <a:t> -216933</a:t>
                      </a:r>
                      <a:endParaRPr lang="en-US" sz="900" dirty="0"/>
                    </a:p>
                  </a:txBody>
                  <a:tcPr/>
                </a:tc>
                <a:tc>
                  <a:txBody>
                    <a:bodyPr/>
                    <a:lstStyle/>
                    <a:p>
                      <a:pPr algn="r"/>
                      <a:r>
                        <a:rPr sz="900" dirty="0"/>
                        <a:t> -491294</a:t>
                      </a:r>
                      <a:endParaRPr lang="en-US" sz="900" dirty="0"/>
                    </a:p>
                  </a:txBody>
                  <a:tcPr/>
                </a:tc>
                <a:tc>
                  <a:txBody>
                    <a:bodyPr/>
                    <a:lstStyle/>
                    <a:p>
                      <a:pPr algn="r"/>
                      <a:r>
                        <a:rPr sz="900" dirty="0"/>
                        <a:t>14973</a:t>
                      </a:r>
                      <a:endParaRPr lang="en-US" sz="900" dirty="0"/>
                    </a:p>
                  </a:txBody>
                  <a:tcPr/>
                </a:tc>
                <a:tc>
                  <a:txBody>
                    <a:bodyPr/>
                    <a:lstStyle/>
                    <a:p>
                      <a:endParaRPr lang="en-US" sz="900" dirty="0"/>
                    </a:p>
                  </a:txBody>
                  <a:tcPr>
                    <a:blipFill dpi="0" rotWithShape="1">
                      <a:blip r:embed="rId21">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20"/>
                  </a:ext>
                </a:extLst>
              </a:tr>
              <a:tr h="0">
                <a:tc>
                  <a:txBody>
                    <a:bodyPr/>
                    <a:lstStyle/>
                    <a:p>
                      <a:r>
                        <a:rPr sz="900" dirty="0"/>
                        <a:t>ES-I_0</a:t>
                      </a:r>
                      <a:endParaRPr lang="en-US" sz="900" dirty="0"/>
                    </a:p>
                  </a:txBody>
                  <a:tcPr/>
                </a:tc>
                <a:tc>
                  <a:txBody>
                    <a:bodyPr/>
                    <a:lstStyle/>
                    <a:p>
                      <a:r>
                        <a:rPr sz="900" dirty="0"/>
                        <a:t>ED-I_0</a:t>
                      </a:r>
                      <a:endParaRPr lang="en-US" sz="900" dirty="0"/>
                    </a:p>
                  </a:txBody>
                  <a:tcPr/>
                </a:tc>
                <a:tc>
                  <a:txBody>
                    <a:bodyPr/>
                    <a:lstStyle/>
                    <a:p>
                      <a:pPr algn="r"/>
                      <a:r>
                        <a:rPr sz="900" dirty="0"/>
                        <a:t> -6.10000</a:t>
                      </a:r>
                      <a:endParaRPr lang="en-US" sz="900" dirty="0"/>
                    </a:p>
                  </a:txBody>
                  <a:tcPr/>
                </a:tc>
                <a:tc>
                  <a:txBody>
                    <a:bodyPr/>
                    <a:lstStyle/>
                    <a:p>
                      <a:pPr algn="r"/>
                      <a:r>
                        <a:rPr sz="900" dirty="0"/>
                        <a:t>2.640773</a:t>
                      </a:r>
                      <a:endParaRPr lang="en-US" sz="900" dirty="0"/>
                    </a:p>
                  </a:txBody>
                  <a:tcPr/>
                </a:tc>
                <a:tc>
                  <a:txBody>
                    <a:bodyPr/>
                    <a:lstStyle/>
                    <a:p>
                      <a:pPr algn="r"/>
                      <a:r>
                        <a:rPr sz="900" dirty="0"/>
                        <a:t> -2.30993</a:t>
                      </a:r>
                      <a:endParaRPr lang="en-US" sz="900" dirty="0"/>
                    </a:p>
                  </a:txBody>
                  <a:tcPr/>
                </a:tc>
                <a:tc>
                  <a:txBody>
                    <a:bodyPr/>
                    <a:lstStyle/>
                    <a:p>
                      <a:pPr algn="r"/>
                      <a:r>
                        <a:rPr sz="900" dirty="0">
                          <a:solidFill>
                            <a:srgbClr val="F03246"/>
                          </a:solidFill>
                        </a:rPr>
                        <a:t>0.0209*</a:t>
                      </a:r>
                      <a:endParaRPr lang="en-US" sz="900" dirty="0"/>
                    </a:p>
                  </a:txBody>
                  <a:tcPr/>
                </a:tc>
                <a:tc>
                  <a:txBody>
                    <a:bodyPr/>
                    <a:lstStyle/>
                    <a:p>
                      <a:pPr algn="r"/>
                      <a:r>
                        <a:rPr sz="900" dirty="0"/>
                        <a:t> -291804</a:t>
                      </a:r>
                      <a:endParaRPr lang="en-US" sz="900" dirty="0"/>
                    </a:p>
                  </a:txBody>
                  <a:tcPr/>
                </a:tc>
                <a:tc>
                  <a:txBody>
                    <a:bodyPr/>
                    <a:lstStyle/>
                    <a:p>
                      <a:pPr algn="r"/>
                      <a:r>
                        <a:rPr sz="900" dirty="0"/>
                        <a:t> -675617</a:t>
                      </a:r>
                      <a:endParaRPr lang="en-US" sz="900" dirty="0"/>
                    </a:p>
                  </a:txBody>
                  <a:tcPr/>
                </a:tc>
                <a:tc>
                  <a:txBody>
                    <a:bodyPr/>
                    <a:lstStyle/>
                    <a:p>
                      <a:pPr algn="r"/>
                      <a:r>
                        <a:rPr sz="900" dirty="0"/>
                        <a:t> -41613</a:t>
                      </a:r>
                      <a:endParaRPr lang="en-US" sz="900" dirty="0"/>
                    </a:p>
                  </a:txBody>
                  <a:tcPr/>
                </a:tc>
                <a:tc>
                  <a:txBody>
                    <a:bodyPr/>
                    <a:lstStyle/>
                    <a:p>
                      <a:endParaRPr lang="en-US" sz="900" dirty="0"/>
                    </a:p>
                  </a:txBody>
                  <a:tcPr>
                    <a:blipFill dpi="0" rotWithShape="1">
                      <a:blip r:embed="rId2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3788362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7279369" cy="279400"/>
          </a:xfrm>
          <a:prstGeom prst="rect">
            <a:avLst/>
          </a:prstGeom>
          <a:noFill/>
        </p:spPr>
        <p:txBody>
          <a:bodyPr vert="horz" wrap="none" lIns="0" tIns="0" rIns="0" bIns="0" rtlCol="0">
            <a:spAutoFit/>
          </a:bodyPr>
          <a:lstStyle/>
          <a:p>
            <a:r>
              <a:rPr lang="en-US" dirty="0"/>
              <a:t>Fit Group &gt; Oneway Analysis of HIV_RNA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Summary of Fit</a:t>
            </a:r>
          </a:p>
        </p:txBody>
      </p:sp>
      <p:graphicFrame>
        <p:nvGraphicFramePr>
          <p:cNvPr id="4" name="Table 1"/>
          <p:cNvGraphicFramePr>
            <a:graphicFrameLocks noGrp="1"/>
          </p:cNvGraphicFramePr>
          <p:nvPr>
            <p:extLst>
              <p:ext uri="{D42A27DB-BD31-4B8C-83A1-F6EECF244321}">
                <p14:modId xmlns:p14="http://schemas.microsoft.com/office/powerpoint/2010/main" val="1314428798"/>
              </p:ext>
            </p:extLst>
          </p:nvPr>
        </p:nvGraphicFramePr>
        <p:xfrm>
          <a:off x="1412240" y="1231900"/>
          <a:ext cx="9596119" cy="1828800"/>
        </p:xfrm>
        <a:graphic>
          <a:graphicData uri="http://schemas.openxmlformats.org/drawingml/2006/table">
            <a:tbl>
              <a:tblPr bandRow="1">
                <a:tableStyleId>{5C22544A-7EE6-4342-B048-85BDC9FD1C3A}</a:tableStyleId>
              </a:tblPr>
              <a:tblGrid>
                <a:gridCol w="6946410">
                  <a:extLst>
                    <a:ext uri="{9D8B030D-6E8A-4147-A177-3AD203B41FA5}">
                      <a16:colId xmlns:a16="http://schemas.microsoft.com/office/drawing/2014/main" val="20000"/>
                    </a:ext>
                  </a:extLst>
                </a:gridCol>
                <a:gridCol w="2649709">
                  <a:extLst>
                    <a:ext uri="{9D8B030D-6E8A-4147-A177-3AD203B41FA5}">
                      <a16:colId xmlns:a16="http://schemas.microsoft.com/office/drawing/2014/main" val="20001"/>
                    </a:ext>
                  </a:extLst>
                </a:gridCol>
              </a:tblGrid>
              <a:tr h="0">
                <a:tc>
                  <a:txBody>
                    <a:bodyPr/>
                    <a:lstStyle/>
                    <a:p>
                      <a:r>
                        <a:rPr dirty="0"/>
                        <a:t>Rsquare</a:t>
                      </a:r>
                      <a:endParaRPr lang="en-US" dirty="0"/>
                    </a:p>
                  </a:txBody>
                  <a:tcPr/>
                </a:tc>
                <a:tc>
                  <a:txBody>
                    <a:bodyPr/>
                    <a:lstStyle/>
                    <a:p>
                      <a:pPr algn="r"/>
                      <a:r>
                        <a:rPr dirty="0"/>
                        <a:t>0.118765</a:t>
                      </a:r>
                      <a:endParaRPr lang="en-US" dirty="0"/>
                    </a:p>
                  </a:txBody>
                  <a:tcPr/>
                </a:tc>
                <a:extLst>
                  <a:ext uri="{0D108BD9-81ED-4DB2-BD59-A6C34878D82A}">
                    <a16:rowId xmlns:a16="http://schemas.microsoft.com/office/drawing/2014/main" val="10000"/>
                  </a:ext>
                </a:extLst>
              </a:tr>
              <a:tr h="0">
                <a:tc>
                  <a:txBody>
                    <a:bodyPr/>
                    <a:lstStyle/>
                    <a:p>
                      <a:r>
                        <a:rPr dirty="0"/>
                        <a:t>Adj Rsquare</a:t>
                      </a:r>
                      <a:endParaRPr lang="en-US" dirty="0"/>
                    </a:p>
                  </a:txBody>
                  <a:tcPr/>
                </a:tc>
                <a:tc>
                  <a:txBody>
                    <a:bodyPr/>
                    <a:lstStyle/>
                    <a:p>
                      <a:pPr algn="r"/>
                      <a:r>
                        <a:rPr dirty="0"/>
                        <a:t>0.032087</a:t>
                      </a:r>
                      <a:endParaRPr lang="en-US" dirty="0"/>
                    </a:p>
                  </a:txBody>
                  <a:tcPr/>
                </a:tc>
                <a:extLst>
                  <a:ext uri="{0D108BD9-81ED-4DB2-BD59-A6C34878D82A}">
                    <a16:rowId xmlns:a16="http://schemas.microsoft.com/office/drawing/2014/main" val="10001"/>
                  </a:ext>
                </a:extLst>
              </a:tr>
              <a:tr h="0">
                <a:tc>
                  <a:txBody>
                    <a:bodyPr/>
                    <a:lstStyle/>
                    <a:p>
                      <a:r>
                        <a:rPr dirty="0"/>
                        <a:t>Root Mean Square Error</a:t>
                      </a:r>
                      <a:endParaRPr lang="en-US" dirty="0"/>
                    </a:p>
                  </a:txBody>
                  <a:tcPr/>
                </a:tc>
                <a:tc>
                  <a:txBody>
                    <a:bodyPr/>
                    <a:lstStyle/>
                    <a:p>
                      <a:pPr algn="r"/>
                      <a:r>
                        <a:rPr dirty="0"/>
                        <a:t>240252.3</a:t>
                      </a:r>
                      <a:endParaRPr lang="en-US" dirty="0"/>
                    </a:p>
                  </a:txBody>
                  <a:tcPr/>
                </a:tc>
                <a:extLst>
                  <a:ext uri="{0D108BD9-81ED-4DB2-BD59-A6C34878D82A}">
                    <a16:rowId xmlns:a16="http://schemas.microsoft.com/office/drawing/2014/main" val="10002"/>
                  </a:ext>
                </a:extLst>
              </a:tr>
              <a:tr h="0">
                <a:tc>
                  <a:txBody>
                    <a:bodyPr/>
                    <a:lstStyle/>
                    <a:p>
                      <a:r>
                        <a:rPr dirty="0"/>
                        <a:t>Mean of Response</a:t>
                      </a:r>
                      <a:endParaRPr lang="en-US" dirty="0"/>
                    </a:p>
                  </a:txBody>
                  <a:tcPr/>
                </a:tc>
                <a:tc>
                  <a:txBody>
                    <a:bodyPr/>
                    <a:lstStyle/>
                    <a:p>
                      <a:pPr algn="r"/>
                      <a:r>
                        <a:rPr dirty="0"/>
                        <a:t>361573.8</a:t>
                      </a:r>
                      <a:endParaRPr lang="en-US" dirty="0"/>
                    </a:p>
                  </a:txBody>
                  <a:tcPr/>
                </a:tc>
                <a:extLst>
                  <a:ext uri="{0D108BD9-81ED-4DB2-BD59-A6C34878D82A}">
                    <a16:rowId xmlns:a16="http://schemas.microsoft.com/office/drawing/2014/main" val="10003"/>
                  </a:ext>
                </a:extLst>
              </a:tr>
              <a:tr h="0">
                <a:tc>
                  <a:txBody>
                    <a:bodyPr/>
                    <a:lstStyle/>
                    <a:p>
                      <a:r>
                        <a:rPr dirty="0"/>
                        <a:t>Observations (or Sum Wgts)</a:t>
                      </a:r>
                      <a:endParaRPr lang="en-US" dirty="0"/>
                    </a:p>
                  </a:txBody>
                  <a:tcPr/>
                </a:tc>
                <a:tc>
                  <a:txBody>
                    <a:bodyPr/>
                    <a:lstStyle/>
                    <a:p>
                      <a:pPr algn="r"/>
                      <a:r>
                        <a:rPr dirty="0"/>
                        <a:t>68</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88362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7279369" cy="279400"/>
          </a:xfrm>
          <a:prstGeom prst="rect">
            <a:avLst/>
          </a:prstGeom>
          <a:noFill/>
        </p:spPr>
        <p:txBody>
          <a:bodyPr vert="horz" wrap="none" lIns="0" tIns="0" rIns="0" bIns="0" rtlCol="0">
            <a:spAutoFit/>
          </a:bodyPr>
          <a:lstStyle/>
          <a:p>
            <a:r>
              <a:rPr lang="en-US" dirty="0"/>
              <a:t>Fit Group &gt; Oneway Analysis of HIV_RNA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Analysis of Variance</a:t>
            </a:r>
          </a:p>
        </p:txBody>
      </p:sp>
      <p:graphicFrame>
        <p:nvGraphicFramePr>
          <p:cNvPr id="4" name="Table 2"/>
          <p:cNvGraphicFramePr>
            <a:graphicFrameLocks noGrp="1"/>
          </p:cNvGraphicFramePr>
          <p:nvPr>
            <p:extLst>
              <p:ext uri="{D42A27DB-BD31-4B8C-83A1-F6EECF244321}">
                <p14:modId xmlns:p14="http://schemas.microsoft.com/office/powerpoint/2010/main" val="1314428798"/>
              </p:ext>
            </p:extLst>
          </p:nvPr>
        </p:nvGraphicFramePr>
        <p:xfrm>
          <a:off x="1412240" y="1231900"/>
          <a:ext cx="9596117" cy="1463040"/>
        </p:xfrm>
        <a:graphic>
          <a:graphicData uri="http://schemas.openxmlformats.org/drawingml/2006/table">
            <a:tbl>
              <a:tblPr firstRow="1" bandRow="1">
                <a:tableStyleId>{5C22544A-7EE6-4342-B048-85BDC9FD1C3A}</a:tableStyleId>
              </a:tblPr>
              <a:tblGrid>
                <a:gridCol w="1574832">
                  <a:extLst>
                    <a:ext uri="{9D8B030D-6E8A-4147-A177-3AD203B41FA5}">
                      <a16:colId xmlns:a16="http://schemas.microsoft.com/office/drawing/2014/main" val="20000"/>
                    </a:ext>
                  </a:extLst>
                </a:gridCol>
                <a:gridCol w="643376">
                  <a:extLst>
                    <a:ext uri="{9D8B030D-6E8A-4147-A177-3AD203B41FA5}">
                      <a16:colId xmlns:a16="http://schemas.microsoft.com/office/drawing/2014/main" val="20001"/>
                    </a:ext>
                  </a:extLst>
                </a:gridCol>
                <a:gridCol w="2531596">
                  <a:extLst>
                    <a:ext uri="{9D8B030D-6E8A-4147-A177-3AD203B41FA5}">
                      <a16:colId xmlns:a16="http://schemas.microsoft.com/office/drawing/2014/main" val="20002"/>
                    </a:ext>
                  </a:extLst>
                </a:gridCol>
                <a:gridCol w="2146187">
                  <a:extLst>
                    <a:ext uri="{9D8B030D-6E8A-4147-A177-3AD203B41FA5}">
                      <a16:colId xmlns:a16="http://schemas.microsoft.com/office/drawing/2014/main" val="20003"/>
                    </a:ext>
                  </a:extLst>
                </a:gridCol>
                <a:gridCol w="1236107">
                  <a:extLst>
                    <a:ext uri="{9D8B030D-6E8A-4147-A177-3AD203B41FA5}">
                      <a16:colId xmlns:a16="http://schemas.microsoft.com/office/drawing/2014/main" val="20004"/>
                    </a:ext>
                  </a:extLst>
                </a:gridCol>
                <a:gridCol w="1464019">
                  <a:extLst>
                    <a:ext uri="{9D8B030D-6E8A-4147-A177-3AD203B41FA5}">
                      <a16:colId xmlns:a16="http://schemas.microsoft.com/office/drawing/2014/main" val="20005"/>
                    </a:ext>
                  </a:extLst>
                </a:gridCol>
              </a:tblGrid>
              <a:tr h="0">
                <a:tc>
                  <a:txBody>
                    <a:bodyPr/>
                    <a:lstStyle/>
                    <a:p>
                      <a:r>
                        <a:rPr b="1" dirty="0"/>
                        <a:t>Source</a:t>
                      </a:r>
                      <a:endParaRPr lang="en-US" dirty="0"/>
                    </a:p>
                  </a:txBody>
                  <a:tcPr/>
                </a:tc>
                <a:tc>
                  <a:txBody>
                    <a:bodyPr/>
                    <a:lstStyle/>
                    <a:p>
                      <a:pPr algn="r"/>
                      <a:r>
                        <a:rPr b="1" dirty="0"/>
                        <a:t>DF</a:t>
                      </a:r>
                      <a:endParaRPr lang="en-US" dirty="0"/>
                    </a:p>
                  </a:txBody>
                  <a:tcPr/>
                </a:tc>
                <a:tc>
                  <a:txBody>
                    <a:bodyPr/>
                    <a:lstStyle/>
                    <a:p>
                      <a:pPr algn="r"/>
                      <a:r>
                        <a:rPr b="1" dirty="0"/>
                        <a:t>Sum of Squares</a:t>
                      </a:r>
                      <a:endParaRPr lang="en-US" dirty="0"/>
                    </a:p>
                  </a:txBody>
                  <a:tcPr/>
                </a:tc>
                <a:tc>
                  <a:txBody>
                    <a:bodyPr/>
                    <a:lstStyle/>
                    <a:p>
                      <a:pPr algn="r"/>
                      <a:r>
                        <a:rPr b="1" dirty="0"/>
                        <a:t>Mean Square</a:t>
                      </a:r>
                      <a:endParaRPr lang="en-US" dirty="0"/>
                    </a:p>
                  </a:txBody>
                  <a:tcPr/>
                </a:tc>
                <a:tc>
                  <a:txBody>
                    <a:bodyPr/>
                    <a:lstStyle/>
                    <a:p>
                      <a:pPr algn="r"/>
                      <a:r>
                        <a:rPr b="1" dirty="0"/>
                        <a:t>F Ratio</a:t>
                      </a:r>
                      <a:endParaRPr lang="en-US" dirty="0"/>
                    </a:p>
                  </a:txBody>
                  <a:tcPr/>
                </a:tc>
                <a:tc>
                  <a:txBody>
                    <a:bodyPr/>
                    <a:lstStyle/>
                    <a:p>
                      <a:pPr algn="r"/>
                      <a:r>
                        <a:rPr b="1" dirty="0"/>
                        <a:t>Prob &gt; F</a:t>
                      </a:r>
                      <a:endParaRPr lang="en-US" dirty="0"/>
                    </a:p>
                  </a:txBody>
                  <a:tcPr/>
                </a:tc>
                <a:extLst>
                  <a:ext uri="{0D108BD9-81ED-4DB2-BD59-A6C34878D82A}">
                    <a16:rowId xmlns:a16="http://schemas.microsoft.com/office/drawing/2014/main" val="10000"/>
                  </a:ext>
                </a:extLst>
              </a:tr>
              <a:tr h="0">
                <a:tc>
                  <a:txBody>
                    <a:bodyPr/>
                    <a:lstStyle/>
                    <a:p>
                      <a:r>
                        <a:rPr dirty="0"/>
                        <a:t>Grouping</a:t>
                      </a:r>
                      <a:endParaRPr lang="en-US" dirty="0"/>
                    </a:p>
                  </a:txBody>
                  <a:tcPr/>
                </a:tc>
                <a:tc>
                  <a:txBody>
                    <a:bodyPr/>
                    <a:lstStyle/>
                    <a:p>
                      <a:pPr algn="r"/>
                      <a:r>
                        <a:rPr dirty="0"/>
                        <a:t>6</a:t>
                      </a:r>
                      <a:endParaRPr lang="en-US" dirty="0"/>
                    </a:p>
                  </a:txBody>
                  <a:tcPr/>
                </a:tc>
                <a:tc>
                  <a:txBody>
                    <a:bodyPr/>
                    <a:lstStyle/>
                    <a:p>
                      <a:pPr algn="r"/>
                      <a:r>
                        <a:rPr dirty="0"/>
                        <a:t>4.7453e+11</a:t>
                      </a:r>
                      <a:endParaRPr lang="en-US" dirty="0"/>
                    </a:p>
                  </a:txBody>
                  <a:tcPr/>
                </a:tc>
                <a:tc>
                  <a:txBody>
                    <a:bodyPr/>
                    <a:lstStyle/>
                    <a:p>
                      <a:pPr algn="r"/>
                      <a:r>
                        <a:rPr dirty="0"/>
                        <a:t>7.909e+10</a:t>
                      </a:r>
                      <a:endParaRPr lang="en-US" dirty="0"/>
                    </a:p>
                  </a:txBody>
                  <a:tcPr/>
                </a:tc>
                <a:tc>
                  <a:txBody>
                    <a:bodyPr/>
                    <a:lstStyle/>
                    <a:p>
                      <a:pPr algn="r"/>
                      <a:r>
                        <a:rPr dirty="0"/>
                        <a:t>1.3702</a:t>
                      </a:r>
                      <a:endParaRPr lang="en-US" dirty="0"/>
                    </a:p>
                  </a:txBody>
                  <a:tcPr/>
                </a:tc>
                <a:tc>
                  <a:txBody>
                    <a:bodyPr/>
                    <a:lstStyle/>
                    <a:p>
                      <a:pPr algn="r"/>
                      <a:r>
                        <a:rPr dirty="0"/>
                        <a:t>0.2411</a:t>
                      </a:r>
                      <a:endParaRPr lang="en-US" dirty="0"/>
                    </a:p>
                  </a:txBody>
                  <a:tcPr/>
                </a:tc>
                <a:extLst>
                  <a:ext uri="{0D108BD9-81ED-4DB2-BD59-A6C34878D82A}">
                    <a16:rowId xmlns:a16="http://schemas.microsoft.com/office/drawing/2014/main" val="10001"/>
                  </a:ext>
                </a:extLst>
              </a:tr>
              <a:tr h="0">
                <a:tc>
                  <a:txBody>
                    <a:bodyPr/>
                    <a:lstStyle/>
                    <a:p>
                      <a:r>
                        <a:rPr dirty="0"/>
                        <a:t>Error</a:t>
                      </a:r>
                      <a:endParaRPr lang="en-US" dirty="0"/>
                    </a:p>
                  </a:txBody>
                  <a:tcPr/>
                </a:tc>
                <a:tc>
                  <a:txBody>
                    <a:bodyPr/>
                    <a:lstStyle/>
                    <a:p>
                      <a:pPr algn="r"/>
                      <a:r>
                        <a:rPr dirty="0"/>
                        <a:t>61</a:t>
                      </a:r>
                      <a:endParaRPr lang="en-US" dirty="0"/>
                    </a:p>
                  </a:txBody>
                  <a:tcPr/>
                </a:tc>
                <a:tc>
                  <a:txBody>
                    <a:bodyPr/>
                    <a:lstStyle/>
                    <a:p>
                      <a:pPr algn="r"/>
                      <a:r>
                        <a:rPr dirty="0"/>
                        <a:t>3.521e+12</a:t>
                      </a:r>
                      <a:endParaRPr lang="en-US" dirty="0"/>
                    </a:p>
                  </a:txBody>
                  <a:tcPr/>
                </a:tc>
                <a:tc>
                  <a:txBody>
                    <a:bodyPr/>
                    <a:lstStyle/>
                    <a:p>
                      <a:pPr algn="r"/>
                      <a:r>
                        <a:rPr dirty="0"/>
                        <a:t>5.772e+10</a:t>
                      </a: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0002"/>
                  </a:ext>
                </a:extLst>
              </a:tr>
              <a:tr h="0">
                <a:tc>
                  <a:txBody>
                    <a:bodyPr/>
                    <a:lstStyle/>
                    <a:p>
                      <a:r>
                        <a:rPr dirty="0"/>
                        <a:t>C. Total</a:t>
                      </a:r>
                      <a:endParaRPr lang="en-US" dirty="0"/>
                    </a:p>
                  </a:txBody>
                  <a:tcPr/>
                </a:tc>
                <a:tc>
                  <a:txBody>
                    <a:bodyPr/>
                    <a:lstStyle/>
                    <a:p>
                      <a:pPr algn="r"/>
                      <a:r>
                        <a:rPr dirty="0"/>
                        <a:t>67</a:t>
                      </a:r>
                      <a:endParaRPr lang="en-US" dirty="0"/>
                    </a:p>
                  </a:txBody>
                  <a:tcPr/>
                </a:tc>
                <a:tc>
                  <a:txBody>
                    <a:bodyPr/>
                    <a:lstStyle/>
                    <a:p>
                      <a:pPr algn="r"/>
                      <a:r>
                        <a:rPr dirty="0"/>
                        <a:t>3.9955e+12</a:t>
                      </a: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88362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7279369" cy="279400"/>
          </a:xfrm>
          <a:prstGeom prst="rect">
            <a:avLst/>
          </a:prstGeom>
          <a:noFill/>
        </p:spPr>
        <p:txBody>
          <a:bodyPr vert="horz" wrap="none" lIns="0" tIns="0" rIns="0" bIns="0" rtlCol="0">
            <a:spAutoFit/>
          </a:bodyPr>
          <a:lstStyle/>
          <a:p>
            <a:r>
              <a:rPr lang="en-US" dirty="0"/>
              <a:t>Fit Group &gt; Oneway Analysis of HIV_RNA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Means for Oneway Anova</a:t>
            </a:r>
          </a:p>
        </p:txBody>
      </p:sp>
      <p:graphicFrame>
        <p:nvGraphicFramePr>
          <p:cNvPr id="4" name="Table 3"/>
          <p:cNvGraphicFramePr>
            <a:graphicFrameLocks noGrp="1"/>
          </p:cNvGraphicFramePr>
          <p:nvPr>
            <p:extLst>
              <p:ext uri="{D42A27DB-BD31-4B8C-83A1-F6EECF244321}">
                <p14:modId xmlns:p14="http://schemas.microsoft.com/office/powerpoint/2010/main" val="1314428798"/>
              </p:ext>
            </p:extLst>
          </p:nvPr>
        </p:nvGraphicFramePr>
        <p:xfrm>
          <a:off x="1412240" y="1231900"/>
          <a:ext cx="9596117" cy="2926080"/>
        </p:xfrm>
        <a:graphic>
          <a:graphicData uri="http://schemas.openxmlformats.org/drawingml/2006/table">
            <a:tbl>
              <a:tblPr firstRow="1" bandRow="1">
                <a:tableStyleId>{5C22544A-7EE6-4342-B048-85BDC9FD1C3A}</a:tableStyleId>
              </a:tblPr>
              <a:tblGrid>
                <a:gridCol w="1406669">
                  <a:extLst>
                    <a:ext uri="{9D8B030D-6E8A-4147-A177-3AD203B41FA5}">
                      <a16:colId xmlns:a16="http://schemas.microsoft.com/office/drawing/2014/main" val="20000"/>
                    </a:ext>
                  </a:extLst>
                </a:gridCol>
                <a:gridCol w="1427094">
                  <a:extLst>
                    <a:ext uri="{9D8B030D-6E8A-4147-A177-3AD203B41FA5}">
                      <a16:colId xmlns:a16="http://schemas.microsoft.com/office/drawing/2014/main" val="20001"/>
                    </a:ext>
                  </a:extLst>
                </a:gridCol>
                <a:gridCol w="1436509">
                  <a:extLst>
                    <a:ext uri="{9D8B030D-6E8A-4147-A177-3AD203B41FA5}">
                      <a16:colId xmlns:a16="http://schemas.microsoft.com/office/drawing/2014/main" val="20002"/>
                    </a:ext>
                  </a:extLst>
                </a:gridCol>
                <a:gridCol w="1551082">
                  <a:extLst>
                    <a:ext uri="{9D8B030D-6E8A-4147-A177-3AD203B41FA5}">
                      <a16:colId xmlns:a16="http://schemas.microsoft.com/office/drawing/2014/main" val="20003"/>
                    </a:ext>
                  </a:extLst>
                </a:gridCol>
                <a:gridCol w="1873259">
                  <a:extLst>
                    <a:ext uri="{9D8B030D-6E8A-4147-A177-3AD203B41FA5}">
                      <a16:colId xmlns:a16="http://schemas.microsoft.com/office/drawing/2014/main" val="20004"/>
                    </a:ext>
                  </a:extLst>
                </a:gridCol>
                <a:gridCol w="1901504">
                  <a:extLst>
                    <a:ext uri="{9D8B030D-6E8A-4147-A177-3AD203B41FA5}">
                      <a16:colId xmlns:a16="http://schemas.microsoft.com/office/drawing/2014/main" val="20005"/>
                    </a:ext>
                  </a:extLst>
                </a:gridCol>
              </a:tblGrid>
              <a:tr h="0">
                <a:tc>
                  <a:txBody>
                    <a:bodyPr/>
                    <a:lstStyle/>
                    <a:p>
                      <a:r>
                        <a:rPr b="1" dirty="0"/>
                        <a:t>Level</a:t>
                      </a:r>
                      <a:endParaRPr lang="en-US" dirty="0"/>
                    </a:p>
                  </a:txBody>
                  <a:tcPr/>
                </a:tc>
                <a:tc>
                  <a:txBody>
                    <a:bodyPr/>
                    <a:lstStyle/>
                    <a:p>
                      <a:pPr algn="r"/>
                      <a:r>
                        <a:rPr b="1" dirty="0"/>
                        <a:t>Number</a:t>
                      </a:r>
                      <a:endParaRPr lang="en-US" dirty="0"/>
                    </a:p>
                  </a:txBody>
                  <a:tcPr/>
                </a:tc>
                <a:tc>
                  <a:txBody>
                    <a:bodyPr/>
                    <a:lstStyle/>
                    <a:p>
                      <a:pPr algn="r"/>
                      <a:r>
                        <a:rPr b="1" dirty="0"/>
                        <a:t>Mean</a:t>
                      </a:r>
                      <a:endParaRPr lang="en-US" dirty="0"/>
                    </a:p>
                  </a:txBody>
                  <a:tcPr/>
                </a:tc>
                <a:tc>
                  <a:txBody>
                    <a:bodyPr/>
                    <a:lstStyle/>
                    <a:p>
                      <a:pPr algn="r"/>
                      <a:r>
                        <a:rPr b="1" dirty="0"/>
                        <a:t>Std Error</a:t>
                      </a:r>
                      <a:endParaRPr lang="en-US" dirty="0"/>
                    </a:p>
                  </a:txBody>
                  <a:tcPr/>
                </a:tc>
                <a:tc>
                  <a:txBody>
                    <a:bodyPr/>
                    <a:lstStyle/>
                    <a:p>
                      <a:pPr algn="r"/>
                      <a:r>
                        <a:rPr b="1" dirty="0"/>
                        <a:t>Lower 95%</a:t>
                      </a:r>
                      <a:endParaRPr lang="en-US" dirty="0"/>
                    </a:p>
                  </a:txBody>
                  <a:tcPr/>
                </a:tc>
                <a:tc>
                  <a:txBody>
                    <a:bodyPr/>
                    <a:lstStyle/>
                    <a:p>
                      <a:pPr algn="r"/>
                      <a:r>
                        <a:rPr b="1" dirty="0"/>
                        <a:t>Upper 95%</a:t>
                      </a:r>
                      <a:endParaRPr lang="en-US" dirty="0"/>
                    </a:p>
                  </a:txBody>
                  <a:tcPr/>
                </a:tc>
                <a:extLst>
                  <a:ext uri="{0D108BD9-81ED-4DB2-BD59-A6C34878D82A}">
                    <a16:rowId xmlns:a16="http://schemas.microsoft.com/office/drawing/2014/main" val="10000"/>
                  </a:ext>
                </a:extLst>
              </a:tr>
              <a:tr h="0">
                <a:tc>
                  <a:txBody>
                    <a:bodyPr/>
                    <a:lstStyle/>
                    <a:p>
                      <a:r>
                        <a:rPr dirty="0"/>
                        <a:t>DD-N_0</a:t>
                      </a:r>
                      <a:endParaRPr lang="en-US" dirty="0"/>
                    </a:p>
                  </a:txBody>
                  <a:tcPr/>
                </a:tc>
                <a:tc>
                  <a:txBody>
                    <a:bodyPr/>
                    <a:lstStyle/>
                    <a:p>
                      <a:pPr algn="r"/>
                      <a:r>
                        <a:rPr dirty="0"/>
                        <a:t>9</a:t>
                      </a:r>
                      <a:endParaRPr lang="en-US" dirty="0"/>
                    </a:p>
                  </a:txBody>
                  <a:tcPr/>
                </a:tc>
                <a:tc>
                  <a:txBody>
                    <a:bodyPr/>
                    <a:lstStyle/>
                    <a:p>
                      <a:pPr algn="r"/>
                      <a:r>
                        <a:rPr dirty="0"/>
                        <a:t>353005</a:t>
                      </a:r>
                      <a:endParaRPr lang="en-US" dirty="0"/>
                    </a:p>
                  </a:txBody>
                  <a:tcPr/>
                </a:tc>
                <a:tc>
                  <a:txBody>
                    <a:bodyPr/>
                    <a:lstStyle/>
                    <a:p>
                      <a:pPr algn="r"/>
                      <a:r>
                        <a:rPr dirty="0"/>
                        <a:t>80084</a:t>
                      </a:r>
                      <a:endParaRPr lang="en-US" dirty="0"/>
                    </a:p>
                  </a:txBody>
                  <a:tcPr/>
                </a:tc>
                <a:tc>
                  <a:txBody>
                    <a:bodyPr/>
                    <a:lstStyle/>
                    <a:p>
                      <a:pPr algn="r"/>
                      <a:r>
                        <a:rPr dirty="0"/>
                        <a:t>192867</a:t>
                      </a:r>
                      <a:endParaRPr lang="en-US" dirty="0"/>
                    </a:p>
                  </a:txBody>
                  <a:tcPr/>
                </a:tc>
                <a:tc>
                  <a:txBody>
                    <a:bodyPr/>
                    <a:lstStyle/>
                    <a:p>
                      <a:pPr algn="r"/>
                      <a:r>
                        <a:rPr dirty="0"/>
                        <a:t>513143</a:t>
                      </a:r>
                      <a:endParaRPr lang="en-US" dirty="0"/>
                    </a:p>
                  </a:txBody>
                  <a:tcPr/>
                </a:tc>
                <a:extLst>
                  <a:ext uri="{0D108BD9-81ED-4DB2-BD59-A6C34878D82A}">
                    <a16:rowId xmlns:a16="http://schemas.microsoft.com/office/drawing/2014/main" val="10001"/>
                  </a:ext>
                </a:extLst>
              </a:tr>
              <a:tr h="0">
                <a:tc>
                  <a:txBody>
                    <a:bodyPr/>
                    <a:lstStyle/>
                    <a:p>
                      <a:r>
                        <a:rPr dirty="0"/>
                        <a:t>DS-I_0</a:t>
                      </a:r>
                      <a:endParaRPr lang="en-US" dirty="0"/>
                    </a:p>
                  </a:txBody>
                  <a:tcPr/>
                </a:tc>
                <a:tc>
                  <a:txBody>
                    <a:bodyPr/>
                    <a:lstStyle/>
                    <a:p>
                      <a:pPr algn="r"/>
                      <a:r>
                        <a:rPr dirty="0"/>
                        <a:t>10</a:t>
                      </a:r>
                      <a:endParaRPr lang="en-US" dirty="0"/>
                    </a:p>
                  </a:txBody>
                  <a:tcPr/>
                </a:tc>
                <a:tc>
                  <a:txBody>
                    <a:bodyPr/>
                    <a:lstStyle/>
                    <a:p>
                      <a:pPr algn="r"/>
                      <a:r>
                        <a:rPr dirty="0"/>
                        <a:t>391460</a:t>
                      </a:r>
                      <a:endParaRPr lang="en-US" dirty="0"/>
                    </a:p>
                  </a:txBody>
                  <a:tcPr/>
                </a:tc>
                <a:tc>
                  <a:txBody>
                    <a:bodyPr/>
                    <a:lstStyle/>
                    <a:p>
                      <a:pPr algn="r"/>
                      <a:r>
                        <a:rPr dirty="0"/>
                        <a:t>75974</a:t>
                      </a:r>
                      <a:endParaRPr lang="en-US" dirty="0"/>
                    </a:p>
                  </a:txBody>
                  <a:tcPr/>
                </a:tc>
                <a:tc>
                  <a:txBody>
                    <a:bodyPr/>
                    <a:lstStyle/>
                    <a:p>
                      <a:pPr algn="r"/>
                      <a:r>
                        <a:rPr dirty="0"/>
                        <a:t>239540</a:t>
                      </a:r>
                      <a:endParaRPr lang="en-US" dirty="0"/>
                    </a:p>
                  </a:txBody>
                  <a:tcPr/>
                </a:tc>
                <a:tc>
                  <a:txBody>
                    <a:bodyPr/>
                    <a:lstStyle/>
                    <a:p>
                      <a:pPr algn="r"/>
                      <a:r>
                        <a:rPr dirty="0"/>
                        <a:t>543381</a:t>
                      </a:r>
                      <a:endParaRPr lang="en-US" dirty="0"/>
                    </a:p>
                  </a:txBody>
                  <a:tcPr/>
                </a:tc>
                <a:extLst>
                  <a:ext uri="{0D108BD9-81ED-4DB2-BD59-A6C34878D82A}">
                    <a16:rowId xmlns:a16="http://schemas.microsoft.com/office/drawing/2014/main" val="10002"/>
                  </a:ext>
                </a:extLst>
              </a:tr>
              <a:tr h="0">
                <a:tc>
                  <a:txBody>
                    <a:bodyPr/>
                    <a:lstStyle/>
                    <a:p>
                      <a:r>
                        <a:rPr dirty="0"/>
                        <a:t>DS-N_0</a:t>
                      </a:r>
                      <a:endParaRPr lang="en-US" dirty="0"/>
                    </a:p>
                  </a:txBody>
                  <a:tcPr/>
                </a:tc>
                <a:tc>
                  <a:txBody>
                    <a:bodyPr/>
                    <a:lstStyle/>
                    <a:p>
                      <a:pPr algn="r"/>
                      <a:r>
                        <a:rPr dirty="0"/>
                        <a:t>10</a:t>
                      </a:r>
                      <a:endParaRPr lang="en-US" dirty="0"/>
                    </a:p>
                  </a:txBody>
                  <a:tcPr/>
                </a:tc>
                <a:tc>
                  <a:txBody>
                    <a:bodyPr/>
                    <a:lstStyle/>
                    <a:p>
                      <a:pPr algn="r"/>
                      <a:r>
                        <a:rPr dirty="0"/>
                        <a:t>312455</a:t>
                      </a:r>
                      <a:endParaRPr lang="en-US" dirty="0"/>
                    </a:p>
                  </a:txBody>
                  <a:tcPr/>
                </a:tc>
                <a:tc>
                  <a:txBody>
                    <a:bodyPr/>
                    <a:lstStyle/>
                    <a:p>
                      <a:pPr algn="r"/>
                      <a:r>
                        <a:rPr dirty="0"/>
                        <a:t>75974</a:t>
                      </a:r>
                      <a:endParaRPr lang="en-US" dirty="0"/>
                    </a:p>
                  </a:txBody>
                  <a:tcPr/>
                </a:tc>
                <a:tc>
                  <a:txBody>
                    <a:bodyPr/>
                    <a:lstStyle/>
                    <a:p>
                      <a:pPr algn="r"/>
                      <a:r>
                        <a:rPr dirty="0"/>
                        <a:t>160535</a:t>
                      </a:r>
                      <a:endParaRPr lang="en-US" dirty="0"/>
                    </a:p>
                  </a:txBody>
                  <a:tcPr/>
                </a:tc>
                <a:tc>
                  <a:txBody>
                    <a:bodyPr/>
                    <a:lstStyle/>
                    <a:p>
                      <a:pPr algn="r"/>
                      <a:r>
                        <a:rPr dirty="0"/>
                        <a:t>464375</a:t>
                      </a:r>
                      <a:endParaRPr lang="en-US" dirty="0"/>
                    </a:p>
                  </a:txBody>
                  <a:tcPr/>
                </a:tc>
                <a:extLst>
                  <a:ext uri="{0D108BD9-81ED-4DB2-BD59-A6C34878D82A}">
                    <a16:rowId xmlns:a16="http://schemas.microsoft.com/office/drawing/2014/main" val="10003"/>
                  </a:ext>
                </a:extLst>
              </a:tr>
              <a:tr h="0">
                <a:tc>
                  <a:txBody>
                    <a:bodyPr/>
                    <a:lstStyle/>
                    <a:p>
                      <a:r>
                        <a:rPr dirty="0"/>
                        <a:t>ED-I_0</a:t>
                      </a:r>
                      <a:endParaRPr lang="en-US" dirty="0"/>
                    </a:p>
                  </a:txBody>
                  <a:tcPr/>
                </a:tc>
                <a:tc>
                  <a:txBody>
                    <a:bodyPr/>
                    <a:lstStyle/>
                    <a:p>
                      <a:pPr algn="r"/>
                      <a:r>
                        <a:rPr dirty="0"/>
                        <a:t>10</a:t>
                      </a:r>
                      <a:endParaRPr lang="en-US" dirty="0"/>
                    </a:p>
                  </a:txBody>
                  <a:tcPr/>
                </a:tc>
                <a:tc>
                  <a:txBody>
                    <a:bodyPr/>
                    <a:lstStyle/>
                    <a:p>
                      <a:pPr algn="r"/>
                      <a:r>
                        <a:rPr dirty="0"/>
                        <a:t>506068</a:t>
                      </a:r>
                      <a:endParaRPr lang="en-US" dirty="0"/>
                    </a:p>
                  </a:txBody>
                  <a:tcPr/>
                </a:tc>
                <a:tc>
                  <a:txBody>
                    <a:bodyPr/>
                    <a:lstStyle/>
                    <a:p>
                      <a:pPr algn="r"/>
                      <a:r>
                        <a:rPr dirty="0"/>
                        <a:t>75974</a:t>
                      </a:r>
                      <a:endParaRPr lang="en-US" dirty="0"/>
                    </a:p>
                  </a:txBody>
                  <a:tcPr/>
                </a:tc>
                <a:tc>
                  <a:txBody>
                    <a:bodyPr/>
                    <a:lstStyle/>
                    <a:p>
                      <a:pPr algn="r"/>
                      <a:r>
                        <a:rPr dirty="0"/>
                        <a:t>354148</a:t>
                      </a:r>
                      <a:endParaRPr lang="en-US" dirty="0"/>
                    </a:p>
                  </a:txBody>
                  <a:tcPr/>
                </a:tc>
                <a:tc>
                  <a:txBody>
                    <a:bodyPr/>
                    <a:lstStyle/>
                    <a:p>
                      <a:pPr algn="r"/>
                      <a:r>
                        <a:rPr dirty="0"/>
                        <a:t>657988</a:t>
                      </a:r>
                      <a:endParaRPr lang="en-US" dirty="0"/>
                    </a:p>
                  </a:txBody>
                  <a:tcPr/>
                </a:tc>
                <a:extLst>
                  <a:ext uri="{0D108BD9-81ED-4DB2-BD59-A6C34878D82A}">
                    <a16:rowId xmlns:a16="http://schemas.microsoft.com/office/drawing/2014/main" val="10004"/>
                  </a:ext>
                </a:extLst>
              </a:tr>
              <a:tr h="0">
                <a:tc>
                  <a:txBody>
                    <a:bodyPr/>
                    <a:lstStyle/>
                    <a:p>
                      <a:r>
                        <a:rPr dirty="0"/>
                        <a:t>ED-N_0</a:t>
                      </a:r>
                      <a:endParaRPr lang="en-US" dirty="0"/>
                    </a:p>
                  </a:txBody>
                  <a:tcPr/>
                </a:tc>
                <a:tc>
                  <a:txBody>
                    <a:bodyPr/>
                    <a:lstStyle/>
                    <a:p>
                      <a:pPr algn="r"/>
                      <a:r>
                        <a:rPr dirty="0"/>
                        <a:t>9</a:t>
                      </a:r>
                      <a:endParaRPr lang="en-US" dirty="0"/>
                    </a:p>
                  </a:txBody>
                  <a:tcPr/>
                </a:tc>
                <a:tc>
                  <a:txBody>
                    <a:bodyPr/>
                    <a:lstStyle/>
                    <a:p>
                      <a:pPr algn="r"/>
                      <a:r>
                        <a:rPr dirty="0"/>
                        <a:t>428614</a:t>
                      </a:r>
                      <a:endParaRPr lang="en-US" dirty="0"/>
                    </a:p>
                  </a:txBody>
                  <a:tcPr/>
                </a:tc>
                <a:tc>
                  <a:txBody>
                    <a:bodyPr/>
                    <a:lstStyle/>
                    <a:p>
                      <a:pPr algn="r"/>
                      <a:r>
                        <a:rPr dirty="0"/>
                        <a:t>80084</a:t>
                      </a:r>
                      <a:endParaRPr lang="en-US" dirty="0"/>
                    </a:p>
                  </a:txBody>
                  <a:tcPr/>
                </a:tc>
                <a:tc>
                  <a:txBody>
                    <a:bodyPr/>
                    <a:lstStyle/>
                    <a:p>
                      <a:pPr algn="r"/>
                      <a:r>
                        <a:rPr dirty="0"/>
                        <a:t>268476</a:t>
                      </a:r>
                      <a:endParaRPr lang="en-US" dirty="0"/>
                    </a:p>
                  </a:txBody>
                  <a:tcPr/>
                </a:tc>
                <a:tc>
                  <a:txBody>
                    <a:bodyPr/>
                    <a:lstStyle/>
                    <a:p>
                      <a:pPr algn="r"/>
                      <a:r>
                        <a:rPr dirty="0"/>
                        <a:t>588752</a:t>
                      </a:r>
                      <a:endParaRPr lang="en-US" dirty="0"/>
                    </a:p>
                  </a:txBody>
                  <a:tcPr/>
                </a:tc>
                <a:extLst>
                  <a:ext uri="{0D108BD9-81ED-4DB2-BD59-A6C34878D82A}">
                    <a16:rowId xmlns:a16="http://schemas.microsoft.com/office/drawing/2014/main" val="10005"/>
                  </a:ext>
                </a:extLst>
              </a:tr>
              <a:tr h="0">
                <a:tc>
                  <a:txBody>
                    <a:bodyPr/>
                    <a:lstStyle/>
                    <a:p>
                      <a:r>
                        <a:rPr dirty="0"/>
                        <a:t>ES-I_0</a:t>
                      </a:r>
                      <a:endParaRPr lang="en-US" dirty="0"/>
                    </a:p>
                  </a:txBody>
                  <a:tcPr/>
                </a:tc>
                <a:tc>
                  <a:txBody>
                    <a:bodyPr/>
                    <a:lstStyle/>
                    <a:p>
                      <a:pPr algn="r"/>
                      <a:r>
                        <a:rPr dirty="0"/>
                        <a:t>10</a:t>
                      </a:r>
                      <a:endParaRPr lang="en-US" dirty="0"/>
                    </a:p>
                  </a:txBody>
                  <a:tcPr/>
                </a:tc>
                <a:tc>
                  <a:txBody>
                    <a:bodyPr/>
                    <a:lstStyle/>
                    <a:p>
                      <a:pPr algn="r"/>
                      <a:r>
                        <a:rPr dirty="0"/>
                        <a:t>231791</a:t>
                      </a:r>
                      <a:endParaRPr lang="en-US" dirty="0"/>
                    </a:p>
                  </a:txBody>
                  <a:tcPr/>
                </a:tc>
                <a:tc>
                  <a:txBody>
                    <a:bodyPr/>
                    <a:lstStyle/>
                    <a:p>
                      <a:pPr algn="r"/>
                      <a:r>
                        <a:rPr dirty="0"/>
                        <a:t>75974</a:t>
                      </a:r>
                      <a:endParaRPr lang="en-US" dirty="0"/>
                    </a:p>
                  </a:txBody>
                  <a:tcPr/>
                </a:tc>
                <a:tc>
                  <a:txBody>
                    <a:bodyPr/>
                    <a:lstStyle/>
                    <a:p>
                      <a:pPr algn="r"/>
                      <a:r>
                        <a:rPr dirty="0"/>
                        <a:t>79871</a:t>
                      </a:r>
                      <a:endParaRPr lang="en-US" dirty="0"/>
                    </a:p>
                  </a:txBody>
                  <a:tcPr/>
                </a:tc>
                <a:tc>
                  <a:txBody>
                    <a:bodyPr/>
                    <a:lstStyle/>
                    <a:p>
                      <a:pPr algn="r"/>
                      <a:r>
                        <a:rPr dirty="0"/>
                        <a:t>383711</a:t>
                      </a:r>
                      <a:endParaRPr lang="en-US" dirty="0"/>
                    </a:p>
                  </a:txBody>
                  <a:tcPr/>
                </a:tc>
                <a:extLst>
                  <a:ext uri="{0D108BD9-81ED-4DB2-BD59-A6C34878D82A}">
                    <a16:rowId xmlns:a16="http://schemas.microsoft.com/office/drawing/2014/main" val="10006"/>
                  </a:ext>
                </a:extLst>
              </a:tr>
              <a:tr h="0">
                <a:tc>
                  <a:txBody>
                    <a:bodyPr/>
                    <a:lstStyle/>
                    <a:p>
                      <a:r>
                        <a:rPr dirty="0"/>
                        <a:t>ES-N_0</a:t>
                      </a:r>
                      <a:endParaRPr lang="en-US" dirty="0"/>
                    </a:p>
                  </a:txBody>
                  <a:tcPr/>
                </a:tc>
                <a:tc>
                  <a:txBody>
                    <a:bodyPr/>
                    <a:lstStyle/>
                    <a:p>
                      <a:pPr algn="r"/>
                      <a:r>
                        <a:rPr dirty="0"/>
                        <a:t>10</a:t>
                      </a:r>
                      <a:endParaRPr lang="en-US" dirty="0"/>
                    </a:p>
                  </a:txBody>
                  <a:tcPr/>
                </a:tc>
                <a:tc>
                  <a:txBody>
                    <a:bodyPr/>
                    <a:lstStyle/>
                    <a:p>
                      <a:pPr algn="r"/>
                      <a:r>
                        <a:rPr dirty="0"/>
                        <a:t>313471</a:t>
                      </a:r>
                      <a:endParaRPr lang="en-US" dirty="0"/>
                    </a:p>
                  </a:txBody>
                  <a:tcPr/>
                </a:tc>
                <a:tc>
                  <a:txBody>
                    <a:bodyPr/>
                    <a:lstStyle/>
                    <a:p>
                      <a:pPr algn="r"/>
                      <a:r>
                        <a:rPr dirty="0"/>
                        <a:t>75974</a:t>
                      </a:r>
                      <a:endParaRPr lang="en-US" dirty="0"/>
                    </a:p>
                  </a:txBody>
                  <a:tcPr/>
                </a:tc>
                <a:tc>
                  <a:txBody>
                    <a:bodyPr/>
                    <a:lstStyle/>
                    <a:p>
                      <a:pPr algn="r"/>
                      <a:r>
                        <a:rPr dirty="0"/>
                        <a:t>161551</a:t>
                      </a:r>
                      <a:endParaRPr lang="en-US" dirty="0"/>
                    </a:p>
                  </a:txBody>
                  <a:tcPr/>
                </a:tc>
                <a:tc>
                  <a:txBody>
                    <a:bodyPr/>
                    <a:lstStyle/>
                    <a:p>
                      <a:pPr algn="r"/>
                      <a:r>
                        <a:rPr dirty="0"/>
                        <a:t>465391</a:t>
                      </a:r>
                      <a:endParaRPr lang="en-US" dirty="0"/>
                    </a:p>
                  </a:txBody>
                  <a:tcPr/>
                </a:tc>
                <a:extLst>
                  <a:ext uri="{0D108BD9-81ED-4DB2-BD59-A6C34878D82A}">
                    <a16:rowId xmlns:a16="http://schemas.microsoft.com/office/drawing/2014/main" val="10007"/>
                  </a:ext>
                </a:extLst>
              </a:tr>
            </a:tbl>
          </a:graphicData>
        </a:graphic>
      </p:graphicFrame>
      <p:sp>
        <p:nvSpPr>
          <p:cNvPr id="5" name="TextBox 4"/>
          <p:cNvSpPr txBox="1"/>
          <p:nvPr/>
        </p:nvSpPr>
        <p:spPr>
          <a:xfrm>
            <a:off x="228600" y="4478020"/>
            <a:ext cx="5084898" cy="279400"/>
          </a:xfrm>
          <a:prstGeom prst="rect">
            <a:avLst/>
          </a:prstGeom>
          <a:noFill/>
        </p:spPr>
        <p:txBody>
          <a:bodyPr vert="horz" wrap="none" lIns="0" tIns="0" rIns="0" bIns="0" rtlCol="0">
            <a:spAutoFit/>
          </a:bodyPr>
          <a:lstStyle/>
          <a:p>
            <a:r>
              <a:rPr lang="en-US" dirty="0"/>
              <a:t>Std Error uses a pooled estimate of error variance</a:t>
            </a:r>
          </a:p>
        </p:txBody>
      </p:sp>
    </p:spTree>
    <p:extLst>
      <p:ext uri="{BB962C8B-B14F-4D97-AF65-F5344CB8AC3E}">
        <p14:creationId xmlns:p14="http://schemas.microsoft.com/office/powerpoint/2010/main" val="3788362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5496222" cy="279400"/>
          </a:xfrm>
          <a:prstGeom prst="rect">
            <a:avLst/>
          </a:prstGeom>
          <a:noFill/>
        </p:spPr>
        <p:txBody>
          <a:bodyPr vert="horz" wrap="none" lIns="0" tIns="0" rIns="0" bIns="0" rtlCol="0">
            <a:spAutoFit/>
          </a:bodyPr>
          <a:lstStyle/>
          <a:p>
            <a:r>
              <a:rPr lang="en-US" dirty="0"/>
              <a:t>Fit Group &gt; Oneway Analysis of HIV_RNA By Grouping</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Means and Std Deviations</a:t>
            </a:r>
          </a:p>
        </p:txBody>
      </p:sp>
      <p:graphicFrame>
        <p:nvGraphicFramePr>
          <p:cNvPr id="4" name="Table 4"/>
          <p:cNvGraphicFramePr>
            <a:graphicFrameLocks noGrp="1"/>
          </p:cNvGraphicFramePr>
          <p:nvPr>
            <p:extLst>
              <p:ext uri="{D42A27DB-BD31-4B8C-83A1-F6EECF244321}">
                <p14:modId xmlns:p14="http://schemas.microsoft.com/office/powerpoint/2010/main" val="1314428798"/>
              </p:ext>
            </p:extLst>
          </p:nvPr>
        </p:nvGraphicFramePr>
        <p:xfrm>
          <a:off x="1412240" y="1231900"/>
          <a:ext cx="9596116" cy="2926080"/>
        </p:xfrm>
        <a:graphic>
          <a:graphicData uri="http://schemas.openxmlformats.org/drawingml/2006/table">
            <a:tbl>
              <a:tblPr firstRow="1" bandRow="1">
                <a:tableStyleId>{5C22544A-7EE6-4342-B048-85BDC9FD1C3A}</a:tableStyleId>
              </a:tblPr>
              <a:tblGrid>
                <a:gridCol w="1073698">
                  <a:extLst>
                    <a:ext uri="{9D8B030D-6E8A-4147-A177-3AD203B41FA5}">
                      <a16:colId xmlns:a16="http://schemas.microsoft.com/office/drawing/2014/main" val="20000"/>
                    </a:ext>
                  </a:extLst>
                </a:gridCol>
                <a:gridCol w="1089288">
                  <a:extLst>
                    <a:ext uri="{9D8B030D-6E8A-4147-A177-3AD203B41FA5}">
                      <a16:colId xmlns:a16="http://schemas.microsoft.com/office/drawing/2014/main" val="20001"/>
                    </a:ext>
                  </a:extLst>
                </a:gridCol>
                <a:gridCol w="1445555">
                  <a:extLst>
                    <a:ext uri="{9D8B030D-6E8A-4147-A177-3AD203B41FA5}">
                      <a16:colId xmlns:a16="http://schemas.microsoft.com/office/drawing/2014/main" val="20002"/>
                    </a:ext>
                  </a:extLst>
                </a:gridCol>
                <a:gridCol w="1445068">
                  <a:extLst>
                    <a:ext uri="{9D8B030D-6E8A-4147-A177-3AD203B41FA5}">
                      <a16:colId xmlns:a16="http://schemas.microsoft.com/office/drawing/2014/main" val="20003"/>
                    </a:ext>
                  </a:extLst>
                </a:gridCol>
                <a:gridCol w="1641410">
                  <a:extLst>
                    <a:ext uri="{9D8B030D-6E8A-4147-A177-3AD203B41FA5}">
                      <a16:colId xmlns:a16="http://schemas.microsoft.com/office/drawing/2014/main" val="20004"/>
                    </a:ext>
                  </a:extLst>
                </a:gridCol>
                <a:gridCol w="1449574">
                  <a:extLst>
                    <a:ext uri="{9D8B030D-6E8A-4147-A177-3AD203B41FA5}">
                      <a16:colId xmlns:a16="http://schemas.microsoft.com/office/drawing/2014/main" val="20005"/>
                    </a:ext>
                  </a:extLst>
                </a:gridCol>
                <a:gridCol w="1451523">
                  <a:extLst>
                    <a:ext uri="{9D8B030D-6E8A-4147-A177-3AD203B41FA5}">
                      <a16:colId xmlns:a16="http://schemas.microsoft.com/office/drawing/2014/main" val="20006"/>
                    </a:ext>
                  </a:extLst>
                </a:gridCol>
              </a:tblGrid>
              <a:tr h="0">
                <a:tc>
                  <a:txBody>
                    <a:bodyPr/>
                    <a:lstStyle/>
                    <a:p>
                      <a:r>
                        <a:rPr b="1" dirty="0"/>
                        <a:t>Level</a:t>
                      </a:r>
                      <a:endParaRPr lang="en-US" dirty="0"/>
                    </a:p>
                  </a:txBody>
                  <a:tcPr/>
                </a:tc>
                <a:tc>
                  <a:txBody>
                    <a:bodyPr/>
                    <a:lstStyle/>
                    <a:p>
                      <a:pPr algn="r"/>
                      <a:r>
                        <a:rPr b="1" dirty="0"/>
                        <a:t>Number</a:t>
                      </a:r>
                      <a:endParaRPr lang="en-US" dirty="0"/>
                    </a:p>
                  </a:txBody>
                  <a:tcPr/>
                </a:tc>
                <a:tc>
                  <a:txBody>
                    <a:bodyPr/>
                    <a:lstStyle/>
                    <a:p>
                      <a:pPr algn="r"/>
                      <a:r>
                        <a:rPr b="1" dirty="0"/>
                        <a:t>Mean</a:t>
                      </a:r>
                      <a:endParaRPr lang="en-US" dirty="0"/>
                    </a:p>
                  </a:txBody>
                  <a:tcPr/>
                </a:tc>
                <a:tc>
                  <a:txBody>
                    <a:bodyPr/>
                    <a:lstStyle/>
                    <a:p>
                      <a:pPr algn="r"/>
                      <a:r>
                        <a:rPr b="1" dirty="0"/>
                        <a:t>Std Dev</a:t>
                      </a:r>
                      <a:endParaRPr lang="en-US" dirty="0"/>
                    </a:p>
                  </a:txBody>
                  <a:tcPr/>
                </a:tc>
                <a:tc>
                  <a:txBody>
                    <a:bodyPr/>
                    <a:lstStyle/>
                    <a:p>
                      <a:pPr algn="r"/>
                      <a:r>
                        <a:rPr b="1" dirty="0"/>
                        <a:t>Std Err Mean</a:t>
                      </a:r>
                      <a:endParaRPr lang="en-US" dirty="0"/>
                    </a:p>
                  </a:txBody>
                  <a:tcPr/>
                </a:tc>
                <a:tc>
                  <a:txBody>
                    <a:bodyPr/>
                    <a:lstStyle/>
                    <a:p>
                      <a:pPr algn="r"/>
                      <a:r>
                        <a:rPr b="1" dirty="0"/>
                        <a:t>Lower 95%</a:t>
                      </a:r>
                      <a:endParaRPr lang="en-US" dirty="0"/>
                    </a:p>
                  </a:txBody>
                  <a:tcPr/>
                </a:tc>
                <a:tc>
                  <a:txBody>
                    <a:bodyPr/>
                    <a:lstStyle/>
                    <a:p>
                      <a:pPr algn="r"/>
                      <a:r>
                        <a:rPr b="1" dirty="0"/>
                        <a:t>Upper 95%</a:t>
                      </a:r>
                      <a:endParaRPr lang="en-US" dirty="0"/>
                    </a:p>
                  </a:txBody>
                  <a:tcPr/>
                </a:tc>
                <a:extLst>
                  <a:ext uri="{0D108BD9-81ED-4DB2-BD59-A6C34878D82A}">
                    <a16:rowId xmlns:a16="http://schemas.microsoft.com/office/drawing/2014/main" val="10000"/>
                  </a:ext>
                </a:extLst>
              </a:tr>
              <a:tr h="0">
                <a:tc>
                  <a:txBody>
                    <a:bodyPr/>
                    <a:lstStyle/>
                    <a:p>
                      <a:r>
                        <a:rPr dirty="0"/>
                        <a:t>DD-N_0</a:t>
                      </a:r>
                      <a:endParaRPr lang="en-US" dirty="0"/>
                    </a:p>
                  </a:txBody>
                  <a:tcPr/>
                </a:tc>
                <a:tc>
                  <a:txBody>
                    <a:bodyPr/>
                    <a:lstStyle/>
                    <a:p>
                      <a:pPr algn="r"/>
                      <a:r>
                        <a:rPr dirty="0"/>
                        <a:t>9</a:t>
                      </a:r>
                      <a:endParaRPr lang="en-US" dirty="0"/>
                    </a:p>
                  </a:txBody>
                  <a:tcPr/>
                </a:tc>
                <a:tc>
                  <a:txBody>
                    <a:bodyPr/>
                    <a:lstStyle/>
                    <a:p>
                      <a:pPr algn="r"/>
                      <a:r>
                        <a:rPr dirty="0"/>
                        <a:t>353004.56</a:t>
                      </a:r>
                      <a:endParaRPr lang="en-US" dirty="0"/>
                    </a:p>
                  </a:txBody>
                  <a:tcPr/>
                </a:tc>
                <a:tc>
                  <a:txBody>
                    <a:bodyPr/>
                    <a:lstStyle/>
                    <a:p>
                      <a:pPr algn="r"/>
                      <a:r>
                        <a:rPr dirty="0"/>
                        <a:t>262964.39</a:t>
                      </a:r>
                      <a:endParaRPr lang="en-US" dirty="0"/>
                    </a:p>
                  </a:txBody>
                  <a:tcPr/>
                </a:tc>
                <a:tc>
                  <a:txBody>
                    <a:bodyPr/>
                    <a:lstStyle/>
                    <a:p>
                      <a:pPr algn="r"/>
                      <a:r>
                        <a:rPr dirty="0"/>
                        <a:t>87654.795</a:t>
                      </a:r>
                      <a:endParaRPr lang="en-US" dirty="0"/>
                    </a:p>
                  </a:txBody>
                  <a:tcPr/>
                </a:tc>
                <a:tc>
                  <a:txBody>
                    <a:bodyPr/>
                    <a:lstStyle/>
                    <a:p>
                      <a:pPr algn="r"/>
                      <a:r>
                        <a:rPr dirty="0"/>
                        <a:t>150872.23</a:t>
                      </a:r>
                      <a:endParaRPr lang="en-US" dirty="0"/>
                    </a:p>
                  </a:txBody>
                  <a:tcPr/>
                </a:tc>
                <a:tc>
                  <a:txBody>
                    <a:bodyPr/>
                    <a:lstStyle/>
                    <a:p>
                      <a:pPr algn="r"/>
                      <a:r>
                        <a:rPr dirty="0"/>
                        <a:t>555136.88</a:t>
                      </a:r>
                      <a:endParaRPr lang="en-US" dirty="0"/>
                    </a:p>
                  </a:txBody>
                  <a:tcPr/>
                </a:tc>
                <a:extLst>
                  <a:ext uri="{0D108BD9-81ED-4DB2-BD59-A6C34878D82A}">
                    <a16:rowId xmlns:a16="http://schemas.microsoft.com/office/drawing/2014/main" val="10001"/>
                  </a:ext>
                </a:extLst>
              </a:tr>
              <a:tr h="0">
                <a:tc>
                  <a:txBody>
                    <a:bodyPr/>
                    <a:lstStyle/>
                    <a:p>
                      <a:r>
                        <a:rPr dirty="0"/>
                        <a:t>DS-I_0</a:t>
                      </a:r>
                      <a:endParaRPr lang="en-US" dirty="0"/>
                    </a:p>
                  </a:txBody>
                  <a:tcPr/>
                </a:tc>
                <a:tc>
                  <a:txBody>
                    <a:bodyPr/>
                    <a:lstStyle/>
                    <a:p>
                      <a:pPr algn="r"/>
                      <a:r>
                        <a:rPr dirty="0"/>
                        <a:t>10</a:t>
                      </a:r>
                      <a:endParaRPr lang="en-US" dirty="0"/>
                    </a:p>
                  </a:txBody>
                  <a:tcPr/>
                </a:tc>
                <a:tc>
                  <a:txBody>
                    <a:bodyPr/>
                    <a:lstStyle/>
                    <a:p>
                      <a:pPr algn="r"/>
                      <a:r>
                        <a:rPr dirty="0"/>
                        <a:t>391460.4</a:t>
                      </a:r>
                      <a:endParaRPr lang="en-US" dirty="0"/>
                    </a:p>
                  </a:txBody>
                  <a:tcPr/>
                </a:tc>
                <a:tc>
                  <a:txBody>
                    <a:bodyPr/>
                    <a:lstStyle/>
                    <a:p>
                      <a:pPr algn="r"/>
                      <a:r>
                        <a:rPr dirty="0"/>
                        <a:t>230114.43</a:t>
                      </a:r>
                      <a:endParaRPr lang="en-US" dirty="0"/>
                    </a:p>
                  </a:txBody>
                  <a:tcPr/>
                </a:tc>
                <a:tc>
                  <a:txBody>
                    <a:bodyPr/>
                    <a:lstStyle/>
                    <a:p>
                      <a:pPr algn="r"/>
                      <a:r>
                        <a:rPr dirty="0"/>
                        <a:t>72768.571</a:t>
                      </a:r>
                      <a:endParaRPr lang="en-US" dirty="0"/>
                    </a:p>
                  </a:txBody>
                  <a:tcPr/>
                </a:tc>
                <a:tc>
                  <a:txBody>
                    <a:bodyPr/>
                    <a:lstStyle/>
                    <a:p>
                      <a:pPr algn="r"/>
                      <a:r>
                        <a:rPr dirty="0"/>
                        <a:t>226846.46</a:t>
                      </a:r>
                      <a:endParaRPr lang="en-US" dirty="0"/>
                    </a:p>
                  </a:txBody>
                  <a:tcPr/>
                </a:tc>
                <a:tc>
                  <a:txBody>
                    <a:bodyPr/>
                    <a:lstStyle/>
                    <a:p>
                      <a:pPr algn="r"/>
                      <a:r>
                        <a:rPr dirty="0"/>
                        <a:t>556074.34</a:t>
                      </a:r>
                      <a:endParaRPr lang="en-US" dirty="0"/>
                    </a:p>
                  </a:txBody>
                  <a:tcPr/>
                </a:tc>
                <a:extLst>
                  <a:ext uri="{0D108BD9-81ED-4DB2-BD59-A6C34878D82A}">
                    <a16:rowId xmlns:a16="http://schemas.microsoft.com/office/drawing/2014/main" val="10002"/>
                  </a:ext>
                </a:extLst>
              </a:tr>
              <a:tr h="0">
                <a:tc>
                  <a:txBody>
                    <a:bodyPr/>
                    <a:lstStyle/>
                    <a:p>
                      <a:r>
                        <a:rPr dirty="0"/>
                        <a:t>DS-N_0</a:t>
                      </a:r>
                      <a:endParaRPr lang="en-US" dirty="0"/>
                    </a:p>
                  </a:txBody>
                  <a:tcPr/>
                </a:tc>
                <a:tc>
                  <a:txBody>
                    <a:bodyPr/>
                    <a:lstStyle/>
                    <a:p>
                      <a:pPr algn="r"/>
                      <a:r>
                        <a:rPr dirty="0"/>
                        <a:t>10</a:t>
                      </a:r>
                      <a:endParaRPr lang="en-US" dirty="0"/>
                    </a:p>
                  </a:txBody>
                  <a:tcPr/>
                </a:tc>
                <a:tc>
                  <a:txBody>
                    <a:bodyPr/>
                    <a:lstStyle/>
                    <a:p>
                      <a:pPr algn="r"/>
                      <a:r>
                        <a:rPr dirty="0"/>
                        <a:t>312454.8</a:t>
                      </a:r>
                      <a:endParaRPr lang="en-US" dirty="0"/>
                    </a:p>
                  </a:txBody>
                  <a:tcPr/>
                </a:tc>
                <a:tc>
                  <a:txBody>
                    <a:bodyPr/>
                    <a:lstStyle/>
                    <a:p>
                      <a:pPr algn="r"/>
                      <a:r>
                        <a:rPr dirty="0"/>
                        <a:t>211573.33</a:t>
                      </a:r>
                      <a:endParaRPr lang="en-US" dirty="0"/>
                    </a:p>
                  </a:txBody>
                  <a:tcPr/>
                </a:tc>
                <a:tc>
                  <a:txBody>
                    <a:bodyPr/>
                    <a:lstStyle/>
                    <a:p>
                      <a:pPr algn="r"/>
                      <a:r>
                        <a:rPr dirty="0"/>
                        <a:t>66905.361</a:t>
                      </a:r>
                      <a:endParaRPr lang="en-US" dirty="0"/>
                    </a:p>
                  </a:txBody>
                  <a:tcPr/>
                </a:tc>
                <a:tc>
                  <a:txBody>
                    <a:bodyPr/>
                    <a:lstStyle/>
                    <a:p>
                      <a:pPr algn="r"/>
                      <a:r>
                        <a:rPr dirty="0"/>
                        <a:t>161104.36</a:t>
                      </a:r>
                      <a:endParaRPr lang="en-US" dirty="0"/>
                    </a:p>
                  </a:txBody>
                  <a:tcPr/>
                </a:tc>
                <a:tc>
                  <a:txBody>
                    <a:bodyPr/>
                    <a:lstStyle/>
                    <a:p>
                      <a:pPr algn="r"/>
                      <a:r>
                        <a:rPr dirty="0"/>
                        <a:t>463805.24</a:t>
                      </a:r>
                      <a:endParaRPr lang="en-US" dirty="0"/>
                    </a:p>
                  </a:txBody>
                  <a:tcPr/>
                </a:tc>
                <a:extLst>
                  <a:ext uri="{0D108BD9-81ED-4DB2-BD59-A6C34878D82A}">
                    <a16:rowId xmlns:a16="http://schemas.microsoft.com/office/drawing/2014/main" val="10003"/>
                  </a:ext>
                </a:extLst>
              </a:tr>
              <a:tr h="0">
                <a:tc>
                  <a:txBody>
                    <a:bodyPr/>
                    <a:lstStyle/>
                    <a:p>
                      <a:r>
                        <a:rPr dirty="0"/>
                        <a:t>ED-I_0</a:t>
                      </a:r>
                      <a:endParaRPr lang="en-US" dirty="0"/>
                    </a:p>
                  </a:txBody>
                  <a:tcPr/>
                </a:tc>
                <a:tc>
                  <a:txBody>
                    <a:bodyPr/>
                    <a:lstStyle/>
                    <a:p>
                      <a:pPr algn="r"/>
                      <a:r>
                        <a:rPr dirty="0"/>
                        <a:t>10</a:t>
                      </a:r>
                      <a:endParaRPr lang="en-US" dirty="0"/>
                    </a:p>
                  </a:txBody>
                  <a:tcPr/>
                </a:tc>
                <a:tc>
                  <a:txBody>
                    <a:bodyPr/>
                    <a:lstStyle/>
                    <a:p>
                      <a:pPr algn="r"/>
                      <a:r>
                        <a:rPr dirty="0"/>
                        <a:t>506068.1</a:t>
                      </a:r>
                      <a:endParaRPr lang="en-US" dirty="0"/>
                    </a:p>
                  </a:txBody>
                  <a:tcPr/>
                </a:tc>
                <a:tc>
                  <a:txBody>
                    <a:bodyPr/>
                    <a:lstStyle/>
                    <a:p>
                      <a:pPr algn="r"/>
                      <a:r>
                        <a:rPr dirty="0"/>
                        <a:t>261496.7</a:t>
                      </a:r>
                      <a:endParaRPr lang="en-US" dirty="0"/>
                    </a:p>
                  </a:txBody>
                  <a:tcPr/>
                </a:tc>
                <a:tc>
                  <a:txBody>
                    <a:bodyPr/>
                    <a:lstStyle/>
                    <a:p>
                      <a:pPr algn="r"/>
                      <a:r>
                        <a:rPr dirty="0"/>
                        <a:t>82692.517</a:t>
                      </a:r>
                      <a:endParaRPr lang="en-US" dirty="0"/>
                    </a:p>
                  </a:txBody>
                  <a:tcPr/>
                </a:tc>
                <a:tc>
                  <a:txBody>
                    <a:bodyPr/>
                    <a:lstStyle/>
                    <a:p>
                      <a:pPr algn="r"/>
                      <a:r>
                        <a:rPr dirty="0"/>
                        <a:t>319004.63</a:t>
                      </a:r>
                      <a:endParaRPr lang="en-US" dirty="0"/>
                    </a:p>
                  </a:txBody>
                  <a:tcPr/>
                </a:tc>
                <a:tc>
                  <a:txBody>
                    <a:bodyPr/>
                    <a:lstStyle/>
                    <a:p>
                      <a:pPr algn="r"/>
                      <a:r>
                        <a:rPr dirty="0"/>
                        <a:t>693131.57</a:t>
                      </a:r>
                      <a:endParaRPr lang="en-US" dirty="0"/>
                    </a:p>
                  </a:txBody>
                  <a:tcPr/>
                </a:tc>
                <a:extLst>
                  <a:ext uri="{0D108BD9-81ED-4DB2-BD59-A6C34878D82A}">
                    <a16:rowId xmlns:a16="http://schemas.microsoft.com/office/drawing/2014/main" val="10004"/>
                  </a:ext>
                </a:extLst>
              </a:tr>
              <a:tr h="0">
                <a:tc>
                  <a:txBody>
                    <a:bodyPr/>
                    <a:lstStyle/>
                    <a:p>
                      <a:r>
                        <a:rPr dirty="0"/>
                        <a:t>ED-N_0</a:t>
                      </a:r>
                      <a:endParaRPr lang="en-US" dirty="0"/>
                    </a:p>
                  </a:txBody>
                  <a:tcPr/>
                </a:tc>
                <a:tc>
                  <a:txBody>
                    <a:bodyPr/>
                    <a:lstStyle/>
                    <a:p>
                      <a:pPr algn="r"/>
                      <a:r>
                        <a:rPr dirty="0"/>
                        <a:t>9</a:t>
                      </a:r>
                      <a:endParaRPr lang="en-US" dirty="0"/>
                    </a:p>
                  </a:txBody>
                  <a:tcPr/>
                </a:tc>
                <a:tc>
                  <a:txBody>
                    <a:bodyPr/>
                    <a:lstStyle/>
                    <a:p>
                      <a:pPr algn="r"/>
                      <a:r>
                        <a:rPr dirty="0"/>
                        <a:t>428614.11</a:t>
                      </a:r>
                      <a:endParaRPr lang="en-US" dirty="0"/>
                    </a:p>
                  </a:txBody>
                  <a:tcPr/>
                </a:tc>
                <a:tc>
                  <a:txBody>
                    <a:bodyPr/>
                    <a:lstStyle/>
                    <a:p>
                      <a:pPr algn="r"/>
                      <a:r>
                        <a:rPr dirty="0"/>
                        <a:t>228358.51</a:t>
                      </a:r>
                      <a:endParaRPr lang="en-US" dirty="0"/>
                    </a:p>
                  </a:txBody>
                  <a:tcPr/>
                </a:tc>
                <a:tc>
                  <a:txBody>
                    <a:bodyPr/>
                    <a:lstStyle/>
                    <a:p>
                      <a:pPr algn="r"/>
                      <a:r>
                        <a:rPr dirty="0"/>
                        <a:t>76119.504</a:t>
                      </a:r>
                      <a:endParaRPr lang="en-US" dirty="0"/>
                    </a:p>
                  </a:txBody>
                  <a:tcPr/>
                </a:tc>
                <a:tc>
                  <a:txBody>
                    <a:bodyPr/>
                    <a:lstStyle/>
                    <a:p>
                      <a:pPr algn="r"/>
                      <a:r>
                        <a:rPr dirty="0"/>
                        <a:t>253082.22</a:t>
                      </a:r>
                      <a:endParaRPr lang="en-US" dirty="0"/>
                    </a:p>
                  </a:txBody>
                  <a:tcPr/>
                </a:tc>
                <a:tc>
                  <a:txBody>
                    <a:bodyPr/>
                    <a:lstStyle/>
                    <a:p>
                      <a:pPr algn="r"/>
                      <a:r>
                        <a:rPr dirty="0"/>
                        <a:t>604146</a:t>
                      </a:r>
                      <a:endParaRPr lang="en-US" dirty="0"/>
                    </a:p>
                  </a:txBody>
                  <a:tcPr/>
                </a:tc>
                <a:extLst>
                  <a:ext uri="{0D108BD9-81ED-4DB2-BD59-A6C34878D82A}">
                    <a16:rowId xmlns:a16="http://schemas.microsoft.com/office/drawing/2014/main" val="10005"/>
                  </a:ext>
                </a:extLst>
              </a:tr>
              <a:tr h="0">
                <a:tc>
                  <a:txBody>
                    <a:bodyPr/>
                    <a:lstStyle/>
                    <a:p>
                      <a:r>
                        <a:rPr dirty="0"/>
                        <a:t>ES-I_0</a:t>
                      </a:r>
                      <a:endParaRPr lang="en-US" dirty="0"/>
                    </a:p>
                  </a:txBody>
                  <a:tcPr/>
                </a:tc>
                <a:tc>
                  <a:txBody>
                    <a:bodyPr/>
                    <a:lstStyle/>
                    <a:p>
                      <a:pPr algn="r"/>
                      <a:r>
                        <a:rPr dirty="0"/>
                        <a:t>10</a:t>
                      </a:r>
                      <a:endParaRPr lang="en-US" dirty="0"/>
                    </a:p>
                  </a:txBody>
                  <a:tcPr/>
                </a:tc>
                <a:tc>
                  <a:txBody>
                    <a:bodyPr/>
                    <a:lstStyle/>
                    <a:p>
                      <a:pPr algn="r"/>
                      <a:r>
                        <a:rPr dirty="0"/>
                        <a:t>231791.1</a:t>
                      </a:r>
                      <a:endParaRPr lang="en-US" dirty="0"/>
                    </a:p>
                  </a:txBody>
                  <a:tcPr/>
                </a:tc>
                <a:tc>
                  <a:txBody>
                    <a:bodyPr/>
                    <a:lstStyle/>
                    <a:p>
                      <a:pPr algn="r"/>
                      <a:r>
                        <a:rPr dirty="0"/>
                        <a:t>275153.41</a:t>
                      </a:r>
                      <a:endParaRPr lang="en-US" dirty="0"/>
                    </a:p>
                  </a:txBody>
                  <a:tcPr/>
                </a:tc>
                <a:tc>
                  <a:txBody>
                    <a:bodyPr/>
                    <a:lstStyle/>
                    <a:p>
                      <a:pPr algn="r"/>
                      <a:r>
                        <a:rPr dirty="0"/>
                        <a:t>87011.147</a:t>
                      </a:r>
                      <a:endParaRPr lang="en-US" dirty="0"/>
                    </a:p>
                  </a:txBody>
                  <a:tcPr/>
                </a:tc>
                <a:tc>
                  <a:txBody>
                    <a:bodyPr/>
                    <a:lstStyle/>
                    <a:p>
                      <a:pPr algn="r"/>
                      <a:r>
                        <a:rPr dirty="0"/>
                        <a:t>34958.21</a:t>
                      </a:r>
                      <a:endParaRPr lang="en-US" dirty="0"/>
                    </a:p>
                  </a:txBody>
                  <a:tcPr/>
                </a:tc>
                <a:tc>
                  <a:txBody>
                    <a:bodyPr/>
                    <a:lstStyle/>
                    <a:p>
                      <a:pPr algn="r"/>
                      <a:r>
                        <a:rPr dirty="0"/>
                        <a:t>428623.99</a:t>
                      </a:r>
                      <a:endParaRPr lang="en-US" dirty="0"/>
                    </a:p>
                  </a:txBody>
                  <a:tcPr/>
                </a:tc>
                <a:extLst>
                  <a:ext uri="{0D108BD9-81ED-4DB2-BD59-A6C34878D82A}">
                    <a16:rowId xmlns:a16="http://schemas.microsoft.com/office/drawing/2014/main" val="10006"/>
                  </a:ext>
                </a:extLst>
              </a:tr>
              <a:tr h="0">
                <a:tc>
                  <a:txBody>
                    <a:bodyPr/>
                    <a:lstStyle/>
                    <a:p>
                      <a:r>
                        <a:rPr dirty="0"/>
                        <a:t>ES-N_0</a:t>
                      </a:r>
                      <a:endParaRPr lang="en-US" dirty="0"/>
                    </a:p>
                  </a:txBody>
                  <a:tcPr/>
                </a:tc>
                <a:tc>
                  <a:txBody>
                    <a:bodyPr/>
                    <a:lstStyle/>
                    <a:p>
                      <a:pPr algn="r"/>
                      <a:r>
                        <a:rPr dirty="0"/>
                        <a:t>10</a:t>
                      </a:r>
                      <a:endParaRPr lang="en-US" dirty="0"/>
                    </a:p>
                  </a:txBody>
                  <a:tcPr/>
                </a:tc>
                <a:tc>
                  <a:txBody>
                    <a:bodyPr/>
                    <a:lstStyle/>
                    <a:p>
                      <a:pPr algn="r"/>
                      <a:r>
                        <a:rPr dirty="0"/>
                        <a:t>313470.8</a:t>
                      </a:r>
                      <a:endParaRPr lang="en-US" dirty="0"/>
                    </a:p>
                  </a:txBody>
                  <a:tcPr/>
                </a:tc>
                <a:tc>
                  <a:txBody>
                    <a:bodyPr/>
                    <a:lstStyle/>
                    <a:p>
                      <a:pPr algn="r"/>
                      <a:r>
                        <a:rPr dirty="0"/>
                        <a:t>203948.61</a:t>
                      </a:r>
                      <a:endParaRPr lang="en-US" dirty="0"/>
                    </a:p>
                  </a:txBody>
                  <a:tcPr/>
                </a:tc>
                <a:tc>
                  <a:txBody>
                    <a:bodyPr/>
                    <a:lstStyle/>
                    <a:p>
                      <a:pPr algn="r"/>
                      <a:r>
                        <a:rPr dirty="0"/>
                        <a:t>64494.213</a:t>
                      </a:r>
                      <a:endParaRPr lang="en-US" dirty="0"/>
                    </a:p>
                  </a:txBody>
                  <a:tcPr/>
                </a:tc>
                <a:tc>
                  <a:txBody>
                    <a:bodyPr/>
                    <a:lstStyle/>
                    <a:p>
                      <a:pPr algn="r"/>
                      <a:r>
                        <a:rPr dirty="0"/>
                        <a:t>167574.75</a:t>
                      </a:r>
                      <a:endParaRPr lang="en-US" dirty="0"/>
                    </a:p>
                  </a:txBody>
                  <a:tcPr/>
                </a:tc>
                <a:tc>
                  <a:txBody>
                    <a:bodyPr/>
                    <a:lstStyle/>
                    <a:p>
                      <a:pPr algn="r"/>
                      <a:r>
                        <a:rPr dirty="0"/>
                        <a:t>459366.85</a:t>
                      </a:r>
                      <a:endParaRPr lang="en-US"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788362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947663" cy="279400"/>
          </a:xfrm>
          <a:prstGeom prst="rect">
            <a:avLst/>
          </a:prstGeom>
          <a:noFill/>
        </p:spPr>
        <p:txBody>
          <a:bodyPr vert="horz" wrap="none" lIns="0" tIns="0" rIns="0" bIns="0" rtlCol="0">
            <a:spAutoFit/>
          </a:bodyPr>
          <a:lstStyle/>
          <a:p>
            <a:r>
              <a:rPr lang="en-US" dirty="0"/>
              <a:t>Fit Group</a:t>
            </a:r>
          </a:p>
        </p:txBody>
      </p:sp>
      <p:sp>
        <p:nvSpPr>
          <p:cNvPr id="3" name="Title 2"/>
          <p:cNvSpPr>
            <a:spLocks noGrp="1"/>
          </p:cNvSpPr>
          <p:nvPr>
            <p:ph type="title"/>
          </p:nvPr>
        </p:nvSpPr>
        <p:spPr>
          <a:xfrm>
            <a:off x="0" y="0"/>
            <a:ext cx="11963400" cy="673100"/>
          </a:xfrm>
        </p:spPr>
        <p:txBody>
          <a:bodyPr>
            <a:normAutofit fontScale="90000"/>
          </a:bodyPr>
          <a:lstStyle/>
          <a:p>
            <a:pPr algn="ctr"/>
            <a:r>
              <a:rPr lang="en-US" b="1" dirty="0"/>
              <a:t>Oneway Analysis of LFA By Grouping</a:t>
            </a:r>
          </a:p>
        </p:txBody>
      </p:sp>
      <p:pic>
        <p:nvPicPr>
          <p:cNvPr id="4" name="Picture 2"/>
          <p:cNvPicPr>
            <a:picLocks noChangeAspect="1"/>
          </p:cNvPicPr>
          <p:nvPr/>
        </p:nvPicPr>
        <p:blipFill>
          <a:blip r:embed="rId2"/>
          <a:stretch>
            <a:fillRect/>
          </a:stretch>
        </p:blipFill>
        <p:spPr>
          <a:xfrm>
            <a:off x="1123992" y="836124"/>
            <a:ext cx="8219514" cy="5735840"/>
          </a:xfrm>
          <a:prstGeom prst="rect">
            <a:avLst/>
          </a:prstGeom>
        </p:spPr>
      </p:pic>
      <p:sp>
        <p:nvSpPr>
          <p:cNvPr id="5" name="TextBox 4">
            <a:extLst>
              <a:ext uri="{FF2B5EF4-FFF2-40B4-BE49-F238E27FC236}">
                <a16:creationId xmlns:a16="http://schemas.microsoft.com/office/drawing/2014/main" id="{585785B9-1263-4A4E-B091-037B3DD741F5}"/>
              </a:ext>
            </a:extLst>
          </p:cNvPr>
          <p:cNvSpPr txBox="1"/>
          <p:nvPr/>
        </p:nvSpPr>
        <p:spPr>
          <a:xfrm>
            <a:off x="9609513" y="1729047"/>
            <a:ext cx="2363532" cy="2585323"/>
          </a:xfrm>
          <a:prstGeom prst="rect">
            <a:avLst/>
          </a:prstGeom>
          <a:noFill/>
        </p:spPr>
        <p:txBody>
          <a:bodyPr wrap="none" rtlCol="0">
            <a:spAutoFit/>
          </a:bodyPr>
          <a:lstStyle/>
          <a:p>
            <a:r>
              <a:rPr lang="en-US" dirty="0"/>
              <a:t>Blue line,  Mean and </a:t>
            </a:r>
          </a:p>
          <a:p>
            <a:r>
              <a:rPr lang="en-US" dirty="0"/>
              <a:t>Standard deviations </a:t>
            </a:r>
          </a:p>
          <a:p>
            <a:r>
              <a:rPr lang="en-US" dirty="0"/>
              <a:t>(Wilcoxon). See tables </a:t>
            </a:r>
          </a:p>
          <a:p>
            <a:r>
              <a:rPr lang="en-US" dirty="0"/>
              <a:t>below.</a:t>
            </a:r>
          </a:p>
          <a:p>
            <a:endParaRPr lang="en-US" dirty="0"/>
          </a:p>
          <a:p>
            <a:r>
              <a:rPr lang="en-US" dirty="0"/>
              <a:t>Green, Mean </a:t>
            </a:r>
          </a:p>
          <a:p>
            <a:r>
              <a:rPr lang="en-US" dirty="0"/>
              <a:t>and Standard deviation</a:t>
            </a:r>
          </a:p>
          <a:p>
            <a:r>
              <a:rPr lang="en-US" dirty="0"/>
              <a:t> by ANOVA. See tables.</a:t>
            </a:r>
          </a:p>
          <a:p>
            <a:endParaRPr lang="en-US" dirty="0"/>
          </a:p>
        </p:txBody>
      </p:sp>
    </p:spTree>
    <p:extLst>
      <p:ext uri="{BB962C8B-B14F-4D97-AF65-F5344CB8AC3E}">
        <p14:creationId xmlns:p14="http://schemas.microsoft.com/office/powerpoint/2010/main" val="3788362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4982654" cy="279400"/>
          </a:xfrm>
          <a:prstGeom prst="rect">
            <a:avLst/>
          </a:prstGeom>
          <a:noFill/>
        </p:spPr>
        <p:txBody>
          <a:bodyPr vert="horz" wrap="none" lIns="0" tIns="0" rIns="0" bIns="0" rtlCol="0">
            <a:spAutoFit/>
          </a:bodyPr>
          <a:lstStyle/>
          <a:p>
            <a:r>
              <a:rPr lang="en-US" dirty="0"/>
              <a:t>Fit Group &gt; Oneway Analysis of LFA By Grouping</a:t>
            </a:r>
          </a:p>
        </p:txBody>
      </p:sp>
      <p:sp>
        <p:nvSpPr>
          <p:cNvPr id="3" name="Title 2"/>
          <p:cNvSpPr>
            <a:spLocks noGrp="1"/>
          </p:cNvSpPr>
          <p:nvPr>
            <p:ph type="title"/>
          </p:nvPr>
        </p:nvSpPr>
        <p:spPr>
          <a:xfrm>
            <a:off x="0" y="0"/>
            <a:ext cx="11963400" cy="1346200"/>
          </a:xfrm>
        </p:spPr>
        <p:txBody>
          <a:bodyPr>
            <a:normAutofit/>
          </a:bodyPr>
          <a:lstStyle/>
          <a:p>
            <a:pPr algn="ctr"/>
            <a:r>
              <a:rPr lang="en-US" dirty="0"/>
              <a:t>Nonparametric Comparisons For Each Pair Using Wilcoxon Method</a:t>
            </a:r>
          </a:p>
        </p:txBody>
      </p:sp>
      <p:graphicFrame>
        <p:nvGraphicFramePr>
          <p:cNvPr id="4" name="Table 11"/>
          <p:cNvGraphicFramePr>
            <a:graphicFrameLocks noGrp="1"/>
          </p:cNvGraphicFramePr>
          <p:nvPr>
            <p:extLst>
              <p:ext uri="{D42A27DB-BD31-4B8C-83A1-F6EECF244321}">
                <p14:modId xmlns:p14="http://schemas.microsoft.com/office/powerpoint/2010/main" val="1314428798"/>
              </p:ext>
            </p:extLst>
          </p:nvPr>
        </p:nvGraphicFramePr>
        <p:xfrm>
          <a:off x="1412240" y="1905000"/>
          <a:ext cx="9596119" cy="731520"/>
        </p:xfrm>
        <a:graphic>
          <a:graphicData uri="http://schemas.openxmlformats.org/drawingml/2006/table">
            <a:tbl>
              <a:tblPr firstRow="1" bandRow="1">
                <a:tableStyleId>{5C22544A-7EE6-4342-B048-85BDC9FD1C3A}</a:tableStyleId>
              </a:tblPr>
              <a:tblGrid>
                <a:gridCol w="5502467">
                  <a:extLst>
                    <a:ext uri="{9D8B030D-6E8A-4147-A177-3AD203B41FA5}">
                      <a16:colId xmlns:a16="http://schemas.microsoft.com/office/drawing/2014/main" val="20000"/>
                    </a:ext>
                  </a:extLst>
                </a:gridCol>
                <a:gridCol w="4093652">
                  <a:extLst>
                    <a:ext uri="{9D8B030D-6E8A-4147-A177-3AD203B41FA5}">
                      <a16:colId xmlns:a16="http://schemas.microsoft.com/office/drawing/2014/main" val="20001"/>
                    </a:ext>
                  </a:extLst>
                </a:gridCol>
              </a:tblGrid>
              <a:tr h="0">
                <a:tc>
                  <a:txBody>
                    <a:bodyPr/>
                    <a:lstStyle/>
                    <a:p>
                      <a:pPr algn="r"/>
                      <a:r>
                        <a:rPr b="1" dirty="0"/>
                        <a:t>q*</a:t>
                      </a:r>
                      <a:endParaRPr lang="en-US" dirty="0"/>
                    </a:p>
                  </a:txBody>
                  <a:tcPr/>
                </a:tc>
                <a:tc>
                  <a:txBody>
                    <a:bodyPr/>
                    <a:lstStyle/>
                    <a:p>
                      <a:pPr algn="r"/>
                      <a:r>
                        <a:rPr b="1" dirty="0"/>
                        <a:t>Alpha</a:t>
                      </a:r>
                      <a:endParaRPr lang="en-US" dirty="0"/>
                    </a:p>
                  </a:txBody>
                  <a:tcPr/>
                </a:tc>
                <a:extLst>
                  <a:ext uri="{0D108BD9-81ED-4DB2-BD59-A6C34878D82A}">
                    <a16:rowId xmlns:a16="http://schemas.microsoft.com/office/drawing/2014/main" val="10000"/>
                  </a:ext>
                </a:extLst>
              </a:tr>
              <a:tr h="0">
                <a:tc>
                  <a:txBody>
                    <a:bodyPr/>
                    <a:lstStyle/>
                    <a:p>
                      <a:pPr algn="r"/>
                      <a:r>
                        <a:rPr dirty="0"/>
                        <a:t>1.95996</a:t>
                      </a:r>
                      <a:endParaRPr lang="en-US" dirty="0"/>
                    </a:p>
                  </a:txBody>
                  <a:tcPr/>
                </a:tc>
                <a:tc>
                  <a:txBody>
                    <a:bodyPr/>
                    <a:lstStyle/>
                    <a:p>
                      <a:pPr algn="r"/>
                      <a:r>
                        <a:rPr dirty="0"/>
                        <a:t>0.05</a:t>
                      </a:r>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88362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4982654" cy="279400"/>
          </a:xfrm>
          <a:prstGeom prst="rect">
            <a:avLst/>
          </a:prstGeom>
          <a:noFill/>
        </p:spPr>
        <p:txBody>
          <a:bodyPr vert="horz" wrap="none" lIns="0" tIns="0" rIns="0" bIns="0" rtlCol="0">
            <a:spAutoFit/>
          </a:bodyPr>
          <a:lstStyle/>
          <a:p>
            <a:r>
              <a:rPr lang="en-US" dirty="0"/>
              <a:t>Fit Group &gt; Oneway Analysis of LFA By Grouping</a:t>
            </a:r>
          </a:p>
        </p:txBody>
      </p:sp>
      <p:sp>
        <p:nvSpPr>
          <p:cNvPr id="3" name="Title 2"/>
          <p:cNvSpPr>
            <a:spLocks noGrp="1"/>
          </p:cNvSpPr>
          <p:nvPr>
            <p:ph type="title"/>
          </p:nvPr>
        </p:nvSpPr>
        <p:spPr>
          <a:xfrm>
            <a:off x="0" y="0"/>
            <a:ext cx="11963400" cy="1346200"/>
          </a:xfrm>
        </p:spPr>
        <p:txBody>
          <a:bodyPr>
            <a:normAutofit/>
          </a:bodyPr>
          <a:lstStyle/>
          <a:p>
            <a:pPr algn="ctr"/>
            <a:r>
              <a:rPr lang="en-US" dirty="0"/>
              <a:t>Nonparametric Comparisons For Each Pair Using Wilcoxon Method</a:t>
            </a:r>
          </a:p>
        </p:txBody>
      </p:sp>
      <p:graphicFrame>
        <p:nvGraphicFramePr>
          <p:cNvPr id="4" name="Table 12"/>
          <p:cNvGraphicFramePr>
            <a:graphicFrameLocks noGrp="1"/>
          </p:cNvGraphicFramePr>
          <p:nvPr>
            <p:extLst>
              <p:ext uri="{D42A27DB-BD31-4B8C-83A1-F6EECF244321}">
                <p14:modId xmlns:p14="http://schemas.microsoft.com/office/powerpoint/2010/main" val="1713193883"/>
              </p:ext>
            </p:extLst>
          </p:nvPr>
        </p:nvGraphicFramePr>
        <p:xfrm>
          <a:off x="1520685" y="1447800"/>
          <a:ext cx="9412480" cy="5029200"/>
        </p:xfrm>
        <a:graphic>
          <a:graphicData uri="http://schemas.openxmlformats.org/drawingml/2006/table">
            <a:tbl>
              <a:tblPr firstRow="1" bandRow="1">
                <a:tableStyleId>{5C22544A-7EE6-4342-B048-85BDC9FD1C3A}</a:tableStyleId>
              </a:tblPr>
              <a:tblGrid>
                <a:gridCol w="638104">
                  <a:extLst>
                    <a:ext uri="{9D8B030D-6E8A-4147-A177-3AD203B41FA5}">
                      <a16:colId xmlns:a16="http://schemas.microsoft.com/office/drawing/2014/main" val="20000"/>
                    </a:ext>
                  </a:extLst>
                </a:gridCol>
                <a:gridCol w="649032">
                  <a:extLst>
                    <a:ext uri="{9D8B030D-6E8A-4147-A177-3AD203B41FA5}">
                      <a16:colId xmlns:a16="http://schemas.microsoft.com/office/drawing/2014/main" val="20001"/>
                    </a:ext>
                  </a:extLst>
                </a:gridCol>
                <a:gridCol w="1547418">
                  <a:extLst>
                    <a:ext uri="{9D8B030D-6E8A-4147-A177-3AD203B41FA5}">
                      <a16:colId xmlns:a16="http://schemas.microsoft.com/office/drawing/2014/main" val="20002"/>
                    </a:ext>
                  </a:extLst>
                </a:gridCol>
                <a:gridCol w="803879">
                  <a:extLst>
                    <a:ext uri="{9D8B030D-6E8A-4147-A177-3AD203B41FA5}">
                      <a16:colId xmlns:a16="http://schemas.microsoft.com/office/drawing/2014/main" val="20003"/>
                    </a:ext>
                  </a:extLst>
                </a:gridCol>
                <a:gridCol w="791219">
                  <a:extLst>
                    <a:ext uri="{9D8B030D-6E8A-4147-A177-3AD203B41FA5}">
                      <a16:colId xmlns:a16="http://schemas.microsoft.com/office/drawing/2014/main" val="20004"/>
                    </a:ext>
                  </a:extLst>
                </a:gridCol>
                <a:gridCol w="667007">
                  <a:extLst>
                    <a:ext uri="{9D8B030D-6E8A-4147-A177-3AD203B41FA5}">
                      <a16:colId xmlns:a16="http://schemas.microsoft.com/office/drawing/2014/main" val="20005"/>
                    </a:ext>
                  </a:extLst>
                </a:gridCol>
                <a:gridCol w="1244474">
                  <a:extLst>
                    <a:ext uri="{9D8B030D-6E8A-4147-A177-3AD203B41FA5}">
                      <a16:colId xmlns:a16="http://schemas.microsoft.com/office/drawing/2014/main" val="20006"/>
                    </a:ext>
                  </a:extLst>
                </a:gridCol>
                <a:gridCol w="764465">
                  <a:extLst>
                    <a:ext uri="{9D8B030D-6E8A-4147-A177-3AD203B41FA5}">
                      <a16:colId xmlns:a16="http://schemas.microsoft.com/office/drawing/2014/main" val="20007"/>
                    </a:ext>
                  </a:extLst>
                </a:gridCol>
                <a:gridCol w="748223">
                  <a:extLst>
                    <a:ext uri="{9D8B030D-6E8A-4147-A177-3AD203B41FA5}">
                      <a16:colId xmlns:a16="http://schemas.microsoft.com/office/drawing/2014/main" val="20008"/>
                    </a:ext>
                  </a:extLst>
                </a:gridCol>
                <a:gridCol w="1558659">
                  <a:extLst>
                    <a:ext uri="{9D8B030D-6E8A-4147-A177-3AD203B41FA5}">
                      <a16:colId xmlns:a16="http://schemas.microsoft.com/office/drawing/2014/main" val="20009"/>
                    </a:ext>
                  </a:extLst>
                </a:gridCol>
              </a:tblGrid>
              <a:tr h="0">
                <a:tc>
                  <a:txBody>
                    <a:bodyPr/>
                    <a:lstStyle/>
                    <a:p>
                      <a:r>
                        <a:rPr sz="900" b="1" dirty="0"/>
                        <a:t>Level</a:t>
                      </a:r>
                      <a:endParaRPr lang="en-US" sz="900" dirty="0"/>
                    </a:p>
                  </a:txBody>
                  <a:tcPr/>
                </a:tc>
                <a:tc>
                  <a:txBody>
                    <a:bodyPr/>
                    <a:lstStyle/>
                    <a:p>
                      <a:r>
                        <a:rPr sz="900" b="1" dirty="0"/>
                        <a:t> - Level</a:t>
                      </a:r>
                      <a:endParaRPr lang="en-US" sz="900" dirty="0"/>
                    </a:p>
                  </a:txBody>
                  <a:tcPr/>
                </a:tc>
                <a:tc>
                  <a:txBody>
                    <a:bodyPr/>
                    <a:lstStyle/>
                    <a:p>
                      <a:pPr algn="r"/>
                      <a:r>
                        <a:rPr sz="900" b="1" dirty="0"/>
                        <a:t>Score Mean Difference</a:t>
                      </a:r>
                      <a:endParaRPr lang="en-US" sz="900" dirty="0"/>
                    </a:p>
                  </a:txBody>
                  <a:tcPr/>
                </a:tc>
                <a:tc>
                  <a:txBody>
                    <a:bodyPr/>
                    <a:lstStyle/>
                    <a:p>
                      <a:pPr algn="r"/>
                      <a:r>
                        <a:rPr sz="900" b="1" dirty="0"/>
                        <a:t>Std Err Dif</a:t>
                      </a:r>
                      <a:endParaRPr lang="en-US" sz="900" dirty="0"/>
                    </a:p>
                  </a:txBody>
                  <a:tcPr/>
                </a:tc>
                <a:tc>
                  <a:txBody>
                    <a:bodyPr/>
                    <a:lstStyle/>
                    <a:p>
                      <a:pPr algn="r"/>
                      <a:r>
                        <a:rPr sz="900" b="1" dirty="0"/>
                        <a:t>Z</a:t>
                      </a:r>
                      <a:endParaRPr lang="en-US" sz="900" dirty="0"/>
                    </a:p>
                  </a:txBody>
                  <a:tcPr/>
                </a:tc>
                <a:tc>
                  <a:txBody>
                    <a:bodyPr/>
                    <a:lstStyle/>
                    <a:p>
                      <a:pPr algn="r"/>
                      <a:r>
                        <a:rPr sz="900" b="1" dirty="0"/>
                        <a:t>p-Value</a:t>
                      </a:r>
                      <a:endParaRPr lang="en-US" sz="900" dirty="0"/>
                    </a:p>
                  </a:txBody>
                  <a:tcPr/>
                </a:tc>
                <a:tc>
                  <a:txBody>
                    <a:bodyPr/>
                    <a:lstStyle/>
                    <a:p>
                      <a:pPr algn="r"/>
                      <a:r>
                        <a:rPr sz="900" b="1" dirty="0"/>
                        <a:t>Hodges-Lehmann</a:t>
                      </a:r>
                      <a:endParaRPr lang="en-US" sz="900" dirty="0"/>
                    </a:p>
                  </a:txBody>
                  <a:tcPr/>
                </a:tc>
                <a:tc>
                  <a:txBody>
                    <a:bodyPr/>
                    <a:lstStyle/>
                    <a:p>
                      <a:pPr algn="r"/>
                      <a:r>
                        <a:rPr sz="900" b="1" dirty="0"/>
                        <a:t>Lower CL</a:t>
                      </a:r>
                      <a:endParaRPr lang="en-US" sz="900" dirty="0"/>
                    </a:p>
                  </a:txBody>
                  <a:tcPr/>
                </a:tc>
                <a:tc>
                  <a:txBody>
                    <a:bodyPr/>
                    <a:lstStyle/>
                    <a:p>
                      <a:pPr algn="r"/>
                      <a:r>
                        <a:rPr sz="900" b="1" dirty="0"/>
                        <a:t>Upper CL</a:t>
                      </a:r>
                      <a:endParaRPr lang="en-US" sz="900" dirty="0"/>
                    </a:p>
                  </a:txBody>
                  <a:tcPr/>
                </a:tc>
                <a:tc>
                  <a:txBody>
                    <a:bodyPr/>
                    <a:lstStyle/>
                    <a:p>
                      <a:r>
                        <a:rPr sz="900" b="1" dirty="0"/>
                        <a:t>Difference Plot</a:t>
                      </a:r>
                      <a:endParaRPr lang="en-US" sz="900" dirty="0"/>
                    </a:p>
                  </a:txBody>
                  <a:tcPr/>
                </a:tc>
                <a:extLst>
                  <a:ext uri="{0D108BD9-81ED-4DB2-BD59-A6C34878D82A}">
                    <a16:rowId xmlns:a16="http://schemas.microsoft.com/office/drawing/2014/main" val="10000"/>
                  </a:ext>
                </a:extLst>
              </a:tr>
              <a:tr h="0">
                <a:tc>
                  <a:txBody>
                    <a:bodyPr/>
                    <a:lstStyle/>
                    <a:p>
                      <a:r>
                        <a:rPr sz="900" dirty="0"/>
                        <a:t>ED-I_0</a:t>
                      </a:r>
                      <a:endParaRPr lang="en-US" sz="900" dirty="0"/>
                    </a:p>
                  </a:txBody>
                  <a:tcPr/>
                </a:tc>
                <a:tc>
                  <a:txBody>
                    <a:bodyPr/>
                    <a:lstStyle/>
                    <a:p>
                      <a:r>
                        <a:rPr sz="900" dirty="0"/>
                        <a:t>DS-N_0</a:t>
                      </a:r>
                      <a:endParaRPr lang="en-US" sz="900" dirty="0"/>
                    </a:p>
                  </a:txBody>
                  <a:tcPr/>
                </a:tc>
                <a:tc>
                  <a:txBody>
                    <a:bodyPr/>
                    <a:lstStyle/>
                    <a:p>
                      <a:pPr algn="r"/>
                      <a:r>
                        <a:rPr sz="900" dirty="0"/>
                        <a:t>6.10000</a:t>
                      </a:r>
                      <a:endParaRPr lang="en-US" sz="900" dirty="0"/>
                    </a:p>
                  </a:txBody>
                  <a:tcPr/>
                </a:tc>
                <a:tc>
                  <a:txBody>
                    <a:bodyPr/>
                    <a:lstStyle/>
                    <a:p>
                      <a:pPr algn="r"/>
                      <a:r>
                        <a:rPr sz="900" dirty="0"/>
                        <a:t>2.635786</a:t>
                      </a:r>
                      <a:endParaRPr lang="en-US" sz="900" dirty="0"/>
                    </a:p>
                  </a:txBody>
                  <a:tcPr/>
                </a:tc>
                <a:tc>
                  <a:txBody>
                    <a:bodyPr/>
                    <a:lstStyle/>
                    <a:p>
                      <a:pPr algn="r"/>
                      <a:r>
                        <a:rPr sz="900" dirty="0"/>
                        <a:t>2.31430</a:t>
                      </a:r>
                      <a:endParaRPr lang="en-US" sz="900" dirty="0"/>
                    </a:p>
                  </a:txBody>
                  <a:tcPr/>
                </a:tc>
                <a:tc>
                  <a:txBody>
                    <a:bodyPr/>
                    <a:lstStyle/>
                    <a:p>
                      <a:pPr algn="r"/>
                      <a:r>
                        <a:rPr sz="900" dirty="0">
                          <a:solidFill>
                            <a:srgbClr val="F03246"/>
                          </a:solidFill>
                        </a:rPr>
                        <a:t>0.0207*</a:t>
                      </a:r>
                      <a:endParaRPr lang="en-US" sz="900" dirty="0"/>
                    </a:p>
                  </a:txBody>
                  <a:tcPr/>
                </a:tc>
                <a:tc>
                  <a:txBody>
                    <a:bodyPr/>
                    <a:lstStyle/>
                    <a:p>
                      <a:pPr algn="r"/>
                      <a:r>
                        <a:rPr sz="900" dirty="0"/>
                        <a:t>6240.00</a:t>
                      </a:r>
                      <a:endParaRPr lang="en-US" sz="900" dirty="0"/>
                    </a:p>
                  </a:txBody>
                  <a:tcPr/>
                </a:tc>
                <a:tc>
                  <a:txBody>
                    <a:bodyPr/>
                    <a:lstStyle/>
                    <a:p>
                      <a:pPr algn="r"/>
                      <a:r>
                        <a:rPr sz="900" dirty="0"/>
                        <a:t>320.0</a:t>
                      </a:r>
                      <a:endParaRPr lang="en-US" sz="900" dirty="0"/>
                    </a:p>
                  </a:txBody>
                  <a:tcPr/>
                </a:tc>
                <a:tc>
                  <a:txBody>
                    <a:bodyPr/>
                    <a:lstStyle/>
                    <a:p>
                      <a:pPr algn="r"/>
                      <a:r>
                        <a:rPr sz="900" dirty="0"/>
                        <a:t>15500.0</a:t>
                      </a:r>
                      <a:endParaRPr lang="en-US" sz="900" dirty="0"/>
                    </a:p>
                  </a:txBody>
                  <a:tcPr/>
                </a:tc>
                <a:tc>
                  <a:txBody>
                    <a:bodyPr/>
                    <a:lstStyle/>
                    <a:p>
                      <a:endParaRPr lang="en-US" sz="900" dirty="0"/>
                    </a:p>
                  </a:txBody>
                  <a:tcPr>
                    <a:blipFill dpi="0" rotWithShape="1">
                      <a:blip r:embed="rId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1"/>
                  </a:ext>
                </a:extLst>
              </a:tr>
              <a:tr h="0">
                <a:tc>
                  <a:txBody>
                    <a:bodyPr/>
                    <a:lstStyle/>
                    <a:p>
                      <a:r>
                        <a:rPr sz="900" dirty="0"/>
                        <a:t>ES-I_0</a:t>
                      </a:r>
                      <a:endParaRPr lang="en-US" sz="900" dirty="0"/>
                    </a:p>
                  </a:txBody>
                  <a:tcPr/>
                </a:tc>
                <a:tc>
                  <a:txBody>
                    <a:bodyPr/>
                    <a:lstStyle/>
                    <a:p>
                      <a:r>
                        <a:rPr sz="900" dirty="0"/>
                        <a:t>DS-N_0</a:t>
                      </a:r>
                      <a:endParaRPr lang="en-US" sz="900" dirty="0"/>
                    </a:p>
                  </a:txBody>
                  <a:tcPr/>
                </a:tc>
                <a:tc>
                  <a:txBody>
                    <a:bodyPr/>
                    <a:lstStyle/>
                    <a:p>
                      <a:pPr algn="r"/>
                      <a:r>
                        <a:rPr sz="900" dirty="0"/>
                        <a:t>5.50000</a:t>
                      </a:r>
                      <a:endParaRPr lang="en-US" sz="900" dirty="0"/>
                    </a:p>
                  </a:txBody>
                  <a:tcPr/>
                </a:tc>
                <a:tc>
                  <a:txBody>
                    <a:bodyPr/>
                    <a:lstStyle/>
                    <a:p>
                      <a:pPr algn="r"/>
                      <a:r>
                        <a:rPr sz="900" dirty="0"/>
                        <a:t>2.632789</a:t>
                      </a:r>
                      <a:endParaRPr lang="en-US" sz="900" dirty="0"/>
                    </a:p>
                  </a:txBody>
                  <a:tcPr/>
                </a:tc>
                <a:tc>
                  <a:txBody>
                    <a:bodyPr/>
                    <a:lstStyle/>
                    <a:p>
                      <a:pPr algn="r"/>
                      <a:r>
                        <a:rPr sz="900" dirty="0"/>
                        <a:t>2.08904</a:t>
                      </a:r>
                      <a:endParaRPr lang="en-US" sz="900" dirty="0"/>
                    </a:p>
                  </a:txBody>
                  <a:tcPr/>
                </a:tc>
                <a:tc>
                  <a:txBody>
                    <a:bodyPr/>
                    <a:lstStyle/>
                    <a:p>
                      <a:pPr algn="r"/>
                      <a:r>
                        <a:rPr sz="900" dirty="0">
                          <a:solidFill>
                            <a:srgbClr val="F03246"/>
                          </a:solidFill>
                        </a:rPr>
                        <a:t>0.0367*</a:t>
                      </a:r>
                      <a:endParaRPr lang="en-US" sz="900" dirty="0"/>
                    </a:p>
                  </a:txBody>
                  <a:tcPr/>
                </a:tc>
                <a:tc>
                  <a:txBody>
                    <a:bodyPr/>
                    <a:lstStyle/>
                    <a:p>
                      <a:pPr algn="r"/>
                      <a:r>
                        <a:rPr sz="900" dirty="0"/>
                        <a:t>3250.00</a:t>
                      </a:r>
                      <a:endParaRPr lang="en-US" sz="900" dirty="0"/>
                    </a:p>
                  </a:txBody>
                  <a:tcPr/>
                </a:tc>
                <a:tc>
                  <a:txBody>
                    <a:bodyPr/>
                    <a:lstStyle/>
                    <a:p>
                      <a:pPr algn="r"/>
                      <a:r>
                        <a:rPr sz="900" dirty="0"/>
                        <a:t>0.0</a:t>
                      </a:r>
                      <a:endParaRPr lang="en-US" sz="900" dirty="0"/>
                    </a:p>
                  </a:txBody>
                  <a:tcPr/>
                </a:tc>
                <a:tc>
                  <a:txBody>
                    <a:bodyPr/>
                    <a:lstStyle/>
                    <a:p>
                      <a:pPr algn="r"/>
                      <a:r>
                        <a:rPr sz="900" dirty="0"/>
                        <a:t>7500.0</a:t>
                      </a:r>
                      <a:endParaRPr lang="en-US" sz="900" dirty="0"/>
                    </a:p>
                  </a:txBody>
                  <a:tcPr/>
                </a:tc>
                <a:tc>
                  <a:txBody>
                    <a:bodyPr/>
                    <a:lstStyle/>
                    <a:p>
                      <a:endParaRPr lang="en-US" sz="900" dirty="0"/>
                    </a:p>
                  </a:txBody>
                  <a:tcPr>
                    <a:blipFill dpi="0" rotWithShape="1">
                      <a:blip r:embed="rId3">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2"/>
                  </a:ext>
                </a:extLst>
              </a:tr>
              <a:tr h="0">
                <a:tc>
                  <a:txBody>
                    <a:bodyPr/>
                    <a:lstStyle/>
                    <a:p>
                      <a:r>
                        <a:rPr sz="900" dirty="0"/>
                        <a:t>ED-N_0</a:t>
                      </a:r>
                      <a:endParaRPr lang="en-US" sz="900" dirty="0"/>
                    </a:p>
                  </a:txBody>
                  <a:tcPr/>
                </a:tc>
                <a:tc>
                  <a:txBody>
                    <a:bodyPr/>
                    <a:lstStyle/>
                    <a:p>
                      <a:r>
                        <a:rPr sz="900" dirty="0"/>
                        <a:t>DS-N_0</a:t>
                      </a:r>
                      <a:endParaRPr lang="en-US" sz="900" dirty="0"/>
                    </a:p>
                  </a:txBody>
                  <a:tcPr/>
                </a:tc>
                <a:tc>
                  <a:txBody>
                    <a:bodyPr/>
                    <a:lstStyle/>
                    <a:p>
                      <a:pPr algn="r"/>
                      <a:r>
                        <a:rPr sz="900" dirty="0"/>
                        <a:t>4.96111</a:t>
                      </a:r>
                      <a:endParaRPr lang="en-US" sz="900" dirty="0"/>
                    </a:p>
                  </a:txBody>
                  <a:tcPr/>
                </a:tc>
                <a:tc>
                  <a:txBody>
                    <a:bodyPr/>
                    <a:lstStyle/>
                    <a:p>
                      <a:pPr algn="r"/>
                      <a:r>
                        <a:rPr sz="900" dirty="0"/>
                        <a:t>2.570788</a:t>
                      </a:r>
                      <a:endParaRPr lang="en-US" sz="900" dirty="0"/>
                    </a:p>
                  </a:txBody>
                  <a:tcPr/>
                </a:tc>
                <a:tc>
                  <a:txBody>
                    <a:bodyPr/>
                    <a:lstStyle/>
                    <a:p>
                      <a:pPr algn="r"/>
                      <a:r>
                        <a:rPr sz="900" dirty="0"/>
                        <a:t>1.92980</a:t>
                      </a:r>
                      <a:endParaRPr lang="en-US" sz="900" dirty="0"/>
                    </a:p>
                  </a:txBody>
                  <a:tcPr/>
                </a:tc>
                <a:tc>
                  <a:txBody>
                    <a:bodyPr/>
                    <a:lstStyle/>
                    <a:p>
                      <a:pPr algn="r"/>
                      <a:r>
                        <a:rPr sz="900" dirty="0"/>
                        <a:t>0.0536</a:t>
                      </a:r>
                      <a:endParaRPr lang="en-US" sz="900" dirty="0"/>
                    </a:p>
                  </a:txBody>
                  <a:tcPr/>
                </a:tc>
                <a:tc>
                  <a:txBody>
                    <a:bodyPr/>
                    <a:lstStyle/>
                    <a:p>
                      <a:pPr algn="r"/>
                      <a:r>
                        <a:rPr sz="900" dirty="0"/>
                        <a:t>1840.00</a:t>
                      </a:r>
                      <a:endParaRPr lang="en-US" sz="900" dirty="0"/>
                    </a:p>
                  </a:txBody>
                  <a:tcPr/>
                </a:tc>
                <a:tc>
                  <a:txBody>
                    <a:bodyPr/>
                    <a:lstStyle/>
                    <a:p>
                      <a:pPr algn="r"/>
                      <a:r>
                        <a:rPr sz="900" dirty="0"/>
                        <a:t>0.0</a:t>
                      </a:r>
                      <a:endParaRPr lang="en-US" sz="900" dirty="0"/>
                    </a:p>
                  </a:txBody>
                  <a:tcPr/>
                </a:tc>
                <a:tc>
                  <a:txBody>
                    <a:bodyPr/>
                    <a:lstStyle/>
                    <a:p>
                      <a:pPr algn="r"/>
                      <a:r>
                        <a:rPr sz="900" dirty="0"/>
                        <a:t>7900.0</a:t>
                      </a:r>
                      <a:endParaRPr lang="en-US" sz="900" dirty="0"/>
                    </a:p>
                  </a:txBody>
                  <a:tcPr/>
                </a:tc>
                <a:tc>
                  <a:txBody>
                    <a:bodyPr/>
                    <a:lstStyle/>
                    <a:p>
                      <a:endParaRPr lang="en-US" sz="900" dirty="0"/>
                    </a:p>
                  </a:txBody>
                  <a:tcPr>
                    <a:blipFill dpi="0" rotWithShape="1">
                      <a:blip r:embed="rId4">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3"/>
                  </a:ext>
                </a:extLst>
              </a:tr>
              <a:tr h="0">
                <a:tc>
                  <a:txBody>
                    <a:bodyPr/>
                    <a:lstStyle/>
                    <a:p>
                      <a:r>
                        <a:rPr sz="900" dirty="0"/>
                        <a:t>ED-I_0</a:t>
                      </a:r>
                      <a:endParaRPr lang="en-US" sz="900" dirty="0"/>
                    </a:p>
                  </a:txBody>
                  <a:tcPr/>
                </a:tc>
                <a:tc>
                  <a:txBody>
                    <a:bodyPr/>
                    <a:lstStyle/>
                    <a:p>
                      <a:r>
                        <a:rPr sz="900" dirty="0"/>
                        <a:t>DS-I_0</a:t>
                      </a:r>
                      <a:endParaRPr lang="en-US" sz="900" dirty="0"/>
                    </a:p>
                  </a:txBody>
                  <a:tcPr/>
                </a:tc>
                <a:tc>
                  <a:txBody>
                    <a:bodyPr/>
                    <a:lstStyle/>
                    <a:p>
                      <a:pPr algn="r"/>
                      <a:r>
                        <a:rPr sz="900" dirty="0"/>
                        <a:t>1.70000</a:t>
                      </a:r>
                      <a:endParaRPr lang="en-US" sz="900" dirty="0"/>
                    </a:p>
                  </a:txBody>
                  <a:tcPr/>
                </a:tc>
                <a:tc>
                  <a:txBody>
                    <a:bodyPr/>
                    <a:lstStyle/>
                    <a:p>
                      <a:pPr algn="r"/>
                      <a:r>
                        <a:rPr sz="900" dirty="0"/>
                        <a:t>2.625783</a:t>
                      </a:r>
                      <a:endParaRPr lang="en-US" sz="900" dirty="0"/>
                    </a:p>
                  </a:txBody>
                  <a:tcPr/>
                </a:tc>
                <a:tc>
                  <a:txBody>
                    <a:bodyPr/>
                    <a:lstStyle/>
                    <a:p>
                      <a:pPr algn="r"/>
                      <a:r>
                        <a:rPr sz="900" dirty="0"/>
                        <a:t>0.64743</a:t>
                      </a:r>
                      <a:endParaRPr lang="en-US" sz="900" dirty="0"/>
                    </a:p>
                  </a:txBody>
                  <a:tcPr/>
                </a:tc>
                <a:tc>
                  <a:txBody>
                    <a:bodyPr/>
                    <a:lstStyle/>
                    <a:p>
                      <a:pPr algn="r"/>
                      <a:r>
                        <a:rPr sz="900" dirty="0"/>
                        <a:t>0.5174</a:t>
                      </a:r>
                      <a:endParaRPr lang="en-US" sz="900" dirty="0"/>
                    </a:p>
                  </a:txBody>
                  <a:tcPr/>
                </a:tc>
                <a:tc>
                  <a:txBody>
                    <a:bodyPr/>
                    <a:lstStyle/>
                    <a:p>
                      <a:pPr algn="r"/>
                      <a:r>
                        <a:rPr sz="900" dirty="0"/>
                        <a:t>580.00</a:t>
                      </a:r>
                      <a:endParaRPr lang="en-US" sz="900" dirty="0"/>
                    </a:p>
                  </a:txBody>
                  <a:tcPr/>
                </a:tc>
                <a:tc>
                  <a:txBody>
                    <a:bodyPr/>
                    <a:lstStyle/>
                    <a:p>
                      <a:pPr algn="r"/>
                      <a:r>
                        <a:rPr sz="900" dirty="0"/>
                        <a:t> -8000.0</a:t>
                      </a:r>
                      <a:endParaRPr lang="en-US" sz="900" dirty="0"/>
                    </a:p>
                  </a:txBody>
                  <a:tcPr/>
                </a:tc>
                <a:tc>
                  <a:txBody>
                    <a:bodyPr/>
                    <a:lstStyle/>
                    <a:p>
                      <a:pPr algn="r"/>
                      <a:r>
                        <a:rPr sz="900" dirty="0"/>
                        <a:t>8000.0</a:t>
                      </a:r>
                      <a:endParaRPr lang="en-US" sz="900" dirty="0"/>
                    </a:p>
                  </a:txBody>
                  <a:tcPr/>
                </a:tc>
                <a:tc>
                  <a:txBody>
                    <a:bodyPr/>
                    <a:lstStyle/>
                    <a:p>
                      <a:endParaRPr lang="en-US" sz="900" dirty="0"/>
                    </a:p>
                  </a:txBody>
                  <a:tcPr>
                    <a:blipFill dpi="0" rotWithShape="1">
                      <a:blip r:embed="rId5">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4"/>
                  </a:ext>
                </a:extLst>
              </a:tr>
              <a:tr h="0">
                <a:tc>
                  <a:txBody>
                    <a:bodyPr/>
                    <a:lstStyle/>
                    <a:p>
                      <a:r>
                        <a:rPr sz="900" dirty="0"/>
                        <a:t>ED-I_0</a:t>
                      </a:r>
                      <a:endParaRPr lang="en-US" sz="900" dirty="0"/>
                    </a:p>
                  </a:txBody>
                  <a:tcPr/>
                </a:tc>
                <a:tc>
                  <a:txBody>
                    <a:bodyPr/>
                    <a:lstStyle/>
                    <a:p>
                      <a:r>
                        <a:rPr sz="900" dirty="0"/>
                        <a:t>DD-N_0</a:t>
                      </a:r>
                      <a:endParaRPr lang="en-US" sz="900" dirty="0"/>
                    </a:p>
                  </a:txBody>
                  <a:tcPr/>
                </a:tc>
                <a:tc>
                  <a:txBody>
                    <a:bodyPr/>
                    <a:lstStyle/>
                    <a:p>
                      <a:pPr algn="r"/>
                      <a:r>
                        <a:rPr sz="900" dirty="0"/>
                        <a:t>1.26667</a:t>
                      </a:r>
                      <a:endParaRPr lang="en-US" sz="900" dirty="0"/>
                    </a:p>
                  </a:txBody>
                  <a:tcPr/>
                </a:tc>
                <a:tc>
                  <a:txBody>
                    <a:bodyPr/>
                    <a:lstStyle/>
                    <a:p>
                      <a:pPr algn="r"/>
                      <a:r>
                        <a:rPr sz="900" dirty="0"/>
                        <a:t>2.575346</a:t>
                      </a:r>
                      <a:endParaRPr lang="en-US" sz="900" dirty="0"/>
                    </a:p>
                  </a:txBody>
                  <a:tcPr/>
                </a:tc>
                <a:tc>
                  <a:txBody>
                    <a:bodyPr/>
                    <a:lstStyle/>
                    <a:p>
                      <a:pPr algn="r"/>
                      <a:r>
                        <a:rPr sz="900" dirty="0"/>
                        <a:t>0.49184</a:t>
                      </a:r>
                      <a:endParaRPr lang="en-US" sz="900" dirty="0"/>
                    </a:p>
                  </a:txBody>
                  <a:tcPr/>
                </a:tc>
                <a:tc>
                  <a:txBody>
                    <a:bodyPr/>
                    <a:lstStyle/>
                    <a:p>
                      <a:pPr algn="r"/>
                      <a:r>
                        <a:rPr sz="900" dirty="0"/>
                        <a:t>0.6228</a:t>
                      </a:r>
                      <a:endParaRPr lang="en-US" sz="900" dirty="0"/>
                    </a:p>
                  </a:txBody>
                  <a:tcPr/>
                </a:tc>
                <a:tc>
                  <a:txBody>
                    <a:bodyPr/>
                    <a:lstStyle/>
                    <a:p>
                      <a:pPr algn="r"/>
                      <a:r>
                        <a:rPr sz="900" dirty="0"/>
                        <a:t>740.00</a:t>
                      </a:r>
                      <a:endParaRPr lang="en-US" sz="900" dirty="0"/>
                    </a:p>
                  </a:txBody>
                  <a:tcPr/>
                </a:tc>
                <a:tc>
                  <a:txBody>
                    <a:bodyPr/>
                    <a:lstStyle/>
                    <a:p>
                      <a:pPr algn="r"/>
                      <a:r>
                        <a:rPr sz="900" dirty="0"/>
                        <a:t> -8000.0</a:t>
                      </a:r>
                      <a:endParaRPr lang="en-US" sz="900" dirty="0"/>
                    </a:p>
                  </a:txBody>
                  <a:tcPr/>
                </a:tc>
                <a:tc>
                  <a:txBody>
                    <a:bodyPr/>
                    <a:lstStyle/>
                    <a:p>
                      <a:pPr algn="r"/>
                      <a:r>
                        <a:rPr sz="900" dirty="0"/>
                        <a:t>8000.0</a:t>
                      </a:r>
                      <a:endParaRPr lang="en-US" sz="900" dirty="0"/>
                    </a:p>
                  </a:txBody>
                  <a:tcPr/>
                </a:tc>
                <a:tc>
                  <a:txBody>
                    <a:bodyPr/>
                    <a:lstStyle/>
                    <a:p>
                      <a:endParaRPr lang="en-US" sz="900" dirty="0"/>
                    </a:p>
                  </a:txBody>
                  <a:tcPr>
                    <a:blipFill dpi="0" rotWithShape="1">
                      <a:blip r:embed="rId6">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5"/>
                  </a:ext>
                </a:extLst>
              </a:tr>
              <a:tr h="0">
                <a:tc>
                  <a:txBody>
                    <a:bodyPr/>
                    <a:lstStyle/>
                    <a:p>
                      <a:r>
                        <a:rPr sz="900" dirty="0"/>
                        <a:t>ES-I_0</a:t>
                      </a:r>
                      <a:endParaRPr lang="en-US" sz="900" dirty="0"/>
                    </a:p>
                  </a:txBody>
                  <a:tcPr/>
                </a:tc>
                <a:tc>
                  <a:txBody>
                    <a:bodyPr/>
                    <a:lstStyle/>
                    <a:p>
                      <a:r>
                        <a:rPr sz="900" dirty="0"/>
                        <a:t>DS-I_0</a:t>
                      </a:r>
                      <a:endParaRPr lang="en-US" sz="900" dirty="0"/>
                    </a:p>
                  </a:txBody>
                  <a:tcPr/>
                </a:tc>
                <a:tc>
                  <a:txBody>
                    <a:bodyPr/>
                    <a:lstStyle/>
                    <a:p>
                      <a:pPr algn="r"/>
                      <a:r>
                        <a:rPr sz="900" dirty="0"/>
                        <a:t>0.80000</a:t>
                      </a:r>
                      <a:endParaRPr lang="en-US" sz="900" dirty="0"/>
                    </a:p>
                  </a:txBody>
                  <a:tcPr/>
                </a:tc>
                <a:tc>
                  <a:txBody>
                    <a:bodyPr/>
                    <a:lstStyle/>
                    <a:p>
                      <a:pPr algn="r"/>
                      <a:r>
                        <a:rPr sz="900" dirty="0"/>
                        <a:t>2.634788</a:t>
                      </a:r>
                      <a:endParaRPr lang="en-US" sz="900" dirty="0"/>
                    </a:p>
                  </a:txBody>
                  <a:tcPr/>
                </a:tc>
                <a:tc>
                  <a:txBody>
                    <a:bodyPr/>
                    <a:lstStyle/>
                    <a:p>
                      <a:pPr algn="r"/>
                      <a:r>
                        <a:rPr sz="900" dirty="0"/>
                        <a:t>0.30363</a:t>
                      </a:r>
                      <a:endParaRPr lang="en-US" sz="900" dirty="0"/>
                    </a:p>
                  </a:txBody>
                  <a:tcPr/>
                </a:tc>
                <a:tc>
                  <a:txBody>
                    <a:bodyPr/>
                    <a:lstStyle/>
                    <a:p>
                      <a:pPr algn="r"/>
                      <a:r>
                        <a:rPr sz="900" dirty="0"/>
                        <a:t>0.7614</a:t>
                      </a:r>
                      <a:endParaRPr lang="en-US" sz="900" dirty="0"/>
                    </a:p>
                  </a:txBody>
                  <a:tcPr/>
                </a:tc>
                <a:tc>
                  <a:txBody>
                    <a:bodyPr/>
                    <a:lstStyle/>
                    <a:p>
                      <a:pPr algn="r"/>
                      <a:r>
                        <a:rPr sz="900" dirty="0"/>
                        <a:t>1000.00</a:t>
                      </a:r>
                      <a:endParaRPr lang="en-US" sz="900" dirty="0"/>
                    </a:p>
                  </a:txBody>
                  <a:tcPr/>
                </a:tc>
                <a:tc>
                  <a:txBody>
                    <a:bodyPr/>
                    <a:lstStyle/>
                    <a:p>
                      <a:pPr algn="r"/>
                      <a:r>
                        <a:rPr sz="900" dirty="0"/>
                        <a:t> -9600.0</a:t>
                      </a:r>
                      <a:endParaRPr lang="en-US" sz="900" dirty="0"/>
                    </a:p>
                  </a:txBody>
                  <a:tcPr/>
                </a:tc>
                <a:tc>
                  <a:txBody>
                    <a:bodyPr/>
                    <a:lstStyle/>
                    <a:p>
                      <a:pPr algn="r"/>
                      <a:r>
                        <a:rPr sz="900" dirty="0"/>
                        <a:t>6080.0</a:t>
                      </a:r>
                      <a:endParaRPr lang="en-US" sz="900" dirty="0"/>
                    </a:p>
                  </a:txBody>
                  <a:tcPr/>
                </a:tc>
                <a:tc>
                  <a:txBody>
                    <a:bodyPr/>
                    <a:lstStyle/>
                    <a:p>
                      <a:endParaRPr lang="en-US" sz="900" dirty="0"/>
                    </a:p>
                  </a:txBody>
                  <a:tcPr>
                    <a:blipFill dpi="0" rotWithShape="1">
                      <a:blip r:embed="rId7">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6"/>
                  </a:ext>
                </a:extLst>
              </a:tr>
              <a:tr h="0">
                <a:tc>
                  <a:txBody>
                    <a:bodyPr/>
                    <a:lstStyle/>
                    <a:p>
                      <a:r>
                        <a:rPr sz="900" dirty="0"/>
                        <a:t>ED-N_0</a:t>
                      </a:r>
                      <a:endParaRPr lang="en-US" sz="900" dirty="0"/>
                    </a:p>
                  </a:txBody>
                  <a:tcPr/>
                </a:tc>
                <a:tc>
                  <a:txBody>
                    <a:bodyPr/>
                    <a:lstStyle/>
                    <a:p>
                      <a:r>
                        <a:rPr sz="900" dirty="0"/>
                        <a:t>DS-I_0</a:t>
                      </a:r>
                      <a:endParaRPr lang="en-US" sz="900" dirty="0"/>
                    </a:p>
                  </a:txBody>
                  <a:tcPr/>
                </a:tc>
                <a:tc>
                  <a:txBody>
                    <a:bodyPr/>
                    <a:lstStyle/>
                    <a:p>
                      <a:pPr algn="r"/>
                      <a:r>
                        <a:rPr sz="900" dirty="0"/>
                        <a:t>0.73889</a:t>
                      </a:r>
                      <a:endParaRPr lang="en-US" sz="900" dirty="0"/>
                    </a:p>
                  </a:txBody>
                  <a:tcPr/>
                </a:tc>
                <a:tc>
                  <a:txBody>
                    <a:bodyPr/>
                    <a:lstStyle/>
                    <a:p>
                      <a:pPr algn="r"/>
                      <a:r>
                        <a:rPr sz="900" dirty="0"/>
                        <a:t>2.574207</a:t>
                      </a:r>
                      <a:endParaRPr lang="en-US" sz="900" dirty="0"/>
                    </a:p>
                  </a:txBody>
                  <a:tcPr/>
                </a:tc>
                <a:tc>
                  <a:txBody>
                    <a:bodyPr/>
                    <a:lstStyle/>
                    <a:p>
                      <a:pPr algn="r"/>
                      <a:r>
                        <a:rPr sz="900" dirty="0"/>
                        <a:t>0.28704</a:t>
                      </a:r>
                      <a:endParaRPr lang="en-US" sz="900" dirty="0"/>
                    </a:p>
                  </a:txBody>
                  <a:tcPr/>
                </a:tc>
                <a:tc>
                  <a:txBody>
                    <a:bodyPr/>
                    <a:lstStyle/>
                    <a:p>
                      <a:pPr algn="r"/>
                      <a:r>
                        <a:rPr sz="900" dirty="0"/>
                        <a:t>0.7741</a:t>
                      </a:r>
                      <a:endParaRPr lang="en-US" sz="900" dirty="0"/>
                    </a:p>
                  </a:txBody>
                  <a:tcPr/>
                </a:tc>
                <a:tc>
                  <a:txBody>
                    <a:bodyPr/>
                    <a:lstStyle/>
                    <a:p>
                      <a:pPr algn="r"/>
                      <a:r>
                        <a:rPr sz="900" dirty="0"/>
                        <a:t>280.00</a:t>
                      </a:r>
                      <a:endParaRPr lang="en-US" sz="900" dirty="0"/>
                    </a:p>
                  </a:txBody>
                  <a:tcPr/>
                </a:tc>
                <a:tc>
                  <a:txBody>
                    <a:bodyPr/>
                    <a:lstStyle/>
                    <a:p>
                      <a:pPr algn="r"/>
                      <a:r>
                        <a:rPr sz="900" dirty="0"/>
                        <a:t> -8000.0</a:t>
                      </a:r>
                      <a:endParaRPr lang="en-US" sz="900" dirty="0"/>
                    </a:p>
                  </a:txBody>
                  <a:tcPr/>
                </a:tc>
                <a:tc>
                  <a:txBody>
                    <a:bodyPr/>
                    <a:lstStyle/>
                    <a:p>
                      <a:pPr algn="r"/>
                      <a:r>
                        <a:rPr sz="900" dirty="0"/>
                        <a:t>7360.0</a:t>
                      </a:r>
                      <a:endParaRPr lang="en-US" sz="900" dirty="0"/>
                    </a:p>
                  </a:txBody>
                  <a:tcPr/>
                </a:tc>
                <a:tc>
                  <a:txBody>
                    <a:bodyPr/>
                    <a:lstStyle/>
                    <a:p>
                      <a:endParaRPr lang="en-US" sz="900" dirty="0"/>
                    </a:p>
                  </a:txBody>
                  <a:tcPr>
                    <a:blipFill dpi="0" rotWithShape="1">
                      <a:blip r:embed="rId8">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7"/>
                  </a:ext>
                </a:extLst>
              </a:tr>
              <a:tr h="0">
                <a:tc>
                  <a:txBody>
                    <a:bodyPr/>
                    <a:lstStyle/>
                    <a:p>
                      <a:r>
                        <a:rPr sz="900" dirty="0"/>
                        <a:t>ED-N_0</a:t>
                      </a:r>
                      <a:endParaRPr lang="en-US" sz="900" dirty="0"/>
                    </a:p>
                  </a:txBody>
                  <a:tcPr/>
                </a:tc>
                <a:tc>
                  <a:txBody>
                    <a:bodyPr/>
                    <a:lstStyle/>
                    <a:p>
                      <a:r>
                        <a:rPr sz="900" dirty="0"/>
                        <a:t>DD-N_0</a:t>
                      </a:r>
                      <a:endParaRPr lang="en-US" sz="900" dirty="0"/>
                    </a:p>
                  </a:txBody>
                  <a:tcPr/>
                </a:tc>
                <a:tc>
                  <a:txBody>
                    <a:bodyPr/>
                    <a:lstStyle/>
                    <a:p>
                      <a:pPr algn="r"/>
                      <a:r>
                        <a:rPr sz="900" dirty="0"/>
                        <a:t>0.33333</a:t>
                      </a:r>
                      <a:endParaRPr lang="en-US" sz="900" dirty="0"/>
                    </a:p>
                  </a:txBody>
                  <a:tcPr/>
                </a:tc>
                <a:tc>
                  <a:txBody>
                    <a:bodyPr/>
                    <a:lstStyle/>
                    <a:p>
                      <a:pPr algn="r"/>
                      <a:r>
                        <a:rPr sz="900" dirty="0"/>
                        <a:t>2.508808</a:t>
                      </a:r>
                      <a:endParaRPr lang="en-US" sz="900" dirty="0"/>
                    </a:p>
                  </a:txBody>
                  <a:tcPr/>
                </a:tc>
                <a:tc>
                  <a:txBody>
                    <a:bodyPr/>
                    <a:lstStyle/>
                    <a:p>
                      <a:pPr algn="r"/>
                      <a:r>
                        <a:rPr sz="900" dirty="0"/>
                        <a:t>0.13287</a:t>
                      </a:r>
                      <a:endParaRPr lang="en-US" sz="900" dirty="0"/>
                    </a:p>
                  </a:txBody>
                  <a:tcPr/>
                </a:tc>
                <a:tc>
                  <a:txBody>
                    <a:bodyPr/>
                    <a:lstStyle/>
                    <a:p>
                      <a:pPr algn="r"/>
                      <a:r>
                        <a:rPr sz="900" dirty="0"/>
                        <a:t>0.8943</a:t>
                      </a:r>
                      <a:endParaRPr lang="en-US" sz="900" dirty="0"/>
                    </a:p>
                  </a:txBody>
                  <a:tcPr/>
                </a:tc>
                <a:tc>
                  <a:txBody>
                    <a:bodyPr/>
                    <a:lstStyle/>
                    <a:p>
                      <a:pPr algn="r"/>
                      <a:r>
                        <a:rPr sz="900" dirty="0"/>
                        <a:t>60.00</a:t>
                      </a:r>
                      <a:endParaRPr lang="en-US" sz="900" dirty="0"/>
                    </a:p>
                  </a:txBody>
                  <a:tcPr/>
                </a:tc>
                <a:tc>
                  <a:txBody>
                    <a:bodyPr/>
                    <a:lstStyle/>
                    <a:p>
                      <a:pPr algn="r"/>
                      <a:r>
                        <a:rPr sz="900" dirty="0"/>
                        <a:t> -8000.0</a:t>
                      </a:r>
                      <a:endParaRPr lang="en-US" sz="900" dirty="0"/>
                    </a:p>
                  </a:txBody>
                  <a:tcPr/>
                </a:tc>
                <a:tc>
                  <a:txBody>
                    <a:bodyPr/>
                    <a:lstStyle/>
                    <a:p>
                      <a:pPr algn="r"/>
                      <a:r>
                        <a:rPr sz="900" dirty="0"/>
                        <a:t>7900.0</a:t>
                      </a:r>
                      <a:endParaRPr lang="en-US" sz="900" dirty="0"/>
                    </a:p>
                  </a:txBody>
                  <a:tcPr/>
                </a:tc>
                <a:tc>
                  <a:txBody>
                    <a:bodyPr/>
                    <a:lstStyle/>
                    <a:p>
                      <a:endParaRPr lang="en-US" sz="900" dirty="0"/>
                    </a:p>
                  </a:txBody>
                  <a:tcPr>
                    <a:blipFill dpi="0" rotWithShape="1">
                      <a:blip r:embed="rId9">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8"/>
                  </a:ext>
                </a:extLst>
              </a:tr>
              <a:tr h="0">
                <a:tc>
                  <a:txBody>
                    <a:bodyPr/>
                    <a:lstStyle/>
                    <a:p>
                      <a:r>
                        <a:rPr sz="900" dirty="0"/>
                        <a:t>ES-I_0</a:t>
                      </a:r>
                      <a:endParaRPr lang="en-US" sz="900" dirty="0"/>
                    </a:p>
                  </a:txBody>
                  <a:tcPr/>
                </a:tc>
                <a:tc>
                  <a:txBody>
                    <a:bodyPr/>
                    <a:lstStyle/>
                    <a:p>
                      <a:r>
                        <a:rPr sz="900" dirty="0"/>
                        <a:t>ED-N_0</a:t>
                      </a:r>
                      <a:endParaRPr lang="en-US" sz="900" dirty="0"/>
                    </a:p>
                  </a:txBody>
                  <a:tcPr/>
                </a:tc>
                <a:tc>
                  <a:txBody>
                    <a:bodyPr/>
                    <a:lstStyle/>
                    <a:p>
                      <a:pPr algn="r"/>
                      <a:r>
                        <a:rPr sz="900" dirty="0"/>
                        <a:t>0.21111</a:t>
                      </a:r>
                      <a:endParaRPr lang="en-US" sz="900" dirty="0"/>
                    </a:p>
                  </a:txBody>
                  <a:tcPr/>
                </a:tc>
                <a:tc>
                  <a:txBody>
                    <a:bodyPr/>
                    <a:lstStyle/>
                    <a:p>
                      <a:pPr algn="r"/>
                      <a:r>
                        <a:rPr sz="900" dirty="0"/>
                        <a:t>2.567364</a:t>
                      </a:r>
                      <a:endParaRPr lang="en-US" sz="900" dirty="0"/>
                    </a:p>
                  </a:txBody>
                  <a:tcPr/>
                </a:tc>
                <a:tc>
                  <a:txBody>
                    <a:bodyPr/>
                    <a:lstStyle/>
                    <a:p>
                      <a:pPr algn="r"/>
                      <a:r>
                        <a:rPr sz="900" dirty="0"/>
                        <a:t>0.08223</a:t>
                      </a:r>
                      <a:endParaRPr lang="en-US" sz="900" dirty="0"/>
                    </a:p>
                  </a:txBody>
                  <a:tcPr/>
                </a:tc>
                <a:tc>
                  <a:txBody>
                    <a:bodyPr/>
                    <a:lstStyle/>
                    <a:p>
                      <a:pPr algn="r"/>
                      <a:r>
                        <a:rPr sz="900" dirty="0"/>
                        <a:t>0.9345</a:t>
                      </a:r>
                      <a:endParaRPr lang="en-US" sz="900" dirty="0"/>
                    </a:p>
                  </a:txBody>
                  <a:tcPr/>
                </a:tc>
                <a:tc>
                  <a:txBody>
                    <a:bodyPr/>
                    <a:lstStyle/>
                    <a:p>
                      <a:pPr algn="r"/>
                      <a:r>
                        <a:rPr sz="900" dirty="0"/>
                        <a:t>0.00</a:t>
                      </a:r>
                      <a:endParaRPr lang="en-US" sz="900" dirty="0"/>
                    </a:p>
                  </a:txBody>
                  <a:tcPr/>
                </a:tc>
                <a:tc>
                  <a:txBody>
                    <a:bodyPr/>
                    <a:lstStyle/>
                    <a:p>
                      <a:pPr algn="r"/>
                      <a:r>
                        <a:rPr sz="900" dirty="0"/>
                        <a:t> -6400.0</a:t>
                      </a:r>
                      <a:endParaRPr lang="en-US" sz="900" dirty="0"/>
                    </a:p>
                  </a:txBody>
                  <a:tcPr/>
                </a:tc>
                <a:tc>
                  <a:txBody>
                    <a:bodyPr/>
                    <a:lstStyle/>
                    <a:p>
                      <a:pPr algn="r"/>
                      <a:r>
                        <a:rPr sz="900" dirty="0"/>
                        <a:t>6000.0</a:t>
                      </a:r>
                      <a:endParaRPr lang="en-US" sz="900" dirty="0"/>
                    </a:p>
                  </a:txBody>
                  <a:tcPr/>
                </a:tc>
                <a:tc>
                  <a:txBody>
                    <a:bodyPr/>
                    <a:lstStyle/>
                    <a:p>
                      <a:endParaRPr lang="en-US" sz="900" dirty="0"/>
                    </a:p>
                  </a:txBody>
                  <a:tcPr>
                    <a:blipFill dpi="0" rotWithShape="1">
                      <a:blip r:embed="rId10">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9"/>
                  </a:ext>
                </a:extLst>
              </a:tr>
              <a:tr h="0">
                <a:tc>
                  <a:txBody>
                    <a:bodyPr/>
                    <a:lstStyle/>
                    <a:p>
                      <a:r>
                        <a:rPr sz="900" dirty="0"/>
                        <a:t>DS-I_0</a:t>
                      </a:r>
                      <a:endParaRPr lang="en-US" sz="900" dirty="0"/>
                    </a:p>
                  </a:txBody>
                  <a:tcPr/>
                </a:tc>
                <a:tc>
                  <a:txBody>
                    <a:bodyPr/>
                    <a:lstStyle/>
                    <a:p>
                      <a:r>
                        <a:rPr sz="900" dirty="0"/>
                        <a:t>DD-N_0</a:t>
                      </a:r>
                      <a:endParaRPr lang="en-US" sz="900" dirty="0"/>
                    </a:p>
                  </a:txBody>
                  <a:tcPr/>
                </a:tc>
                <a:tc>
                  <a:txBody>
                    <a:bodyPr/>
                    <a:lstStyle/>
                    <a:p>
                      <a:pPr algn="r"/>
                      <a:r>
                        <a:rPr sz="900" dirty="0"/>
                        <a:t>0.10556</a:t>
                      </a:r>
                      <a:endParaRPr lang="en-US" sz="900" dirty="0"/>
                    </a:p>
                  </a:txBody>
                  <a:tcPr/>
                </a:tc>
                <a:tc>
                  <a:txBody>
                    <a:bodyPr/>
                    <a:lstStyle/>
                    <a:p>
                      <a:pPr algn="r"/>
                      <a:r>
                        <a:rPr sz="900" dirty="0"/>
                        <a:t>2.566222</a:t>
                      </a:r>
                      <a:endParaRPr lang="en-US" sz="900" dirty="0"/>
                    </a:p>
                  </a:txBody>
                  <a:tcPr/>
                </a:tc>
                <a:tc>
                  <a:txBody>
                    <a:bodyPr/>
                    <a:lstStyle/>
                    <a:p>
                      <a:pPr algn="r"/>
                      <a:r>
                        <a:rPr sz="900" dirty="0"/>
                        <a:t>0.04113</a:t>
                      </a:r>
                      <a:endParaRPr lang="en-US" sz="900" dirty="0"/>
                    </a:p>
                  </a:txBody>
                  <a:tcPr/>
                </a:tc>
                <a:tc>
                  <a:txBody>
                    <a:bodyPr/>
                    <a:lstStyle/>
                    <a:p>
                      <a:pPr algn="r"/>
                      <a:r>
                        <a:rPr sz="900" dirty="0"/>
                        <a:t>0.9672</a:t>
                      </a:r>
                      <a:endParaRPr lang="en-US" sz="900" dirty="0"/>
                    </a:p>
                  </a:txBody>
                  <a:tcPr/>
                </a:tc>
                <a:tc>
                  <a:txBody>
                    <a:bodyPr/>
                    <a:lstStyle/>
                    <a:p>
                      <a:pPr algn="r"/>
                      <a:r>
                        <a:rPr sz="900" dirty="0"/>
                        <a:t>0.00</a:t>
                      </a:r>
                      <a:endParaRPr lang="en-US" sz="900" dirty="0"/>
                    </a:p>
                  </a:txBody>
                  <a:tcPr/>
                </a:tc>
                <a:tc>
                  <a:txBody>
                    <a:bodyPr/>
                    <a:lstStyle/>
                    <a:p>
                      <a:pPr algn="r"/>
                      <a:r>
                        <a:rPr sz="900" dirty="0"/>
                        <a:t> -9000.0</a:t>
                      </a:r>
                      <a:endParaRPr lang="en-US" sz="900" dirty="0"/>
                    </a:p>
                  </a:txBody>
                  <a:tcPr/>
                </a:tc>
                <a:tc>
                  <a:txBody>
                    <a:bodyPr/>
                    <a:lstStyle/>
                    <a:p>
                      <a:pPr algn="r"/>
                      <a:r>
                        <a:rPr sz="900" dirty="0"/>
                        <a:t>8000.0</a:t>
                      </a:r>
                      <a:endParaRPr lang="en-US" sz="900" dirty="0"/>
                    </a:p>
                  </a:txBody>
                  <a:tcPr/>
                </a:tc>
                <a:tc>
                  <a:txBody>
                    <a:bodyPr/>
                    <a:lstStyle/>
                    <a:p>
                      <a:endParaRPr lang="en-US" sz="900" dirty="0"/>
                    </a:p>
                  </a:txBody>
                  <a:tcPr>
                    <a:blipFill dpi="0" rotWithShape="1">
                      <a:blip r:embed="rId11">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0"/>
                  </a:ext>
                </a:extLst>
              </a:tr>
              <a:tr h="0">
                <a:tc>
                  <a:txBody>
                    <a:bodyPr/>
                    <a:lstStyle/>
                    <a:p>
                      <a:r>
                        <a:rPr sz="900" dirty="0"/>
                        <a:t>ES-I_0</a:t>
                      </a:r>
                      <a:endParaRPr lang="en-US" sz="900" dirty="0"/>
                    </a:p>
                  </a:txBody>
                  <a:tcPr/>
                </a:tc>
                <a:tc>
                  <a:txBody>
                    <a:bodyPr/>
                    <a:lstStyle/>
                    <a:p>
                      <a:r>
                        <a:rPr sz="900" dirty="0"/>
                        <a:t>DD-N_0</a:t>
                      </a:r>
                      <a:endParaRPr lang="en-US" sz="900" dirty="0"/>
                    </a:p>
                  </a:txBody>
                  <a:tcPr/>
                </a:tc>
                <a:tc>
                  <a:txBody>
                    <a:bodyPr/>
                    <a:lstStyle/>
                    <a:p>
                      <a:pPr algn="r"/>
                      <a:r>
                        <a:rPr sz="900" dirty="0"/>
                        <a:t>0.00000</a:t>
                      </a:r>
                      <a:endParaRPr lang="en-US" sz="900" dirty="0"/>
                    </a:p>
                  </a:txBody>
                  <a:tcPr/>
                </a:tc>
                <a:tc>
                  <a:txBody>
                    <a:bodyPr/>
                    <a:lstStyle/>
                    <a:p>
                      <a:pPr algn="r"/>
                      <a:r>
                        <a:rPr sz="900" dirty="0"/>
                        <a:t>2.576484</a:t>
                      </a:r>
                      <a:endParaRPr lang="en-US" sz="900" dirty="0"/>
                    </a:p>
                  </a:txBody>
                  <a:tcPr/>
                </a:tc>
                <a:tc>
                  <a:txBody>
                    <a:bodyPr/>
                    <a:lstStyle/>
                    <a:p>
                      <a:pPr algn="r"/>
                      <a:r>
                        <a:rPr sz="900" dirty="0"/>
                        <a:t>0.00000</a:t>
                      </a:r>
                      <a:endParaRPr lang="en-US" sz="900" dirty="0"/>
                    </a:p>
                  </a:txBody>
                  <a:tcPr/>
                </a:tc>
                <a:tc>
                  <a:txBody>
                    <a:bodyPr/>
                    <a:lstStyle/>
                    <a:p>
                      <a:pPr algn="r"/>
                      <a:r>
                        <a:rPr sz="900" dirty="0"/>
                        <a:t>1.0000</a:t>
                      </a:r>
                      <a:endParaRPr lang="en-US" sz="900" dirty="0"/>
                    </a:p>
                  </a:txBody>
                  <a:tcPr/>
                </a:tc>
                <a:tc>
                  <a:txBody>
                    <a:bodyPr/>
                    <a:lstStyle/>
                    <a:p>
                      <a:pPr algn="r"/>
                      <a:r>
                        <a:rPr sz="900" dirty="0"/>
                        <a:t>0.00</a:t>
                      </a:r>
                      <a:endParaRPr lang="en-US" sz="900" dirty="0"/>
                    </a:p>
                  </a:txBody>
                  <a:tcPr/>
                </a:tc>
                <a:tc>
                  <a:txBody>
                    <a:bodyPr/>
                    <a:lstStyle/>
                    <a:p>
                      <a:pPr algn="r"/>
                      <a:r>
                        <a:rPr sz="900" dirty="0"/>
                        <a:t> -8000.0</a:t>
                      </a:r>
                      <a:endParaRPr lang="en-US" sz="900" dirty="0"/>
                    </a:p>
                  </a:txBody>
                  <a:tcPr/>
                </a:tc>
                <a:tc>
                  <a:txBody>
                    <a:bodyPr/>
                    <a:lstStyle/>
                    <a:p>
                      <a:pPr algn="r"/>
                      <a:r>
                        <a:rPr sz="900" dirty="0"/>
                        <a:t>6080.0</a:t>
                      </a:r>
                      <a:endParaRPr lang="en-US" sz="900" dirty="0"/>
                    </a:p>
                  </a:txBody>
                  <a:tcPr/>
                </a:tc>
                <a:tc>
                  <a:txBody>
                    <a:bodyPr/>
                    <a:lstStyle/>
                    <a:p>
                      <a:endParaRPr lang="en-US" sz="900" dirty="0"/>
                    </a:p>
                  </a:txBody>
                  <a:tcPr>
                    <a:blipFill dpi="0" rotWithShape="1">
                      <a:blip r:embed="rId1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1"/>
                  </a:ext>
                </a:extLst>
              </a:tr>
              <a:tr h="0">
                <a:tc>
                  <a:txBody>
                    <a:bodyPr/>
                    <a:lstStyle/>
                    <a:p>
                      <a:r>
                        <a:rPr sz="900" dirty="0"/>
                        <a:t>ES-N_0</a:t>
                      </a:r>
                      <a:endParaRPr lang="en-US" sz="900" dirty="0"/>
                    </a:p>
                  </a:txBody>
                  <a:tcPr/>
                </a:tc>
                <a:tc>
                  <a:txBody>
                    <a:bodyPr/>
                    <a:lstStyle/>
                    <a:p>
                      <a:r>
                        <a:rPr sz="900" dirty="0"/>
                        <a:t>DS-N_0</a:t>
                      </a:r>
                      <a:endParaRPr lang="en-US" sz="900" dirty="0"/>
                    </a:p>
                  </a:txBody>
                  <a:tcPr/>
                </a:tc>
                <a:tc>
                  <a:txBody>
                    <a:bodyPr/>
                    <a:lstStyle/>
                    <a:p>
                      <a:pPr algn="r"/>
                      <a:r>
                        <a:rPr sz="900" dirty="0"/>
                        <a:t> -0.40000</a:t>
                      </a:r>
                      <a:endParaRPr lang="en-US" sz="900" dirty="0"/>
                    </a:p>
                  </a:txBody>
                  <a:tcPr/>
                </a:tc>
                <a:tc>
                  <a:txBody>
                    <a:bodyPr/>
                    <a:lstStyle/>
                    <a:p>
                      <a:pPr algn="r"/>
                      <a:r>
                        <a:rPr sz="900" dirty="0"/>
                        <a:t>2.605662</a:t>
                      </a:r>
                      <a:endParaRPr lang="en-US" sz="900" dirty="0"/>
                    </a:p>
                  </a:txBody>
                  <a:tcPr/>
                </a:tc>
                <a:tc>
                  <a:txBody>
                    <a:bodyPr/>
                    <a:lstStyle/>
                    <a:p>
                      <a:pPr algn="r"/>
                      <a:r>
                        <a:rPr sz="900" dirty="0"/>
                        <a:t> -0.15351</a:t>
                      </a:r>
                      <a:endParaRPr lang="en-US" sz="900" dirty="0"/>
                    </a:p>
                  </a:txBody>
                  <a:tcPr/>
                </a:tc>
                <a:tc>
                  <a:txBody>
                    <a:bodyPr/>
                    <a:lstStyle/>
                    <a:p>
                      <a:pPr algn="r"/>
                      <a:r>
                        <a:rPr sz="900" dirty="0"/>
                        <a:t>0.8780</a:t>
                      </a:r>
                      <a:endParaRPr lang="en-US" sz="900" dirty="0"/>
                    </a:p>
                  </a:txBody>
                  <a:tcPr/>
                </a:tc>
                <a:tc>
                  <a:txBody>
                    <a:bodyPr/>
                    <a:lstStyle/>
                    <a:p>
                      <a:pPr algn="r"/>
                      <a:r>
                        <a:rPr sz="900" dirty="0"/>
                        <a:t>0.00</a:t>
                      </a:r>
                      <a:endParaRPr lang="en-US" sz="900" dirty="0"/>
                    </a:p>
                  </a:txBody>
                  <a:tcPr/>
                </a:tc>
                <a:tc>
                  <a:txBody>
                    <a:bodyPr/>
                    <a:lstStyle/>
                    <a:p>
                      <a:pPr algn="r"/>
                      <a:r>
                        <a:rPr sz="900" dirty="0"/>
                        <a:t> -840.0</a:t>
                      </a:r>
                      <a:endParaRPr lang="en-US" sz="900" dirty="0"/>
                    </a:p>
                  </a:txBody>
                  <a:tcPr/>
                </a:tc>
                <a:tc>
                  <a:txBody>
                    <a:bodyPr/>
                    <a:lstStyle/>
                    <a:p>
                      <a:pPr algn="r"/>
                      <a:r>
                        <a:rPr sz="900" dirty="0"/>
                        <a:t>680.0</a:t>
                      </a:r>
                      <a:endParaRPr lang="en-US" sz="900" dirty="0"/>
                    </a:p>
                  </a:txBody>
                  <a:tcPr/>
                </a:tc>
                <a:tc>
                  <a:txBody>
                    <a:bodyPr/>
                    <a:lstStyle/>
                    <a:p>
                      <a:endParaRPr lang="en-US" sz="900" dirty="0"/>
                    </a:p>
                  </a:txBody>
                  <a:tcPr>
                    <a:blipFill dpi="0" rotWithShape="1">
                      <a:blip r:embed="rId13">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2"/>
                  </a:ext>
                </a:extLst>
              </a:tr>
              <a:tr h="0">
                <a:tc>
                  <a:txBody>
                    <a:bodyPr/>
                    <a:lstStyle/>
                    <a:p>
                      <a:r>
                        <a:rPr sz="900" dirty="0"/>
                        <a:t>ED-N_0</a:t>
                      </a:r>
                      <a:endParaRPr lang="en-US" sz="900" dirty="0"/>
                    </a:p>
                  </a:txBody>
                  <a:tcPr/>
                </a:tc>
                <a:tc>
                  <a:txBody>
                    <a:bodyPr/>
                    <a:lstStyle/>
                    <a:p>
                      <a:r>
                        <a:rPr sz="900" dirty="0"/>
                        <a:t>ED-I_0</a:t>
                      </a:r>
                      <a:endParaRPr lang="en-US" sz="900" dirty="0"/>
                    </a:p>
                  </a:txBody>
                  <a:tcPr/>
                </a:tc>
                <a:tc>
                  <a:txBody>
                    <a:bodyPr/>
                    <a:lstStyle/>
                    <a:p>
                      <a:pPr algn="r"/>
                      <a:r>
                        <a:rPr sz="900" dirty="0"/>
                        <a:t> -0.84444</a:t>
                      </a:r>
                      <a:endParaRPr lang="en-US" sz="900" dirty="0"/>
                    </a:p>
                  </a:txBody>
                  <a:tcPr/>
                </a:tc>
                <a:tc>
                  <a:txBody>
                    <a:bodyPr/>
                    <a:lstStyle/>
                    <a:p>
                      <a:pPr algn="r"/>
                      <a:r>
                        <a:rPr sz="900" dirty="0"/>
                        <a:t>2.567364</a:t>
                      </a:r>
                      <a:endParaRPr lang="en-US" sz="900" dirty="0"/>
                    </a:p>
                  </a:txBody>
                  <a:tcPr/>
                </a:tc>
                <a:tc>
                  <a:txBody>
                    <a:bodyPr/>
                    <a:lstStyle/>
                    <a:p>
                      <a:pPr algn="r"/>
                      <a:r>
                        <a:rPr sz="900" dirty="0"/>
                        <a:t> -0.32891</a:t>
                      </a:r>
                      <a:endParaRPr lang="en-US" sz="900" dirty="0"/>
                    </a:p>
                  </a:txBody>
                  <a:tcPr/>
                </a:tc>
                <a:tc>
                  <a:txBody>
                    <a:bodyPr/>
                    <a:lstStyle/>
                    <a:p>
                      <a:pPr algn="r"/>
                      <a:r>
                        <a:rPr sz="900" dirty="0"/>
                        <a:t>0.7422</a:t>
                      </a:r>
                      <a:endParaRPr lang="en-US" sz="900" dirty="0"/>
                    </a:p>
                  </a:txBody>
                  <a:tcPr/>
                </a:tc>
                <a:tc>
                  <a:txBody>
                    <a:bodyPr/>
                    <a:lstStyle/>
                    <a:p>
                      <a:pPr algn="r"/>
                      <a:r>
                        <a:rPr sz="900" dirty="0"/>
                        <a:t> -490.00</a:t>
                      </a:r>
                      <a:endParaRPr lang="en-US" sz="900" dirty="0"/>
                    </a:p>
                  </a:txBody>
                  <a:tcPr/>
                </a:tc>
                <a:tc>
                  <a:txBody>
                    <a:bodyPr/>
                    <a:lstStyle/>
                    <a:p>
                      <a:pPr algn="r"/>
                      <a:r>
                        <a:rPr sz="900" dirty="0"/>
                        <a:t> -8000.0</a:t>
                      </a:r>
                      <a:endParaRPr lang="en-US" sz="900" dirty="0"/>
                    </a:p>
                  </a:txBody>
                  <a:tcPr/>
                </a:tc>
                <a:tc>
                  <a:txBody>
                    <a:bodyPr/>
                    <a:lstStyle/>
                    <a:p>
                      <a:pPr algn="r"/>
                      <a:r>
                        <a:rPr sz="900" dirty="0"/>
                        <a:t>6400.0</a:t>
                      </a:r>
                      <a:endParaRPr lang="en-US" sz="900" dirty="0"/>
                    </a:p>
                  </a:txBody>
                  <a:tcPr/>
                </a:tc>
                <a:tc>
                  <a:txBody>
                    <a:bodyPr/>
                    <a:lstStyle/>
                    <a:p>
                      <a:endParaRPr lang="en-US" sz="900" dirty="0"/>
                    </a:p>
                  </a:txBody>
                  <a:tcPr>
                    <a:blipFill dpi="0" rotWithShape="1">
                      <a:blip r:embed="rId14">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3"/>
                  </a:ext>
                </a:extLst>
              </a:tr>
              <a:tr h="0">
                <a:tc>
                  <a:txBody>
                    <a:bodyPr/>
                    <a:lstStyle/>
                    <a:p>
                      <a:r>
                        <a:rPr sz="900" dirty="0"/>
                        <a:t>ES-I_0</a:t>
                      </a:r>
                      <a:endParaRPr lang="en-US" sz="900" dirty="0"/>
                    </a:p>
                  </a:txBody>
                  <a:tcPr/>
                </a:tc>
                <a:tc>
                  <a:txBody>
                    <a:bodyPr/>
                    <a:lstStyle/>
                    <a:p>
                      <a:r>
                        <a:rPr sz="900" dirty="0"/>
                        <a:t>ED-I_0</a:t>
                      </a:r>
                      <a:endParaRPr lang="en-US" sz="900" dirty="0"/>
                    </a:p>
                  </a:txBody>
                  <a:tcPr/>
                </a:tc>
                <a:tc>
                  <a:txBody>
                    <a:bodyPr/>
                    <a:lstStyle/>
                    <a:p>
                      <a:pPr algn="r"/>
                      <a:r>
                        <a:rPr sz="900" dirty="0"/>
                        <a:t> -1.30000</a:t>
                      </a:r>
                      <a:endParaRPr lang="en-US" sz="900" dirty="0"/>
                    </a:p>
                  </a:txBody>
                  <a:tcPr/>
                </a:tc>
                <a:tc>
                  <a:txBody>
                    <a:bodyPr/>
                    <a:lstStyle/>
                    <a:p>
                      <a:pPr algn="r"/>
                      <a:r>
                        <a:rPr sz="900" dirty="0"/>
                        <a:t>2.629789</a:t>
                      </a:r>
                      <a:endParaRPr lang="en-US" sz="900" dirty="0"/>
                    </a:p>
                  </a:txBody>
                  <a:tcPr/>
                </a:tc>
                <a:tc>
                  <a:txBody>
                    <a:bodyPr/>
                    <a:lstStyle/>
                    <a:p>
                      <a:pPr algn="r"/>
                      <a:r>
                        <a:rPr sz="900" dirty="0"/>
                        <a:t> -0.49434</a:t>
                      </a:r>
                      <a:endParaRPr lang="en-US" sz="900" dirty="0"/>
                    </a:p>
                  </a:txBody>
                  <a:tcPr/>
                </a:tc>
                <a:tc>
                  <a:txBody>
                    <a:bodyPr/>
                    <a:lstStyle/>
                    <a:p>
                      <a:pPr algn="r"/>
                      <a:r>
                        <a:rPr sz="900" dirty="0"/>
                        <a:t>0.6211</a:t>
                      </a:r>
                      <a:endParaRPr lang="en-US" sz="900" dirty="0"/>
                    </a:p>
                  </a:txBody>
                  <a:tcPr/>
                </a:tc>
                <a:tc>
                  <a:txBody>
                    <a:bodyPr/>
                    <a:lstStyle/>
                    <a:p>
                      <a:pPr algn="r"/>
                      <a:r>
                        <a:rPr sz="900" dirty="0"/>
                        <a:t> -920.00</a:t>
                      </a:r>
                      <a:endParaRPr lang="en-US" sz="900" dirty="0"/>
                    </a:p>
                  </a:txBody>
                  <a:tcPr/>
                </a:tc>
                <a:tc>
                  <a:txBody>
                    <a:bodyPr/>
                    <a:lstStyle/>
                    <a:p>
                      <a:pPr algn="r"/>
                      <a:r>
                        <a:rPr sz="900" dirty="0"/>
                        <a:t> -9600.0</a:t>
                      </a:r>
                      <a:endParaRPr lang="en-US" sz="900" dirty="0"/>
                    </a:p>
                  </a:txBody>
                  <a:tcPr/>
                </a:tc>
                <a:tc>
                  <a:txBody>
                    <a:bodyPr/>
                    <a:lstStyle/>
                    <a:p>
                      <a:pPr algn="r"/>
                      <a:r>
                        <a:rPr sz="900" dirty="0"/>
                        <a:t>3960.0</a:t>
                      </a:r>
                      <a:endParaRPr lang="en-US" sz="900" dirty="0"/>
                    </a:p>
                  </a:txBody>
                  <a:tcPr/>
                </a:tc>
                <a:tc>
                  <a:txBody>
                    <a:bodyPr/>
                    <a:lstStyle/>
                    <a:p>
                      <a:endParaRPr lang="en-US" sz="900" dirty="0"/>
                    </a:p>
                  </a:txBody>
                  <a:tcPr>
                    <a:blipFill dpi="0" rotWithShape="1">
                      <a:blip r:embed="rId15">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4"/>
                  </a:ext>
                </a:extLst>
              </a:tr>
              <a:tr h="0">
                <a:tc>
                  <a:txBody>
                    <a:bodyPr/>
                    <a:lstStyle/>
                    <a:p>
                      <a:r>
                        <a:rPr sz="900" dirty="0"/>
                        <a:t>DS-N_0</a:t>
                      </a:r>
                      <a:endParaRPr lang="en-US" sz="900" dirty="0"/>
                    </a:p>
                  </a:txBody>
                  <a:tcPr/>
                </a:tc>
                <a:tc>
                  <a:txBody>
                    <a:bodyPr/>
                    <a:lstStyle/>
                    <a:p>
                      <a:r>
                        <a:rPr sz="900" dirty="0"/>
                        <a:t>DD-N_0</a:t>
                      </a:r>
                      <a:endParaRPr lang="en-US" sz="900" dirty="0"/>
                    </a:p>
                  </a:txBody>
                  <a:tcPr/>
                </a:tc>
                <a:tc>
                  <a:txBody>
                    <a:bodyPr/>
                    <a:lstStyle/>
                    <a:p>
                      <a:pPr algn="r"/>
                      <a:r>
                        <a:rPr sz="900" dirty="0"/>
                        <a:t> -3.48333</a:t>
                      </a:r>
                      <a:endParaRPr lang="en-US" sz="900" dirty="0"/>
                    </a:p>
                  </a:txBody>
                  <a:tcPr/>
                </a:tc>
                <a:tc>
                  <a:txBody>
                    <a:bodyPr/>
                    <a:lstStyle/>
                    <a:p>
                      <a:pPr algn="r"/>
                      <a:r>
                        <a:rPr sz="900" dirty="0"/>
                        <a:t>2.571928</a:t>
                      </a:r>
                      <a:endParaRPr lang="en-US" sz="900" dirty="0"/>
                    </a:p>
                  </a:txBody>
                  <a:tcPr/>
                </a:tc>
                <a:tc>
                  <a:txBody>
                    <a:bodyPr/>
                    <a:lstStyle/>
                    <a:p>
                      <a:pPr algn="r"/>
                      <a:r>
                        <a:rPr sz="900" dirty="0"/>
                        <a:t> -1.35437</a:t>
                      </a:r>
                      <a:endParaRPr lang="en-US" sz="900" dirty="0"/>
                    </a:p>
                  </a:txBody>
                  <a:tcPr/>
                </a:tc>
                <a:tc>
                  <a:txBody>
                    <a:bodyPr/>
                    <a:lstStyle/>
                    <a:p>
                      <a:pPr algn="r"/>
                      <a:r>
                        <a:rPr sz="900" dirty="0"/>
                        <a:t>0.1756</a:t>
                      </a:r>
                      <a:endParaRPr lang="en-US" sz="900" dirty="0"/>
                    </a:p>
                  </a:txBody>
                  <a:tcPr/>
                </a:tc>
                <a:tc>
                  <a:txBody>
                    <a:bodyPr/>
                    <a:lstStyle/>
                    <a:p>
                      <a:pPr algn="r"/>
                      <a:r>
                        <a:rPr sz="900" dirty="0"/>
                        <a:t> -3250.00</a:t>
                      </a:r>
                      <a:endParaRPr lang="en-US" sz="900" dirty="0"/>
                    </a:p>
                  </a:txBody>
                  <a:tcPr/>
                </a:tc>
                <a:tc>
                  <a:txBody>
                    <a:bodyPr/>
                    <a:lstStyle/>
                    <a:p>
                      <a:pPr algn="r"/>
                      <a:r>
                        <a:rPr sz="900" dirty="0"/>
                        <a:t> -9900.0</a:t>
                      </a:r>
                      <a:endParaRPr lang="en-US" sz="900" dirty="0"/>
                    </a:p>
                  </a:txBody>
                  <a:tcPr/>
                </a:tc>
                <a:tc>
                  <a:txBody>
                    <a:bodyPr/>
                    <a:lstStyle/>
                    <a:p>
                      <a:pPr algn="r"/>
                      <a:r>
                        <a:rPr sz="900" dirty="0"/>
                        <a:t>120.0</a:t>
                      </a:r>
                      <a:endParaRPr lang="en-US" sz="900" dirty="0"/>
                    </a:p>
                  </a:txBody>
                  <a:tcPr/>
                </a:tc>
                <a:tc>
                  <a:txBody>
                    <a:bodyPr/>
                    <a:lstStyle/>
                    <a:p>
                      <a:endParaRPr lang="en-US" sz="900" dirty="0"/>
                    </a:p>
                  </a:txBody>
                  <a:tcPr>
                    <a:blipFill dpi="0" rotWithShape="1">
                      <a:blip r:embed="rId16">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5"/>
                  </a:ext>
                </a:extLst>
              </a:tr>
              <a:tr h="0">
                <a:tc>
                  <a:txBody>
                    <a:bodyPr/>
                    <a:lstStyle/>
                    <a:p>
                      <a:r>
                        <a:rPr sz="900" dirty="0"/>
                        <a:t>ES-N_0</a:t>
                      </a:r>
                      <a:endParaRPr lang="en-US" sz="900" dirty="0"/>
                    </a:p>
                  </a:txBody>
                  <a:tcPr/>
                </a:tc>
                <a:tc>
                  <a:txBody>
                    <a:bodyPr/>
                    <a:lstStyle/>
                    <a:p>
                      <a:r>
                        <a:rPr sz="900" dirty="0"/>
                        <a:t>DD-N_0</a:t>
                      </a:r>
                      <a:endParaRPr lang="en-US" sz="900" dirty="0"/>
                    </a:p>
                  </a:txBody>
                  <a:tcPr/>
                </a:tc>
                <a:tc>
                  <a:txBody>
                    <a:bodyPr/>
                    <a:lstStyle/>
                    <a:p>
                      <a:pPr algn="r"/>
                      <a:r>
                        <a:rPr sz="900" dirty="0"/>
                        <a:t> -4.11667</a:t>
                      </a:r>
                      <a:endParaRPr lang="en-US" sz="900" dirty="0"/>
                    </a:p>
                  </a:txBody>
                  <a:tcPr/>
                </a:tc>
                <a:tc>
                  <a:txBody>
                    <a:bodyPr/>
                    <a:lstStyle/>
                    <a:p>
                      <a:pPr algn="r"/>
                      <a:r>
                        <a:rPr sz="900" dirty="0"/>
                        <a:t>2.576484</a:t>
                      </a:r>
                      <a:endParaRPr lang="en-US" sz="900" dirty="0"/>
                    </a:p>
                  </a:txBody>
                  <a:tcPr/>
                </a:tc>
                <a:tc>
                  <a:txBody>
                    <a:bodyPr/>
                    <a:lstStyle/>
                    <a:p>
                      <a:pPr algn="r"/>
                      <a:r>
                        <a:rPr sz="900" dirty="0"/>
                        <a:t> -1.59778</a:t>
                      </a:r>
                      <a:endParaRPr lang="en-US" sz="900" dirty="0"/>
                    </a:p>
                  </a:txBody>
                  <a:tcPr/>
                </a:tc>
                <a:tc>
                  <a:txBody>
                    <a:bodyPr/>
                    <a:lstStyle/>
                    <a:p>
                      <a:pPr algn="r"/>
                      <a:r>
                        <a:rPr sz="900" dirty="0"/>
                        <a:t>0.1101</a:t>
                      </a:r>
                      <a:endParaRPr lang="en-US" sz="900" dirty="0"/>
                    </a:p>
                  </a:txBody>
                  <a:tcPr/>
                </a:tc>
                <a:tc>
                  <a:txBody>
                    <a:bodyPr/>
                    <a:lstStyle/>
                    <a:p>
                      <a:pPr algn="r"/>
                      <a:r>
                        <a:rPr sz="900" dirty="0"/>
                        <a:t> -3250.00</a:t>
                      </a:r>
                      <a:endParaRPr lang="en-US" sz="900" dirty="0"/>
                    </a:p>
                  </a:txBody>
                  <a:tcPr/>
                </a:tc>
                <a:tc>
                  <a:txBody>
                    <a:bodyPr/>
                    <a:lstStyle/>
                    <a:p>
                      <a:pPr algn="r"/>
                      <a:r>
                        <a:rPr sz="900" dirty="0"/>
                        <a:t> -10000.0</a:t>
                      </a:r>
                      <a:endParaRPr lang="en-US" sz="900" dirty="0"/>
                    </a:p>
                  </a:txBody>
                  <a:tcPr/>
                </a:tc>
                <a:tc>
                  <a:txBody>
                    <a:bodyPr/>
                    <a:lstStyle/>
                    <a:p>
                      <a:pPr algn="r"/>
                      <a:r>
                        <a:rPr sz="900" dirty="0"/>
                        <a:t>120.0</a:t>
                      </a:r>
                      <a:endParaRPr lang="en-US" sz="900" dirty="0"/>
                    </a:p>
                  </a:txBody>
                  <a:tcPr/>
                </a:tc>
                <a:tc>
                  <a:txBody>
                    <a:bodyPr/>
                    <a:lstStyle/>
                    <a:p>
                      <a:endParaRPr lang="en-US" sz="900" dirty="0"/>
                    </a:p>
                  </a:txBody>
                  <a:tcPr>
                    <a:blipFill dpi="0" rotWithShape="1">
                      <a:blip r:embed="rId17">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6"/>
                  </a:ext>
                </a:extLst>
              </a:tr>
              <a:tr h="0">
                <a:tc>
                  <a:txBody>
                    <a:bodyPr/>
                    <a:lstStyle/>
                    <a:p>
                      <a:r>
                        <a:rPr sz="900" dirty="0"/>
                        <a:t>DS-N_0</a:t>
                      </a:r>
                      <a:endParaRPr lang="en-US" sz="900" dirty="0"/>
                    </a:p>
                  </a:txBody>
                  <a:tcPr/>
                </a:tc>
                <a:tc>
                  <a:txBody>
                    <a:bodyPr/>
                    <a:lstStyle/>
                    <a:p>
                      <a:r>
                        <a:rPr sz="900" dirty="0"/>
                        <a:t>DS-I_0</a:t>
                      </a:r>
                      <a:endParaRPr lang="en-US" sz="900" dirty="0"/>
                    </a:p>
                  </a:txBody>
                  <a:tcPr/>
                </a:tc>
                <a:tc>
                  <a:txBody>
                    <a:bodyPr/>
                    <a:lstStyle/>
                    <a:p>
                      <a:pPr algn="r"/>
                      <a:r>
                        <a:rPr sz="900" dirty="0"/>
                        <a:t> -4.80000</a:t>
                      </a:r>
                      <a:endParaRPr lang="en-US" sz="900" dirty="0"/>
                    </a:p>
                  </a:txBody>
                  <a:tcPr/>
                </a:tc>
                <a:tc>
                  <a:txBody>
                    <a:bodyPr/>
                    <a:lstStyle/>
                    <a:p>
                      <a:pPr algn="r"/>
                      <a:r>
                        <a:rPr sz="900" dirty="0"/>
                        <a:t>2.627787</a:t>
                      </a:r>
                      <a:endParaRPr lang="en-US" sz="900" dirty="0"/>
                    </a:p>
                  </a:txBody>
                  <a:tcPr/>
                </a:tc>
                <a:tc>
                  <a:txBody>
                    <a:bodyPr/>
                    <a:lstStyle/>
                    <a:p>
                      <a:pPr algn="r"/>
                      <a:r>
                        <a:rPr sz="900" dirty="0"/>
                        <a:t> -1.82663</a:t>
                      </a:r>
                      <a:endParaRPr lang="en-US" sz="900" dirty="0"/>
                    </a:p>
                  </a:txBody>
                  <a:tcPr/>
                </a:tc>
                <a:tc>
                  <a:txBody>
                    <a:bodyPr/>
                    <a:lstStyle/>
                    <a:p>
                      <a:pPr algn="r"/>
                      <a:r>
                        <a:rPr sz="900" dirty="0"/>
                        <a:t>0.0678</a:t>
                      </a:r>
                      <a:endParaRPr lang="en-US" sz="900" dirty="0"/>
                    </a:p>
                  </a:txBody>
                  <a:tcPr/>
                </a:tc>
                <a:tc>
                  <a:txBody>
                    <a:bodyPr/>
                    <a:lstStyle/>
                    <a:p>
                      <a:pPr algn="r"/>
                      <a:r>
                        <a:rPr sz="900" dirty="0"/>
                        <a:t> -840.00</a:t>
                      </a:r>
                      <a:endParaRPr lang="en-US" sz="900" dirty="0"/>
                    </a:p>
                  </a:txBody>
                  <a:tcPr/>
                </a:tc>
                <a:tc>
                  <a:txBody>
                    <a:bodyPr/>
                    <a:lstStyle/>
                    <a:p>
                      <a:pPr algn="r"/>
                      <a:r>
                        <a:rPr sz="900" dirty="0"/>
                        <a:t> -15500.0</a:t>
                      </a:r>
                      <a:endParaRPr lang="en-US" sz="900" dirty="0"/>
                    </a:p>
                  </a:txBody>
                  <a:tcPr/>
                </a:tc>
                <a:tc>
                  <a:txBody>
                    <a:bodyPr/>
                    <a:lstStyle/>
                    <a:p>
                      <a:pPr algn="r"/>
                      <a:r>
                        <a:rPr sz="900" dirty="0"/>
                        <a:t>60.0</a:t>
                      </a:r>
                      <a:endParaRPr lang="en-US" sz="900" dirty="0"/>
                    </a:p>
                  </a:txBody>
                  <a:tcPr/>
                </a:tc>
                <a:tc>
                  <a:txBody>
                    <a:bodyPr/>
                    <a:lstStyle/>
                    <a:p>
                      <a:endParaRPr lang="en-US" sz="900" dirty="0"/>
                    </a:p>
                  </a:txBody>
                  <a:tcPr>
                    <a:blipFill dpi="0" rotWithShape="1">
                      <a:blip r:embed="rId18">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7"/>
                  </a:ext>
                </a:extLst>
              </a:tr>
              <a:tr h="0">
                <a:tc>
                  <a:txBody>
                    <a:bodyPr/>
                    <a:lstStyle/>
                    <a:p>
                      <a:r>
                        <a:rPr sz="900" dirty="0"/>
                        <a:t>ES-N_0</a:t>
                      </a:r>
                      <a:endParaRPr lang="en-US" sz="900" dirty="0"/>
                    </a:p>
                  </a:txBody>
                  <a:tcPr/>
                </a:tc>
                <a:tc>
                  <a:txBody>
                    <a:bodyPr/>
                    <a:lstStyle/>
                    <a:p>
                      <a:r>
                        <a:rPr sz="900" dirty="0"/>
                        <a:t>DS-I_0</a:t>
                      </a:r>
                      <a:endParaRPr lang="en-US" sz="900" dirty="0"/>
                    </a:p>
                  </a:txBody>
                  <a:tcPr/>
                </a:tc>
                <a:tc>
                  <a:txBody>
                    <a:bodyPr/>
                    <a:lstStyle/>
                    <a:p>
                      <a:pPr algn="r"/>
                      <a:r>
                        <a:rPr sz="900" dirty="0"/>
                        <a:t> -5.10000</a:t>
                      </a:r>
                      <a:endParaRPr lang="en-US" sz="900" dirty="0"/>
                    </a:p>
                  </a:txBody>
                  <a:tcPr/>
                </a:tc>
                <a:tc>
                  <a:txBody>
                    <a:bodyPr/>
                    <a:lstStyle/>
                    <a:p>
                      <a:pPr algn="r"/>
                      <a:r>
                        <a:rPr sz="900" dirty="0"/>
                        <a:t>2.627787</a:t>
                      </a:r>
                      <a:endParaRPr lang="en-US" sz="900" dirty="0"/>
                    </a:p>
                  </a:txBody>
                  <a:tcPr/>
                </a:tc>
                <a:tc>
                  <a:txBody>
                    <a:bodyPr/>
                    <a:lstStyle/>
                    <a:p>
                      <a:pPr algn="r"/>
                      <a:r>
                        <a:rPr sz="900" dirty="0"/>
                        <a:t> -1.94080</a:t>
                      </a:r>
                      <a:endParaRPr lang="en-US" sz="900" dirty="0"/>
                    </a:p>
                  </a:txBody>
                  <a:tcPr/>
                </a:tc>
                <a:tc>
                  <a:txBody>
                    <a:bodyPr/>
                    <a:lstStyle/>
                    <a:p>
                      <a:pPr algn="r"/>
                      <a:r>
                        <a:rPr sz="900" dirty="0"/>
                        <a:t>0.0523</a:t>
                      </a:r>
                      <a:endParaRPr lang="en-US" sz="900" dirty="0"/>
                    </a:p>
                  </a:txBody>
                  <a:tcPr/>
                </a:tc>
                <a:tc>
                  <a:txBody>
                    <a:bodyPr/>
                    <a:lstStyle/>
                    <a:p>
                      <a:pPr algn="r"/>
                      <a:r>
                        <a:rPr sz="900" dirty="0"/>
                        <a:t> -840.00</a:t>
                      </a:r>
                      <a:endParaRPr lang="en-US" sz="900" dirty="0"/>
                    </a:p>
                  </a:txBody>
                  <a:tcPr/>
                </a:tc>
                <a:tc>
                  <a:txBody>
                    <a:bodyPr/>
                    <a:lstStyle/>
                    <a:p>
                      <a:pPr algn="r"/>
                      <a:r>
                        <a:rPr sz="900" dirty="0"/>
                        <a:t> -15500.0</a:t>
                      </a:r>
                      <a:endParaRPr lang="en-US" sz="900" dirty="0"/>
                    </a:p>
                  </a:txBody>
                  <a:tcPr/>
                </a:tc>
                <a:tc>
                  <a:txBody>
                    <a:bodyPr/>
                    <a:lstStyle/>
                    <a:p>
                      <a:pPr algn="r"/>
                      <a:r>
                        <a:rPr sz="900" dirty="0"/>
                        <a:t>0.0</a:t>
                      </a:r>
                      <a:endParaRPr lang="en-US" sz="900" dirty="0"/>
                    </a:p>
                  </a:txBody>
                  <a:tcPr/>
                </a:tc>
                <a:tc>
                  <a:txBody>
                    <a:bodyPr/>
                    <a:lstStyle/>
                    <a:p>
                      <a:endParaRPr lang="en-US" sz="900" dirty="0"/>
                    </a:p>
                  </a:txBody>
                  <a:tcPr>
                    <a:blipFill dpi="0" rotWithShape="1">
                      <a:blip r:embed="rId19">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8"/>
                  </a:ext>
                </a:extLst>
              </a:tr>
              <a:tr h="0">
                <a:tc>
                  <a:txBody>
                    <a:bodyPr/>
                    <a:lstStyle/>
                    <a:p>
                      <a:r>
                        <a:rPr sz="900" dirty="0"/>
                        <a:t>ES-N_0</a:t>
                      </a:r>
                      <a:endParaRPr lang="en-US" sz="900" dirty="0"/>
                    </a:p>
                  </a:txBody>
                  <a:tcPr/>
                </a:tc>
                <a:tc>
                  <a:txBody>
                    <a:bodyPr/>
                    <a:lstStyle/>
                    <a:p>
                      <a:r>
                        <a:rPr sz="900" dirty="0"/>
                        <a:t>ED-N_0</a:t>
                      </a:r>
                      <a:endParaRPr lang="en-US" sz="900" dirty="0"/>
                    </a:p>
                  </a:txBody>
                  <a:tcPr/>
                </a:tc>
                <a:tc>
                  <a:txBody>
                    <a:bodyPr/>
                    <a:lstStyle/>
                    <a:p>
                      <a:pPr algn="r"/>
                      <a:r>
                        <a:rPr sz="900" dirty="0"/>
                        <a:t> -5.38333</a:t>
                      </a:r>
                      <a:endParaRPr lang="en-US" sz="900" dirty="0"/>
                    </a:p>
                  </a:txBody>
                  <a:tcPr/>
                </a:tc>
                <a:tc>
                  <a:txBody>
                    <a:bodyPr/>
                    <a:lstStyle/>
                    <a:p>
                      <a:pPr algn="r"/>
                      <a:r>
                        <a:rPr sz="900" dirty="0"/>
                        <a:t>2.571928</a:t>
                      </a:r>
                      <a:endParaRPr lang="en-US" sz="900" dirty="0"/>
                    </a:p>
                  </a:txBody>
                  <a:tcPr/>
                </a:tc>
                <a:tc>
                  <a:txBody>
                    <a:bodyPr/>
                    <a:lstStyle/>
                    <a:p>
                      <a:pPr algn="r"/>
                      <a:r>
                        <a:rPr sz="900" dirty="0"/>
                        <a:t> -2.09311</a:t>
                      </a:r>
                      <a:endParaRPr lang="en-US" sz="900" dirty="0"/>
                    </a:p>
                  </a:txBody>
                  <a:tcPr/>
                </a:tc>
                <a:tc>
                  <a:txBody>
                    <a:bodyPr/>
                    <a:lstStyle/>
                    <a:p>
                      <a:pPr algn="r"/>
                      <a:r>
                        <a:rPr sz="900" dirty="0">
                          <a:solidFill>
                            <a:srgbClr val="F03246"/>
                          </a:solidFill>
                        </a:rPr>
                        <a:t>0.0363*</a:t>
                      </a:r>
                      <a:endParaRPr lang="en-US" sz="900" dirty="0"/>
                    </a:p>
                  </a:txBody>
                  <a:tcPr/>
                </a:tc>
                <a:tc>
                  <a:txBody>
                    <a:bodyPr/>
                    <a:lstStyle/>
                    <a:p>
                      <a:pPr algn="r"/>
                      <a:r>
                        <a:rPr sz="900" dirty="0"/>
                        <a:t> -1840.00</a:t>
                      </a:r>
                      <a:endParaRPr lang="en-US" sz="900" dirty="0"/>
                    </a:p>
                  </a:txBody>
                  <a:tcPr/>
                </a:tc>
                <a:tc>
                  <a:txBody>
                    <a:bodyPr/>
                    <a:lstStyle/>
                    <a:p>
                      <a:pPr algn="r"/>
                      <a:r>
                        <a:rPr sz="900" dirty="0"/>
                        <a:t> -8000.0</a:t>
                      </a:r>
                      <a:endParaRPr lang="en-US" sz="900" dirty="0"/>
                    </a:p>
                  </a:txBody>
                  <a:tcPr/>
                </a:tc>
                <a:tc>
                  <a:txBody>
                    <a:bodyPr/>
                    <a:lstStyle/>
                    <a:p>
                      <a:pPr algn="r"/>
                      <a:r>
                        <a:rPr sz="900" dirty="0"/>
                        <a:t>0.0</a:t>
                      </a:r>
                      <a:endParaRPr lang="en-US" sz="900" dirty="0"/>
                    </a:p>
                  </a:txBody>
                  <a:tcPr/>
                </a:tc>
                <a:tc>
                  <a:txBody>
                    <a:bodyPr/>
                    <a:lstStyle/>
                    <a:p>
                      <a:endParaRPr lang="en-US" sz="900" dirty="0"/>
                    </a:p>
                  </a:txBody>
                  <a:tcPr>
                    <a:blipFill dpi="0" rotWithShape="1">
                      <a:blip r:embed="rId20">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19"/>
                  </a:ext>
                </a:extLst>
              </a:tr>
              <a:tr h="0">
                <a:tc>
                  <a:txBody>
                    <a:bodyPr/>
                    <a:lstStyle/>
                    <a:p>
                      <a:r>
                        <a:rPr sz="900" dirty="0"/>
                        <a:t>ES-N_0</a:t>
                      </a:r>
                      <a:endParaRPr lang="en-US" sz="900" dirty="0"/>
                    </a:p>
                  </a:txBody>
                  <a:tcPr/>
                </a:tc>
                <a:tc>
                  <a:txBody>
                    <a:bodyPr/>
                    <a:lstStyle/>
                    <a:p>
                      <a:r>
                        <a:rPr sz="900" dirty="0"/>
                        <a:t>ES-I_0</a:t>
                      </a:r>
                      <a:endParaRPr lang="en-US" sz="900" dirty="0"/>
                    </a:p>
                  </a:txBody>
                  <a:tcPr/>
                </a:tc>
                <a:tc>
                  <a:txBody>
                    <a:bodyPr/>
                    <a:lstStyle/>
                    <a:p>
                      <a:pPr algn="r"/>
                      <a:r>
                        <a:rPr sz="900" dirty="0"/>
                        <a:t> -6.10000</a:t>
                      </a:r>
                      <a:endParaRPr lang="en-US" sz="900" dirty="0"/>
                    </a:p>
                  </a:txBody>
                  <a:tcPr/>
                </a:tc>
                <a:tc>
                  <a:txBody>
                    <a:bodyPr/>
                    <a:lstStyle/>
                    <a:p>
                      <a:pPr algn="r"/>
                      <a:r>
                        <a:rPr sz="900" dirty="0"/>
                        <a:t>2.634788</a:t>
                      </a:r>
                      <a:endParaRPr lang="en-US" sz="900" dirty="0"/>
                    </a:p>
                  </a:txBody>
                  <a:tcPr/>
                </a:tc>
                <a:tc>
                  <a:txBody>
                    <a:bodyPr/>
                    <a:lstStyle/>
                    <a:p>
                      <a:pPr algn="r"/>
                      <a:r>
                        <a:rPr sz="900" dirty="0"/>
                        <a:t> -2.31518</a:t>
                      </a:r>
                      <a:endParaRPr lang="en-US" sz="900" dirty="0"/>
                    </a:p>
                  </a:txBody>
                  <a:tcPr/>
                </a:tc>
                <a:tc>
                  <a:txBody>
                    <a:bodyPr/>
                    <a:lstStyle/>
                    <a:p>
                      <a:pPr algn="r"/>
                      <a:r>
                        <a:rPr sz="900" dirty="0">
                          <a:solidFill>
                            <a:srgbClr val="F03246"/>
                          </a:solidFill>
                        </a:rPr>
                        <a:t>0.0206*</a:t>
                      </a:r>
                      <a:endParaRPr lang="en-US" sz="900" dirty="0"/>
                    </a:p>
                  </a:txBody>
                  <a:tcPr/>
                </a:tc>
                <a:tc>
                  <a:txBody>
                    <a:bodyPr/>
                    <a:lstStyle/>
                    <a:p>
                      <a:pPr algn="r"/>
                      <a:r>
                        <a:rPr sz="900" dirty="0"/>
                        <a:t> -3500.00</a:t>
                      </a:r>
                      <a:endParaRPr lang="en-US" sz="900" dirty="0"/>
                    </a:p>
                  </a:txBody>
                  <a:tcPr/>
                </a:tc>
                <a:tc>
                  <a:txBody>
                    <a:bodyPr/>
                    <a:lstStyle/>
                    <a:p>
                      <a:pPr algn="r"/>
                      <a:r>
                        <a:rPr sz="900" dirty="0"/>
                        <a:t> -7500.0</a:t>
                      </a:r>
                      <a:endParaRPr lang="en-US" sz="900" dirty="0"/>
                    </a:p>
                  </a:txBody>
                  <a:tcPr/>
                </a:tc>
                <a:tc>
                  <a:txBody>
                    <a:bodyPr/>
                    <a:lstStyle/>
                    <a:p>
                      <a:pPr algn="r"/>
                      <a:r>
                        <a:rPr sz="900" dirty="0"/>
                        <a:t> -320.0</a:t>
                      </a:r>
                      <a:endParaRPr lang="en-US" sz="900" dirty="0"/>
                    </a:p>
                  </a:txBody>
                  <a:tcPr/>
                </a:tc>
                <a:tc>
                  <a:txBody>
                    <a:bodyPr/>
                    <a:lstStyle/>
                    <a:p>
                      <a:endParaRPr lang="en-US" sz="900" dirty="0"/>
                    </a:p>
                  </a:txBody>
                  <a:tcPr>
                    <a:blipFill dpi="0" rotWithShape="1">
                      <a:blip r:embed="rId21">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20"/>
                  </a:ext>
                </a:extLst>
              </a:tr>
              <a:tr h="0">
                <a:tc>
                  <a:txBody>
                    <a:bodyPr/>
                    <a:lstStyle/>
                    <a:p>
                      <a:r>
                        <a:rPr sz="900" dirty="0"/>
                        <a:t>ES-N_0</a:t>
                      </a:r>
                      <a:endParaRPr lang="en-US" sz="900" dirty="0"/>
                    </a:p>
                  </a:txBody>
                  <a:tcPr/>
                </a:tc>
                <a:tc>
                  <a:txBody>
                    <a:bodyPr/>
                    <a:lstStyle/>
                    <a:p>
                      <a:r>
                        <a:rPr sz="900" dirty="0"/>
                        <a:t>ED-I_0</a:t>
                      </a:r>
                      <a:endParaRPr lang="en-US" sz="900" dirty="0"/>
                    </a:p>
                  </a:txBody>
                  <a:tcPr/>
                </a:tc>
                <a:tc>
                  <a:txBody>
                    <a:bodyPr/>
                    <a:lstStyle/>
                    <a:p>
                      <a:pPr algn="r"/>
                      <a:r>
                        <a:rPr sz="900" dirty="0"/>
                        <a:t> -6.50000</a:t>
                      </a:r>
                      <a:endParaRPr lang="en-US" sz="900" dirty="0"/>
                    </a:p>
                  </a:txBody>
                  <a:tcPr/>
                </a:tc>
                <a:tc>
                  <a:txBody>
                    <a:bodyPr/>
                    <a:lstStyle/>
                    <a:p>
                      <a:pPr algn="r"/>
                      <a:r>
                        <a:rPr sz="900" dirty="0"/>
                        <a:t>2.634788</a:t>
                      </a:r>
                      <a:endParaRPr lang="en-US" sz="900" dirty="0"/>
                    </a:p>
                  </a:txBody>
                  <a:tcPr/>
                </a:tc>
                <a:tc>
                  <a:txBody>
                    <a:bodyPr/>
                    <a:lstStyle/>
                    <a:p>
                      <a:pPr algn="r"/>
                      <a:r>
                        <a:rPr sz="900" dirty="0"/>
                        <a:t> -2.46699</a:t>
                      </a:r>
                      <a:endParaRPr lang="en-US" sz="900" dirty="0"/>
                    </a:p>
                  </a:txBody>
                  <a:tcPr/>
                </a:tc>
                <a:tc>
                  <a:txBody>
                    <a:bodyPr/>
                    <a:lstStyle/>
                    <a:p>
                      <a:pPr algn="r"/>
                      <a:r>
                        <a:rPr sz="900" dirty="0">
                          <a:solidFill>
                            <a:srgbClr val="F03246"/>
                          </a:solidFill>
                        </a:rPr>
                        <a:t>0.0136*</a:t>
                      </a:r>
                      <a:endParaRPr lang="en-US" sz="900" dirty="0"/>
                    </a:p>
                  </a:txBody>
                  <a:tcPr/>
                </a:tc>
                <a:tc>
                  <a:txBody>
                    <a:bodyPr/>
                    <a:lstStyle/>
                    <a:p>
                      <a:pPr algn="r"/>
                      <a:r>
                        <a:rPr sz="900" dirty="0"/>
                        <a:t> -6240.00</a:t>
                      </a:r>
                      <a:endParaRPr lang="en-US" sz="900" dirty="0"/>
                    </a:p>
                  </a:txBody>
                  <a:tcPr/>
                </a:tc>
                <a:tc>
                  <a:txBody>
                    <a:bodyPr/>
                    <a:lstStyle/>
                    <a:p>
                      <a:pPr algn="r"/>
                      <a:r>
                        <a:rPr sz="900" dirty="0"/>
                        <a:t> -15500.0</a:t>
                      </a:r>
                      <a:endParaRPr lang="en-US" sz="900" dirty="0"/>
                    </a:p>
                  </a:txBody>
                  <a:tcPr/>
                </a:tc>
                <a:tc>
                  <a:txBody>
                    <a:bodyPr/>
                    <a:lstStyle/>
                    <a:p>
                      <a:pPr algn="r"/>
                      <a:r>
                        <a:rPr sz="900" dirty="0"/>
                        <a:t> -320.0</a:t>
                      </a:r>
                      <a:endParaRPr lang="en-US" sz="900" dirty="0"/>
                    </a:p>
                  </a:txBody>
                  <a:tcPr/>
                </a:tc>
                <a:tc>
                  <a:txBody>
                    <a:bodyPr/>
                    <a:lstStyle/>
                    <a:p>
                      <a:endParaRPr lang="en-US" sz="900" dirty="0"/>
                    </a:p>
                  </a:txBody>
                  <a:tcPr>
                    <a:blipFill dpi="0" rotWithShape="1">
                      <a:blip r:embed="rId2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21"/>
                  </a:ext>
                </a:extLst>
              </a:tr>
            </a:tbl>
          </a:graphicData>
        </a:graphic>
      </p:graphicFrame>
      <p:sp>
        <p:nvSpPr>
          <p:cNvPr id="5" name="TextBox 4">
            <a:extLst>
              <a:ext uri="{FF2B5EF4-FFF2-40B4-BE49-F238E27FC236}">
                <a16:creationId xmlns:a16="http://schemas.microsoft.com/office/drawing/2014/main" id="{0DCB24AF-EBD7-ED41-9F12-9A777248D69C}"/>
              </a:ext>
            </a:extLst>
          </p:cNvPr>
          <p:cNvSpPr txBox="1"/>
          <p:nvPr/>
        </p:nvSpPr>
        <p:spPr>
          <a:xfrm>
            <a:off x="5915025" y="1346200"/>
            <a:ext cx="669347" cy="5232400"/>
          </a:xfrm>
          <a:prstGeom prst="rect">
            <a:avLst/>
          </a:prstGeom>
          <a:noFill/>
          <a:ln>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val="3788362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6765800" cy="279400"/>
          </a:xfrm>
          <a:prstGeom prst="rect">
            <a:avLst/>
          </a:prstGeom>
          <a:noFill/>
        </p:spPr>
        <p:txBody>
          <a:bodyPr vert="horz" wrap="none" lIns="0" tIns="0" rIns="0" bIns="0" rtlCol="0">
            <a:spAutoFit/>
          </a:bodyPr>
          <a:lstStyle/>
          <a:p>
            <a:r>
              <a:rPr lang="en-US" dirty="0"/>
              <a:t>Fit Group &gt; Oneway Analysis of LFA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Summary of Fit</a:t>
            </a:r>
          </a:p>
        </p:txBody>
      </p:sp>
      <p:graphicFrame>
        <p:nvGraphicFramePr>
          <p:cNvPr id="4" name="Table 7"/>
          <p:cNvGraphicFramePr>
            <a:graphicFrameLocks noGrp="1"/>
          </p:cNvGraphicFramePr>
          <p:nvPr>
            <p:extLst>
              <p:ext uri="{D42A27DB-BD31-4B8C-83A1-F6EECF244321}">
                <p14:modId xmlns:p14="http://schemas.microsoft.com/office/powerpoint/2010/main" val="1314428798"/>
              </p:ext>
            </p:extLst>
          </p:nvPr>
        </p:nvGraphicFramePr>
        <p:xfrm>
          <a:off x="1412240" y="1231900"/>
          <a:ext cx="9596119" cy="1828800"/>
        </p:xfrm>
        <a:graphic>
          <a:graphicData uri="http://schemas.openxmlformats.org/drawingml/2006/table">
            <a:tbl>
              <a:tblPr bandRow="1">
                <a:tableStyleId>{5C22544A-7EE6-4342-B048-85BDC9FD1C3A}</a:tableStyleId>
              </a:tblPr>
              <a:tblGrid>
                <a:gridCol w="6979825">
                  <a:extLst>
                    <a:ext uri="{9D8B030D-6E8A-4147-A177-3AD203B41FA5}">
                      <a16:colId xmlns:a16="http://schemas.microsoft.com/office/drawing/2014/main" val="20000"/>
                    </a:ext>
                  </a:extLst>
                </a:gridCol>
                <a:gridCol w="2616294">
                  <a:extLst>
                    <a:ext uri="{9D8B030D-6E8A-4147-A177-3AD203B41FA5}">
                      <a16:colId xmlns:a16="http://schemas.microsoft.com/office/drawing/2014/main" val="20001"/>
                    </a:ext>
                  </a:extLst>
                </a:gridCol>
              </a:tblGrid>
              <a:tr h="0">
                <a:tc>
                  <a:txBody>
                    <a:bodyPr/>
                    <a:lstStyle/>
                    <a:p>
                      <a:r>
                        <a:rPr dirty="0"/>
                        <a:t>Rsquare</a:t>
                      </a:r>
                      <a:endParaRPr lang="en-US" dirty="0"/>
                    </a:p>
                  </a:txBody>
                  <a:tcPr/>
                </a:tc>
                <a:tc>
                  <a:txBody>
                    <a:bodyPr/>
                    <a:lstStyle/>
                    <a:p>
                      <a:pPr algn="r"/>
                      <a:r>
                        <a:rPr dirty="0"/>
                        <a:t>0.110145</a:t>
                      </a:r>
                      <a:endParaRPr lang="en-US" dirty="0"/>
                    </a:p>
                  </a:txBody>
                  <a:tcPr/>
                </a:tc>
                <a:extLst>
                  <a:ext uri="{0D108BD9-81ED-4DB2-BD59-A6C34878D82A}">
                    <a16:rowId xmlns:a16="http://schemas.microsoft.com/office/drawing/2014/main" val="10000"/>
                  </a:ext>
                </a:extLst>
              </a:tr>
              <a:tr h="0">
                <a:tc>
                  <a:txBody>
                    <a:bodyPr/>
                    <a:lstStyle/>
                    <a:p>
                      <a:r>
                        <a:rPr dirty="0"/>
                        <a:t>Adj Rsquare</a:t>
                      </a:r>
                      <a:endParaRPr lang="en-US" dirty="0"/>
                    </a:p>
                  </a:txBody>
                  <a:tcPr/>
                </a:tc>
                <a:tc>
                  <a:txBody>
                    <a:bodyPr/>
                    <a:lstStyle/>
                    <a:p>
                      <a:pPr algn="r"/>
                      <a:r>
                        <a:rPr dirty="0"/>
                        <a:t>0.022619</a:t>
                      </a:r>
                      <a:endParaRPr lang="en-US" dirty="0"/>
                    </a:p>
                  </a:txBody>
                  <a:tcPr/>
                </a:tc>
                <a:extLst>
                  <a:ext uri="{0D108BD9-81ED-4DB2-BD59-A6C34878D82A}">
                    <a16:rowId xmlns:a16="http://schemas.microsoft.com/office/drawing/2014/main" val="10001"/>
                  </a:ext>
                </a:extLst>
              </a:tr>
              <a:tr h="0">
                <a:tc>
                  <a:txBody>
                    <a:bodyPr/>
                    <a:lstStyle/>
                    <a:p>
                      <a:r>
                        <a:rPr dirty="0"/>
                        <a:t>Root Mean Square Error</a:t>
                      </a:r>
                      <a:endParaRPr lang="en-US" dirty="0"/>
                    </a:p>
                  </a:txBody>
                  <a:tcPr/>
                </a:tc>
                <a:tc>
                  <a:txBody>
                    <a:bodyPr/>
                    <a:lstStyle/>
                    <a:p>
                      <a:pPr algn="r"/>
                      <a:r>
                        <a:rPr dirty="0"/>
                        <a:t>9531.732</a:t>
                      </a:r>
                      <a:endParaRPr lang="en-US" dirty="0"/>
                    </a:p>
                  </a:txBody>
                  <a:tcPr/>
                </a:tc>
                <a:extLst>
                  <a:ext uri="{0D108BD9-81ED-4DB2-BD59-A6C34878D82A}">
                    <a16:rowId xmlns:a16="http://schemas.microsoft.com/office/drawing/2014/main" val="10002"/>
                  </a:ext>
                </a:extLst>
              </a:tr>
              <a:tr h="0">
                <a:tc>
                  <a:txBody>
                    <a:bodyPr/>
                    <a:lstStyle/>
                    <a:p>
                      <a:r>
                        <a:rPr dirty="0"/>
                        <a:t>Mean of Response</a:t>
                      </a:r>
                      <a:endParaRPr lang="en-US" dirty="0"/>
                    </a:p>
                  </a:txBody>
                  <a:tcPr/>
                </a:tc>
                <a:tc>
                  <a:txBody>
                    <a:bodyPr/>
                    <a:lstStyle/>
                    <a:p>
                      <a:pPr algn="r"/>
                      <a:r>
                        <a:rPr dirty="0"/>
                        <a:t>6049.412</a:t>
                      </a:r>
                      <a:endParaRPr lang="en-US" dirty="0"/>
                    </a:p>
                  </a:txBody>
                  <a:tcPr/>
                </a:tc>
                <a:extLst>
                  <a:ext uri="{0D108BD9-81ED-4DB2-BD59-A6C34878D82A}">
                    <a16:rowId xmlns:a16="http://schemas.microsoft.com/office/drawing/2014/main" val="10003"/>
                  </a:ext>
                </a:extLst>
              </a:tr>
              <a:tr h="0">
                <a:tc>
                  <a:txBody>
                    <a:bodyPr/>
                    <a:lstStyle/>
                    <a:p>
                      <a:r>
                        <a:rPr dirty="0"/>
                        <a:t>Observations (or Sum Wgts)</a:t>
                      </a:r>
                      <a:endParaRPr lang="en-US" dirty="0"/>
                    </a:p>
                  </a:txBody>
                  <a:tcPr/>
                </a:tc>
                <a:tc>
                  <a:txBody>
                    <a:bodyPr/>
                    <a:lstStyle/>
                    <a:p>
                      <a:pPr algn="r"/>
                      <a:r>
                        <a:rPr dirty="0"/>
                        <a:t>68</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88362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6765800" cy="279400"/>
          </a:xfrm>
          <a:prstGeom prst="rect">
            <a:avLst/>
          </a:prstGeom>
          <a:noFill/>
        </p:spPr>
        <p:txBody>
          <a:bodyPr vert="horz" wrap="none" lIns="0" tIns="0" rIns="0" bIns="0" rtlCol="0">
            <a:spAutoFit/>
          </a:bodyPr>
          <a:lstStyle/>
          <a:p>
            <a:r>
              <a:rPr lang="en-US" dirty="0"/>
              <a:t>Fit Group &gt; Oneway Analysis of LFA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Analysis of Variance</a:t>
            </a:r>
          </a:p>
        </p:txBody>
      </p:sp>
      <p:graphicFrame>
        <p:nvGraphicFramePr>
          <p:cNvPr id="4" name="Table 8"/>
          <p:cNvGraphicFramePr>
            <a:graphicFrameLocks noGrp="1"/>
          </p:cNvGraphicFramePr>
          <p:nvPr>
            <p:extLst>
              <p:ext uri="{D42A27DB-BD31-4B8C-83A1-F6EECF244321}">
                <p14:modId xmlns:p14="http://schemas.microsoft.com/office/powerpoint/2010/main" val="1314428798"/>
              </p:ext>
            </p:extLst>
          </p:nvPr>
        </p:nvGraphicFramePr>
        <p:xfrm>
          <a:off x="1412240" y="1231900"/>
          <a:ext cx="9596117" cy="1463040"/>
        </p:xfrm>
        <a:graphic>
          <a:graphicData uri="http://schemas.openxmlformats.org/drawingml/2006/table">
            <a:tbl>
              <a:tblPr firstRow="1" bandRow="1">
                <a:tableStyleId>{5C22544A-7EE6-4342-B048-85BDC9FD1C3A}</a:tableStyleId>
              </a:tblPr>
              <a:tblGrid>
                <a:gridCol w="1574832">
                  <a:extLst>
                    <a:ext uri="{9D8B030D-6E8A-4147-A177-3AD203B41FA5}">
                      <a16:colId xmlns:a16="http://schemas.microsoft.com/office/drawing/2014/main" val="20000"/>
                    </a:ext>
                  </a:extLst>
                </a:gridCol>
                <a:gridCol w="643376">
                  <a:extLst>
                    <a:ext uri="{9D8B030D-6E8A-4147-A177-3AD203B41FA5}">
                      <a16:colId xmlns:a16="http://schemas.microsoft.com/office/drawing/2014/main" val="20001"/>
                    </a:ext>
                  </a:extLst>
                </a:gridCol>
                <a:gridCol w="2531596">
                  <a:extLst>
                    <a:ext uri="{9D8B030D-6E8A-4147-A177-3AD203B41FA5}">
                      <a16:colId xmlns:a16="http://schemas.microsoft.com/office/drawing/2014/main" val="20002"/>
                    </a:ext>
                  </a:extLst>
                </a:gridCol>
                <a:gridCol w="2146187">
                  <a:extLst>
                    <a:ext uri="{9D8B030D-6E8A-4147-A177-3AD203B41FA5}">
                      <a16:colId xmlns:a16="http://schemas.microsoft.com/office/drawing/2014/main" val="20003"/>
                    </a:ext>
                  </a:extLst>
                </a:gridCol>
                <a:gridCol w="1236107">
                  <a:extLst>
                    <a:ext uri="{9D8B030D-6E8A-4147-A177-3AD203B41FA5}">
                      <a16:colId xmlns:a16="http://schemas.microsoft.com/office/drawing/2014/main" val="20004"/>
                    </a:ext>
                  </a:extLst>
                </a:gridCol>
                <a:gridCol w="1464019">
                  <a:extLst>
                    <a:ext uri="{9D8B030D-6E8A-4147-A177-3AD203B41FA5}">
                      <a16:colId xmlns:a16="http://schemas.microsoft.com/office/drawing/2014/main" val="20005"/>
                    </a:ext>
                  </a:extLst>
                </a:gridCol>
              </a:tblGrid>
              <a:tr h="0">
                <a:tc>
                  <a:txBody>
                    <a:bodyPr/>
                    <a:lstStyle/>
                    <a:p>
                      <a:r>
                        <a:rPr b="1" dirty="0"/>
                        <a:t>Source</a:t>
                      </a:r>
                      <a:endParaRPr lang="en-US" dirty="0"/>
                    </a:p>
                  </a:txBody>
                  <a:tcPr/>
                </a:tc>
                <a:tc>
                  <a:txBody>
                    <a:bodyPr/>
                    <a:lstStyle/>
                    <a:p>
                      <a:pPr algn="r"/>
                      <a:r>
                        <a:rPr b="1" dirty="0"/>
                        <a:t>DF</a:t>
                      </a:r>
                      <a:endParaRPr lang="en-US" dirty="0"/>
                    </a:p>
                  </a:txBody>
                  <a:tcPr/>
                </a:tc>
                <a:tc>
                  <a:txBody>
                    <a:bodyPr/>
                    <a:lstStyle/>
                    <a:p>
                      <a:pPr algn="r"/>
                      <a:r>
                        <a:rPr b="1" dirty="0"/>
                        <a:t>Sum of Squares</a:t>
                      </a:r>
                      <a:endParaRPr lang="en-US" dirty="0"/>
                    </a:p>
                  </a:txBody>
                  <a:tcPr/>
                </a:tc>
                <a:tc>
                  <a:txBody>
                    <a:bodyPr/>
                    <a:lstStyle/>
                    <a:p>
                      <a:pPr algn="r"/>
                      <a:r>
                        <a:rPr b="1" dirty="0"/>
                        <a:t>Mean Square</a:t>
                      </a:r>
                      <a:endParaRPr lang="en-US" dirty="0"/>
                    </a:p>
                  </a:txBody>
                  <a:tcPr/>
                </a:tc>
                <a:tc>
                  <a:txBody>
                    <a:bodyPr/>
                    <a:lstStyle/>
                    <a:p>
                      <a:pPr algn="r"/>
                      <a:r>
                        <a:rPr b="1" dirty="0"/>
                        <a:t>F Ratio</a:t>
                      </a:r>
                      <a:endParaRPr lang="en-US" dirty="0"/>
                    </a:p>
                  </a:txBody>
                  <a:tcPr/>
                </a:tc>
                <a:tc>
                  <a:txBody>
                    <a:bodyPr/>
                    <a:lstStyle/>
                    <a:p>
                      <a:pPr algn="r"/>
                      <a:r>
                        <a:rPr b="1" dirty="0"/>
                        <a:t>Prob &gt; F</a:t>
                      </a:r>
                      <a:endParaRPr lang="en-US" dirty="0"/>
                    </a:p>
                  </a:txBody>
                  <a:tcPr/>
                </a:tc>
                <a:extLst>
                  <a:ext uri="{0D108BD9-81ED-4DB2-BD59-A6C34878D82A}">
                    <a16:rowId xmlns:a16="http://schemas.microsoft.com/office/drawing/2014/main" val="10000"/>
                  </a:ext>
                </a:extLst>
              </a:tr>
              <a:tr h="0">
                <a:tc>
                  <a:txBody>
                    <a:bodyPr/>
                    <a:lstStyle/>
                    <a:p>
                      <a:r>
                        <a:rPr dirty="0"/>
                        <a:t>Grouping</a:t>
                      </a:r>
                      <a:endParaRPr lang="en-US" dirty="0"/>
                    </a:p>
                  </a:txBody>
                  <a:tcPr/>
                </a:tc>
                <a:tc>
                  <a:txBody>
                    <a:bodyPr/>
                    <a:lstStyle/>
                    <a:p>
                      <a:pPr algn="r"/>
                      <a:r>
                        <a:rPr dirty="0"/>
                        <a:t>6</a:t>
                      </a:r>
                      <a:endParaRPr lang="en-US" dirty="0"/>
                    </a:p>
                  </a:txBody>
                  <a:tcPr/>
                </a:tc>
                <a:tc>
                  <a:txBody>
                    <a:bodyPr/>
                    <a:lstStyle/>
                    <a:p>
                      <a:pPr algn="r"/>
                      <a:r>
                        <a:rPr dirty="0"/>
                        <a:t>685995265</a:t>
                      </a:r>
                      <a:endParaRPr lang="en-US" dirty="0"/>
                    </a:p>
                  </a:txBody>
                  <a:tcPr/>
                </a:tc>
                <a:tc>
                  <a:txBody>
                    <a:bodyPr/>
                    <a:lstStyle/>
                    <a:p>
                      <a:pPr algn="r"/>
                      <a:r>
                        <a:rPr dirty="0"/>
                        <a:t>114332544</a:t>
                      </a:r>
                      <a:endParaRPr lang="en-US" dirty="0"/>
                    </a:p>
                  </a:txBody>
                  <a:tcPr/>
                </a:tc>
                <a:tc>
                  <a:txBody>
                    <a:bodyPr/>
                    <a:lstStyle/>
                    <a:p>
                      <a:pPr algn="r"/>
                      <a:r>
                        <a:rPr dirty="0"/>
                        <a:t>1.2584</a:t>
                      </a:r>
                      <a:endParaRPr lang="en-US" dirty="0"/>
                    </a:p>
                  </a:txBody>
                  <a:tcPr/>
                </a:tc>
                <a:tc>
                  <a:txBody>
                    <a:bodyPr/>
                    <a:lstStyle/>
                    <a:p>
                      <a:pPr algn="r"/>
                      <a:r>
                        <a:rPr dirty="0"/>
                        <a:t>0.2899</a:t>
                      </a:r>
                      <a:endParaRPr lang="en-US" dirty="0"/>
                    </a:p>
                  </a:txBody>
                  <a:tcPr/>
                </a:tc>
                <a:extLst>
                  <a:ext uri="{0D108BD9-81ED-4DB2-BD59-A6C34878D82A}">
                    <a16:rowId xmlns:a16="http://schemas.microsoft.com/office/drawing/2014/main" val="10001"/>
                  </a:ext>
                </a:extLst>
              </a:tr>
              <a:tr h="0">
                <a:tc>
                  <a:txBody>
                    <a:bodyPr/>
                    <a:lstStyle/>
                    <a:p>
                      <a:r>
                        <a:rPr dirty="0"/>
                        <a:t>Error</a:t>
                      </a:r>
                      <a:endParaRPr lang="en-US" dirty="0"/>
                    </a:p>
                  </a:txBody>
                  <a:tcPr/>
                </a:tc>
                <a:tc>
                  <a:txBody>
                    <a:bodyPr/>
                    <a:lstStyle/>
                    <a:p>
                      <a:pPr algn="r"/>
                      <a:r>
                        <a:rPr dirty="0"/>
                        <a:t>61</a:t>
                      </a:r>
                      <a:endParaRPr lang="en-US" dirty="0"/>
                    </a:p>
                  </a:txBody>
                  <a:tcPr/>
                </a:tc>
                <a:tc>
                  <a:txBody>
                    <a:bodyPr/>
                    <a:lstStyle/>
                    <a:p>
                      <a:pPr algn="r"/>
                      <a:r>
                        <a:rPr dirty="0"/>
                        <a:t>5542089111</a:t>
                      </a:r>
                      <a:endParaRPr lang="en-US" dirty="0"/>
                    </a:p>
                  </a:txBody>
                  <a:tcPr/>
                </a:tc>
                <a:tc>
                  <a:txBody>
                    <a:bodyPr/>
                    <a:lstStyle/>
                    <a:p>
                      <a:pPr algn="r"/>
                      <a:r>
                        <a:rPr dirty="0"/>
                        <a:t>90853920</a:t>
                      </a: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0002"/>
                  </a:ext>
                </a:extLst>
              </a:tr>
              <a:tr h="0">
                <a:tc>
                  <a:txBody>
                    <a:bodyPr/>
                    <a:lstStyle/>
                    <a:p>
                      <a:r>
                        <a:rPr dirty="0"/>
                        <a:t>C. Total</a:t>
                      </a:r>
                      <a:endParaRPr lang="en-US" dirty="0"/>
                    </a:p>
                  </a:txBody>
                  <a:tcPr/>
                </a:tc>
                <a:tc>
                  <a:txBody>
                    <a:bodyPr/>
                    <a:lstStyle/>
                    <a:p>
                      <a:pPr algn="r"/>
                      <a:r>
                        <a:rPr dirty="0"/>
                        <a:t>67</a:t>
                      </a:r>
                      <a:endParaRPr lang="en-US" dirty="0"/>
                    </a:p>
                  </a:txBody>
                  <a:tcPr/>
                </a:tc>
                <a:tc>
                  <a:txBody>
                    <a:bodyPr/>
                    <a:lstStyle/>
                    <a:p>
                      <a:pPr algn="r"/>
                      <a:r>
                        <a:rPr dirty="0"/>
                        <a:t>6228084376</a:t>
                      </a: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88362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6765800" cy="279400"/>
          </a:xfrm>
          <a:prstGeom prst="rect">
            <a:avLst/>
          </a:prstGeom>
          <a:noFill/>
        </p:spPr>
        <p:txBody>
          <a:bodyPr vert="horz" wrap="none" lIns="0" tIns="0" rIns="0" bIns="0" rtlCol="0">
            <a:spAutoFit/>
          </a:bodyPr>
          <a:lstStyle/>
          <a:p>
            <a:r>
              <a:rPr lang="en-US" dirty="0"/>
              <a:t>Fit Group &gt; Oneway Analysis of LFA By Grouping &gt; Oneway Anova</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Means for Oneway Anova</a:t>
            </a:r>
          </a:p>
        </p:txBody>
      </p:sp>
      <p:graphicFrame>
        <p:nvGraphicFramePr>
          <p:cNvPr id="4" name="Table 9"/>
          <p:cNvGraphicFramePr>
            <a:graphicFrameLocks noGrp="1"/>
          </p:cNvGraphicFramePr>
          <p:nvPr>
            <p:extLst>
              <p:ext uri="{D42A27DB-BD31-4B8C-83A1-F6EECF244321}">
                <p14:modId xmlns:p14="http://schemas.microsoft.com/office/powerpoint/2010/main" val="1314428798"/>
              </p:ext>
            </p:extLst>
          </p:nvPr>
        </p:nvGraphicFramePr>
        <p:xfrm>
          <a:off x="1412240" y="1231900"/>
          <a:ext cx="9596117" cy="2926080"/>
        </p:xfrm>
        <a:graphic>
          <a:graphicData uri="http://schemas.openxmlformats.org/drawingml/2006/table">
            <a:tbl>
              <a:tblPr firstRow="1" bandRow="1">
                <a:tableStyleId>{5C22544A-7EE6-4342-B048-85BDC9FD1C3A}</a:tableStyleId>
              </a:tblPr>
              <a:tblGrid>
                <a:gridCol w="1398206">
                  <a:extLst>
                    <a:ext uri="{9D8B030D-6E8A-4147-A177-3AD203B41FA5}">
                      <a16:colId xmlns:a16="http://schemas.microsoft.com/office/drawing/2014/main" val="20000"/>
                    </a:ext>
                  </a:extLst>
                </a:gridCol>
                <a:gridCol w="1418507">
                  <a:extLst>
                    <a:ext uri="{9D8B030D-6E8A-4147-A177-3AD203B41FA5}">
                      <a16:colId xmlns:a16="http://schemas.microsoft.com/office/drawing/2014/main" val="20001"/>
                    </a:ext>
                  </a:extLst>
                </a:gridCol>
                <a:gridCol w="1485601">
                  <a:extLst>
                    <a:ext uri="{9D8B030D-6E8A-4147-A177-3AD203B41FA5}">
                      <a16:colId xmlns:a16="http://schemas.microsoft.com/office/drawing/2014/main" val="20002"/>
                    </a:ext>
                  </a:extLst>
                </a:gridCol>
                <a:gridCol w="1541750">
                  <a:extLst>
                    <a:ext uri="{9D8B030D-6E8A-4147-A177-3AD203B41FA5}">
                      <a16:colId xmlns:a16="http://schemas.microsoft.com/office/drawing/2014/main" val="20003"/>
                    </a:ext>
                  </a:extLst>
                </a:gridCol>
                <a:gridCol w="1861989">
                  <a:extLst>
                    <a:ext uri="{9D8B030D-6E8A-4147-A177-3AD203B41FA5}">
                      <a16:colId xmlns:a16="http://schemas.microsoft.com/office/drawing/2014/main" val="20004"/>
                    </a:ext>
                  </a:extLst>
                </a:gridCol>
                <a:gridCol w="1890064">
                  <a:extLst>
                    <a:ext uri="{9D8B030D-6E8A-4147-A177-3AD203B41FA5}">
                      <a16:colId xmlns:a16="http://schemas.microsoft.com/office/drawing/2014/main" val="20005"/>
                    </a:ext>
                  </a:extLst>
                </a:gridCol>
              </a:tblGrid>
              <a:tr h="0">
                <a:tc>
                  <a:txBody>
                    <a:bodyPr/>
                    <a:lstStyle/>
                    <a:p>
                      <a:r>
                        <a:rPr b="1" dirty="0"/>
                        <a:t>Level</a:t>
                      </a:r>
                      <a:endParaRPr lang="en-US" dirty="0"/>
                    </a:p>
                  </a:txBody>
                  <a:tcPr/>
                </a:tc>
                <a:tc>
                  <a:txBody>
                    <a:bodyPr/>
                    <a:lstStyle/>
                    <a:p>
                      <a:pPr algn="r"/>
                      <a:r>
                        <a:rPr b="1" dirty="0"/>
                        <a:t>Number</a:t>
                      </a:r>
                      <a:endParaRPr lang="en-US" dirty="0"/>
                    </a:p>
                  </a:txBody>
                  <a:tcPr/>
                </a:tc>
                <a:tc>
                  <a:txBody>
                    <a:bodyPr/>
                    <a:lstStyle/>
                    <a:p>
                      <a:pPr algn="r"/>
                      <a:r>
                        <a:rPr b="1" dirty="0"/>
                        <a:t>Mean</a:t>
                      </a:r>
                      <a:endParaRPr lang="en-US" dirty="0"/>
                    </a:p>
                  </a:txBody>
                  <a:tcPr/>
                </a:tc>
                <a:tc>
                  <a:txBody>
                    <a:bodyPr/>
                    <a:lstStyle/>
                    <a:p>
                      <a:pPr algn="r"/>
                      <a:r>
                        <a:rPr b="1" dirty="0"/>
                        <a:t>Std Error</a:t>
                      </a:r>
                      <a:endParaRPr lang="en-US" dirty="0"/>
                    </a:p>
                  </a:txBody>
                  <a:tcPr/>
                </a:tc>
                <a:tc>
                  <a:txBody>
                    <a:bodyPr/>
                    <a:lstStyle/>
                    <a:p>
                      <a:pPr algn="r"/>
                      <a:r>
                        <a:rPr b="1" dirty="0"/>
                        <a:t>Lower 95%</a:t>
                      </a:r>
                      <a:endParaRPr lang="en-US" dirty="0"/>
                    </a:p>
                  </a:txBody>
                  <a:tcPr/>
                </a:tc>
                <a:tc>
                  <a:txBody>
                    <a:bodyPr/>
                    <a:lstStyle/>
                    <a:p>
                      <a:pPr algn="r"/>
                      <a:r>
                        <a:rPr b="1" dirty="0"/>
                        <a:t>Upper 95%</a:t>
                      </a:r>
                      <a:endParaRPr lang="en-US" dirty="0"/>
                    </a:p>
                  </a:txBody>
                  <a:tcPr/>
                </a:tc>
                <a:extLst>
                  <a:ext uri="{0D108BD9-81ED-4DB2-BD59-A6C34878D82A}">
                    <a16:rowId xmlns:a16="http://schemas.microsoft.com/office/drawing/2014/main" val="10000"/>
                  </a:ext>
                </a:extLst>
              </a:tr>
              <a:tr h="0">
                <a:tc>
                  <a:txBody>
                    <a:bodyPr/>
                    <a:lstStyle/>
                    <a:p>
                      <a:r>
                        <a:rPr dirty="0"/>
                        <a:t>DD-N_0</a:t>
                      </a:r>
                      <a:endParaRPr lang="en-US" dirty="0"/>
                    </a:p>
                  </a:txBody>
                  <a:tcPr/>
                </a:tc>
                <a:tc>
                  <a:txBody>
                    <a:bodyPr/>
                    <a:lstStyle/>
                    <a:p>
                      <a:pPr algn="r"/>
                      <a:r>
                        <a:rPr dirty="0"/>
                        <a:t>9</a:t>
                      </a:r>
                      <a:endParaRPr lang="en-US" dirty="0"/>
                    </a:p>
                  </a:txBody>
                  <a:tcPr/>
                </a:tc>
                <a:tc>
                  <a:txBody>
                    <a:bodyPr/>
                    <a:lstStyle/>
                    <a:p>
                      <a:pPr algn="r"/>
                      <a:r>
                        <a:rPr dirty="0"/>
                        <a:t>7228.89</a:t>
                      </a:r>
                      <a:endParaRPr lang="en-US" dirty="0"/>
                    </a:p>
                  </a:txBody>
                  <a:tcPr/>
                </a:tc>
                <a:tc>
                  <a:txBody>
                    <a:bodyPr/>
                    <a:lstStyle/>
                    <a:p>
                      <a:pPr algn="r"/>
                      <a:r>
                        <a:rPr dirty="0"/>
                        <a:t>3177.2</a:t>
                      </a:r>
                      <a:endParaRPr lang="en-US" dirty="0"/>
                    </a:p>
                  </a:txBody>
                  <a:tcPr/>
                </a:tc>
                <a:tc>
                  <a:txBody>
                    <a:bodyPr/>
                    <a:lstStyle/>
                    <a:p>
                      <a:pPr algn="r"/>
                      <a:r>
                        <a:rPr dirty="0"/>
                        <a:t>876</a:t>
                      </a:r>
                      <a:endParaRPr lang="en-US" dirty="0"/>
                    </a:p>
                  </a:txBody>
                  <a:tcPr/>
                </a:tc>
                <a:tc>
                  <a:txBody>
                    <a:bodyPr/>
                    <a:lstStyle/>
                    <a:p>
                      <a:pPr algn="r"/>
                      <a:r>
                        <a:rPr dirty="0"/>
                        <a:t>13582</a:t>
                      </a:r>
                      <a:endParaRPr lang="en-US" dirty="0"/>
                    </a:p>
                  </a:txBody>
                  <a:tcPr/>
                </a:tc>
                <a:extLst>
                  <a:ext uri="{0D108BD9-81ED-4DB2-BD59-A6C34878D82A}">
                    <a16:rowId xmlns:a16="http://schemas.microsoft.com/office/drawing/2014/main" val="10001"/>
                  </a:ext>
                </a:extLst>
              </a:tr>
              <a:tr h="0">
                <a:tc>
                  <a:txBody>
                    <a:bodyPr/>
                    <a:lstStyle/>
                    <a:p>
                      <a:r>
                        <a:rPr dirty="0"/>
                        <a:t>DS-I_0</a:t>
                      </a:r>
                      <a:endParaRPr lang="en-US" dirty="0"/>
                    </a:p>
                  </a:txBody>
                  <a:tcPr/>
                </a:tc>
                <a:tc>
                  <a:txBody>
                    <a:bodyPr/>
                    <a:lstStyle/>
                    <a:p>
                      <a:pPr algn="r"/>
                      <a:r>
                        <a:rPr dirty="0"/>
                        <a:t>10</a:t>
                      </a:r>
                      <a:endParaRPr lang="en-US" dirty="0"/>
                    </a:p>
                  </a:txBody>
                  <a:tcPr/>
                </a:tc>
                <a:tc>
                  <a:txBody>
                    <a:bodyPr/>
                    <a:lstStyle/>
                    <a:p>
                      <a:pPr algn="r"/>
                      <a:r>
                        <a:rPr dirty="0"/>
                        <a:t>9520.00</a:t>
                      </a:r>
                      <a:endParaRPr lang="en-US" dirty="0"/>
                    </a:p>
                  </a:txBody>
                  <a:tcPr/>
                </a:tc>
                <a:tc>
                  <a:txBody>
                    <a:bodyPr/>
                    <a:lstStyle/>
                    <a:p>
                      <a:pPr algn="r"/>
                      <a:r>
                        <a:rPr dirty="0"/>
                        <a:t>3014.2</a:t>
                      </a:r>
                      <a:endParaRPr lang="en-US" dirty="0"/>
                    </a:p>
                  </a:txBody>
                  <a:tcPr/>
                </a:tc>
                <a:tc>
                  <a:txBody>
                    <a:bodyPr/>
                    <a:lstStyle/>
                    <a:p>
                      <a:pPr algn="r"/>
                      <a:r>
                        <a:rPr dirty="0"/>
                        <a:t>3493</a:t>
                      </a:r>
                      <a:endParaRPr lang="en-US" dirty="0"/>
                    </a:p>
                  </a:txBody>
                  <a:tcPr/>
                </a:tc>
                <a:tc>
                  <a:txBody>
                    <a:bodyPr/>
                    <a:lstStyle/>
                    <a:p>
                      <a:pPr algn="r"/>
                      <a:r>
                        <a:rPr dirty="0"/>
                        <a:t>15547</a:t>
                      </a:r>
                      <a:endParaRPr lang="en-US" dirty="0"/>
                    </a:p>
                  </a:txBody>
                  <a:tcPr/>
                </a:tc>
                <a:extLst>
                  <a:ext uri="{0D108BD9-81ED-4DB2-BD59-A6C34878D82A}">
                    <a16:rowId xmlns:a16="http://schemas.microsoft.com/office/drawing/2014/main" val="10002"/>
                  </a:ext>
                </a:extLst>
              </a:tr>
              <a:tr h="0">
                <a:tc>
                  <a:txBody>
                    <a:bodyPr/>
                    <a:lstStyle/>
                    <a:p>
                      <a:r>
                        <a:rPr dirty="0"/>
                        <a:t>DS-N_0</a:t>
                      </a:r>
                      <a:endParaRPr lang="en-US" dirty="0"/>
                    </a:p>
                  </a:txBody>
                  <a:tcPr/>
                </a:tc>
                <a:tc>
                  <a:txBody>
                    <a:bodyPr/>
                    <a:lstStyle/>
                    <a:p>
                      <a:pPr algn="r"/>
                      <a:r>
                        <a:rPr dirty="0"/>
                        <a:t>10</a:t>
                      </a:r>
                      <a:endParaRPr lang="en-US" dirty="0"/>
                    </a:p>
                  </a:txBody>
                  <a:tcPr/>
                </a:tc>
                <a:tc>
                  <a:txBody>
                    <a:bodyPr/>
                    <a:lstStyle/>
                    <a:p>
                      <a:pPr algn="r"/>
                      <a:r>
                        <a:rPr dirty="0"/>
                        <a:t>1450.00</a:t>
                      </a:r>
                      <a:endParaRPr lang="en-US" dirty="0"/>
                    </a:p>
                  </a:txBody>
                  <a:tcPr/>
                </a:tc>
                <a:tc>
                  <a:txBody>
                    <a:bodyPr/>
                    <a:lstStyle/>
                    <a:p>
                      <a:pPr algn="r"/>
                      <a:r>
                        <a:rPr dirty="0"/>
                        <a:t>3014.2</a:t>
                      </a:r>
                      <a:endParaRPr lang="en-US" dirty="0"/>
                    </a:p>
                  </a:txBody>
                  <a:tcPr/>
                </a:tc>
                <a:tc>
                  <a:txBody>
                    <a:bodyPr/>
                    <a:lstStyle/>
                    <a:p>
                      <a:pPr algn="r"/>
                      <a:r>
                        <a:rPr dirty="0"/>
                        <a:t> -4577</a:t>
                      </a:r>
                      <a:endParaRPr lang="en-US" dirty="0"/>
                    </a:p>
                  </a:txBody>
                  <a:tcPr/>
                </a:tc>
                <a:tc>
                  <a:txBody>
                    <a:bodyPr/>
                    <a:lstStyle/>
                    <a:p>
                      <a:pPr algn="r"/>
                      <a:r>
                        <a:rPr dirty="0"/>
                        <a:t>7477</a:t>
                      </a:r>
                      <a:endParaRPr lang="en-US" dirty="0"/>
                    </a:p>
                  </a:txBody>
                  <a:tcPr/>
                </a:tc>
                <a:extLst>
                  <a:ext uri="{0D108BD9-81ED-4DB2-BD59-A6C34878D82A}">
                    <a16:rowId xmlns:a16="http://schemas.microsoft.com/office/drawing/2014/main" val="10003"/>
                  </a:ext>
                </a:extLst>
              </a:tr>
              <a:tr h="0">
                <a:tc>
                  <a:txBody>
                    <a:bodyPr/>
                    <a:lstStyle/>
                    <a:p>
                      <a:r>
                        <a:rPr dirty="0"/>
                        <a:t>ED-I_0</a:t>
                      </a:r>
                      <a:endParaRPr lang="en-US" dirty="0"/>
                    </a:p>
                  </a:txBody>
                  <a:tcPr/>
                </a:tc>
                <a:tc>
                  <a:txBody>
                    <a:bodyPr/>
                    <a:lstStyle/>
                    <a:p>
                      <a:pPr algn="r"/>
                      <a:r>
                        <a:rPr dirty="0"/>
                        <a:t>10</a:t>
                      </a:r>
                      <a:endParaRPr lang="en-US" dirty="0"/>
                    </a:p>
                  </a:txBody>
                  <a:tcPr/>
                </a:tc>
                <a:tc>
                  <a:txBody>
                    <a:bodyPr/>
                    <a:lstStyle/>
                    <a:p>
                      <a:pPr algn="r"/>
                      <a:r>
                        <a:rPr dirty="0"/>
                        <a:t>9028.00</a:t>
                      </a:r>
                      <a:endParaRPr lang="en-US" dirty="0"/>
                    </a:p>
                  </a:txBody>
                  <a:tcPr/>
                </a:tc>
                <a:tc>
                  <a:txBody>
                    <a:bodyPr/>
                    <a:lstStyle/>
                    <a:p>
                      <a:pPr algn="r"/>
                      <a:r>
                        <a:rPr dirty="0"/>
                        <a:t>3014.2</a:t>
                      </a:r>
                      <a:endParaRPr lang="en-US" dirty="0"/>
                    </a:p>
                  </a:txBody>
                  <a:tcPr/>
                </a:tc>
                <a:tc>
                  <a:txBody>
                    <a:bodyPr/>
                    <a:lstStyle/>
                    <a:p>
                      <a:pPr algn="r"/>
                      <a:r>
                        <a:rPr dirty="0"/>
                        <a:t>3001</a:t>
                      </a:r>
                      <a:endParaRPr lang="en-US" dirty="0"/>
                    </a:p>
                  </a:txBody>
                  <a:tcPr/>
                </a:tc>
                <a:tc>
                  <a:txBody>
                    <a:bodyPr/>
                    <a:lstStyle/>
                    <a:p>
                      <a:pPr algn="r"/>
                      <a:r>
                        <a:rPr dirty="0"/>
                        <a:t>15055</a:t>
                      </a:r>
                      <a:endParaRPr lang="en-US" dirty="0"/>
                    </a:p>
                  </a:txBody>
                  <a:tcPr/>
                </a:tc>
                <a:extLst>
                  <a:ext uri="{0D108BD9-81ED-4DB2-BD59-A6C34878D82A}">
                    <a16:rowId xmlns:a16="http://schemas.microsoft.com/office/drawing/2014/main" val="10004"/>
                  </a:ext>
                </a:extLst>
              </a:tr>
              <a:tr h="0">
                <a:tc>
                  <a:txBody>
                    <a:bodyPr/>
                    <a:lstStyle/>
                    <a:p>
                      <a:r>
                        <a:rPr dirty="0"/>
                        <a:t>ED-N_0</a:t>
                      </a:r>
                      <a:endParaRPr lang="en-US" dirty="0"/>
                    </a:p>
                  </a:txBody>
                  <a:tcPr/>
                </a:tc>
                <a:tc>
                  <a:txBody>
                    <a:bodyPr/>
                    <a:lstStyle/>
                    <a:p>
                      <a:pPr algn="r"/>
                      <a:r>
                        <a:rPr dirty="0"/>
                        <a:t>9</a:t>
                      </a:r>
                      <a:endParaRPr lang="en-US" dirty="0"/>
                    </a:p>
                  </a:txBody>
                  <a:tcPr/>
                </a:tc>
                <a:tc>
                  <a:txBody>
                    <a:bodyPr/>
                    <a:lstStyle/>
                    <a:p>
                      <a:pPr algn="r"/>
                      <a:r>
                        <a:rPr dirty="0"/>
                        <a:t>7375.56</a:t>
                      </a:r>
                      <a:endParaRPr lang="en-US" dirty="0"/>
                    </a:p>
                  </a:txBody>
                  <a:tcPr/>
                </a:tc>
                <a:tc>
                  <a:txBody>
                    <a:bodyPr/>
                    <a:lstStyle/>
                    <a:p>
                      <a:pPr algn="r"/>
                      <a:r>
                        <a:rPr dirty="0"/>
                        <a:t>3177.2</a:t>
                      </a:r>
                      <a:endParaRPr lang="en-US" dirty="0"/>
                    </a:p>
                  </a:txBody>
                  <a:tcPr/>
                </a:tc>
                <a:tc>
                  <a:txBody>
                    <a:bodyPr/>
                    <a:lstStyle/>
                    <a:p>
                      <a:pPr algn="r"/>
                      <a:r>
                        <a:rPr dirty="0"/>
                        <a:t>1022</a:t>
                      </a:r>
                      <a:endParaRPr lang="en-US" dirty="0"/>
                    </a:p>
                  </a:txBody>
                  <a:tcPr/>
                </a:tc>
                <a:tc>
                  <a:txBody>
                    <a:bodyPr/>
                    <a:lstStyle/>
                    <a:p>
                      <a:pPr algn="r"/>
                      <a:r>
                        <a:rPr dirty="0"/>
                        <a:t>13729</a:t>
                      </a:r>
                      <a:endParaRPr lang="en-US" dirty="0"/>
                    </a:p>
                  </a:txBody>
                  <a:tcPr/>
                </a:tc>
                <a:extLst>
                  <a:ext uri="{0D108BD9-81ED-4DB2-BD59-A6C34878D82A}">
                    <a16:rowId xmlns:a16="http://schemas.microsoft.com/office/drawing/2014/main" val="10005"/>
                  </a:ext>
                </a:extLst>
              </a:tr>
              <a:tr h="0">
                <a:tc>
                  <a:txBody>
                    <a:bodyPr/>
                    <a:lstStyle/>
                    <a:p>
                      <a:r>
                        <a:rPr dirty="0"/>
                        <a:t>ES-I_0</a:t>
                      </a:r>
                      <a:endParaRPr lang="en-US" dirty="0"/>
                    </a:p>
                  </a:txBody>
                  <a:tcPr/>
                </a:tc>
                <a:tc>
                  <a:txBody>
                    <a:bodyPr/>
                    <a:lstStyle/>
                    <a:p>
                      <a:pPr algn="r"/>
                      <a:r>
                        <a:rPr dirty="0"/>
                        <a:t>10</a:t>
                      </a:r>
                      <a:endParaRPr lang="en-US" dirty="0"/>
                    </a:p>
                  </a:txBody>
                  <a:tcPr/>
                </a:tc>
                <a:tc>
                  <a:txBody>
                    <a:bodyPr/>
                    <a:lstStyle/>
                    <a:p>
                      <a:pPr algn="r"/>
                      <a:r>
                        <a:rPr dirty="0"/>
                        <a:t>6760.00</a:t>
                      </a:r>
                      <a:endParaRPr lang="en-US" dirty="0"/>
                    </a:p>
                  </a:txBody>
                  <a:tcPr/>
                </a:tc>
                <a:tc>
                  <a:txBody>
                    <a:bodyPr/>
                    <a:lstStyle/>
                    <a:p>
                      <a:pPr algn="r"/>
                      <a:r>
                        <a:rPr dirty="0"/>
                        <a:t>3014.2</a:t>
                      </a:r>
                      <a:endParaRPr lang="en-US" dirty="0"/>
                    </a:p>
                  </a:txBody>
                  <a:tcPr/>
                </a:tc>
                <a:tc>
                  <a:txBody>
                    <a:bodyPr/>
                    <a:lstStyle/>
                    <a:p>
                      <a:pPr algn="r"/>
                      <a:r>
                        <a:rPr dirty="0"/>
                        <a:t>733</a:t>
                      </a:r>
                      <a:endParaRPr lang="en-US" dirty="0"/>
                    </a:p>
                  </a:txBody>
                  <a:tcPr/>
                </a:tc>
                <a:tc>
                  <a:txBody>
                    <a:bodyPr/>
                    <a:lstStyle/>
                    <a:p>
                      <a:pPr algn="r"/>
                      <a:r>
                        <a:rPr dirty="0"/>
                        <a:t>12787</a:t>
                      </a:r>
                      <a:endParaRPr lang="en-US" dirty="0"/>
                    </a:p>
                  </a:txBody>
                  <a:tcPr/>
                </a:tc>
                <a:extLst>
                  <a:ext uri="{0D108BD9-81ED-4DB2-BD59-A6C34878D82A}">
                    <a16:rowId xmlns:a16="http://schemas.microsoft.com/office/drawing/2014/main" val="10006"/>
                  </a:ext>
                </a:extLst>
              </a:tr>
              <a:tr h="0">
                <a:tc>
                  <a:txBody>
                    <a:bodyPr/>
                    <a:lstStyle/>
                    <a:p>
                      <a:r>
                        <a:rPr dirty="0"/>
                        <a:t>ES-N_0</a:t>
                      </a:r>
                      <a:endParaRPr lang="en-US" dirty="0"/>
                    </a:p>
                  </a:txBody>
                  <a:tcPr/>
                </a:tc>
                <a:tc>
                  <a:txBody>
                    <a:bodyPr/>
                    <a:lstStyle/>
                    <a:p>
                      <a:pPr algn="r"/>
                      <a:r>
                        <a:rPr dirty="0"/>
                        <a:t>10</a:t>
                      </a:r>
                      <a:endParaRPr lang="en-US" dirty="0"/>
                    </a:p>
                  </a:txBody>
                  <a:tcPr/>
                </a:tc>
                <a:tc>
                  <a:txBody>
                    <a:bodyPr/>
                    <a:lstStyle/>
                    <a:p>
                      <a:pPr algn="r"/>
                      <a:r>
                        <a:rPr dirty="0"/>
                        <a:t>1234.00</a:t>
                      </a:r>
                      <a:endParaRPr lang="en-US" dirty="0"/>
                    </a:p>
                  </a:txBody>
                  <a:tcPr/>
                </a:tc>
                <a:tc>
                  <a:txBody>
                    <a:bodyPr/>
                    <a:lstStyle/>
                    <a:p>
                      <a:pPr algn="r"/>
                      <a:r>
                        <a:rPr dirty="0"/>
                        <a:t>3014.2</a:t>
                      </a:r>
                      <a:endParaRPr lang="en-US" dirty="0"/>
                    </a:p>
                  </a:txBody>
                  <a:tcPr/>
                </a:tc>
                <a:tc>
                  <a:txBody>
                    <a:bodyPr/>
                    <a:lstStyle/>
                    <a:p>
                      <a:pPr algn="r"/>
                      <a:r>
                        <a:rPr dirty="0"/>
                        <a:t> -4793</a:t>
                      </a:r>
                      <a:endParaRPr lang="en-US" dirty="0"/>
                    </a:p>
                  </a:txBody>
                  <a:tcPr/>
                </a:tc>
                <a:tc>
                  <a:txBody>
                    <a:bodyPr/>
                    <a:lstStyle/>
                    <a:p>
                      <a:pPr algn="r"/>
                      <a:r>
                        <a:rPr dirty="0"/>
                        <a:t>7261</a:t>
                      </a:r>
                      <a:endParaRPr lang="en-US" dirty="0"/>
                    </a:p>
                  </a:txBody>
                  <a:tcPr/>
                </a:tc>
                <a:extLst>
                  <a:ext uri="{0D108BD9-81ED-4DB2-BD59-A6C34878D82A}">
                    <a16:rowId xmlns:a16="http://schemas.microsoft.com/office/drawing/2014/main" val="10007"/>
                  </a:ext>
                </a:extLst>
              </a:tr>
            </a:tbl>
          </a:graphicData>
        </a:graphic>
      </p:graphicFrame>
      <p:sp>
        <p:nvSpPr>
          <p:cNvPr id="5" name="TextBox 4"/>
          <p:cNvSpPr txBox="1"/>
          <p:nvPr/>
        </p:nvSpPr>
        <p:spPr>
          <a:xfrm>
            <a:off x="228600" y="4478020"/>
            <a:ext cx="5084898" cy="279400"/>
          </a:xfrm>
          <a:prstGeom prst="rect">
            <a:avLst/>
          </a:prstGeom>
          <a:noFill/>
        </p:spPr>
        <p:txBody>
          <a:bodyPr vert="horz" wrap="none" lIns="0" tIns="0" rIns="0" bIns="0" rtlCol="0">
            <a:spAutoFit/>
          </a:bodyPr>
          <a:lstStyle/>
          <a:p>
            <a:r>
              <a:rPr lang="en-US" dirty="0"/>
              <a:t>Std Error uses a pooled estimate of error variance</a:t>
            </a:r>
          </a:p>
        </p:txBody>
      </p:sp>
    </p:spTree>
    <p:extLst>
      <p:ext uri="{BB962C8B-B14F-4D97-AF65-F5344CB8AC3E}">
        <p14:creationId xmlns:p14="http://schemas.microsoft.com/office/powerpoint/2010/main" val="3788362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578600"/>
            <a:ext cx="4982654" cy="279400"/>
          </a:xfrm>
          <a:prstGeom prst="rect">
            <a:avLst/>
          </a:prstGeom>
          <a:noFill/>
        </p:spPr>
        <p:txBody>
          <a:bodyPr vert="horz" wrap="none" lIns="0" tIns="0" rIns="0" bIns="0" rtlCol="0">
            <a:spAutoFit/>
          </a:bodyPr>
          <a:lstStyle/>
          <a:p>
            <a:r>
              <a:rPr lang="en-US" dirty="0"/>
              <a:t>Fit Group &gt; Oneway Analysis of LFA By Grouping</a:t>
            </a:r>
          </a:p>
        </p:txBody>
      </p:sp>
      <p:sp>
        <p:nvSpPr>
          <p:cNvPr id="3" name="Title 2"/>
          <p:cNvSpPr>
            <a:spLocks noGrp="1"/>
          </p:cNvSpPr>
          <p:nvPr>
            <p:ph type="title"/>
          </p:nvPr>
        </p:nvSpPr>
        <p:spPr>
          <a:xfrm>
            <a:off x="0" y="0"/>
            <a:ext cx="11963400" cy="673100"/>
          </a:xfrm>
        </p:spPr>
        <p:txBody>
          <a:bodyPr>
            <a:normAutofit fontScale="90000"/>
          </a:bodyPr>
          <a:lstStyle/>
          <a:p>
            <a:pPr algn="ctr"/>
            <a:r>
              <a:rPr lang="en-US" dirty="0"/>
              <a:t>Means and Std Deviations</a:t>
            </a:r>
          </a:p>
        </p:txBody>
      </p:sp>
      <p:graphicFrame>
        <p:nvGraphicFramePr>
          <p:cNvPr id="4" name="Table 10"/>
          <p:cNvGraphicFramePr>
            <a:graphicFrameLocks noGrp="1"/>
          </p:cNvGraphicFramePr>
          <p:nvPr>
            <p:extLst>
              <p:ext uri="{D42A27DB-BD31-4B8C-83A1-F6EECF244321}">
                <p14:modId xmlns:p14="http://schemas.microsoft.com/office/powerpoint/2010/main" val="1314428798"/>
              </p:ext>
            </p:extLst>
          </p:nvPr>
        </p:nvGraphicFramePr>
        <p:xfrm>
          <a:off x="1412240" y="1231900"/>
          <a:ext cx="9596116" cy="2926080"/>
        </p:xfrm>
        <a:graphic>
          <a:graphicData uri="http://schemas.openxmlformats.org/drawingml/2006/table">
            <a:tbl>
              <a:tblPr firstRow="1" bandRow="1">
                <a:tableStyleId>{5C22544A-7EE6-4342-B048-85BDC9FD1C3A}</a:tableStyleId>
              </a:tblPr>
              <a:tblGrid>
                <a:gridCol w="1076993">
                  <a:extLst>
                    <a:ext uri="{9D8B030D-6E8A-4147-A177-3AD203B41FA5}">
                      <a16:colId xmlns:a16="http://schemas.microsoft.com/office/drawing/2014/main" val="20000"/>
                    </a:ext>
                  </a:extLst>
                </a:gridCol>
                <a:gridCol w="1092630">
                  <a:extLst>
                    <a:ext uri="{9D8B030D-6E8A-4147-A177-3AD203B41FA5}">
                      <a16:colId xmlns:a16="http://schemas.microsoft.com/office/drawing/2014/main" val="20001"/>
                    </a:ext>
                  </a:extLst>
                </a:gridCol>
                <a:gridCol w="1433864">
                  <a:extLst>
                    <a:ext uri="{9D8B030D-6E8A-4147-A177-3AD203B41FA5}">
                      <a16:colId xmlns:a16="http://schemas.microsoft.com/office/drawing/2014/main" val="20002"/>
                    </a:ext>
                  </a:extLst>
                </a:gridCol>
                <a:gridCol w="1448157">
                  <a:extLst>
                    <a:ext uri="{9D8B030D-6E8A-4147-A177-3AD203B41FA5}">
                      <a16:colId xmlns:a16="http://schemas.microsoft.com/office/drawing/2014/main" val="20003"/>
                    </a:ext>
                  </a:extLst>
                </a:gridCol>
                <a:gridCol w="1646446">
                  <a:extLst>
                    <a:ext uri="{9D8B030D-6E8A-4147-A177-3AD203B41FA5}">
                      <a16:colId xmlns:a16="http://schemas.microsoft.com/office/drawing/2014/main" val="20004"/>
                    </a:ext>
                  </a:extLst>
                </a:gridCol>
                <a:gridCol w="1442171">
                  <a:extLst>
                    <a:ext uri="{9D8B030D-6E8A-4147-A177-3AD203B41FA5}">
                      <a16:colId xmlns:a16="http://schemas.microsoft.com/office/drawing/2014/main" val="20005"/>
                    </a:ext>
                  </a:extLst>
                </a:gridCol>
                <a:gridCol w="1455855">
                  <a:extLst>
                    <a:ext uri="{9D8B030D-6E8A-4147-A177-3AD203B41FA5}">
                      <a16:colId xmlns:a16="http://schemas.microsoft.com/office/drawing/2014/main" val="20006"/>
                    </a:ext>
                  </a:extLst>
                </a:gridCol>
              </a:tblGrid>
              <a:tr h="0">
                <a:tc>
                  <a:txBody>
                    <a:bodyPr/>
                    <a:lstStyle/>
                    <a:p>
                      <a:r>
                        <a:rPr b="1" dirty="0"/>
                        <a:t>Level</a:t>
                      </a:r>
                      <a:endParaRPr lang="en-US" dirty="0"/>
                    </a:p>
                  </a:txBody>
                  <a:tcPr/>
                </a:tc>
                <a:tc>
                  <a:txBody>
                    <a:bodyPr/>
                    <a:lstStyle/>
                    <a:p>
                      <a:pPr algn="r"/>
                      <a:r>
                        <a:rPr b="1" dirty="0"/>
                        <a:t>Number</a:t>
                      </a:r>
                      <a:endParaRPr lang="en-US" dirty="0"/>
                    </a:p>
                  </a:txBody>
                  <a:tcPr/>
                </a:tc>
                <a:tc>
                  <a:txBody>
                    <a:bodyPr/>
                    <a:lstStyle/>
                    <a:p>
                      <a:pPr algn="r"/>
                      <a:r>
                        <a:rPr b="1" dirty="0"/>
                        <a:t>Mean</a:t>
                      </a:r>
                      <a:endParaRPr lang="en-US" dirty="0"/>
                    </a:p>
                  </a:txBody>
                  <a:tcPr/>
                </a:tc>
                <a:tc>
                  <a:txBody>
                    <a:bodyPr/>
                    <a:lstStyle/>
                    <a:p>
                      <a:pPr algn="r"/>
                      <a:r>
                        <a:rPr b="1" dirty="0"/>
                        <a:t>Std Dev</a:t>
                      </a:r>
                      <a:endParaRPr lang="en-US" dirty="0"/>
                    </a:p>
                  </a:txBody>
                  <a:tcPr/>
                </a:tc>
                <a:tc>
                  <a:txBody>
                    <a:bodyPr/>
                    <a:lstStyle/>
                    <a:p>
                      <a:pPr algn="r"/>
                      <a:r>
                        <a:rPr b="1" dirty="0"/>
                        <a:t>Std Err Mean</a:t>
                      </a:r>
                      <a:endParaRPr lang="en-US" dirty="0"/>
                    </a:p>
                  </a:txBody>
                  <a:tcPr/>
                </a:tc>
                <a:tc>
                  <a:txBody>
                    <a:bodyPr/>
                    <a:lstStyle/>
                    <a:p>
                      <a:pPr algn="r"/>
                      <a:r>
                        <a:rPr b="1" dirty="0"/>
                        <a:t>Lower 95%</a:t>
                      </a:r>
                      <a:endParaRPr lang="en-US" dirty="0"/>
                    </a:p>
                  </a:txBody>
                  <a:tcPr/>
                </a:tc>
                <a:tc>
                  <a:txBody>
                    <a:bodyPr/>
                    <a:lstStyle/>
                    <a:p>
                      <a:pPr algn="r"/>
                      <a:r>
                        <a:rPr b="1" dirty="0"/>
                        <a:t>Upper 95%</a:t>
                      </a:r>
                      <a:endParaRPr lang="en-US" dirty="0"/>
                    </a:p>
                  </a:txBody>
                  <a:tcPr/>
                </a:tc>
                <a:extLst>
                  <a:ext uri="{0D108BD9-81ED-4DB2-BD59-A6C34878D82A}">
                    <a16:rowId xmlns:a16="http://schemas.microsoft.com/office/drawing/2014/main" val="10000"/>
                  </a:ext>
                </a:extLst>
              </a:tr>
              <a:tr h="0">
                <a:tc>
                  <a:txBody>
                    <a:bodyPr/>
                    <a:lstStyle/>
                    <a:p>
                      <a:r>
                        <a:rPr dirty="0"/>
                        <a:t>DD-N_0</a:t>
                      </a:r>
                      <a:endParaRPr lang="en-US" dirty="0"/>
                    </a:p>
                  </a:txBody>
                  <a:tcPr/>
                </a:tc>
                <a:tc>
                  <a:txBody>
                    <a:bodyPr/>
                    <a:lstStyle/>
                    <a:p>
                      <a:pPr algn="r"/>
                      <a:r>
                        <a:rPr dirty="0"/>
                        <a:t>9</a:t>
                      </a:r>
                      <a:endParaRPr lang="en-US" dirty="0"/>
                    </a:p>
                  </a:txBody>
                  <a:tcPr/>
                </a:tc>
                <a:tc>
                  <a:txBody>
                    <a:bodyPr/>
                    <a:lstStyle/>
                    <a:p>
                      <a:pPr algn="r"/>
                      <a:r>
                        <a:rPr dirty="0"/>
                        <a:t>7228.8889</a:t>
                      </a:r>
                      <a:endParaRPr lang="en-US" dirty="0"/>
                    </a:p>
                  </a:txBody>
                  <a:tcPr/>
                </a:tc>
                <a:tc>
                  <a:txBody>
                    <a:bodyPr/>
                    <a:lstStyle/>
                    <a:p>
                      <a:pPr algn="r"/>
                      <a:r>
                        <a:rPr dirty="0"/>
                        <a:t>8818.7477</a:t>
                      </a:r>
                      <a:endParaRPr lang="en-US" dirty="0"/>
                    </a:p>
                  </a:txBody>
                  <a:tcPr/>
                </a:tc>
                <a:tc>
                  <a:txBody>
                    <a:bodyPr/>
                    <a:lstStyle/>
                    <a:p>
                      <a:pPr algn="r"/>
                      <a:r>
                        <a:rPr dirty="0"/>
                        <a:t>2939.5826</a:t>
                      </a:r>
                      <a:endParaRPr lang="en-US" dirty="0"/>
                    </a:p>
                  </a:txBody>
                  <a:tcPr/>
                </a:tc>
                <a:tc>
                  <a:txBody>
                    <a:bodyPr/>
                    <a:lstStyle/>
                    <a:p>
                      <a:pPr algn="r"/>
                      <a:r>
                        <a:rPr dirty="0"/>
                        <a:t>450.19933</a:t>
                      </a:r>
                      <a:endParaRPr lang="en-US" dirty="0"/>
                    </a:p>
                  </a:txBody>
                  <a:tcPr/>
                </a:tc>
                <a:tc>
                  <a:txBody>
                    <a:bodyPr/>
                    <a:lstStyle/>
                    <a:p>
                      <a:pPr algn="r"/>
                      <a:r>
                        <a:rPr dirty="0"/>
                        <a:t>14007.578</a:t>
                      </a:r>
                      <a:endParaRPr lang="en-US" dirty="0"/>
                    </a:p>
                  </a:txBody>
                  <a:tcPr/>
                </a:tc>
                <a:extLst>
                  <a:ext uri="{0D108BD9-81ED-4DB2-BD59-A6C34878D82A}">
                    <a16:rowId xmlns:a16="http://schemas.microsoft.com/office/drawing/2014/main" val="10001"/>
                  </a:ext>
                </a:extLst>
              </a:tr>
              <a:tr h="0">
                <a:tc>
                  <a:txBody>
                    <a:bodyPr/>
                    <a:lstStyle/>
                    <a:p>
                      <a:r>
                        <a:rPr dirty="0"/>
                        <a:t>DS-I_0</a:t>
                      </a:r>
                      <a:endParaRPr lang="en-US" dirty="0"/>
                    </a:p>
                  </a:txBody>
                  <a:tcPr/>
                </a:tc>
                <a:tc>
                  <a:txBody>
                    <a:bodyPr/>
                    <a:lstStyle/>
                    <a:p>
                      <a:pPr algn="r"/>
                      <a:r>
                        <a:rPr dirty="0"/>
                        <a:t>10</a:t>
                      </a:r>
                      <a:endParaRPr lang="en-US" dirty="0"/>
                    </a:p>
                  </a:txBody>
                  <a:tcPr/>
                </a:tc>
                <a:tc>
                  <a:txBody>
                    <a:bodyPr/>
                    <a:lstStyle/>
                    <a:p>
                      <a:pPr algn="r"/>
                      <a:r>
                        <a:rPr dirty="0"/>
                        <a:t>9520</a:t>
                      </a:r>
                      <a:endParaRPr lang="en-US" dirty="0"/>
                    </a:p>
                  </a:txBody>
                  <a:tcPr/>
                </a:tc>
                <a:tc>
                  <a:txBody>
                    <a:bodyPr/>
                    <a:lstStyle/>
                    <a:p>
                      <a:pPr algn="r"/>
                      <a:r>
                        <a:rPr dirty="0"/>
                        <a:t>15967.5</a:t>
                      </a:r>
                      <a:endParaRPr lang="en-US" dirty="0"/>
                    </a:p>
                  </a:txBody>
                  <a:tcPr/>
                </a:tc>
                <a:tc>
                  <a:txBody>
                    <a:bodyPr/>
                    <a:lstStyle/>
                    <a:p>
                      <a:pPr algn="r"/>
                      <a:r>
                        <a:rPr dirty="0"/>
                        <a:t>5049.367</a:t>
                      </a:r>
                      <a:endParaRPr lang="en-US" dirty="0"/>
                    </a:p>
                  </a:txBody>
                  <a:tcPr/>
                </a:tc>
                <a:tc>
                  <a:txBody>
                    <a:bodyPr/>
                    <a:lstStyle/>
                    <a:p>
                      <a:pPr algn="r"/>
                      <a:r>
                        <a:rPr dirty="0"/>
                        <a:t> -1902.462</a:t>
                      </a:r>
                      <a:endParaRPr lang="en-US" dirty="0"/>
                    </a:p>
                  </a:txBody>
                  <a:tcPr/>
                </a:tc>
                <a:tc>
                  <a:txBody>
                    <a:bodyPr/>
                    <a:lstStyle/>
                    <a:p>
                      <a:pPr algn="r"/>
                      <a:r>
                        <a:rPr dirty="0"/>
                        <a:t>20942.462</a:t>
                      </a:r>
                      <a:endParaRPr lang="en-US" dirty="0"/>
                    </a:p>
                  </a:txBody>
                  <a:tcPr/>
                </a:tc>
                <a:extLst>
                  <a:ext uri="{0D108BD9-81ED-4DB2-BD59-A6C34878D82A}">
                    <a16:rowId xmlns:a16="http://schemas.microsoft.com/office/drawing/2014/main" val="10002"/>
                  </a:ext>
                </a:extLst>
              </a:tr>
              <a:tr h="0">
                <a:tc>
                  <a:txBody>
                    <a:bodyPr/>
                    <a:lstStyle/>
                    <a:p>
                      <a:r>
                        <a:rPr dirty="0"/>
                        <a:t>DS-N_0</a:t>
                      </a:r>
                      <a:endParaRPr lang="en-US" dirty="0"/>
                    </a:p>
                  </a:txBody>
                  <a:tcPr/>
                </a:tc>
                <a:tc>
                  <a:txBody>
                    <a:bodyPr/>
                    <a:lstStyle/>
                    <a:p>
                      <a:pPr algn="r"/>
                      <a:r>
                        <a:rPr dirty="0"/>
                        <a:t>10</a:t>
                      </a:r>
                      <a:endParaRPr lang="en-US" dirty="0"/>
                    </a:p>
                  </a:txBody>
                  <a:tcPr/>
                </a:tc>
                <a:tc>
                  <a:txBody>
                    <a:bodyPr/>
                    <a:lstStyle/>
                    <a:p>
                      <a:pPr algn="r"/>
                      <a:r>
                        <a:rPr dirty="0"/>
                        <a:t>1450</a:t>
                      </a:r>
                      <a:endParaRPr lang="en-US" dirty="0"/>
                    </a:p>
                  </a:txBody>
                  <a:tcPr/>
                </a:tc>
                <a:tc>
                  <a:txBody>
                    <a:bodyPr/>
                    <a:lstStyle/>
                    <a:p>
                      <a:pPr algn="r"/>
                      <a:r>
                        <a:rPr dirty="0"/>
                        <a:t>2591.1002</a:t>
                      </a:r>
                      <a:endParaRPr lang="en-US" dirty="0"/>
                    </a:p>
                  </a:txBody>
                  <a:tcPr/>
                </a:tc>
                <a:tc>
                  <a:txBody>
                    <a:bodyPr/>
                    <a:lstStyle/>
                    <a:p>
                      <a:pPr algn="r"/>
                      <a:r>
                        <a:rPr dirty="0"/>
                        <a:t>819.37781</a:t>
                      </a:r>
                      <a:endParaRPr lang="en-US" dirty="0"/>
                    </a:p>
                  </a:txBody>
                  <a:tcPr/>
                </a:tc>
                <a:tc>
                  <a:txBody>
                    <a:bodyPr/>
                    <a:lstStyle/>
                    <a:p>
                      <a:pPr algn="r"/>
                      <a:r>
                        <a:rPr dirty="0"/>
                        <a:t> -403.5614</a:t>
                      </a:r>
                      <a:endParaRPr lang="en-US" dirty="0"/>
                    </a:p>
                  </a:txBody>
                  <a:tcPr/>
                </a:tc>
                <a:tc>
                  <a:txBody>
                    <a:bodyPr/>
                    <a:lstStyle/>
                    <a:p>
                      <a:pPr algn="r"/>
                      <a:r>
                        <a:rPr dirty="0"/>
                        <a:t>3303.5614</a:t>
                      </a:r>
                      <a:endParaRPr lang="en-US" dirty="0"/>
                    </a:p>
                  </a:txBody>
                  <a:tcPr/>
                </a:tc>
                <a:extLst>
                  <a:ext uri="{0D108BD9-81ED-4DB2-BD59-A6C34878D82A}">
                    <a16:rowId xmlns:a16="http://schemas.microsoft.com/office/drawing/2014/main" val="10003"/>
                  </a:ext>
                </a:extLst>
              </a:tr>
              <a:tr h="0">
                <a:tc>
                  <a:txBody>
                    <a:bodyPr/>
                    <a:lstStyle/>
                    <a:p>
                      <a:r>
                        <a:rPr dirty="0"/>
                        <a:t>ED-I_0</a:t>
                      </a:r>
                      <a:endParaRPr lang="en-US" dirty="0"/>
                    </a:p>
                  </a:txBody>
                  <a:tcPr/>
                </a:tc>
                <a:tc>
                  <a:txBody>
                    <a:bodyPr/>
                    <a:lstStyle/>
                    <a:p>
                      <a:pPr algn="r"/>
                      <a:r>
                        <a:rPr dirty="0"/>
                        <a:t>10</a:t>
                      </a:r>
                      <a:endParaRPr lang="en-US" dirty="0"/>
                    </a:p>
                  </a:txBody>
                  <a:tcPr/>
                </a:tc>
                <a:tc>
                  <a:txBody>
                    <a:bodyPr/>
                    <a:lstStyle/>
                    <a:p>
                      <a:pPr algn="r"/>
                      <a:r>
                        <a:rPr dirty="0"/>
                        <a:t>9028</a:t>
                      </a:r>
                      <a:endParaRPr lang="en-US" dirty="0"/>
                    </a:p>
                  </a:txBody>
                  <a:tcPr/>
                </a:tc>
                <a:tc>
                  <a:txBody>
                    <a:bodyPr/>
                    <a:lstStyle/>
                    <a:p>
                      <a:pPr algn="r"/>
                      <a:r>
                        <a:rPr dirty="0"/>
                        <a:t>9976.4353</a:t>
                      </a:r>
                      <a:endParaRPr lang="en-US" dirty="0"/>
                    </a:p>
                  </a:txBody>
                  <a:tcPr/>
                </a:tc>
                <a:tc>
                  <a:txBody>
                    <a:bodyPr/>
                    <a:lstStyle/>
                    <a:p>
                      <a:pPr algn="r"/>
                      <a:r>
                        <a:rPr dirty="0"/>
                        <a:t>3154.8259</a:t>
                      </a:r>
                      <a:endParaRPr lang="en-US" dirty="0"/>
                    </a:p>
                  </a:txBody>
                  <a:tcPr/>
                </a:tc>
                <a:tc>
                  <a:txBody>
                    <a:bodyPr/>
                    <a:lstStyle/>
                    <a:p>
                      <a:pPr algn="r"/>
                      <a:r>
                        <a:rPr dirty="0"/>
                        <a:t>1891.2881</a:t>
                      </a:r>
                      <a:endParaRPr lang="en-US" dirty="0"/>
                    </a:p>
                  </a:txBody>
                  <a:tcPr/>
                </a:tc>
                <a:tc>
                  <a:txBody>
                    <a:bodyPr/>
                    <a:lstStyle/>
                    <a:p>
                      <a:pPr algn="r"/>
                      <a:r>
                        <a:rPr dirty="0"/>
                        <a:t>16164.712</a:t>
                      </a:r>
                      <a:endParaRPr lang="en-US" dirty="0"/>
                    </a:p>
                  </a:txBody>
                  <a:tcPr/>
                </a:tc>
                <a:extLst>
                  <a:ext uri="{0D108BD9-81ED-4DB2-BD59-A6C34878D82A}">
                    <a16:rowId xmlns:a16="http://schemas.microsoft.com/office/drawing/2014/main" val="10004"/>
                  </a:ext>
                </a:extLst>
              </a:tr>
              <a:tr h="0">
                <a:tc>
                  <a:txBody>
                    <a:bodyPr/>
                    <a:lstStyle/>
                    <a:p>
                      <a:r>
                        <a:rPr dirty="0"/>
                        <a:t>ED-N_0</a:t>
                      </a:r>
                      <a:endParaRPr lang="en-US" dirty="0"/>
                    </a:p>
                  </a:txBody>
                  <a:tcPr/>
                </a:tc>
                <a:tc>
                  <a:txBody>
                    <a:bodyPr/>
                    <a:lstStyle/>
                    <a:p>
                      <a:pPr algn="r"/>
                      <a:r>
                        <a:rPr dirty="0"/>
                        <a:t>9</a:t>
                      </a:r>
                      <a:endParaRPr lang="en-US" dirty="0"/>
                    </a:p>
                  </a:txBody>
                  <a:tcPr/>
                </a:tc>
                <a:tc>
                  <a:txBody>
                    <a:bodyPr/>
                    <a:lstStyle/>
                    <a:p>
                      <a:pPr algn="r"/>
                      <a:r>
                        <a:rPr dirty="0"/>
                        <a:t>7375.5556</a:t>
                      </a:r>
                      <a:endParaRPr lang="en-US" dirty="0"/>
                    </a:p>
                  </a:txBody>
                  <a:tcPr/>
                </a:tc>
                <a:tc>
                  <a:txBody>
                    <a:bodyPr/>
                    <a:lstStyle/>
                    <a:p>
                      <a:pPr algn="r"/>
                      <a:r>
                        <a:rPr dirty="0"/>
                        <a:t>10222.151</a:t>
                      </a:r>
                      <a:endParaRPr lang="en-US" dirty="0"/>
                    </a:p>
                  </a:txBody>
                  <a:tcPr/>
                </a:tc>
                <a:tc>
                  <a:txBody>
                    <a:bodyPr/>
                    <a:lstStyle/>
                    <a:p>
                      <a:pPr algn="r"/>
                      <a:r>
                        <a:rPr dirty="0"/>
                        <a:t>3407.3838</a:t>
                      </a:r>
                      <a:endParaRPr lang="en-US" dirty="0"/>
                    </a:p>
                  </a:txBody>
                  <a:tcPr/>
                </a:tc>
                <a:tc>
                  <a:txBody>
                    <a:bodyPr/>
                    <a:lstStyle/>
                    <a:p>
                      <a:pPr algn="r"/>
                      <a:r>
                        <a:rPr dirty="0"/>
                        <a:t> -481.8855</a:t>
                      </a:r>
                      <a:endParaRPr lang="en-US" dirty="0"/>
                    </a:p>
                  </a:txBody>
                  <a:tcPr/>
                </a:tc>
                <a:tc>
                  <a:txBody>
                    <a:bodyPr/>
                    <a:lstStyle/>
                    <a:p>
                      <a:pPr algn="r"/>
                      <a:r>
                        <a:rPr dirty="0"/>
                        <a:t>15232.997</a:t>
                      </a:r>
                      <a:endParaRPr lang="en-US" dirty="0"/>
                    </a:p>
                  </a:txBody>
                  <a:tcPr/>
                </a:tc>
                <a:extLst>
                  <a:ext uri="{0D108BD9-81ED-4DB2-BD59-A6C34878D82A}">
                    <a16:rowId xmlns:a16="http://schemas.microsoft.com/office/drawing/2014/main" val="10005"/>
                  </a:ext>
                </a:extLst>
              </a:tr>
              <a:tr h="0">
                <a:tc>
                  <a:txBody>
                    <a:bodyPr/>
                    <a:lstStyle/>
                    <a:p>
                      <a:r>
                        <a:rPr dirty="0"/>
                        <a:t>ES-I_0</a:t>
                      </a:r>
                      <a:endParaRPr lang="en-US" dirty="0"/>
                    </a:p>
                  </a:txBody>
                  <a:tcPr/>
                </a:tc>
                <a:tc>
                  <a:txBody>
                    <a:bodyPr/>
                    <a:lstStyle/>
                    <a:p>
                      <a:pPr algn="r"/>
                      <a:r>
                        <a:rPr dirty="0"/>
                        <a:t>10</a:t>
                      </a:r>
                      <a:endParaRPr lang="en-US" dirty="0"/>
                    </a:p>
                  </a:txBody>
                  <a:tcPr/>
                </a:tc>
                <a:tc>
                  <a:txBody>
                    <a:bodyPr/>
                    <a:lstStyle/>
                    <a:p>
                      <a:pPr algn="r"/>
                      <a:r>
                        <a:rPr dirty="0"/>
                        <a:t>6760</a:t>
                      </a:r>
                      <a:endParaRPr lang="en-US" dirty="0"/>
                    </a:p>
                  </a:txBody>
                  <a:tcPr/>
                </a:tc>
                <a:tc>
                  <a:txBody>
                    <a:bodyPr/>
                    <a:lstStyle/>
                    <a:p>
                      <a:pPr algn="r"/>
                      <a:r>
                        <a:rPr dirty="0"/>
                        <a:t>9303.2085</a:t>
                      </a:r>
                      <a:endParaRPr lang="en-US" dirty="0"/>
                    </a:p>
                  </a:txBody>
                  <a:tcPr/>
                </a:tc>
                <a:tc>
                  <a:txBody>
                    <a:bodyPr/>
                    <a:lstStyle/>
                    <a:p>
                      <a:pPr algn="r"/>
                      <a:r>
                        <a:rPr dirty="0"/>
                        <a:t>2941.9328</a:t>
                      </a:r>
                      <a:endParaRPr lang="en-US" dirty="0"/>
                    </a:p>
                  </a:txBody>
                  <a:tcPr/>
                </a:tc>
                <a:tc>
                  <a:txBody>
                    <a:bodyPr/>
                    <a:lstStyle/>
                    <a:p>
                      <a:pPr algn="r"/>
                      <a:r>
                        <a:rPr dirty="0"/>
                        <a:t>104.88553</a:t>
                      </a:r>
                      <a:endParaRPr lang="en-US" dirty="0"/>
                    </a:p>
                  </a:txBody>
                  <a:tcPr/>
                </a:tc>
                <a:tc>
                  <a:txBody>
                    <a:bodyPr/>
                    <a:lstStyle/>
                    <a:p>
                      <a:pPr algn="r"/>
                      <a:r>
                        <a:rPr dirty="0"/>
                        <a:t>13415.114</a:t>
                      </a:r>
                      <a:endParaRPr lang="en-US" dirty="0"/>
                    </a:p>
                  </a:txBody>
                  <a:tcPr/>
                </a:tc>
                <a:extLst>
                  <a:ext uri="{0D108BD9-81ED-4DB2-BD59-A6C34878D82A}">
                    <a16:rowId xmlns:a16="http://schemas.microsoft.com/office/drawing/2014/main" val="10006"/>
                  </a:ext>
                </a:extLst>
              </a:tr>
              <a:tr h="0">
                <a:tc>
                  <a:txBody>
                    <a:bodyPr/>
                    <a:lstStyle/>
                    <a:p>
                      <a:r>
                        <a:rPr dirty="0"/>
                        <a:t>ES-N_0</a:t>
                      </a:r>
                      <a:endParaRPr lang="en-US" dirty="0"/>
                    </a:p>
                  </a:txBody>
                  <a:tcPr/>
                </a:tc>
                <a:tc>
                  <a:txBody>
                    <a:bodyPr/>
                    <a:lstStyle/>
                    <a:p>
                      <a:pPr algn="r"/>
                      <a:r>
                        <a:rPr dirty="0"/>
                        <a:t>10</a:t>
                      </a:r>
                      <a:endParaRPr lang="en-US" dirty="0"/>
                    </a:p>
                  </a:txBody>
                  <a:tcPr/>
                </a:tc>
                <a:tc>
                  <a:txBody>
                    <a:bodyPr/>
                    <a:lstStyle/>
                    <a:p>
                      <a:pPr algn="r"/>
                      <a:r>
                        <a:rPr dirty="0"/>
                        <a:t>1234</a:t>
                      </a:r>
                      <a:endParaRPr lang="en-US" dirty="0"/>
                    </a:p>
                  </a:txBody>
                  <a:tcPr/>
                </a:tc>
                <a:tc>
                  <a:txBody>
                    <a:bodyPr/>
                    <a:lstStyle/>
                    <a:p>
                      <a:pPr algn="r"/>
                      <a:r>
                        <a:rPr dirty="0"/>
                        <a:t>2454.095</a:t>
                      </a:r>
                      <a:endParaRPr lang="en-US" dirty="0"/>
                    </a:p>
                  </a:txBody>
                  <a:tcPr/>
                </a:tc>
                <a:tc>
                  <a:txBody>
                    <a:bodyPr/>
                    <a:lstStyle/>
                    <a:p>
                      <a:pPr algn="r"/>
                      <a:r>
                        <a:rPr dirty="0"/>
                        <a:t>776.05298</a:t>
                      </a:r>
                      <a:endParaRPr lang="en-US" dirty="0"/>
                    </a:p>
                  </a:txBody>
                  <a:tcPr/>
                </a:tc>
                <a:tc>
                  <a:txBody>
                    <a:bodyPr/>
                    <a:lstStyle/>
                    <a:p>
                      <a:pPr algn="r"/>
                      <a:r>
                        <a:rPr dirty="0"/>
                        <a:t> -521.5538</a:t>
                      </a:r>
                      <a:endParaRPr lang="en-US" dirty="0"/>
                    </a:p>
                  </a:txBody>
                  <a:tcPr/>
                </a:tc>
                <a:tc>
                  <a:txBody>
                    <a:bodyPr/>
                    <a:lstStyle/>
                    <a:p>
                      <a:pPr algn="r"/>
                      <a:r>
                        <a:rPr dirty="0"/>
                        <a:t>2989.5538</a:t>
                      </a:r>
                      <a:endParaRPr lang="en-US"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788362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3110</Words>
  <Application>Microsoft Macintosh PowerPoint</Application>
  <PresentationFormat>Widescreen</PresentationFormat>
  <Paragraphs>1440</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Supplemental Figure 1.  </vt:lpstr>
      <vt:lpstr>Oneway Analysis of Age By Grouping</vt:lpstr>
      <vt:lpstr>Nonparametric Comparisons For Each Pair Using Wilcoxon Method</vt:lpstr>
      <vt:lpstr>Nonparametric Comparisons For Each Pair Using Wilcoxon Method</vt:lpstr>
      <vt:lpstr>Summary of Fit</vt:lpstr>
      <vt:lpstr>Analysis of Variance</vt:lpstr>
      <vt:lpstr>Means for Oneway Anova</vt:lpstr>
      <vt:lpstr>Means and Std Deviations</vt:lpstr>
      <vt:lpstr>Oneway Analysis of CD4+ By Grouping</vt:lpstr>
      <vt:lpstr>Nonparametric Comparisons For Each Pair Using Wilcoxon Method</vt:lpstr>
      <vt:lpstr>Nonparametric Comparisons For Each Pair Using Wilcoxon Method</vt:lpstr>
      <vt:lpstr>Summary of Fit</vt:lpstr>
      <vt:lpstr>Analysis of Variance</vt:lpstr>
      <vt:lpstr>Means for Oneway Anova</vt:lpstr>
      <vt:lpstr>Means and Std Deviations</vt:lpstr>
      <vt:lpstr>Oneway Analysis of HIV_RNA By Grouping</vt:lpstr>
      <vt:lpstr>Nonparametric Comparisons For Each Pair Using Wilcoxon Method</vt:lpstr>
      <vt:lpstr>Nonparametric Comparisons For Each Pair Using Wilcoxon Method</vt:lpstr>
      <vt:lpstr>Summary of Fit</vt:lpstr>
      <vt:lpstr>Analysis of Variance</vt:lpstr>
      <vt:lpstr>Means for Oneway Anova</vt:lpstr>
      <vt:lpstr>Means and Std Deviations</vt:lpstr>
      <vt:lpstr>Oneway Analysis of LFA By Grouping</vt:lpstr>
      <vt:lpstr>Nonparametric Comparisons For Each Pair Using Wilcoxon Method</vt:lpstr>
      <vt:lpstr>Nonparametric Comparisons For Each Pair Using Wilcoxon Method</vt:lpstr>
      <vt:lpstr>Summary of Fit</vt:lpstr>
      <vt:lpstr>Analysis of Variance</vt:lpstr>
      <vt:lpstr>Means for Oneway Anova</vt:lpstr>
      <vt:lpstr>Means and Std Deviations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Oneway Analysis of Age By Grouping</dc:title>
  <dc:creator/>
  <cp:lastModifiedBy>Microsoft Office User</cp:lastModifiedBy>
  <cp:revision>11</cp:revision>
  <dcterms:created xsi:type="dcterms:W3CDTF">2014-02-05T15:05:23Z</dcterms:created>
  <dcterms:modified xsi:type="dcterms:W3CDTF">2020-08-19T23:48:22Z</dcterms:modified>
</cp:coreProperties>
</file>