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BBB59"/>
    <a:srgbClr val="C0504D"/>
    <a:srgbClr val="4F81BD"/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434" autoAdjust="0"/>
    <p:restoredTop sz="94660"/>
  </p:normalViewPr>
  <p:slideViewPr>
    <p:cSldViewPr snapToGrid="0" showGuides="1">
      <p:cViewPr>
        <p:scale>
          <a:sx n="100" d="100"/>
          <a:sy n="100" d="100"/>
        </p:scale>
        <p:origin x="2418" y="33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K:\6_&#29694;&#22312;&#36914;&#34892;&#20013;&#12398;&#35542;&#25991;\NH9_RNA_seq\Figures\Table1_v01_degradation_genes_DE_v02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K:\6_&#29694;&#22312;&#36914;&#34892;&#20013;&#12398;&#35542;&#25991;\NH9_RNA_seq\Figures\Table1_v01_degradation_genes_DE_v02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K:\6_&#29694;&#22312;&#36914;&#34892;&#20013;&#12398;&#35542;&#25991;\NH9_RNA_seq\Figures\Table1_v01_degradation_genes_DE_v02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K:\6_&#29694;&#22312;&#36914;&#34892;&#20013;&#12398;&#35542;&#25991;\NH9_RNA_seq\Figures\Table1_v01_degradation_genes_DE_v02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K:\6_&#29694;&#22312;&#36914;&#34892;&#20013;&#12398;&#35542;&#25991;\NH9_RNA_seq\Figures\Table1_v01_degradation_genes_DE_v02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K:\6_&#29694;&#22312;&#36914;&#34892;&#20013;&#12398;&#35542;&#25991;\NH9_RNA_seq\Figures\Table1_v01_degradation_genes_DE_v02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K:\6_&#29694;&#22312;&#36914;&#34892;&#20013;&#12398;&#35542;&#25991;\NH9_RNA_seq\Figures\Table1_v01_degradation_genes_DE_v02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K:\6_&#29694;&#22312;&#36914;&#34892;&#20013;&#12398;&#35542;&#25991;\NH9_RNA_seq\Figures\Table1_v01_degradation_genes_DE_v02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K:\6_&#29694;&#22312;&#36914;&#34892;&#20013;&#12398;&#35542;&#25991;\NH9_RNA_seq\Figures\Table1_v01_degradation_genes_DE_v02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H:\6_&#29694;&#22312;&#36914;&#34892;&#20013;&#12398;&#35542;&#25991;\NH9_RNA_seq\Figures\Table1_v01_degradation_genes_DE_v02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4F81BD"/>
              </a:solidFill>
              <a:ln>
                <a:solidFill>
                  <a:srgbClr val="4F81BD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F56-4A98-9272-3C5D64498CA6}"/>
              </c:ext>
            </c:extLst>
          </c:dPt>
          <c:dPt>
            <c:idx val="1"/>
            <c:invertIfNegative val="0"/>
            <c:bubble3D val="0"/>
            <c:spPr>
              <a:solidFill>
                <a:srgbClr val="C0504D"/>
              </a:solidFill>
              <a:ln>
                <a:solidFill>
                  <a:srgbClr val="C0504D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F56-4A98-9272-3C5D64498CA6}"/>
              </c:ext>
            </c:extLst>
          </c:dPt>
          <c:dPt>
            <c:idx val="2"/>
            <c:invertIfNegative val="0"/>
            <c:bubble3D val="0"/>
            <c:spPr>
              <a:solidFill>
                <a:srgbClr val="9BBB59"/>
              </a:solidFill>
              <a:ln>
                <a:solidFill>
                  <a:srgbClr val="9BBB59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F56-4A98-9272-3C5D64498CA6}"/>
              </c:ext>
            </c:extLst>
          </c:dPt>
          <c:errBars>
            <c:errBarType val="both"/>
            <c:errValType val="cust"/>
            <c:noEndCap val="0"/>
            <c:plus>
              <c:numRef>
                <c:f>(Table_1!$H$16,Table_1!$K$16,Table_1!$N$16)</c:f>
                <c:numCache>
                  <c:formatCode>General</c:formatCode>
                  <c:ptCount val="3"/>
                  <c:pt idx="0">
                    <c:v>7.4345556248558831</c:v>
                  </c:pt>
                  <c:pt idx="1">
                    <c:v>7.7800141365950681</c:v>
                  </c:pt>
                  <c:pt idx="2">
                    <c:v>19.582360370142361</c:v>
                  </c:pt>
                </c:numCache>
              </c:numRef>
            </c:plus>
            <c:minus>
              <c:numRef>
                <c:f>(Table_1!$H$16,Table_1!$K$16,Table_1!$N$16)</c:f>
                <c:numCache>
                  <c:formatCode>General</c:formatCode>
                  <c:ptCount val="3"/>
                  <c:pt idx="0">
                    <c:v>7.4345556248558831</c:v>
                  </c:pt>
                  <c:pt idx="1">
                    <c:v>7.7800141365950681</c:v>
                  </c:pt>
                  <c:pt idx="2">
                    <c:v>19.582360370142361</c:v>
                  </c:pt>
                </c:numCache>
              </c:numRef>
            </c:minus>
            <c:spPr>
              <a:noFill/>
              <a:ln w="12700" cap="flat" cmpd="sng" algn="ctr">
                <a:solidFill>
                  <a:schemeClr val="tx1"/>
                </a:solidFill>
                <a:round/>
              </a:ln>
              <a:effectLst/>
            </c:spPr>
          </c:errBars>
          <c:val>
            <c:numRef>
              <c:f>(Table_1!$F$16,Table_1!$I$16,Table_1!$L$16)</c:f>
              <c:numCache>
                <c:formatCode>0.0</c:formatCode>
                <c:ptCount val="3"/>
                <c:pt idx="0">
                  <c:v>17.658665666666668</c:v>
                </c:pt>
                <c:pt idx="1">
                  <c:v>29.600334</c:v>
                </c:pt>
                <c:pt idx="2">
                  <c:v>44.534483666666667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F56-4A98-9272-3C5D64498C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587357840"/>
        <c:axId val="-587362192"/>
      </c:barChart>
      <c:catAx>
        <c:axId val="-58735784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587362192"/>
        <c:crosses val="autoZero"/>
        <c:auto val="1"/>
        <c:lblAlgn val="ctr"/>
        <c:lblOffset val="100"/>
        <c:noMultiLvlLbl val="0"/>
      </c:catAx>
      <c:valAx>
        <c:axId val="-587362192"/>
        <c:scaling>
          <c:logBase val="10"/>
          <c:orientation val="minMax"/>
        </c:scaling>
        <c:delete val="0"/>
        <c:axPos val="l"/>
        <c:numFmt formatCode="General" sourceLinked="0"/>
        <c:majorTickMark val="cross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587357840"/>
        <c:crosses val="autoZero"/>
        <c:crossBetween val="between"/>
      </c:valAx>
      <c:spPr>
        <a:noFill/>
        <a:ln w="12700">
          <a:solidFill>
            <a:sysClr val="windowText" lastClr="000000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4F81BD"/>
              </a:solidFill>
              <a:ln>
                <a:solidFill>
                  <a:srgbClr val="4F81BD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51F-4E2C-BD2F-90815FDB379A}"/>
              </c:ext>
            </c:extLst>
          </c:dPt>
          <c:dPt>
            <c:idx val="1"/>
            <c:invertIfNegative val="0"/>
            <c:bubble3D val="0"/>
            <c:spPr>
              <a:solidFill>
                <a:srgbClr val="C0504D"/>
              </a:solidFill>
              <a:ln>
                <a:solidFill>
                  <a:srgbClr val="C0504D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51F-4E2C-BD2F-90815FDB379A}"/>
              </c:ext>
            </c:extLst>
          </c:dPt>
          <c:dPt>
            <c:idx val="2"/>
            <c:invertIfNegative val="0"/>
            <c:bubble3D val="0"/>
            <c:spPr>
              <a:solidFill>
                <a:srgbClr val="9BBB59"/>
              </a:solidFill>
              <a:ln>
                <a:solidFill>
                  <a:srgbClr val="9BBB59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51F-4E2C-BD2F-90815FDB379A}"/>
              </c:ext>
            </c:extLst>
          </c:dPt>
          <c:errBars>
            <c:errBarType val="both"/>
            <c:errValType val="cust"/>
            <c:noEndCap val="0"/>
            <c:plus>
              <c:numRef>
                <c:f>(Table_1!$H$18,Table_1!$K$18,Table_1!$N$18)</c:f>
                <c:numCache>
                  <c:formatCode>General</c:formatCode>
                  <c:ptCount val="3"/>
                  <c:pt idx="0">
                    <c:v>1.9827024358219592</c:v>
                  </c:pt>
                  <c:pt idx="1">
                    <c:v>3.0919774975740224</c:v>
                  </c:pt>
                  <c:pt idx="2">
                    <c:v>15.550061022417333</c:v>
                  </c:pt>
                </c:numCache>
              </c:numRef>
            </c:plus>
            <c:minus>
              <c:numRef>
                <c:f>(Table_1!$H$18,Table_1!$K$18,Table_1!$N$18)</c:f>
                <c:numCache>
                  <c:formatCode>General</c:formatCode>
                  <c:ptCount val="3"/>
                  <c:pt idx="0">
                    <c:v>1.9827024358219592</c:v>
                  </c:pt>
                  <c:pt idx="1">
                    <c:v>3.0919774975740224</c:v>
                  </c:pt>
                  <c:pt idx="2">
                    <c:v>15.550061022417333</c:v>
                  </c:pt>
                </c:numCache>
              </c:numRef>
            </c:minus>
            <c:spPr>
              <a:noFill/>
              <a:ln w="12700" cap="flat" cmpd="sng" algn="ctr">
                <a:solidFill>
                  <a:schemeClr val="tx1"/>
                </a:solidFill>
                <a:round/>
              </a:ln>
              <a:effectLst/>
            </c:spPr>
          </c:errBars>
          <c:val>
            <c:numRef>
              <c:f>(Table_1!$F$18,Table_1!$I$18,Table_1!$L$18)</c:f>
              <c:numCache>
                <c:formatCode>0.0</c:formatCode>
                <c:ptCount val="3"/>
                <c:pt idx="0">
                  <c:v>5.3352526666666664</c:v>
                </c:pt>
                <c:pt idx="1">
                  <c:v>15.739924999999999</c:v>
                </c:pt>
                <c:pt idx="2">
                  <c:v>131.33738200000002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51F-4E2C-BD2F-90815FDB37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587370896"/>
        <c:axId val="-587354032"/>
      </c:barChart>
      <c:catAx>
        <c:axId val="-58737089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587354032"/>
        <c:crosses val="autoZero"/>
        <c:auto val="1"/>
        <c:lblAlgn val="ctr"/>
        <c:lblOffset val="100"/>
        <c:noMultiLvlLbl val="0"/>
      </c:catAx>
      <c:valAx>
        <c:axId val="-587354032"/>
        <c:scaling>
          <c:logBase val="10"/>
          <c:orientation val="minMax"/>
        </c:scaling>
        <c:delete val="0"/>
        <c:axPos val="l"/>
        <c:numFmt formatCode="General" sourceLinked="0"/>
        <c:majorTickMark val="cross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587370896"/>
        <c:crosses val="autoZero"/>
        <c:crossBetween val="between"/>
      </c:valAx>
      <c:spPr>
        <a:noFill/>
        <a:ln w="12700">
          <a:solidFill>
            <a:sysClr val="windowText" lastClr="000000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4F81BD"/>
              </a:solidFill>
              <a:ln>
                <a:solidFill>
                  <a:srgbClr val="4F81BD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766-4996-8EBD-87FD6883D896}"/>
              </c:ext>
            </c:extLst>
          </c:dPt>
          <c:dPt>
            <c:idx val="1"/>
            <c:invertIfNegative val="0"/>
            <c:bubble3D val="0"/>
            <c:spPr>
              <a:solidFill>
                <a:srgbClr val="C0504D"/>
              </a:solidFill>
              <a:ln>
                <a:solidFill>
                  <a:srgbClr val="C0504D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766-4996-8EBD-87FD6883D896}"/>
              </c:ext>
            </c:extLst>
          </c:dPt>
          <c:dPt>
            <c:idx val="2"/>
            <c:invertIfNegative val="0"/>
            <c:bubble3D val="0"/>
            <c:spPr>
              <a:solidFill>
                <a:srgbClr val="9BBB59"/>
              </a:solidFill>
              <a:ln>
                <a:solidFill>
                  <a:srgbClr val="9BBB59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766-4996-8EBD-87FD6883D896}"/>
              </c:ext>
            </c:extLst>
          </c:dPt>
          <c:errBars>
            <c:errBarType val="both"/>
            <c:errValType val="cust"/>
            <c:noEndCap val="0"/>
            <c:plus>
              <c:numRef>
                <c:f>(Table_1!$H$19,Table_1!$K$19,Table_1!$N$19)</c:f>
                <c:numCache>
                  <c:formatCode>General</c:formatCode>
                  <c:ptCount val="3"/>
                  <c:pt idx="0">
                    <c:v>2.9504268225775956</c:v>
                  </c:pt>
                  <c:pt idx="1">
                    <c:v>2.6081119239895019</c:v>
                  </c:pt>
                  <c:pt idx="2">
                    <c:v>7.2610095749435821</c:v>
                  </c:pt>
                </c:numCache>
              </c:numRef>
            </c:plus>
            <c:minus>
              <c:numRef>
                <c:f>(Table_1!$H$19,Table_1!$K$19,Table_1!$N$19)</c:f>
                <c:numCache>
                  <c:formatCode>General</c:formatCode>
                  <c:ptCount val="3"/>
                  <c:pt idx="0">
                    <c:v>2.9504268225775956</c:v>
                  </c:pt>
                  <c:pt idx="1">
                    <c:v>2.6081119239895019</c:v>
                  </c:pt>
                  <c:pt idx="2">
                    <c:v>7.2610095749435821</c:v>
                  </c:pt>
                </c:numCache>
              </c:numRef>
            </c:minus>
            <c:spPr>
              <a:noFill/>
              <a:ln w="12700" cap="flat" cmpd="sng" algn="ctr">
                <a:solidFill>
                  <a:schemeClr val="tx1"/>
                </a:solidFill>
                <a:round/>
              </a:ln>
              <a:effectLst/>
            </c:spPr>
          </c:errBars>
          <c:val>
            <c:numRef>
              <c:f>(Table_1!$F$19,Table_1!$I$19,Table_1!$L$19)</c:f>
              <c:numCache>
                <c:formatCode>0.0</c:formatCode>
                <c:ptCount val="3"/>
                <c:pt idx="0">
                  <c:v>6.575407666666667</c:v>
                </c:pt>
                <c:pt idx="1">
                  <c:v>20.230766333333335</c:v>
                </c:pt>
                <c:pt idx="2">
                  <c:v>138.69111166666667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766-4996-8EBD-87FD6883D8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587370352"/>
        <c:axId val="-587339888"/>
      </c:barChart>
      <c:catAx>
        <c:axId val="-58737035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587339888"/>
        <c:crosses val="autoZero"/>
        <c:auto val="1"/>
        <c:lblAlgn val="ctr"/>
        <c:lblOffset val="100"/>
        <c:noMultiLvlLbl val="0"/>
      </c:catAx>
      <c:valAx>
        <c:axId val="-587339888"/>
        <c:scaling>
          <c:logBase val="10"/>
          <c:orientation val="minMax"/>
        </c:scaling>
        <c:delete val="0"/>
        <c:axPos val="l"/>
        <c:numFmt formatCode="General" sourceLinked="0"/>
        <c:majorTickMark val="cross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587370352"/>
        <c:crosses val="autoZero"/>
        <c:crossBetween val="between"/>
      </c:valAx>
      <c:spPr>
        <a:noFill/>
        <a:ln w="12700">
          <a:solidFill>
            <a:sysClr val="windowText" lastClr="000000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4F81BD"/>
              </a:solidFill>
              <a:ln>
                <a:solidFill>
                  <a:srgbClr val="4F81BD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901-4AFF-8A3D-57A37F46E7F5}"/>
              </c:ext>
            </c:extLst>
          </c:dPt>
          <c:dPt>
            <c:idx val="1"/>
            <c:invertIfNegative val="0"/>
            <c:bubble3D val="0"/>
            <c:spPr>
              <a:solidFill>
                <a:srgbClr val="C0504D"/>
              </a:solidFill>
              <a:ln>
                <a:solidFill>
                  <a:srgbClr val="C0504D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901-4AFF-8A3D-57A37F46E7F5}"/>
              </c:ext>
            </c:extLst>
          </c:dPt>
          <c:dPt>
            <c:idx val="2"/>
            <c:invertIfNegative val="0"/>
            <c:bubble3D val="0"/>
            <c:spPr>
              <a:solidFill>
                <a:srgbClr val="9BBB59"/>
              </a:solidFill>
              <a:ln>
                <a:solidFill>
                  <a:srgbClr val="9BBB59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901-4AFF-8A3D-57A37F46E7F5}"/>
              </c:ext>
            </c:extLst>
          </c:dPt>
          <c:errBars>
            <c:errBarType val="both"/>
            <c:errValType val="cust"/>
            <c:noEndCap val="0"/>
            <c:plus>
              <c:numRef>
                <c:f>(Table_1!$H$20,Table_1!$K$20,Table_1!$N$20)</c:f>
                <c:numCache>
                  <c:formatCode>General</c:formatCode>
                  <c:ptCount val="3"/>
                  <c:pt idx="0">
                    <c:v>1.0689775788880389</c:v>
                  </c:pt>
                  <c:pt idx="1">
                    <c:v>1.7447698683420494</c:v>
                  </c:pt>
                  <c:pt idx="2">
                    <c:v>43.329139815465716</c:v>
                  </c:pt>
                </c:numCache>
              </c:numRef>
            </c:plus>
            <c:minus>
              <c:numRef>
                <c:f>(Table_1!$H$20,Table_1!$K$20,Table_1!$N$20)</c:f>
                <c:numCache>
                  <c:formatCode>General</c:formatCode>
                  <c:ptCount val="3"/>
                  <c:pt idx="0">
                    <c:v>1.0689775788880389</c:v>
                  </c:pt>
                  <c:pt idx="1">
                    <c:v>1.7447698683420494</c:v>
                  </c:pt>
                  <c:pt idx="2">
                    <c:v>43.329139815465716</c:v>
                  </c:pt>
                </c:numCache>
              </c:numRef>
            </c:minus>
            <c:spPr>
              <a:noFill/>
              <a:ln w="12700" cap="flat" cmpd="sng" algn="ctr">
                <a:solidFill>
                  <a:schemeClr val="tx1"/>
                </a:solidFill>
                <a:round/>
              </a:ln>
              <a:effectLst/>
            </c:spPr>
          </c:errBars>
          <c:val>
            <c:numRef>
              <c:f>(Table_1!$F$20,Table_1!$I$20,Table_1!$L$20)</c:f>
              <c:numCache>
                <c:formatCode>0.0</c:formatCode>
                <c:ptCount val="3"/>
                <c:pt idx="0">
                  <c:v>9.4623483333333329</c:v>
                </c:pt>
                <c:pt idx="1">
                  <c:v>19.313710333333333</c:v>
                </c:pt>
                <c:pt idx="2">
                  <c:v>76.839589333333336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901-4AFF-8A3D-57A37F46E7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587350224"/>
        <c:axId val="-587346960"/>
      </c:barChart>
      <c:catAx>
        <c:axId val="-58735022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587346960"/>
        <c:crosses val="autoZero"/>
        <c:auto val="1"/>
        <c:lblAlgn val="ctr"/>
        <c:lblOffset val="100"/>
        <c:noMultiLvlLbl val="0"/>
      </c:catAx>
      <c:valAx>
        <c:axId val="-587346960"/>
        <c:scaling>
          <c:logBase val="10"/>
          <c:orientation val="minMax"/>
        </c:scaling>
        <c:delete val="0"/>
        <c:axPos val="l"/>
        <c:numFmt formatCode="General" sourceLinked="0"/>
        <c:majorTickMark val="cross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587350224"/>
        <c:crosses val="autoZero"/>
        <c:crossBetween val="between"/>
      </c:valAx>
      <c:spPr>
        <a:noFill/>
        <a:ln w="12700">
          <a:solidFill>
            <a:sysClr val="windowText" lastClr="000000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4F81BD"/>
              </a:solidFill>
              <a:ln>
                <a:solidFill>
                  <a:srgbClr val="4F81BD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0-CA2C-4919-9132-32E7E480FE5A}"/>
              </c:ext>
            </c:extLst>
          </c:dPt>
          <c:dPt>
            <c:idx val="1"/>
            <c:invertIfNegative val="0"/>
            <c:bubble3D val="0"/>
            <c:spPr>
              <a:solidFill>
                <a:srgbClr val="C0504D"/>
              </a:solidFill>
              <a:ln>
                <a:solidFill>
                  <a:srgbClr val="C0504D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FA6-4A02-939A-25E21FF4C8D2}"/>
              </c:ext>
            </c:extLst>
          </c:dPt>
          <c:dPt>
            <c:idx val="2"/>
            <c:invertIfNegative val="0"/>
            <c:bubble3D val="0"/>
            <c:spPr>
              <a:solidFill>
                <a:srgbClr val="9BBB59"/>
              </a:solidFill>
              <a:ln>
                <a:solidFill>
                  <a:srgbClr val="9BBB59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FA6-4A02-939A-25E21FF4C8D2}"/>
              </c:ext>
            </c:extLst>
          </c:dPt>
          <c:errBars>
            <c:errBarType val="both"/>
            <c:errValType val="cust"/>
            <c:noEndCap val="0"/>
            <c:plus>
              <c:numRef>
                <c:f>(Table_1!$H$17,Table_1!$K$17,Table_1!$N$17)</c:f>
                <c:numCache>
                  <c:formatCode>General</c:formatCode>
                  <c:ptCount val="3"/>
                  <c:pt idx="0">
                    <c:v>2.2397980947876381</c:v>
                  </c:pt>
                  <c:pt idx="1">
                    <c:v>1.9387308272369841</c:v>
                  </c:pt>
                  <c:pt idx="2">
                    <c:v>31.055744688837454</c:v>
                  </c:pt>
                </c:numCache>
              </c:numRef>
            </c:plus>
            <c:minus>
              <c:numRef>
                <c:f>(Table_1!$H$17,Table_1!$K$17,Table_1!$N$17)</c:f>
                <c:numCache>
                  <c:formatCode>General</c:formatCode>
                  <c:ptCount val="3"/>
                  <c:pt idx="0">
                    <c:v>2.2397980947876381</c:v>
                  </c:pt>
                  <c:pt idx="1">
                    <c:v>1.9387308272369841</c:v>
                  </c:pt>
                  <c:pt idx="2">
                    <c:v>31.055744688837454</c:v>
                  </c:pt>
                </c:numCache>
              </c:numRef>
            </c:minus>
            <c:spPr>
              <a:noFill/>
              <a:ln w="12700" cap="flat" cmpd="sng" algn="ctr">
                <a:solidFill>
                  <a:schemeClr val="tx1"/>
                </a:solidFill>
                <a:round/>
              </a:ln>
              <a:effectLst/>
            </c:spPr>
          </c:errBars>
          <c:val>
            <c:numRef>
              <c:f>(Table_1!$F$17,Table_1!$I$17,Table_1!$L$17)</c:f>
              <c:numCache>
                <c:formatCode>0.0</c:formatCode>
                <c:ptCount val="3"/>
                <c:pt idx="0">
                  <c:v>2.5272156666666667</c:v>
                </c:pt>
                <c:pt idx="1">
                  <c:v>14.176533000000001</c:v>
                </c:pt>
                <c:pt idx="2">
                  <c:v>130.27248900000001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FA6-4A02-939A-25E21FF4C8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587340976"/>
        <c:axId val="-587351312"/>
      </c:barChart>
      <c:catAx>
        <c:axId val="-58734097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587351312"/>
        <c:crosses val="autoZero"/>
        <c:auto val="1"/>
        <c:lblAlgn val="ctr"/>
        <c:lblOffset val="100"/>
        <c:noMultiLvlLbl val="0"/>
      </c:catAx>
      <c:valAx>
        <c:axId val="-587351312"/>
        <c:scaling>
          <c:logBase val="10"/>
          <c:orientation val="minMax"/>
        </c:scaling>
        <c:delete val="0"/>
        <c:axPos val="l"/>
        <c:numFmt formatCode="General" sourceLinked="0"/>
        <c:majorTickMark val="cross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587340976"/>
        <c:crosses val="autoZero"/>
        <c:crossBetween val="between"/>
      </c:valAx>
      <c:spPr>
        <a:noFill/>
        <a:ln w="12700">
          <a:solidFill>
            <a:sysClr val="windowText" lastClr="000000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4F81BD"/>
              </a:solidFill>
              <a:ln>
                <a:solidFill>
                  <a:srgbClr val="4F81BD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157-47D2-94B1-158A61D8FDAD}"/>
              </c:ext>
            </c:extLst>
          </c:dPt>
          <c:dPt>
            <c:idx val="1"/>
            <c:invertIfNegative val="0"/>
            <c:bubble3D val="0"/>
            <c:spPr>
              <a:solidFill>
                <a:srgbClr val="C0504D"/>
              </a:solidFill>
              <a:ln>
                <a:solidFill>
                  <a:srgbClr val="C0504D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157-47D2-94B1-158A61D8FDAD}"/>
              </c:ext>
            </c:extLst>
          </c:dPt>
          <c:dPt>
            <c:idx val="2"/>
            <c:invertIfNegative val="0"/>
            <c:bubble3D val="0"/>
            <c:spPr>
              <a:solidFill>
                <a:srgbClr val="9BBB59"/>
              </a:solidFill>
              <a:ln>
                <a:solidFill>
                  <a:srgbClr val="9BBB59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157-47D2-94B1-158A61D8FDAD}"/>
              </c:ext>
            </c:extLst>
          </c:dPt>
          <c:errBars>
            <c:errBarType val="both"/>
            <c:errValType val="cust"/>
            <c:noEndCap val="0"/>
            <c:plus>
              <c:numRef>
                <c:f>(Table_1!$H$24,Table_1!$K$24,Table_1!$N$24)</c:f>
                <c:numCache>
                  <c:formatCode>General</c:formatCode>
                  <c:ptCount val="3"/>
                  <c:pt idx="0">
                    <c:v>2.1996057724092943</c:v>
                  </c:pt>
                  <c:pt idx="1">
                    <c:v>2.3386638975998677</c:v>
                  </c:pt>
                  <c:pt idx="2">
                    <c:v>6.5346804960654774</c:v>
                  </c:pt>
                </c:numCache>
              </c:numRef>
            </c:plus>
            <c:minus>
              <c:numRef>
                <c:f>(Table_1!$H$24,Table_1!$K$24,Table_1!$N$24)</c:f>
                <c:numCache>
                  <c:formatCode>General</c:formatCode>
                  <c:ptCount val="3"/>
                  <c:pt idx="0">
                    <c:v>2.1996057724092943</c:v>
                  </c:pt>
                  <c:pt idx="1">
                    <c:v>2.3386638975998677</c:v>
                  </c:pt>
                  <c:pt idx="2">
                    <c:v>6.5346804960654774</c:v>
                  </c:pt>
                </c:numCache>
              </c:numRef>
            </c:minus>
            <c:spPr>
              <a:noFill/>
              <a:ln w="12700" cap="flat" cmpd="sng" algn="ctr">
                <a:solidFill>
                  <a:schemeClr val="tx1"/>
                </a:solidFill>
                <a:round/>
              </a:ln>
              <a:effectLst/>
            </c:spPr>
          </c:errBars>
          <c:val>
            <c:numRef>
              <c:f>(Table_1!$F$24,Table_1!$I$24,Table_1!$L$24)</c:f>
              <c:numCache>
                <c:formatCode>0.0</c:formatCode>
                <c:ptCount val="3"/>
                <c:pt idx="0">
                  <c:v>10.851094666666668</c:v>
                </c:pt>
                <c:pt idx="1">
                  <c:v>17.462358999999999</c:v>
                </c:pt>
                <c:pt idx="2">
                  <c:v>27.120186333333333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157-47D2-94B1-158A61D8FD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587369264"/>
        <c:axId val="-587361648"/>
      </c:barChart>
      <c:catAx>
        <c:axId val="-58736926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587361648"/>
        <c:crosses val="autoZero"/>
        <c:auto val="1"/>
        <c:lblAlgn val="ctr"/>
        <c:lblOffset val="100"/>
        <c:noMultiLvlLbl val="0"/>
      </c:catAx>
      <c:valAx>
        <c:axId val="-587361648"/>
        <c:scaling>
          <c:logBase val="10"/>
          <c:orientation val="minMax"/>
        </c:scaling>
        <c:delete val="0"/>
        <c:axPos val="l"/>
        <c:numFmt formatCode="General" sourceLinked="0"/>
        <c:majorTickMark val="cross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587369264"/>
        <c:crosses val="autoZero"/>
        <c:crossBetween val="between"/>
      </c:valAx>
      <c:spPr>
        <a:noFill/>
        <a:ln w="12700">
          <a:solidFill>
            <a:sysClr val="windowText" lastClr="000000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4F81BD"/>
              </a:solidFill>
              <a:ln>
                <a:solidFill>
                  <a:srgbClr val="4F81BD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778-49D8-9448-40ABD520FFD4}"/>
              </c:ext>
            </c:extLst>
          </c:dPt>
          <c:dPt>
            <c:idx val="1"/>
            <c:invertIfNegative val="0"/>
            <c:bubble3D val="0"/>
            <c:spPr>
              <a:solidFill>
                <a:srgbClr val="C0504D"/>
              </a:solidFill>
              <a:ln>
                <a:solidFill>
                  <a:srgbClr val="C0504D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778-49D8-9448-40ABD520FFD4}"/>
              </c:ext>
            </c:extLst>
          </c:dPt>
          <c:dPt>
            <c:idx val="2"/>
            <c:invertIfNegative val="0"/>
            <c:bubble3D val="0"/>
            <c:spPr>
              <a:solidFill>
                <a:srgbClr val="9BBB59"/>
              </a:solidFill>
              <a:ln>
                <a:solidFill>
                  <a:srgbClr val="9BBB59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778-49D8-9448-40ABD520FFD4}"/>
              </c:ext>
            </c:extLst>
          </c:dPt>
          <c:errBars>
            <c:errBarType val="both"/>
            <c:errValType val="cust"/>
            <c:noEndCap val="0"/>
            <c:plus>
              <c:numRef>
                <c:f>(Table_1!$H$22,Table_1!$K$22,Table_1!$N$22)</c:f>
                <c:numCache>
                  <c:formatCode>General</c:formatCode>
                  <c:ptCount val="3"/>
                  <c:pt idx="0">
                    <c:v>1.123098860896937</c:v>
                  </c:pt>
                  <c:pt idx="1">
                    <c:v>12.68702987279935</c:v>
                  </c:pt>
                  <c:pt idx="2">
                    <c:v>5.5611744116656983</c:v>
                  </c:pt>
                </c:numCache>
              </c:numRef>
            </c:plus>
            <c:minus>
              <c:numRef>
                <c:f>(Table_1!$H$22,Table_1!$K$22,Table_1!$N$22)</c:f>
                <c:numCache>
                  <c:formatCode>General</c:formatCode>
                  <c:ptCount val="3"/>
                  <c:pt idx="0">
                    <c:v>1.123098860896937</c:v>
                  </c:pt>
                  <c:pt idx="1">
                    <c:v>12.68702987279935</c:v>
                  </c:pt>
                  <c:pt idx="2">
                    <c:v>5.5611744116656983</c:v>
                  </c:pt>
                </c:numCache>
              </c:numRef>
            </c:minus>
            <c:spPr>
              <a:noFill/>
              <a:ln w="12700" cap="flat" cmpd="sng" algn="ctr">
                <a:solidFill>
                  <a:schemeClr val="tx1"/>
                </a:solidFill>
                <a:round/>
              </a:ln>
              <a:effectLst/>
            </c:spPr>
          </c:errBars>
          <c:val>
            <c:numRef>
              <c:f>(Table_1!$F$22,Table_1!$I$22,Table_1!$L$22)</c:f>
              <c:numCache>
                <c:formatCode>0.0</c:formatCode>
                <c:ptCount val="3"/>
                <c:pt idx="0">
                  <c:v>4.458183</c:v>
                </c:pt>
                <c:pt idx="1">
                  <c:v>69.953372999999999</c:v>
                </c:pt>
                <c:pt idx="2">
                  <c:v>8.8785166666666679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778-49D8-9448-40ABD520FF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587368720"/>
        <c:axId val="-587369808"/>
      </c:barChart>
      <c:catAx>
        <c:axId val="-58736872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587369808"/>
        <c:crosses val="autoZero"/>
        <c:auto val="1"/>
        <c:lblAlgn val="ctr"/>
        <c:lblOffset val="100"/>
        <c:noMultiLvlLbl val="0"/>
      </c:catAx>
      <c:valAx>
        <c:axId val="-587369808"/>
        <c:scaling>
          <c:logBase val="10"/>
          <c:orientation val="minMax"/>
        </c:scaling>
        <c:delete val="0"/>
        <c:axPos val="l"/>
        <c:numFmt formatCode="General" sourceLinked="0"/>
        <c:majorTickMark val="cross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587368720"/>
        <c:crosses val="autoZero"/>
        <c:crossBetween val="between"/>
      </c:valAx>
      <c:spPr>
        <a:noFill/>
        <a:ln w="12700">
          <a:solidFill>
            <a:sysClr val="windowText" lastClr="000000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4F81BD"/>
            </a:solidFill>
            <a:ln>
              <a:solidFill>
                <a:srgbClr val="4F81BD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Table_1!$H$26:$H$27</c:f>
                <c:numCache>
                  <c:formatCode>General</c:formatCode>
                  <c:ptCount val="2"/>
                  <c:pt idx="0">
                    <c:v>3.0771138638096227</c:v>
                  </c:pt>
                  <c:pt idx="1">
                    <c:v>4.2748778507734446</c:v>
                  </c:pt>
                </c:numCache>
              </c:numRef>
            </c:plus>
            <c:minus>
              <c:numRef>
                <c:f>Table_1!$H$26:$H$27</c:f>
                <c:numCache>
                  <c:formatCode>General</c:formatCode>
                  <c:ptCount val="2"/>
                  <c:pt idx="0">
                    <c:v>3.0771138638096227</c:v>
                  </c:pt>
                  <c:pt idx="1">
                    <c:v>4.2748778507734446</c:v>
                  </c:pt>
                </c:numCache>
              </c:numRef>
            </c:minus>
            <c:spPr>
              <a:noFill/>
              <a:ln w="12700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Table_1!$D$26:$D$27</c:f>
              <c:strCache>
                <c:ptCount val="2"/>
                <c:pt idx="0">
                  <c:v>pcaG</c:v>
                </c:pt>
                <c:pt idx="1">
                  <c:v>pcaH</c:v>
                </c:pt>
              </c:strCache>
            </c:strRef>
          </c:cat>
          <c:val>
            <c:numRef>
              <c:f>Table_1!$F$26:$F$27</c:f>
              <c:numCache>
                <c:formatCode>0.0</c:formatCode>
                <c:ptCount val="2"/>
                <c:pt idx="0">
                  <c:v>14.660359333333332</c:v>
                </c:pt>
                <c:pt idx="1">
                  <c:v>24.830547333333332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DD-404A-81D0-65C8CD1E995D}"/>
            </c:ext>
          </c:extLst>
        </c:ser>
        <c:ser>
          <c:idx val="1"/>
          <c:order val="1"/>
          <c:spPr>
            <a:solidFill>
              <a:srgbClr val="C0504D"/>
            </a:solidFill>
            <a:ln>
              <a:solidFill>
                <a:srgbClr val="C0504D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Table_1!$K$26:$K$27</c:f>
                <c:numCache>
                  <c:formatCode>General</c:formatCode>
                  <c:ptCount val="2"/>
                  <c:pt idx="0">
                    <c:v>7.6204298891369646</c:v>
                  </c:pt>
                  <c:pt idx="1">
                    <c:v>6.2192133090355055</c:v>
                  </c:pt>
                </c:numCache>
              </c:numRef>
            </c:plus>
            <c:minus>
              <c:numRef>
                <c:f>Table_1!$K$26:$K$27</c:f>
                <c:numCache>
                  <c:formatCode>General</c:formatCode>
                  <c:ptCount val="2"/>
                  <c:pt idx="0">
                    <c:v>7.6204298891369646</c:v>
                  </c:pt>
                  <c:pt idx="1">
                    <c:v>6.2192133090355055</c:v>
                  </c:pt>
                </c:numCache>
              </c:numRef>
            </c:minus>
            <c:spPr>
              <a:noFill/>
              <a:ln w="12700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Table_1!$D$26:$D$27</c:f>
              <c:strCache>
                <c:ptCount val="2"/>
                <c:pt idx="0">
                  <c:v>pcaG</c:v>
                </c:pt>
                <c:pt idx="1">
                  <c:v>pcaH</c:v>
                </c:pt>
              </c:strCache>
            </c:strRef>
          </c:cat>
          <c:val>
            <c:numRef>
              <c:f>Table_1!$I$26:$I$27</c:f>
              <c:numCache>
                <c:formatCode>0.0</c:formatCode>
                <c:ptCount val="2"/>
                <c:pt idx="0">
                  <c:v>13.040619</c:v>
                </c:pt>
                <c:pt idx="1">
                  <c:v>20.297932666666664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1DD-404A-81D0-65C8CD1E995D}"/>
            </c:ext>
          </c:extLst>
        </c:ser>
        <c:ser>
          <c:idx val="2"/>
          <c:order val="2"/>
          <c:spPr>
            <a:solidFill>
              <a:srgbClr val="9BBB59"/>
            </a:solidFill>
            <a:ln>
              <a:solidFill>
                <a:srgbClr val="9BBB59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Table_1!$N$26:$N$27</c:f>
                <c:numCache>
                  <c:formatCode>General</c:formatCode>
                  <c:ptCount val="2"/>
                  <c:pt idx="0">
                    <c:v>3.9746639333575047</c:v>
                  </c:pt>
                  <c:pt idx="1">
                    <c:v>11.371904794455332</c:v>
                  </c:pt>
                </c:numCache>
              </c:numRef>
            </c:plus>
            <c:minus>
              <c:numRef>
                <c:f>Table_1!$N$26:$N$27</c:f>
                <c:numCache>
                  <c:formatCode>General</c:formatCode>
                  <c:ptCount val="2"/>
                  <c:pt idx="0">
                    <c:v>3.9746639333575047</c:v>
                  </c:pt>
                  <c:pt idx="1">
                    <c:v>11.371904794455332</c:v>
                  </c:pt>
                </c:numCache>
              </c:numRef>
            </c:minus>
            <c:spPr>
              <a:noFill/>
              <a:ln w="12700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Table_1!$D$26:$D$27</c:f>
              <c:strCache>
                <c:ptCount val="2"/>
                <c:pt idx="0">
                  <c:v>pcaG</c:v>
                </c:pt>
                <c:pt idx="1">
                  <c:v>pcaH</c:v>
                </c:pt>
              </c:strCache>
            </c:strRef>
          </c:cat>
          <c:val>
            <c:numRef>
              <c:f>Table_1!$L$26:$L$27</c:f>
              <c:numCache>
                <c:formatCode>0.0</c:formatCode>
                <c:ptCount val="2"/>
                <c:pt idx="0">
                  <c:v>17.134133000000002</c:v>
                </c:pt>
                <c:pt idx="1">
                  <c:v>29.521215666666667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1DD-404A-81D0-65C8CD1E99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587366544"/>
        <c:axId val="-587371440"/>
      </c:barChart>
      <c:catAx>
        <c:axId val="-58736654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587371440"/>
        <c:crosses val="autoZero"/>
        <c:auto val="1"/>
        <c:lblAlgn val="ctr"/>
        <c:lblOffset val="100"/>
        <c:noMultiLvlLbl val="0"/>
      </c:catAx>
      <c:valAx>
        <c:axId val="-587371440"/>
        <c:scaling>
          <c:logBase val="10"/>
          <c:orientation val="minMax"/>
        </c:scaling>
        <c:delete val="0"/>
        <c:axPos val="l"/>
        <c:numFmt formatCode="General" sourceLinked="0"/>
        <c:majorTickMark val="cross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587366544"/>
        <c:crosses val="autoZero"/>
        <c:crossBetween val="between"/>
      </c:valAx>
      <c:spPr>
        <a:noFill/>
        <a:ln w="12700">
          <a:solidFill>
            <a:sysClr val="windowText" lastClr="000000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4F81BD"/>
              </a:solidFill>
              <a:ln>
                <a:solidFill>
                  <a:srgbClr val="4F81BD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9BE-490F-A3D6-D1E4A40156E9}"/>
              </c:ext>
            </c:extLst>
          </c:dPt>
          <c:dPt>
            <c:idx val="1"/>
            <c:invertIfNegative val="0"/>
            <c:bubble3D val="0"/>
            <c:spPr>
              <a:solidFill>
                <a:srgbClr val="C0504D"/>
              </a:solidFill>
              <a:ln>
                <a:solidFill>
                  <a:srgbClr val="C0504D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9BE-490F-A3D6-D1E4A40156E9}"/>
              </c:ext>
            </c:extLst>
          </c:dPt>
          <c:dPt>
            <c:idx val="2"/>
            <c:invertIfNegative val="0"/>
            <c:bubble3D val="0"/>
            <c:spPr>
              <a:solidFill>
                <a:srgbClr val="9BBB59"/>
              </a:solidFill>
              <a:ln>
                <a:solidFill>
                  <a:srgbClr val="9BBB59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9BE-490F-A3D6-D1E4A40156E9}"/>
              </c:ext>
            </c:extLst>
          </c:dPt>
          <c:errBars>
            <c:errBarType val="both"/>
            <c:errValType val="cust"/>
            <c:noEndCap val="0"/>
            <c:plus>
              <c:numRef>
                <c:f>(Table_1!$H$25,Table_1!$K$25,Table_1!$N$25)</c:f>
                <c:numCache>
                  <c:formatCode>General</c:formatCode>
                  <c:ptCount val="3"/>
                  <c:pt idx="0">
                    <c:v>0.67175346756554444</c:v>
                  </c:pt>
                  <c:pt idx="1">
                    <c:v>4.4594393907019665</c:v>
                  </c:pt>
                  <c:pt idx="2">
                    <c:v>2.8040431565431083</c:v>
                  </c:pt>
                </c:numCache>
              </c:numRef>
            </c:plus>
            <c:minus>
              <c:numRef>
                <c:f>(Table_1!$H$25,Table_1!$K$25,Table_1!$N$25)</c:f>
                <c:numCache>
                  <c:formatCode>General</c:formatCode>
                  <c:ptCount val="3"/>
                  <c:pt idx="0">
                    <c:v>0.67175346756554444</c:v>
                  </c:pt>
                  <c:pt idx="1">
                    <c:v>4.4594393907019665</c:v>
                  </c:pt>
                  <c:pt idx="2">
                    <c:v>2.8040431565431083</c:v>
                  </c:pt>
                </c:numCache>
              </c:numRef>
            </c:minus>
            <c:spPr>
              <a:noFill/>
              <a:ln w="12700" cap="flat" cmpd="sng" algn="ctr">
                <a:solidFill>
                  <a:schemeClr val="tx1"/>
                </a:solidFill>
                <a:round/>
              </a:ln>
              <a:effectLst/>
            </c:spPr>
          </c:errBars>
          <c:val>
            <c:numRef>
              <c:f>(Table_1!$F$25,Table_1!$I$25,Table_1!$L$25)</c:f>
              <c:numCache>
                <c:formatCode>0.0</c:formatCode>
                <c:ptCount val="3"/>
                <c:pt idx="0">
                  <c:v>12.553868333333334</c:v>
                </c:pt>
                <c:pt idx="1">
                  <c:v>16.714505333333332</c:v>
                </c:pt>
                <c:pt idx="2">
                  <c:v>18.075207666666667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9BE-490F-A3D6-D1E4A40156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587360016"/>
        <c:axId val="-587366000"/>
      </c:barChart>
      <c:catAx>
        <c:axId val="-58736001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587366000"/>
        <c:crosses val="autoZero"/>
        <c:auto val="1"/>
        <c:lblAlgn val="ctr"/>
        <c:lblOffset val="100"/>
        <c:noMultiLvlLbl val="0"/>
      </c:catAx>
      <c:valAx>
        <c:axId val="-587366000"/>
        <c:scaling>
          <c:logBase val="10"/>
          <c:orientation val="minMax"/>
        </c:scaling>
        <c:delete val="0"/>
        <c:axPos val="l"/>
        <c:numFmt formatCode="General" sourceLinked="0"/>
        <c:majorTickMark val="cross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587360016"/>
        <c:crosses val="autoZero"/>
        <c:crossBetween val="between"/>
      </c:valAx>
      <c:spPr>
        <a:noFill/>
        <a:ln w="12700">
          <a:solidFill>
            <a:sysClr val="windowText" lastClr="000000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4F81BD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Table_1!$H$58:$H$61</c:f>
                <c:numCache>
                  <c:formatCode>General</c:formatCode>
                  <c:ptCount val="4"/>
                  <c:pt idx="0">
                    <c:v>0.67034803489406414</c:v>
                  </c:pt>
                  <c:pt idx="1">
                    <c:v>2.0986140164139284</c:v>
                  </c:pt>
                  <c:pt idx="2">
                    <c:v>2.9941252666637599</c:v>
                  </c:pt>
                  <c:pt idx="3">
                    <c:v>0.63849439304220468</c:v>
                  </c:pt>
                </c:numCache>
              </c:numRef>
            </c:plus>
            <c:minus>
              <c:numRef>
                <c:f>Table_1!$H$58:$H$61</c:f>
                <c:numCache>
                  <c:formatCode>General</c:formatCode>
                  <c:ptCount val="4"/>
                  <c:pt idx="0">
                    <c:v>0.67034803489406414</c:v>
                  </c:pt>
                  <c:pt idx="1">
                    <c:v>2.0986140164139284</c:v>
                  </c:pt>
                  <c:pt idx="2">
                    <c:v>2.9941252666637599</c:v>
                  </c:pt>
                  <c:pt idx="3">
                    <c:v>0.63849439304220468</c:v>
                  </c:pt>
                </c:numCache>
              </c:numRef>
            </c:minus>
            <c:spPr>
              <a:noFill/>
              <a:ln w="12700" cap="flat" cmpd="sng" algn="ctr">
                <a:solidFill>
                  <a:schemeClr val="tx1"/>
                </a:solidFill>
                <a:round/>
              </a:ln>
              <a:effectLst/>
            </c:spPr>
          </c:errBars>
          <c:val>
            <c:numRef>
              <c:f>Table_1!$F$58:$F$61</c:f>
              <c:numCache>
                <c:formatCode>0.0</c:formatCode>
                <c:ptCount val="4"/>
                <c:pt idx="0">
                  <c:v>3.1588246666666664</c:v>
                </c:pt>
                <c:pt idx="1">
                  <c:v>3.4520230000000001</c:v>
                </c:pt>
                <c:pt idx="2">
                  <c:v>3.3395986666666668</c:v>
                </c:pt>
                <c:pt idx="3">
                  <c:v>2.2686386666666665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B6-47E8-A588-F4BBB91CD9EA}"/>
            </c:ext>
          </c:extLst>
        </c:ser>
        <c:ser>
          <c:idx val="1"/>
          <c:order val="1"/>
          <c:spPr>
            <a:solidFill>
              <a:srgbClr val="C0504D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Table_1!$K$58:$K$61</c:f>
                <c:numCache>
                  <c:formatCode>General</c:formatCode>
                  <c:ptCount val="4"/>
                  <c:pt idx="0">
                    <c:v>1.3359153254369587</c:v>
                  </c:pt>
                  <c:pt idx="1">
                    <c:v>2.5791759317189533</c:v>
                  </c:pt>
                  <c:pt idx="2">
                    <c:v>1.6546665721384275</c:v>
                  </c:pt>
                  <c:pt idx="3">
                    <c:v>0.49462006657231317</c:v>
                  </c:pt>
                </c:numCache>
              </c:numRef>
            </c:plus>
            <c:minus>
              <c:numRef>
                <c:f>Table_1!$K$58:$K$61</c:f>
                <c:numCache>
                  <c:formatCode>General</c:formatCode>
                  <c:ptCount val="4"/>
                  <c:pt idx="0">
                    <c:v>1.3359153254369587</c:v>
                  </c:pt>
                  <c:pt idx="1">
                    <c:v>2.5791759317189533</c:v>
                  </c:pt>
                  <c:pt idx="2">
                    <c:v>1.6546665721384275</c:v>
                  </c:pt>
                  <c:pt idx="3">
                    <c:v>0.49462006657231317</c:v>
                  </c:pt>
                </c:numCache>
              </c:numRef>
            </c:minus>
            <c:spPr>
              <a:noFill/>
              <a:ln w="12700" cap="flat" cmpd="sng" algn="ctr">
                <a:solidFill>
                  <a:schemeClr val="tx1"/>
                </a:solidFill>
                <a:round/>
              </a:ln>
              <a:effectLst/>
            </c:spPr>
          </c:errBars>
          <c:val>
            <c:numRef>
              <c:f>Table_1!$I$58:$I$61</c:f>
              <c:numCache>
                <c:formatCode>0.0</c:formatCode>
                <c:ptCount val="4"/>
                <c:pt idx="0">
                  <c:v>3.2055153333333331</c:v>
                </c:pt>
                <c:pt idx="1">
                  <c:v>3.7054993333333335</c:v>
                </c:pt>
                <c:pt idx="2">
                  <c:v>1.2729803333333332</c:v>
                </c:pt>
                <c:pt idx="3">
                  <c:v>2.1341199999999998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2B6-47E8-A588-F4BBB91CD9EA}"/>
            </c:ext>
          </c:extLst>
        </c:ser>
        <c:ser>
          <c:idx val="2"/>
          <c:order val="2"/>
          <c:spPr>
            <a:solidFill>
              <a:srgbClr val="9BBB59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Table_1!$N$58:$N$61</c:f>
                <c:numCache>
                  <c:formatCode>General</c:formatCode>
                  <c:ptCount val="4"/>
                  <c:pt idx="0">
                    <c:v>54.832348522481162</c:v>
                  </c:pt>
                  <c:pt idx="1">
                    <c:v>26.827389928710918</c:v>
                  </c:pt>
                  <c:pt idx="2">
                    <c:v>8.5567523160937178</c:v>
                  </c:pt>
                  <c:pt idx="3">
                    <c:v>2.5251931819808009</c:v>
                  </c:pt>
                </c:numCache>
              </c:numRef>
            </c:plus>
            <c:minus>
              <c:numRef>
                <c:f>Table_1!$N$58:$N$61</c:f>
                <c:numCache>
                  <c:formatCode>General</c:formatCode>
                  <c:ptCount val="4"/>
                  <c:pt idx="0">
                    <c:v>54.832348522481162</c:v>
                  </c:pt>
                  <c:pt idx="1">
                    <c:v>26.827389928710918</c:v>
                  </c:pt>
                  <c:pt idx="2">
                    <c:v>8.5567523160937178</c:v>
                  </c:pt>
                  <c:pt idx="3">
                    <c:v>2.5251931819808009</c:v>
                  </c:pt>
                </c:numCache>
              </c:numRef>
            </c:minus>
            <c:spPr>
              <a:noFill/>
              <a:ln w="12700" cap="flat" cmpd="sng" algn="ctr">
                <a:solidFill>
                  <a:schemeClr val="tx1"/>
                </a:solidFill>
                <a:round/>
              </a:ln>
              <a:effectLst/>
            </c:spPr>
          </c:errBars>
          <c:val>
            <c:numRef>
              <c:f>Table_1!$L$58:$L$61</c:f>
              <c:numCache>
                <c:formatCode>0.0</c:formatCode>
                <c:ptCount val="4"/>
                <c:pt idx="0">
                  <c:v>71.912166666666664</c:v>
                </c:pt>
                <c:pt idx="1">
                  <c:v>75.679042999999993</c:v>
                </c:pt>
                <c:pt idx="2">
                  <c:v>67.531981333333334</c:v>
                </c:pt>
                <c:pt idx="3">
                  <c:v>36.666103666666665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2B6-47E8-A588-F4BBB91CD9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79916847"/>
        <c:axId val="1679923087"/>
      </c:barChart>
      <c:catAx>
        <c:axId val="1679916847"/>
        <c:scaling>
          <c:orientation val="minMax"/>
        </c:scaling>
        <c:delete val="1"/>
        <c:axPos val="b"/>
        <c:majorTickMark val="none"/>
        <c:minorTickMark val="none"/>
        <c:tickLblPos val="nextTo"/>
        <c:crossAx val="1679923087"/>
        <c:crosses val="autoZero"/>
        <c:auto val="1"/>
        <c:lblAlgn val="ctr"/>
        <c:lblOffset val="100"/>
        <c:noMultiLvlLbl val="0"/>
      </c:catAx>
      <c:valAx>
        <c:axId val="1679923087"/>
        <c:scaling>
          <c:logBase val="10"/>
          <c:orientation val="minMax"/>
        </c:scaling>
        <c:delete val="0"/>
        <c:axPos val="l"/>
        <c:numFmt formatCode="0.0E+00" sourceLinked="0"/>
        <c:majorTickMark val="cross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1679916847"/>
        <c:crosses val="autoZero"/>
        <c:crossBetween val="between"/>
      </c:valAx>
      <c:spPr>
        <a:noFill/>
        <a:ln w="12700"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BCEB2-1C92-41C5-B948-F76A451A6963}" type="datetimeFigureOut">
              <a:rPr kumimoji="1" lang="ja-JP" altLang="en-US" smtClean="0"/>
              <a:t>2020/7/2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E580A-473B-42B7-A5EF-01AD5EEE9DF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1040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BCEB2-1C92-41C5-B948-F76A451A6963}" type="datetimeFigureOut">
              <a:rPr kumimoji="1" lang="ja-JP" altLang="en-US" smtClean="0"/>
              <a:t>2020/7/2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E580A-473B-42B7-A5EF-01AD5EEE9DF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365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BCEB2-1C92-41C5-B948-F76A451A6963}" type="datetimeFigureOut">
              <a:rPr kumimoji="1" lang="ja-JP" altLang="en-US" smtClean="0"/>
              <a:t>2020/7/2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E580A-473B-42B7-A5EF-01AD5EEE9DF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7990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BCEB2-1C92-41C5-B948-F76A451A6963}" type="datetimeFigureOut">
              <a:rPr kumimoji="1" lang="ja-JP" altLang="en-US" smtClean="0"/>
              <a:t>2020/7/2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E580A-473B-42B7-A5EF-01AD5EEE9DF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62492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BCEB2-1C92-41C5-B948-F76A451A6963}" type="datetimeFigureOut">
              <a:rPr kumimoji="1" lang="ja-JP" altLang="en-US" smtClean="0"/>
              <a:t>2020/7/2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E580A-473B-42B7-A5EF-01AD5EEE9DF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0889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BCEB2-1C92-41C5-B948-F76A451A6963}" type="datetimeFigureOut">
              <a:rPr kumimoji="1" lang="ja-JP" altLang="en-US" smtClean="0"/>
              <a:t>2020/7/2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E580A-473B-42B7-A5EF-01AD5EEE9DF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5999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BCEB2-1C92-41C5-B948-F76A451A6963}" type="datetimeFigureOut">
              <a:rPr kumimoji="1" lang="ja-JP" altLang="en-US" smtClean="0"/>
              <a:t>2020/7/2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E580A-473B-42B7-A5EF-01AD5EEE9DF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7155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BCEB2-1C92-41C5-B948-F76A451A6963}" type="datetimeFigureOut">
              <a:rPr kumimoji="1" lang="ja-JP" altLang="en-US" smtClean="0"/>
              <a:t>2020/7/2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E580A-473B-42B7-A5EF-01AD5EEE9DF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7387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BCEB2-1C92-41C5-B948-F76A451A6963}" type="datetimeFigureOut">
              <a:rPr kumimoji="1" lang="ja-JP" altLang="en-US" smtClean="0"/>
              <a:t>2020/7/2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E580A-473B-42B7-A5EF-01AD5EEE9DF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5942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BCEB2-1C92-41C5-B948-F76A451A6963}" type="datetimeFigureOut">
              <a:rPr kumimoji="1" lang="ja-JP" altLang="en-US" smtClean="0"/>
              <a:t>2020/7/2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E580A-473B-42B7-A5EF-01AD5EEE9DF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0047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BCEB2-1C92-41C5-B948-F76A451A6963}" type="datetimeFigureOut">
              <a:rPr kumimoji="1" lang="ja-JP" altLang="en-US" smtClean="0"/>
              <a:t>2020/7/2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E580A-473B-42B7-A5EF-01AD5EEE9DF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3483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5BCEB2-1C92-41C5-B948-F76A451A6963}" type="datetimeFigureOut">
              <a:rPr kumimoji="1" lang="ja-JP" altLang="en-US" smtClean="0"/>
              <a:t>2020/7/2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BE580A-473B-42B7-A5EF-01AD5EEE9DF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4887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7.xml"/><Relationship Id="rId3" Type="http://schemas.openxmlformats.org/officeDocument/2006/relationships/chart" Target="../charts/chart2.xml"/><Relationship Id="rId7" Type="http://schemas.openxmlformats.org/officeDocument/2006/relationships/chart" Target="../charts/chart6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5.xml"/><Relationship Id="rId11" Type="http://schemas.openxmlformats.org/officeDocument/2006/relationships/chart" Target="../charts/chart10.xml"/><Relationship Id="rId5" Type="http://schemas.openxmlformats.org/officeDocument/2006/relationships/chart" Target="../charts/chart4.xml"/><Relationship Id="rId10" Type="http://schemas.openxmlformats.org/officeDocument/2006/relationships/chart" Target="../charts/chart9.xml"/><Relationship Id="rId4" Type="http://schemas.openxmlformats.org/officeDocument/2006/relationships/chart" Target="../charts/chart3.xml"/><Relationship Id="rId9" Type="http://schemas.openxmlformats.org/officeDocument/2006/relationships/chart" Target="../charts/char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2" name="直線コネクタ 191"/>
          <p:cNvCxnSpPr>
            <a:stCxn id="191" idx="0"/>
            <a:endCxn id="84" idx="4"/>
          </p:cNvCxnSpPr>
          <p:nvPr/>
        </p:nvCxnSpPr>
        <p:spPr>
          <a:xfrm flipH="1" flipV="1">
            <a:off x="2896551" y="3225605"/>
            <a:ext cx="2006" cy="121235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線コネクタ 3"/>
          <p:cNvCxnSpPr>
            <a:stCxn id="73" idx="6"/>
            <a:endCxn id="75" idx="2"/>
          </p:cNvCxnSpPr>
          <p:nvPr/>
        </p:nvCxnSpPr>
        <p:spPr>
          <a:xfrm flipV="1">
            <a:off x="585927" y="3136857"/>
            <a:ext cx="1116156" cy="29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テキスト ボックス 2"/>
          <p:cNvSpPr txBox="1"/>
          <p:nvPr/>
        </p:nvSpPr>
        <p:spPr>
          <a:xfrm>
            <a:off x="724552" y="2997542"/>
            <a:ext cx="832948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BenABC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" name="直線コネクタ 14"/>
          <p:cNvCxnSpPr>
            <a:stCxn id="75" idx="6"/>
            <a:endCxn id="84" idx="2"/>
          </p:cNvCxnSpPr>
          <p:nvPr/>
        </p:nvCxnSpPr>
        <p:spPr>
          <a:xfrm flipV="1">
            <a:off x="1893126" y="3136503"/>
            <a:ext cx="907903" cy="35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テキスト ボックス 13"/>
          <p:cNvSpPr txBox="1"/>
          <p:nvPr/>
        </p:nvSpPr>
        <p:spPr>
          <a:xfrm>
            <a:off x="2042823" y="3000780"/>
            <a:ext cx="613623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BenD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" name="直線コネクタ 23"/>
          <p:cNvCxnSpPr>
            <a:stCxn id="84" idx="6"/>
            <a:endCxn id="88" idx="2"/>
          </p:cNvCxnSpPr>
          <p:nvPr/>
        </p:nvCxnSpPr>
        <p:spPr>
          <a:xfrm>
            <a:off x="2992072" y="3136503"/>
            <a:ext cx="89581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テキスト ボックス 26"/>
          <p:cNvSpPr txBox="1"/>
          <p:nvPr/>
        </p:nvSpPr>
        <p:spPr>
          <a:xfrm>
            <a:off x="3133702" y="3001775"/>
            <a:ext cx="613623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CatA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" name="直線コネクタ 27"/>
          <p:cNvCxnSpPr>
            <a:stCxn id="88" idx="6"/>
            <a:endCxn id="90" idx="2"/>
          </p:cNvCxnSpPr>
          <p:nvPr/>
        </p:nvCxnSpPr>
        <p:spPr>
          <a:xfrm>
            <a:off x="4078933" y="3136503"/>
            <a:ext cx="905771" cy="715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テキスト ボックス 30"/>
          <p:cNvSpPr txBox="1"/>
          <p:nvPr/>
        </p:nvSpPr>
        <p:spPr>
          <a:xfrm>
            <a:off x="4224363" y="3003946"/>
            <a:ext cx="613623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CatB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2" name="直線コネクタ 31"/>
          <p:cNvCxnSpPr>
            <a:stCxn id="90" idx="6"/>
            <a:endCxn id="91" idx="2"/>
          </p:cNvCxnSpPr>
          <p:nvPr/>
        </p:nvCxnSpPr>
        <p:spPr>
          <a:xfrm>
            <a:off x="5175747" y="3143656"/>
            <a:ext cx="902918" cy="709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テキスト ボックス 34"/>
          <p:cNvSpPr txBox="1"/>
          <p:nvPr/>
        </p:nvSpPr>
        <p:spPr>
          <a:xfrm>
            <a:off x="5319484" y="3004128"/>
            <a:ext cx="613623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CatC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7" name="直線コネクタ 36"/>
          <p:cNvCxnSpPr>
            <a:stCxn id="91" idx="6"/>
            <a:endCxn id="93" idx="2"/>
          </p:cNvCxnSpPr>
          <p:nvPr/>
        </p:nvCxnSpPr>
        <p:spPr>
          <a:xfrm>
            <a:off x="6269708" y="3150751"/>
            <a:ext cx="90967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テキスト ボックス 39"/>
          <p:cNvSpPr txBox="1"/>
          <p:nvPr/>
        </p:nvSpPr>
        <p:spPr>
          <a:xfrm>
            <a:off x="6416257" y="3005155"/>
            <a:ext cx="613623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CatD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0" name="直線コネクタ 119"/>
          <p:cNvCxnSpPr>
            <a:stCxn id="93" idx="4"/>
            <a:endCxn id="164" idx="0"/>
          </p:cNvCxnSpPr>
          <p:nvPr/>
        </p:nvCxnSpPr>
        <p:spPr>
          <a:xfrm>
            <a:off x="7274903" y="3239853"/>
            <a:ext cx="0" cy="72471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テキスト ボックス 124"/>
          <p:cNvSpPr txBox="1"/>
          <p:nvPr/>
        </p:nvSpPr>
        <p:spPr>
          <a:xfrm>
            <a:off x="6937290" y="3425886"/>
            <a:ext cx="674985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PcaIJ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楕円 45"/>
          <p:cNvSpPr/>
          <p:nvPr/>
        </p:nvSpPr>
        <p:spPr>
          <a:xfrm>
            <a:off x="394884" y="3048049"/>
            <a:ext cx="191043" cy="1782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5" name="楕円 45"/>
          <p:cNvSpPr/>
          <p:nvPr/>
        </p:nvSpPr>
        <p:spPr>
          <a:xfrm>
            <a:off x="1702083" y="3047754"/>
            <a:ext cx="191043" cy="1782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4" name="楕円 45"/>
          <p:cNvSpPr/>
          <p:nvPr/>
        </p:nvSpPr>
        <p:spPr>
          <a:xfrm>
            <a:off x="2801029" y="3047400"/>
            <a:ext cx="191043" cy="1782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8" name="楕円 45"/>
          <p:cNvSpPr/>
          <p:nvPr/>
        </p:nvSpPr>
        <p:spPr>
          <a:xfrm>
            <a:off x="3887890" y="3047400"/>
            <a:ext cx="191043" cy="1782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0" name="楕円 45"/>
          <p:cNvSpPr/>
          <p:nvPr/>
        </p:nvSpPr>
        <p:spPr>
          <a:xfrm>
            <a:off x="4984704" y="3054553"/>
            <a:ext cx="191043" cy="1782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1" name="楕円 45"/>
          <p:cNvSpPr/>
          <p:nvPr/>
        </p:nvSpPr>
        <p:spPr>
          <a:xfrm>
            <a:off x="6078665" y="3061648"/>
            <a:ext cx="191043" cy="1782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3" name="楕円 45"/>
          <p:cNvSpPr/>
          <p:nvPr/>
        </p:nvSpPr>
        <p:spPr>
          <a:xfrm>
            <a:off x="7179381" y="3061648"/>
            <a:ext cx="191043" cy="1782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153471" y="3269333"/>
            <a:ext cx="66883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Benzoate</a:t>
            </a:r>
            <a:endParaRPr kumimoji="1"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6" name="テキスト ボックス 145"/>
          <p:cNvSpPr txBox="1"/>
          <p:nvPr/>
        </p:nvSpPr>
        <p:spPr>
          <a:xfrm>
            <a:off x="3613953" y="3226278"/>
            <a:ext cx="738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900" i="1" dirty="0" smtClean="0">
                <a:latin typeface="Arial" panose="020B0604020202020204" pitchFamily="34" charset="0"/>
                <a:cs typeface="Arial" panose="020B0604020202020204" pitchFamily="34" charset="0"/>
              </a:rPr>
              <a:t>cis</a:t>
            </a:r>
            <a:r>
              <a:rPr kumimoji="1" lang="en-US" altLang="ja-JP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kumimoji="1" lang="en-US" altLang="ja-JP" sz="900" i="1" dirty="0" smtClean="0">
                <a:latin typeface="Arial" panose="020B0604020202020204" pitchFamily="34" charset="0"/>
                <a:cs typeface="Arial" panose="020B0604020202020204" pitchFamily="34" charset="0"/>
              </a:rPr>
              <a:t>cis</a:t>
            </a:r>
            <a:r>
              <a:rPr kumimoji="1" lang="en-US" altLang="ja-JP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  <a:p>
            <a:pPr algn="ctr"/>
            <a:r>
              <a:rPr kumimoji="1" lang="en-US" altLang="ja-JP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muconate</a:t>
            </a:r>
            <a:endParaRPr kumimoji="1"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8" name="テキスト ボックス 147"/>
          <p:cNvSpPr txBox="1"/>
          <p:nvPr/>
        </p:nvSpPr>
        <p:spPr>
          <a:xfrm>
            <a:off x="4465388" y="3283789"/>
            <a:ext cx="122776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(+)-</a:t>
            </a:r>
            <a:r>
              <a:rPr kumimoji="1" lang="en-US" altLang="ja-JP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muconolactone</a:t>
            </a:r>
            <a:endParaRPr kumimoji="1"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6" name="テキスト ボックス 155"/>
          <p:cNvSpPr txBox="1"/>
          <p:nvPr/>
        </p:nvSpPr>
        <p:spPr>
          <a:xfrm>
            <a:off x="7361688" y="3016950"/>
            <a:ext cx="92033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3-oxoadipate</a:t>
            </a:r>
            <a:endParaRPr kumimoji="1"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" name="テキスト ボックス 162"/>
          <p:cNvSpPr txBox="1"/>
          <p:nvPr/>
        </p:nvSpPr>
        <p:spPr>
          <a:xfrm>
            <a:off x="1068277" y="3245328"/>
            <a:ext cx="146866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900" i="1" dirty="0" smtClean="0">
                <a:latin typeface="Arial" panose="020B0604020202020204" pitchFamily="34" charset="0"/>
                <a:cs typeface="Arial" panose="020B0604020202020204" pitchFamily="34" charset="0"/>
              </a:rPr>
              <a:t>cis</a:t>
            </a:r>
            <a:r>
              <a:rPr kumimoji="1" lang="en-US" altLang="ja-JP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-1,2-dihydroxy-</a:t>
            </a:r>
          </a:p>
          <a:p>
            <a:pPr algn="ctr"/>
            <a:r>
              <a:rPr kumimoji="1" lang="en-US" altLang="ja-JP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cyclohexa-3,5-diene-1-carboxylate</a:t>
            </a:r>
            <a:endParaRPr kumimoji="1"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4" name="楕円 45"/>
          <p:cNvSpPr/>
          <p:nvPr/>
        </p:nvSpPr>
        <p:spPr>
          <a:xfrm>
            <a:off x="7179381" y="3964571"/>
            <a:ext cx="191043" cy="1782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4" name="テキスト ボックス 173"/>
          <p:cNvSpPr txBox="1"/>
          <p:nvPr/>
        </p:nvSpPr>
        <p:spPr>
          <a:xfrm>
            <a:off x="7370304" y="3938313"/>
            <a:ext cx="106618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3-oxoadipyl-CoA</a:t>
            </a:r>
            <a:endParaRPr kumimoji="1"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9" name="直線コネクタ 178"/>
          <p:cNvCxnSpPr>
            <a:stCxn id="164" idx="4"/>
            <a:endCxn id="126" idx="0"/>
          </p:cNvCxnSpPr>
          <p:nvPr/>
        </p:nvCxnSpPr>
        <p:spPr>
          <a:xfrm flipH="1">
            <a:off x="7274782" y="4142776"/>
            <a:ext cx="121" cy="26126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テキスト ボックス 125"/>
          <p:cNvSpPr txBox="1"/>
          <p:nvPr/>
        </p:nvSpPr>
        <p:spPr>
          <a:xfrm>
            <a:off x="6967970" y="4404041"/>
            <a:ext cx="613623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PcaF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21" name="直線コネクタ 220"/>
          <p:cNvCxnSpPr>
            <a:stCxn id="126" idx="2"/>
            <a:endCxn id="227" idx="0"/>
          </p:cNvCxnSpPr>
          <p:nvPr/>
        </p:nvCxnSpPr>
        <p:spPr>
          <a:xfrm>
            <a:off x="7274782" y="4681040"/>
            <a:ext cx="247983" cy="43989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直線コネクタ 222"/>
          <p:cNvCxnSpPr>
            <a:stCxn id="225" idx="0"/>
            <a:endCxn id="126" idx="2"/>
          </p:cNvCxnSpPr>
          <p:nvPr/>
        </p:nvCxnSpPr>
        <p:spPr>
          <a:xfrm flipV="1">
            <a:off x="7026800" y="4681040"/>
            <a:ext cx="247982" cy="43989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" name="楕円 45"/>
          <p:cNvSpPr/>
          <p:nvPr/>
        </p:nvSpPr>
        <p:spPr>
          <a:xfrm>
            <a:off x="6931278" y="5120936"/>
            <a:ext cx="191043" cy="1782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7" name="楕円 45"/>
          <p:cNvSpPr/>
          <p:nvPr/>
        </p:nvSpPr>
        <p:spPr>
          <a:xfrm>
            <a:off x="7427243" y="5120936"/>
            <a:ext cx="191043" cy="1782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29" name="直線矢印コネクタ 228"/>
          <p:cNvCxnSpPr>
            <a:stCxn id="227" idx="4"/>
          </p:cNvCxnSpPr>
          <p:nvPr/>
        </p:nvCxnSpPr>
        <p:spPr>
          <a:xfrm flipH="1">
            <a:off x="7522764" y="5299141"/>
            <a:ext cx="1" cy="49443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1" name="直線矢印コネクタ 230"/>
          <p:cNvCxnSpPr>
            <a:stCxn id="225" idx="4"/>
          </p:cNvCxnSpPr>
          <p:nvPr/>
        </p:nvCxnSpPr>
        <p:spPr>
          <a:xfrm flipH="1">
            <a:off x="7026799" y="5299141"/>
            <a:ext cx="1" cy="50085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0" name="テキスト ボックス 239"/>
          <p:cNvSpPr txBox="1"/>
          <p:nvPr/>
        </p:nvSpPr>
        <p:spPr>
          <a:xfrm>
            <a:off x="6098810" y="5098734"/>
            <a:ext cx="8832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Succinyl</a:t>
            </a:r>
            <a:r>
              <a:rPr kumimoji="1" lang="en-US" altLang="ja-JP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-CoA</a:t>
            </a:r>
            <a:endParaRPr kumimoji="1"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1" name="テキスト ボックス 240"/>
          <p:cNvSpPr txBox="1"/>
          <p:nvPr/>
        </p:nvSpPr>
        <p:spPr>
          <a:xfrm>
            <a:off x="7569365" y="5095534"/>
            <a:ext cx="7768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Acetyl-CoA</a:t>
            </a:r>
            <a:endParaRPr kumimoji="1"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53" name="グループ化 252"/>
          <p:cNvGrpSpPr/>
          <p:nvPr/>
        </p:nvGrpSpPr>
        <p:grpSpPr>
          <a:xfrm>
            <a:off x="5717829" y="3259585"/>
            <a:ext cx="920335" cy="369332"/>
            <a:chOff x="4657932" y="3502924"/>
            <a:chExt cx="920335" cy="369332"/>
          </a:xfrm>
        </p:grpSpPr>
        <p:sp>
          <p:nvSpPr>
            <p:cNvPr id="251" name="正方形/長方形 250"/>
            <p:cNvSpPr/>
            <p:nvPr/>
          </p:nvSpPr>
          <p:spPr>
            <a:xfrm>
              <a:off x="4744754" y="3542286"/>
              <a:ext cx="746615" cy="290608"/>
            </a:xfrm>
            <a:prstGeom prst="rect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7" name="テキスト ボックス 156"/>
            <p:cNvSpPr txBox="1"/>
            <p:nvPr/>
          </p:nvSpPr>
          <p:spPr>
            <a:xfrm>
              <a:off x="4657932" y="3502924"/>
              <a:ext cx="92033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3-oxoadipate-</a:t>
              </a:r>
            </a:p>
            <a:p>
              <a:pPr algn="ctr"/>
              <a:r>
                <a:rPr kumimoji="1" lang="en-US" altLang="ja-JP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enol-lactone</a:t>
              </a:r>
              <a:endParaRPr kumimoji="1" lang="ja-JP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172" name="直線コネクタ 171"/>
          <p:cNvCxnSpPr>
            <a:stCxn id="84" idx="0"/>
          </p:cNvCxnSpPr>
          <p:nvPr/>
        </p:nvCxnSpPr>
        <p:spPr>
          <a:xfrm flipV="1">
            <a:off x="2896551" y="2127144"/>
            <a:ext cx="0" cy="92025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0" name="テキスト ボックス 179"/>
          <p:cNvSpPr txBox="1"/>
          <p:nvPr/>
        </p:nvSpPr>
        <p:spPr>
          <a:xfrm>
            <a:off x="1320234" y="2250840"/>
            <a:ext cx="963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kumimoji="1" lang="en-US" altLang="ja-JP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-hydroxy-</a:t>
            </a:r>
          </a:p>
          <a:p>
            <a:pPr algn="ctr"/>
            <a:r>
              <a:rPr kumimoji="1" lang="en-US" altLang="ja-JP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benzoate</a:t>
            </a:r>
            <a:endParaRPr kumimoji="1"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82" name="直線コネクタ 181"/>
          <p:cNvCxnSpPr>
            <a:stCxn id="183" idx="6"/>
          </p:cNvCxnSpPr>
          <p:nvPr/>
        </p:nvCxnSpPr>
        <p:spPr>
          <a:xfrm flipV="1">
            <a:off x="1891357" y="2160332"/>
            <a:ext cx="997499" cy="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3" name="楕円 45"/>
          <p:cNvSpPr/>
          <p:nvPr/>
        </p:nvSpPr>
        <p:spPr>
          <a:xfrm>
            <a:off x="1700314" y="2071230"/>
            <a:ext cx="191043" cy="1782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4" name="テキスト ボックス 183"/>
          <p:cNvSpPr txBox="1"/>
          <p:nvPr/>
        </p:nvSpPr>
        <p:spPr>
          <a:xfrm>
            <a:off x="2587064" y="2017495"/>
            <a:ext cx="613623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NahG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グループ化 6"/>
          <p:cNvGrpSpPr/>
          <p:nvPr/>
        </p:nvGrpSpPr>
        <p:grpSpPr>
          <a:xfrm>
            <a:off x="2433869" y="3290462"/>
            <a:ext cx="920335" cy="290608"/>
            <a:chOff x="3792377" y="3339320"/>
            <a:chExt cx="920335" cy="290608"/>
          </a:xfrm>
          <a:solidFill>
            <a:schemeClr val="bg1"/>
          </a:solidFill>
        </p:grpSpPr>
        <p:sp>
          <p:nvSpPr>
            <p:cNvPr id="187" name="正方形/長方形 186"/>
            <p:cNvSpPr/>
            <p:nvPr/>
          </p:nvSpPr>
          <p:spPr>
            <a:xfrm>
              <a:off x="3879199" y="3339320"/>
              <a:ext cx="746615" cy="290608"/>
            </a:xfrm>
            <a:prstGeom prst="rect">
              <a:avLst/>
            </a:pr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8" name="テキスト ボックス 187"/>
            <p:cNvSpPr txBox="1"/>
            <p:nvPr/>
          </p:nvSpPr>
          <p:spPr>
            <a:xfrm>
              <a:off x="3792377" y="3357109"/>
              <a:ext cx="920335" cy="23083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Catechol</a:t>
              </a:r>
            </a:p>
          </p:txBody>
        </p:sp>
      </p:grpSp>
      <p:graphicFrame>
        <p:nvGraphicFramePr>
          <p:cNvPr id="222" name="グラフ 22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51646851"/>
              </p:ext>
            </p:extLst>
          </p:nvPr>
        </p:nvGraphicFramePr>
        <p:xfrm>
          <a:off x="3286072" y="1711465"/>
          <a:ext cx="1176523" cy="8676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304" name="グループ化 303"/>
          <p:cNvGrpSpPr/>
          <p:nvPr/>
        </p:nvGrpSpPr>
        <p:grpSpPr>
          <a:xfrm>
            <a:off x="3184750" y="1764609"/>
            <a:ext cx="543966" cy="761994"/>
            <a:chOff x="1274129" y="208811"/>
            <a:chExt cx="543966" cy="761994"/>
          </a:xfrm>
        </p:grpSpPr>
        <p:sp>
          <p:nvSpPr>
            <p:cNvPr id="305" name="角丸四角形 304"/>
            <p:cNvSpPr/>
            <p:nvPr/>
          </p:nvSpPr>
          <p:spPr>
            <a:xfrm>
              <a:off x="1338813" y="243577"/>
              <a:ext cx="351677" cy="68168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06" name="テキスト ボックス 305"/>
            <p:cNvSpPr txBox="1"/>
            <p:nvPr/>
          </p:nvSpPr>
          <p:spPr>
            <a:xfrm>
              <a:off x="1274739" y="208811"/>
              <a:ext cx="542457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7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1.E+02</a:t>
              </a:r>
              <a:endParaRPr kumimoji="1" lang="ja-JP" alt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7" name="テキスト ボックス 306"/>
            <p:cNvSpPr txBox="1"/>
            <p:nvPr/>
          </p:nvSpPr>
          <p:spPr>
            <a:xfrm>
              <a:off x="1274129" y="494958"/>
              <a:ext cx="542457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7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1.E+01</a:t>
              </a:r>
              <a:endParaRPr kumimoji="1" lang="ja-JP" alt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8" name="テキスト ボックス 307"/>
            <p:cNvSpPr txBox="1"/>
            <p:nvPr/>
          </p:nvSpPr>
          <p:spPr>
            <a:xfrm>
              <a:off x="1275638" y="770750"/>
              <a:ext cx="542457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7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1.E+00</a:t>
              </a:r>
              <a:endParaRPr kumimoji="1" lang="ja-JP" alt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7" name="グループ化 16"/>
          <p:cNvGrpSpPr/>
          <p:nvPr/>
        </p:nvGrpSpPr>
        <p:grpSpPr>
          <a:xfrm>
            <a:off x="822488" y="5342471"/>
            <a:ext cx="7111135" cy="1444976"/>
            <a:chOff x="822488" y="4809876"/>
            <a:chExt cx="7111135" cy="1444976"/>
          </a:xfrm>
        </p:grpSpPr>
        <p:cxnSp>
          <p:nvCxnSpPr>
            <p:cNvPr id="127" name="直線コネクタ 126"/>
            <p:cNvCxnSpPr>
              <a:stCxn id="140" idx="6"/>
              <a:endCxn id="141" idx="2"/>
            </p:cNvCxnSpPr>
            <p:nvPr/>
          </p:nvCxnSpPr>
          <p:spPr>
            <a:xfrm flipV="1">
              <a:off x="1277263" y="5702786"/>
              <a:ext cx="981480" cy="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8" name="テキスト ボックス 127"/>
            <p:cNvSpPr txBox="1"/>
            <p:nvPr/>
          </p:nvSpPr>
          <p:spPr>
            <a:xfrm>
              <a:off x="1429597" y="5556083"/>
              <a:ext cx="674985" cy="27699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2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MhbM</a:t>
              </a:r>
              <a:endParaRPr kumimoji="1" lang="ja-JP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29" name="直線コネクタ 128"/>
            <p:cNvCxnSpPr>
              <a:stCxn id="141" idx="6"/>
              <a:endCxn id="142" idx="2"/>
            </p:cNvCxnSpPr>
            <p:nvPr/>
          </p:nvCxnSpPr>
          <p:spPr>
            <a:xfrm>
              <a:off x="2449786" y="5702786"/>
              <a:ext cx="897957" cy="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直線コネクタ 130"/>
            <p:cNvCxnSpPr>
              <a:stCxn id="142" idx="6"/>
              <a:endCxn id="143" idx="2"/>
            </p:cNvCxnSpPr>
            <p:nvPr/>
          </p:nvCxnSpPr>
          <p:spPr>
            <a:xfrm flipV="1">
              <a:off x="3538786" y="5702786"/>
              <a:ext cx="918167" cy="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2" name="テキスト ボックス 131"/>
            <p:cNvSpPr txBox="1"/>
            <p:nvPr/>
          </p:nvSpPr>
          <p:spPr>
            <a:xfrm>
              <a:off x="3689654" y="5556082"/>
              <a:ext cx="613623" cy="27699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2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MhbI</a:t>
              </a:r>
              <a:endParaRPr kumimoji="1" lang="ja-JP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7" name="テキスト ボックス 136"/>
            <p:cNvSpPr txBox="1"/>
            <p:nvPr/>
          </p:nvSpPr>
          <p:spPr>
            <a:xfrm>
              <a:off x="2602341" y="5564284"/>
              <a:ext cx="613623" cy="27699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2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MhbD</a:t>
              </a:r>
              <a:endParaRPr kumimoji="1" lang="ja-JP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38" name="直線コネクタ 137"/>
            <p:cNvCxnSpPr>
              <a:stCxn id="143" idx="6"/>
              <a:endCxn id="139" idx="3"/>
            </p:cNvCxnSpPr>
            <p:nvPr/>
          </p:nvCxnSpPr>
          <p:spPr>
            <a:xfrm flipV="1">
              <a:off x="4647996" y="5694582"/>
              <a:ext cx="826988" cy="820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9" name="テキスト ボックス 138"/>
            <p:cNvSpPr txBox="1"/>
            <p:nvPr/>
          </p:nvSpPr>
          <p:spPr>
            <a:xfrm>
              <a:off x="4799999" y="5556082"/>
              <a:ext cx="674985" cy="27699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2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MhbH</a:t>
              </a:r>
              <a:endParaRPr kumimoji="1" lang="ja-JP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47" name="直線コネクタ 146"/>
            <p:cNvCxnSpPr>
              <a:stCxn id="139" idx="3"/>
              <a:endCxn id="144" idx="2"/>
            </p:cNvCxnSpPr>
            <p:nvPr/>
          </p:nvCxnSpPr>
          <p:spPr>
            <a:xfrm flipV="1">
              <a:off x="5474984" y="5459524"/>
              <a:ext cx="616638" cy="23505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0" name="楕円 45"/>
            <p:cNvSpPr/>
            <p:nvPr/>
          </p:nvSpPr>
          <p:spPr>
            <a:xfrm>
              <a:off x="1086220" y="5613686"/>
              <a:ext cx="191043" cy="178205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1" name="楕円 45"/>
            <p:cNvSpPr/>
            <p:nvPr/>
          </p:nvSpPr>
          <p:spPr>
            <a:xfrm>
              <a:off x="2258743" y="5613683"/>
              <a:ext cx="191043" cy="178205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2" name="楕円 45"/>
            <p:cNvSpPr/>
            <p:nvPr/>
          </p:nvSpPr>
          <p:spPr>
            <a:xfrm>
              <a:off x="3347743" y="5613684"/>
              <a:ext cx="191043" cy="178205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3" name="楕円 45"/>
            <p:cNvSpPr/>
            <p:nvPr/>
          </p:nvSpPr>
          <p:spPr>
            <a:xfrm>
              <a:off x="4456953" y="5613683"/>
              <a:ext cx="191043" cy="178205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4" name="楕円 45"/>
            <p:cNvSpPr/>
            <p:nvPr/>
          </p:nvSpPr>
          <p:spPr>
            <a:xfrm>
              <a:off x="6091622" y="5370421"/>
              <a:ext cx="191043" cy="178205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5" name="楕円 45"/>
            <p:cNvSpPr/>
            <p:nvPr/>
          </p:nvSpPr>
          <p:spPr>
            <a:xfrm>
              <a:off x="6090633" y="5831516"/>
              <a:ext cx="191043" cy="178205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5" name="グループ化 4"/>
            <p:cNvGrpSpPr/>
            <p:nvPr/>
          </p:nvGrpSpPr>
          <p:grpSpPr>
            <a:xfrm>
              <a:off x="6615938" y="5293811"/>
              <a:ext cx="1317685" cy="782609"/>
              <a:chOff x="7633383" y="5789641"/>
              <a:chExt cx="1317685" cy="782609"/>
            </a:xfrm>
          </p:grpSpPr>
          <p:sp>
            <p:nvSpPr>
              <p:cNvPr id="89" name="テキスト ボックス 88"/>
              <p:cNvSpPr txBox="1"/>
              <p:nvPr/>
            </p:nvSpPr>
            <p:spPr>
              <a:xfrm>
                <a:off x="7645244" y="5996279"/>
                <a:ext cx="1293961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TCA cycle</a:t>
                </a:r>
                <a:endParaRPr kumimoji="1" lang="ja-JP" alt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" name="楕円 1"/>
              <p:cNvSpPr/>
              <p:nvPr/>
            </p:nvSpPr>
            <p:spPr>
              <a:xfrm>
                <a:off x="7633383" y="5789641"/>
                <a:ext cx="1317685" cy="782609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cxnSp>
          <p:nvCxnSpPr>
            <p:cNvPr id="194" name="直線コネクタ 193"/>
            <p:cNvCxnSpPr>
              <a:stCxn id="139" idx="3"/>
              <a:endCxn id="145" idx="2"/>
            </p:cNvCxnSpPr>
            <p:nvPr/>
          </p:nvCxnSpPr>
          <p:spPr>
            <a:xfrm>
              <a:off x="5474984" y="5694582"/>
              <a:ext cx="615649" cy="22603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9" name="テキスト ボックス 198"/>
            <p:cNvSpPr txBox="1"/>
            <p:nvPr/>
          </p:nvSpPr>
          <p:spPr>
            <a:xfrm>
              <a:off x="5814558" y="5143826"/>
              <a:ext cx="7513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Fumarate</a:t>
              </a:r>
            </a:p>
          </p:txBody>
        </p:sp>
        <p:sp>
          <p:nvSpPr>
            <p:cNvPr id="200" name="テキスト ボックス 199"/>
            <p:cNvSpPr txBox="1"/>
            <p:nvPr/>
          </p:nvSpPr>
          <p:spPr>
            <a:xfrm>
              <a:off x="5810461" y="6024020"/>
              <a:ext cx="7513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Pyruvate</a:t>
              </a:r>
            </a:p>
          </p:txBody>
        </p:sp>
        <p:cxnSp>
          <p:nvCxnSpPr>
            <p:cNvPr id="201" name="直線矢印コネクタ 200"/>
            <p:cNvCxnSpPr>
              <a:stCxn id="144" idx="6"/>
            </p:cNvCxnSpPr>
            <p:nvPr/>
          </p:nvCxnSpPr>
          <p:spPr>
            <a:xfrm flipV="1">
              <a:off x="6282665" y="5459453"/>
              <a:ext cx="355499" cy="7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直線矢印コネクタ 203"/>
            <p:cNvCxnSpPr>
              <a:stCxn id="145" idx="6"/>
            </p:cNvCxnSpPr>
            <p:nvPr/>
          </p:nvCxnSpPr>
          <p:spPr>
            <a:xfrm flipV="1">
              <a:off x="6281676" y="5920548"/>
              <a:ext cx="356488" cy="7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3" name="テキスト ボックス 232"/>
            <p:cNvSpPr txBox="1"/>
            <p:nvPr/>
          </p:nvSpPr>
          <p:spPr>
            <a:xfrm>
              <a:off x="822488" y="5831516"/>
              <a:ext cx="7236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00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r>
                <a:rPr kumimoji="1" lang="en-US" altLang="ja-JP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-hydroxy-</a:t>
              </a:r>
            </a:p>
            <a:p>
              <a:pPr algn="ctr"/>
              <a:r>
                <a:rPr kumimoji="1" lang="en-US" altLang="ja-JP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benzoate</a:t>
              </a:r>
              <a:endParaRPr kumimoji="1" lang="ja-JP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4" name="テキスト ボックス 233"/>
            <p:cNvSpPr txBox="1"/>
            <p:nvPr/>
          </p:nvSpPr>
          <p:spPr>
            <a:xfrm>
              <a:off x="1850744" y="5841283"/>
              <a:ext cx="9971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2,5-dihydroxy-</a:t>
              </a:r>
            </a:p>
            <a:p>
              <a:pPr algn="ctr"/>
              <a:r>
                <a:rPr kumimoji="1" lang="en-US" altLang="ja-JP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benzoate</a:t>
              </a:r>
              <a:endParaRPr kumimoji="1" lang="ja-JP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5" name="テキスト ボックス 234"/>
            <p:cNvSpPr txBox="1"/>
            <p:nvPr/>
          </p:nvSpPr>
          <p:spPr>
            <a:xfrm>
              <a:off x="2900762" y="5839140"/>
              <a:ext cx="108500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3-maleylpyruvate</a:t>
              </a:r>
            </a:p>
          </p:txBody>
        </p:sp>
        <p:sp>
          <p:nvSpPr>
            <p:cNvPr id="236" name="テキスト ボックス 235"/>
            <p:cNvSpPr txBox="1"/>
            <p:nvPr/>
          </p:nvSpPr>
          <p:spPr>
            <a:xfrm>
              <a:off x="3986823" y="5839140"/>
              <a:ext cx="113236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3-fumarylpyruvate</a:t>
              </a:r>
            </a:p>
          </p:txBody>
        </p:sp>
        <p:graphicFrame>
          <p:nvGraphicFramePr>
            <p:cNvPr id="232" name="グラフ 231"/>
            <p:cNvGraphicFramePr>
              <a:graphicFrameLocks/>
            </p:cNvGraphicFramePr>
            <p:nvPr>
              <p:extLst/>
            </p:nvPr>
          </p:nvGraphicFramePr>
          <p:xfrm>
            <a:off x="2156367" y="4815935"/>
            <a:ext cx="1240857" cy="85767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237" name="グラフ 236"/>
            <p:cNvGraphicFramePr>
              <a:graphicFrameLocks/>
            </p:cNvGraphicFramePr>
            <p:nvPr>
              <p:extLst/>
            </p:nvPr>
          </p:nvGraphicFramePr>
          <p:xfrm>
            <a:off x="3283116" y="4809876"/>
            <a:ext cx="1231694" cy="86102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238" name="グラフ 237"/>
            <p:cNvGraphicFramePr>
              <a:graphicFrameLocks/>
            </p:cNvGraphicFramePr>
            <p:nvPr>
              <p:extLst/>
            </p:nvPr>
          </p:nvGraphicFramePr>
          <p:xfrm>
            <a:off x="4429137" y="4810079"/>
            <a:ext cx="1232483" cy="86082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pSp>
          <p:nvGrpSpPr>
            <p:cNvPr id="11" name="グループ化 10"/>
            <p:cNvGrpSpPr/>
            <p:nvPr/>
          </p:nvGrpSpPr>
          <p:grpSpPr>
            <a:xfrm>
              <a:off x="979667" y="4813025"/>
              <a:ext cx="1267208" cy="857875"/>
              <a:chOff x="957112" y="5292211"/>
              <a:chExt cx="1292294" cy="897673"/>
            </a:xfrm>
          </p:grpSpPr>
          <p:graphicFrame>
            <p:nvGraphicFramePr>
              <p:cNvPr id="230" name="グラフ 229"/>
              <p:cNvGraphicFramePr>
                <a:graphicFrameLocks/>
              </p:cNvGraphicFramePr>
              <p:nvPr>
                <p:extLst/>
              </p:nvPr>
            </p:nvGraphicFramePr>
            <p:xfrm>
              <a:off x="957112" y="5292211"/>
              <a:ext cx="1292294" cy="897673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6"/>
              </a:graphicData>
            </a:graphic>
          </p:graphicFrame>
          <p:cxnSp>
            <p:nvCxnSpPr>
              <p:cNvPr id="9" name="直線コネクタ 8"/>
              <p:cNvCxnSpPr/>
              <p:nvPr/>
            </p:nvCxnSpPr>
            <p:spPr>
              <a:xfrm>
                <a:off x="1408460" y="5902071"/>
                <a:ext cx="69612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" name="グループ化 21"/>
            <p:cNvGrpSpPr/>
            <p:nvPr/>
          </p:nvGrpSpPr>
          <p:grpSpPr>
            <a:xfrm>
              <a:off x="967799" y="4865912"/>
              <a:ext cx="544576" cy="761994"/>
              <a:chOff x="356486" y="5490841"/>
              <a:chExt cx="544576" cy="761994"/>
            </a:xfrm>
          </p:grpSpPr>
          <p:sp>
            <p:nvSpPr>
              <p:cNvPr id="345" name="角丸四角形 344"/>
              <p:cNvSpPr/>
              <p:nvPr/>
            </p:nvSpPr>
            <p:spPr>
              <a:xfrm>
                <a:off x="421780" y="5525607"/>
                <a:ext cx="351677" cy="681686"/>
              </a:xfrm>
              <a:prstGeom prst="roundRect">
                <a:avLst/>
              </a:prstGeom>
              <a:solidFill>
                <a:srgbClr val="CCC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46" name="テキスト ボックス 345"/>
              <p:cNvSpPr txBox="1"/>
              <p:nvPr/>
            </p:nvSpPr>
            <p:spPr>
              <a:xfrm>
                <a:off x="357706" y="5490841"/>
                <a:ext cx="542457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7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1.E+03</a:t>
                </a:r>
                <a:endParaRPr kumimoji="1" lang="ja-JP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47" name="テキスト ボックス 346"/>
              <p:cNvSpPr txBox="1"/>
              <p:nvPr/>
            </p:nvSpPr>
            <p:spPr>
              <a:xfrm>
                <a:off x="357096" y="5757144"/>
                <a:ext cx="542457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7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1.E+01</a:t>
                </a:r>
                <a:endParaRPr kumimoji="1" lang="ja-JP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48" name="テキスト ボックス 347"/>
              <p:cNvSpPr txBox="1"/>
              <p:nvPr/>
            </p:nvSpPr>
            <p:spPr>
              <a:xfrm>
                <a:off x="358605" y="6052780"/>
                <a:ext cx="542457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7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1.E-01</a:t>
                </a:r>
                <a:endParaRPr kumimoji="1" lang="ja-JP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49" name="テキスト ボックス 348"/>
              <p:cNvSpPr txBox="1"/>
              <p:nvPr/>
            </p:nvSpPr>
            <p:spPr>
              <a:xfrm>
                <a:off x="356486" y="5920432"/>
                <a:ext cx="542457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7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1.E+00</a:t>
                </a:r>
                <a:endParaRPr kumimoji="1" lang="ja-JP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354" name="直線コネクタ 353"/>
            <p:cNvCxnSpPr/>
            <p:nvPr/>
          </p:nvCxnSpPr>
          <p:spPr>
            <a:xfrm>
              <a:off x="2535150" y="4955328"/>
              <a:ext cx="86473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5" name="直線コネクタ 354"/>
            <p:cNvCxnSpPr/>
            <p:nvPr/>
          </p:nvCxnSpPr>
          <p:spPr>
            <a:xfrm>
              <a:off x="3659196" y="4947303"/>
              <a:ext cx="86473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6" name="直線コネクタ 355"/>
            <p:cNvCxnSpPr/>
            <p:nvPr/>
          </p:nvCxnSpPr>
          <p:spPr>
            <a:xfrm>
              <a:off x="4804651" y="4948373"/>
              <a:ext cx="86473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29" name="グループ化 328"/>
            <p:cNvGrpSpPr/>
            <p:nvPr/>
          </p:nvGrpSpPr>
          <p:grpSpPr>
            <a:xfrm>
              <a:off x="2124535" y="4851989"/>
              <a:ext cx="543966" cy="761994"/>
              <a:chOff x="1274129" y="208811"/>
              <a:chExt cx="543966" cy="761994"/>
            </a:xfrm>
          </p:grpSpPr>
          <p:sp>
            <p:nvSpPr>
              <p:cNvPr id="330" name="角丸四角形 329"/>
              <p:cNvSpPr/>
              <p:nvPr/>
            </p:nvSpPr>
            <p:spPr>
              <a:xfrm>
                <a:off x="1338813" y="243577"/>
                <a:ext cx="351677" cy="681686"/>
              </a:xfrm>
              <a:prstGeom prst="roundRect">
                <a:avLst/>
              </a:prstGeom>
              <a:solidFill>
                <a:srgbClr val="CCC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31" name="テキスト ボックス 330"/>
              <p:cNvSpPr txBox="1"/>
              <p:nvPr/>
            </p:nvSpPr>
            <p:spPr>
              <a:xfrm>
                <a:off x="1274739" y="208811"/>
                <a:ext cx="542457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7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1.E+03</a:t>
                </a:r>
                <a:endParaRPr kumimoji="1" lang="ja-JP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32" name="テキスト ボックス 331"/>
              <p:cNvSpPr txBox="1"/>
              <p:nvPr/>
            </p:nvSpPr>
            <p:spPr>
              <a:xfrm>
                <a:off x="1274129" y="403676"/>
                <a:ext cx="542457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7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1.E+02</a:t>
                </a:r>
                <a:endParaRPr kumimoji="1" lang="ja-JP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33" name="テキスト ボックス 332"/>
              <p:cNvSpPr txBox="1"/>
              <p:nvPr/>
            </p:nvSpPr>
            <p:spPr>
              <a:xfrm>
                <a:off x="1275638" y="770750"/>
                <a:ext cx="542457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7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1.E+00</a:t>
                </a:r>
                <a:endParaRPr kumimoji="1" lang="ja-JP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34" name="グループ化 333"/>
            <p:cNvGrpSpPr/>
            <p:nvPr/>
          </p:nvGrpSpPr>
          <p:grpSpPr>
            <a:xfrm>
              <a:off x="3261207" y="4853753"/>
              <a:ext cx="543966" cy="761994"/>
              <a:chOff x="1274129" y="208811"/>
              <a:chExt cx="543966" cy="761994"/>
            </a:xfrm>
          </p:grpSpPr>
          <p:sp>
            <p:nvSpPr>
              <p:cNvPr id="335" name="角丸四角形 334"/>
              <p:cNvSpPr/>
              <p:nvPr/>
            </p:nvSpPr>
            <p:spPr>
              <a:xfrm>
                <a:off x="1338813" y="243577"/>
                <a:ext cx="351677" cy="681686"/>
              </a:xfrm>
              <a:prstGeom prst="roundRect">
                <a:avLst/>
              </a:prstGeom>
              <a:solidFill>
                <a:srgbClr val="CCC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36" name="テキスト ボックス 335"/>
              <p:cNvSpPr txBox="1"/>
              <p:nvPr/>
            </p:nvSpPr>
            <p:spPr>
              <a:xfrm>
                <a:off x="1274739" y="208811"/>
                <a:ext cx="542457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7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1.E+03</a:t>
                </a:r>
                <a:endParaRPr kumimoji="1" lang="ja-JP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37" name="テキスト ボックス 336"/>
              <p:cNvSpPr txBox="1"/>
              <p:nvPr/>
            </p:nvSpPr>
            <p:spPr>
              <a:xfrm>
                <a:off x="1274129" y="403676"/>
                <a:ext cx="542457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7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1.E+02</a:t>
                </a:r>
                <a:endParaRPr kumimoji="1" lang="ja-JP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38" name="テキスト ボックス 337"/>
              <p:cNvSpPr txBox="1"/>
              <p:nvPr/>
            </p:nvSpPr>
            <p:spPr>
              <a:xfrm>
                <a:off x="1275638" y="770750"/>
                <a:ext cx="542457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7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1.E+00</a:t>
                </a:r>
                <a:endParaRPr kumimoji="1" lang="ja-JP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39" name="グループ化 338"/>
            <p:cNvGrpSpPr/>
            <p:nvPr/>
          </p:nvGrpSpPr>
          <p:grpSpPr>
            <a:xfrm>
              <a:off x="4390902" y="4859492"/>
              <a:ext cx="543966" cy="761994"/>
              <a:chOff x="1274129" y="208811"/>
              <a:chExt cx="543966" cy="761994"/>
            </a:xfrm>
          </p:grpSpPr>
          <p:sp>
            <p:nvSpPr>
              <p:cNvPr id="340" name="角丸四角形 339"/>
              <p:cNvSpPr/>
              <p:nvPr/>
            </p:nvSpPr>
            <p:spPr>
              <a:xfrm>
                <a:off x="1338813" y="243577"/>
                <a:ext cx="351677" cy="681686"/>
              </a:xfrm>
              <a:prstGeom prst="roundRect">
                <a:avLst/>
              </a:prstGeom>
              <a:solidFill>
                <a:srgbClr val="CCC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41" name="テキスト ボックス 340"/>
              <p:cNvSpPr txBox="1"/>
              <p:nvPr/>
            </p:nvSpPr>
            <p:spPr>
              <a:xfrm>
                <a:off x="1274739" y="208811"/>
                <a:ext cx="542457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7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1.E+03</a:t>
                </a:r>
                <a:endParaRPr kumimoji="1" lang="ja-JP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42" name="テキスト ボックス 341"/>
              <p:cNvSpPr txBox="1"/>
              <p:nvPr/>
            </p:nvSpPr>
            <p:spPr>
              <a:xfrm>
                <a:off x="1274129" y="403676"/>
                <a:ext cx="542457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7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1.E+02</a:t>
                </a:r>
                <a:endParaRPr kumimoji="1" lang="ja-JP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43" name="テキスト ボックス 342"/>
              <p:cNvSpPr txBox="1"/>
              <p:nvPr/>
            </p:nvSpPr>
            <p:spPr>
              <a:xfrm>
                <a:off x="1275638" y="770750"/>
                <a:ext cx="542457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7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1.E+00</a:t>
                </a:r>
                <a:endParaRPr kumimoji="1" lang="ja-JP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29" name="グループ化 28"/>
          <p:cNvGrpSpPr/>
          <p:nvPr/>
        </p:nvGrpSpPr>
        <p:grpSpPr>
          <a:xfrm>
            <a:off x="6783093" y="234305"/>
            <a:ext cx="2360907" cy="1065681"/>
            <a:chOff x="6783093" y="281468"/>
            <a:chExt cx="2360907" cy="1065681"/>
          </a:xfrm>
        </p:grpSpPr>
        <p:sp>
          <p:nvSpPr>
            <p:cNvPr id="39" name="正方形/長方形 38"/>
            <p:cNvSpPr/>
            <p:nvPr/>
          </p:nvSpPr>
          <p:spPr>
            <a:xfrm>
              <a:off x="6783093" y="281468"/>
              <a:ext cx="2187832" cy="106568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36" name="グループ化 35"/>
            <p:cNvGrpSpPr/>
            <p:nvPr/>
          </p:nvGrpSpPr>
          <p:grpSpPr>
            <a:xfrm>
              <a:off x="6783093" y="440327"/>
              <a:ext cx="1547876" cy="806228"/>
              <a:chOff x="120862" y="4184598"/>
              <a:chExt cx="1547876" cy="806228"/>
            </a:xfrm>
          </p:grpSpPr>
          <p:sp>
            <p:nvSpPr>
              <p:cNvPr id="6" name="正方形/長方形 5"/>
              <p:cNvSpPr/>
              <p:nvPr/>
            </p:nvSpPr>
            <p:spPr>
              <a:xfrm>
                <a:off x="217866" y="4445954"/>
                <a:ext cx="126073" cy="118774"/>
              </a:xfrm>
              <a:prstGeom prst="rect">
                <a:avLst/>
              </a:prstGeom>
              <a:solidFill>
                <a:srgbClr val="4F81BD"/>
              </a:solidFill>
              <a:ln>
                <a:solidFill>
                  <a:srgbClr val="4F81B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0" name="テキスト ボックス 9"/>
              <p:cNvSpPr txBox="1"/>
              <p:nvPr/>
            </p:nvSpPr>
            <p:spPr>
              <a:xfrm>
                <a:off x="288002" y="4391211"/>
                <a:ext cx="964334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Citric acid</a:t>
                </a:r>
                <a:endParaRPr kumimoji="1" lang="ja-JP" altLang="en-US" sz="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2" name="テキスト ボックス 161"/>
              <p:cNvSpPr txBox="1"/>
              <p:nvPr/>
            </p:nvSpPr>
            <p:spPr>
              <a:xfrm>
                <a:off x="291971" y="4573657"/>
                <a:ext cx="69873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Benzoate</a:t>
                </a:r>
                <a:endParaRPr kumimoji="1" lang="ja-JP" altLang="en-US" sz="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5" name="テキスト ボックス 164"/>
              <p:cNvSpPr txBox="1"/>
              <p:nvPr/>
            </p:nvSpPr>
            <p:spPr>
              <a:xfrm>
                <a:off x="300001" y="4759994"/>
                <a:ext cx="1368737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3-chlorobenzoate</a:t>
                </a:r>
                <a:endParaRPr kumimoji="1" lang="ja-JP" altLang="en-US" sz="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57" name="正方形/長方形 356"/>
              <p:cNvSpPr/>
              <p:nvPr/>
            </p:nvSpPr>
            <p:spPr>
              <a:xfrm>
                <a:off x="217866" y="4630329"/>
                <a:ext cx="126073" cy="118774"/>
              </a:xfrm>
              <a:prstGeom prst="rect">
                <a:avLst/>
              </a:prstGeom>
              <a:solidFill>
                <a:srgbClr val="C0504D"/>
              </a:solidFill>
              <a:ln>
                <a:solidFill>
                  <a:srgbClr val="C0504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58" name="正方形/長方形 357"/>
              <p:cNvSpPr/>
              <p:nvPr/>
            </p:nvSpPr>
            <p:spPr>
              <a:xfrm>
                <a:off x="217866" y="4811374"/>
                <a:ext cx="126073" cy="118774"/>
              </a:xfrm>
              <a:prstGeom prst="rect">
                <a:avLst/>
              </a:prstGeom>
              <a:solidFill>
                <a:srgbClr val="9BBB59"/>
              </a:solidFill>
              <a:ln>
                <a:solidFill>
                  <a:srgbClr val="9BBB5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4" name="テキスト ボックス 33"/>
              <p:cNvSpPr txBox="1"/>
              <p:nvPr/>
            </p:nvSpPr>
            <p:spPr>
              <a:xfrm>
                <a:off x="120862" y="4184598"/>
                <a:ext cx="1159345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1000" u="sng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Carbon source</a:t>
                </a:r>
                <a:endParaRPr kumimoji="1" lang="ja-JP" altLang="en-US" sz="1000" u="sng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2" name="グループ化 11"/>
            <p:cNvGrpSpPr/>
            <p:nvPr/>
          </p:nvGrpSpPr>
          <p:grpSpPr>
            <a:xfrm>
              <a:off x="7966507" y="284026"/>
              <a:ext cx="1177493" cy="861753"/>
              <a:chOff x="1444257" y="4146902"/>
              <a:chExt cx="1177493" cy="861753"/>
            </a:xfrm>
          </p:grpSpPr>
          <p:sp>
            <p:nvSpPr>
              <p:cNvPr id="364" name="テキスト ボックス 363"/>
              <p:cNvSpPr txBox="1"/>
              <p:nvPr/>
            </p:nvSpPr>
            <p:spPr>
              <a:xfrm>
                <a:off x="1444257" y="4146902"/>
                <a:ext cx="117749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1000" u="sng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Background </a:t>
                </a:r>
                <a:br>
                  <a:rPr kumimoji="1" lang="en-US" altLang="ja-JP" sz="1000" u="sng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kumimoji="1" lang="en-US" altLang="ja-JP" sz="1000" u="sng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color of y-axis</a:t>
                </a:r>
                <a:endParaRPr kumimoji="1" lang="ja-JP" altLang="en-US" sz="1000" u="sng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61" name="角丸四角形 360"/>
              <p:cNvSpPr/>
              <p:nvPr/>
            </p:nvSpPr>
            <p:spPr>
              <a:xfrm>
                <a:off x="1657833" y="4585280"/>
                <a:ext cx="147005" cy="141561"/>
              </a:xfrm>
              <a:prstGeom prst="roundRect">
                <a:avLst/>
              </a:prstGeom>
              <a:solidFill>
                <a:srgbClr val="CCC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62" name="テキスト ボックス 361"/>
              <p:cNvSpPr txBox="1"/>
              <p:nvPr/>
            </p:nvSpPr>
            <p:spPr>
              <a:xfrm>
                <a:off x="1751690" y="4540986"/>
                <a:ext cx="435000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10</a:t>
                </a:r>
                <a:r>
                  <a:rPr kumimoji="1" lang="en-US" altLang="ja-JP" sz="900" baseline="30000" dirty="0"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  <a:endParaRPr kumimoji="1" lang="ja-JP" altLang="en-US" sz="900" baseline="30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63" name="角丸四角形 362"/>
              <p:cNvSpPr/>
              <p:nvPr/>
            </p:nvSpPr>
            <p:spPr>
              <a:xfrm>
                <a:off x="1656628" y="4822458"/>
                <a:ext cx="147005" cy="141561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72" name="テキスト ボックス 371"/>
              <p:cNvSpPr txBox="1"/>
              <p:nvPr/>
            </p:nvSpPr>
            <p:spPr>
              <a:xfrm>
                <a:off x="1752001" y="4777823"/>
                <a:ext cx="435000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10</a:t>
                </a:r>
                <a:r>
                  <a:rPr kumimoji="1" lang="en-US" altLang="ja-JP" sz="900" baseline="30000" dirty="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endParaRPr kumimoji="1" lang="ja-JP" altLang="en-US" sz="900" baseline="30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8" name="グループ化 7"/>
          <p:cNvGrpSpPr/>
          <p:nvPr/>
        </p:nvGrpSpPr>
        <p:grpSpPr>
          <a:xfrm>
            <a:off x="1362199" y="145015"/>
            <a:ext cx="4908737" cy="1491948"/>
            <a:chOff x="1362199" y="86067"/>
            <a:chExt cx="4908737" cy="1491948"/>
          </a:xfrm>
        </p:grpSpPr>
        <p:cxnSp>
          <p:nvCxnSpPr>
            <p:cNvPr id="104" name="直線コネクタ 103"/>
            <p:cNvCxnSpPr>
              <a:stCxn id="118" idx="6"/>
              <a:endCxn id="111" idx="2"/>
            </p:cNvCxnSpPr>
            <p:nvPr/>
          </p:nvCxnSpPr>
          <p:spPr>
            <a:xfrm>
              <a:off x="1819533" y="1079495"/>
              <a:ext cx="878219" cy="8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テキスト ボックス 104"/>
            <p:cNvSpPr txBox="1"/>
            <p:nvPr/>
          </p:nvSpPr>
          <p:spPr>
            <a:xfrm>
              <a:off x="1974296" y="934375"/>
              <a:ext cx="557839" cy="27699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2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PobA</a:t>
              </a:r>
              <a:endParaRPr kumimoji="1" lang="ja-JP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06" name="直線コネクタ 105"/>
            <p:cNvCxnSpPr>
              <a:stCxn id="111" idx="6"/>
              <a:endCxn id="110" idx="2"/>
            </p:cNvCxnSpPr>
            <p:nvPr/>
          </p:nvCxnSpPr>
          <p:spPr>
            <a:xfrm flipV="1">
              <a:off x="2888795" y="1079495"/>
              <a:ext cx="990483" cy="8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テキスト ボックス 106"/>
            <p:cNvSpPr txBox="1"/>
            <p:nvPr/>
          </p:nvSpPr>
          <p:spPr>
            <a:xfrm>
              <a:off x="3044277" y="930105"/>
              <a:ext cx="687419" cy="27699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2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PcaGH</a:t>
              </a:r>
              <a:endParaRPr kumimoji="1" lang="ja-JP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08" name="直線コネクタ 107"/>
            <p:cNvCxnSpPr>
              <a:stCxn id="110" idx="6"/>
              <a:endCxn id="101" idx="2"/>
            </p:cNvCxnSpPr>
            <p:nvPr/>
          </p:nvCxnSpPr>
          <p:spPr>
            <a:xfrm>
              <a:off x="4070321" y="1079495"/>
              <a:ext cx="904466" cy="239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テキスト ボックス 108"/>
            <p:cNvSpPr txBox="1"/>
            <p:nvPr/>
          </p:nvSpPr>
          <p:spPr>
            <a:xfrm>
              <a:off x="4214512" y="930105"/>
              <a:ext cx="613623" cy="27699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2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PcaB</a:t>
              </a:r>
              <a:endParaRPr kumimoji="1" lang="ja-JP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1" name="楕円 45"/>
            <p:cNvSpPr/>
            <p:nvPr/>
          </p:nvSpPr>
          <p:spPr>
            <a:xfrm>
              <a:off x="4974787" y="992786"/>
              <a:ext cx="191043" cy="178205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0" name="楕円 45"/>
            <p:cNvSpPr/>
            <p:nvPr/>
          </p:nvSpPr>
          <p:spPr>
            <a:xfrm>
              <a:off x="3879278" y="990392"/>
              <a:ext cx="191043" cy="178205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1" name="楕円 45"/>
            <p:cNvSpPr/>
            <p:nvPr/>
          </p:nvSpPr>
          <p:spPr>
            <a:xfrm>
              <a:off x="2697752" y="990473"/>
              <a:ext cx="191043" cy="178205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8" name="楕円 45"/>
            <p:cNvSpPr/>
            <p:nvPr/>
          </p:nvSpPr>
          <p:spPr>
            <a:xfrm>
              <a:off x="1628490" y="990392"/>
              <a:ext cx="191043" cy="178205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1" name="テキスト ボックス 120"/>
            <p:cNvSpPr txBox="1"/>
            <p:nvPr/>
          </p:nvSpPr>
          <p:spPr>
            <a:xfrm>
              <a:off x="1362199" y="1208683"/>
              <a:ext cx="7236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4-hydroxy-</a:t>
              </a:r>
            </a:p>
            <a:p>
              <a:pPr algn="ctr"/>
              <a:r>
                <a:rPr kumimoji="1" lang="en-US" altLang="ja-JP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benzoate</a:t>
              </a:r>
              <a:endParaRPr kumimoji="1" lang="ja-JP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2" name="テキスト ボックス 121"/>
            <p:cNvSpPr txBox="1"/>
            <p:nvPr/>
          </p:nvSpPr>
          <p:spPr>
            <a:xfrm>
              <a:off x="2280174" y="1207104"/>
              <a:ext cx="9971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3,4-dihydroxy-</a:t>
              </a:r>
            </a:p>
            <a:p>
              <a:pPr algn="ctr"/>
              <a:r>
                <a:rPr kumimoji="1" lang="en-US" altLang="ja-JP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benzoate</a:t>
              </a:r>
              <a:endParaRPr kumimoji="1" lang="ja-JP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4" name="テキスト ボックス 123"/>
            <p:cNvSpPr txBox="1"/>
            <p:nvPr/>
          </p:nvSpPr>
          <p:spPr>
            <a:xfrm>
              <a:off x="3381390" y="1207104"/>
              <a:ext cx="11891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3-carboxy-</a:t>
              </a:r>
            </a:p>
            <a:p>
              <a:pPr algn="ctr"/>
              <a:r>
                <a:rPr kumimoji="1" lang="en-US" altLang="ja-JP" sz="900" i="1" dirty="0"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r>
                <a:rPr kumimoji="1" lang="en-US" altLang="ja-JP" sz="9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is</a:t>
              </a:r>
              <a:r>
                <a:rPr kumimoji="1" lang="en-US" altLang="ja-JP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kumimoji="1" lang="en-US" altLang="ja-JP" sz="9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cis</a:t>
              </a:r>
              <a:r>
                <a:rPr kumimoji="1" lang="en-US" altLang="ja-JP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r>
                <a:rPr kumimoji="1" lang="en-US" altLang="ja-JP" sz="9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muconate</a:t>
              </a:r>
              <a:endParaRPr kumimoji="1" lang="ja-JP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0" name="テキスト ボックス 129"/>
            <p:cNvSpPr txBox="1"/>
            <p:nvPr/>
          </p:nvSpPr>
          <p:spPr>
            <a:xfrm>
              <a:off x="4581754" y="1204775"/>
              <a:ext cx="98276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00" dirty="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r>
                <a:rPr kumimoji="1" lang="en-US" altLang="ja-JP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-carboxy-</a:t>
              </a:r>
            </a:p>
            <a:p>
              <a:pPr algn="ctr"/>
              <a:r>
                <a:rPr kumimoji="1" lang="en-US" altLang="ja-JP" sz="9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muconolactone</a:t>
              </a:r>
              <a:endParaRPr kumimoji="1" lang="ja-JP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5" name="テキスト ボックス 204"/>
            <p:cNvSpPr txBox="1"/>
            <p:nvPr/>
          </p:nvSpPr>
          <p:spPr>
            <a:xfrm rot="18900000">
              <a:off x="3042173" y="86067"/>
              <a:ext cx="46812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8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pcaG</a:t>
              </a:r>
              <a:endParaRPr kumimoji="1" lang="ja-JP" altLang="en-US" sz="8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6" name="テキスト ボックス 205"/>
            <p:cNvSpPr txBox="1"/>
            <p:nvPr/>
          </p:nvSpPr>
          <p:spPr>
            <a:xfrm rot="18900000">
              <a:off x="3381393" y="90218"/>
              <a:ext cx="46812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8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pcaH</a:t>
              </a:r>
              <a:endParaRPr kumimoji="1" lang="ja-JP" altLang="en-US" sz="8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aphicFrame>
          <p:nvGraphicFramePr>
            <p:cNvPr id="224" name="グラフ 223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804176420"/>
                </p:ext>
              </p:extLst>
            </p:nvPr>
          </p:nvGraphicFramePr>
          <p:xfrm>
            <a:off x="5011771" y="194772"/>
            <a:ext cx="1176078" cy="85630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  <p:graphicFrame>
          <p:nvGraphicFramePr>
            <p:cNvPr id="239" name="グラフ 238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93421889"/>
                </p:ext>
              </p:extLst>
            </p:nvPr>
          </p:nvGraphicFramePr>
          <p:xfrm>
            <a:off x="1575265" y="187493"/>
            <a:ext cx="1175741" cy="86798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8"/>
            </a:graphicData>
          </a:graphic>
        </p:graphicFrame>
        <p:graphicFrame>
          <p:nvGraphicFramePr>
            <p:cNvPr id="242" name="グラフ 241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4114145422"/>
                </p:ext>
              </p:extLst>
            </p:nvPr>
          </p:nvGraphicFramePr>
          <p:xfrm>
            <a:off x="2720450" y="192929"/>
            <a:ext cx="1174387" cy="85801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9"/>
            </a:graphicData>
          </a:graphic>
        </p:graphicFrame>
        <p:graphicFrame>
          <p:nvGraphicFramePr>
            <p:cNvPr id="243" name="グラフ 242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778923864"/>
                </p:ext>
              </p:extLst>
            </p:nvPr>
          </p:nvGraphicFramePr>
          <p:xfrm>
            <a:off x="3879149" y="186127"/>
            <a:ext cx="1171674" cy="86587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0"/>
            </a:graphicData>
          </a:graphic>
        </p:graphicFrame>
        <p:grpSp>
          <p:nvGrpSpPr>
            <p:cNvPr id="309" name="グループ化 308"/>
            <p:cNvGrpSpPr/>
            <p:nvPr/>
          </p:nvGrpSpPr>
          <p:grpSpPr>
            <a:xfrm>
              <a:off x="4911186" y="238795"/>
              <a:ext cx="543966" cy="761994"/>
              <a:chOff x="1274129" y="208811"/>
              <a:chExt cx="543966" cy="761994"/>
            </a:xfrm>
          </p:grpSpPr>
          <p:sp>
            <p:nvSpPr>
              <p:cNvPr id="310" name="角丸四角形 309"/>
              <p:cNvSpPr/>
              <p:nvPr/>
            </p:nvSpPr>
            <p:spPr>
              <a:xfrm>
                <a:off x="1338813" y="243577"/>
                <a:ext cx="351677" cy="681686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11" name="テキスト ボックス 310"/>
              <p:cNvSpPr txBox="1"/>
              <p:nvPr/>
            </p:nvSpPr>
            <p:spPr>
              <a:xfrm>
                <a:off x="1274739" y="208811"/>
                <a:ext cx="542457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7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1.E+02</a:t>
                </a:r>
                <a:endParaRPr kumimoji="1" lang="ja-JP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2" name="テキスト ボックス 311"/>
              <p:cNvSpPr txBox="1"/>
              <p:nvPr/>
            </p:nvSpPr>
            <p:spPr>
              <a:xfrm>
                <a:off x="1274129" y="494958"/>
                <a:ext cx="542457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7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1.E+01</a:t>
                </a:r>
                <a:endParaRPr kumimoji="1" lang="ja-JP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3" name="テキスト ボックス 312"/>
              <p:cNvSpPr txBox="1"/>
              <p:nvPr/>
            </p:nvSpPr>
            <p:spPr>
              <a:xfrm>
                <a:off x="1275638" y="770750"/>
                <a:ext cx="542457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7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1.E+00</a:t>
                </a:r>
                <a:endParaRPr kumimoji="1" lang="ja-JP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14" name="グループ化 313"/>
            <p:cNvGrpSpPr/>
            <p:nvPr/>
          </p:nvGrpSpPr>
          <p:grpSpPr>
            <a:xfrm>
              <a:off x="1483948" y="238142"/>
              <a:ext cx="543966" cy="761994"/>
              <a:chOff x="1274129" y="208811"/>
              <a:chExt cx="543966" cy="761994"/>
            </a:xfrm>
          </p:grpSpPr>
          <p:sp>
            <p:nvSpPr>
              <p:cNvPr id="315" name="角丸四角形 314"/>
              <p:cNvSpPr/>
              <p:nvPr/>
            </p:nvSpPr>
            <p:spPr>
              <a:xfrm>
                <a:off x="1338813" y="243577"/>
                <a:ext cx="351677" cy="681686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16" name="テキスト ボックス 315"/>
              <p:cNvSpPr txBox="1"/>
              <p:nvPr/>
            </p:nvSpPr>
            <p:spPr>
              <a:xfrm>
                <a:off x="1274739" y="208811"/>
                <a:ext cx="542457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7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1.E+02</a:t>
                </a:r>
                <a:endParaRPr kumimoji="1" lang="ja-JP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7" name="テキスト ボックス 316"/>
              <p:cNvSpPr txBox="1"/>
              <p:nvPr/>
            </p:nvSpPr>
            <p:spPr>
              <a:xfrm>
                <a:off x="1274129" y="494958"/>
                <a:ext cx="542457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7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1.E+01</a:t>
                </a:r>
                <a:endParaRPr kumimoji="1" lang="ja-JP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8" name="テキスト ボックス 317"/>
              <p:cNvSpPr txBox="1"/>
              <p:nvPr/>
            </p:nvSpPr>
            <p:spPr>
              <a:xfrm>
                <a:off x="1275638" y="770750"/>
                <a:ext cx="542457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7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1.E+00</a:t>
                </a:r>
                <a:endParaRPr kumimoji="1" lang="ja-JP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19" name="グループ化 318"/>
            <p:cNvGrpSpPr/>
            <p:nvPr/>
          </p:nvGrpSpPr>
          <p:grpSpPr>
            <a:xfrm>
              <a:off x="2631697" y="236283"/>
              <a:ext cx="543966" cy="761994"/>
              <a:chOff x="1274129" y="208811"/>
              <a:chExt cx="543966" cy="761994"/>
            </a:xfrm>
          </p:grpSpPr>
          <p:sp>
            <p:nvSpPr>
              <p:cNvPr id="320" name="角丸四角形 319"/>
              <p:cNvSpPr/>
              <p:nvPr/>
            </p:nvSpPr>
            <p:spPr>
              <a:xfrm>
                <a:off x="1338813" y="243577"/>
                <a:ext cx="351677" cy="681686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21" name="テキスト ボックス 320"/>
              <p:cNvSpPr txBox="1"/>
              <p:nvPr/>
            </p:nvSpPr>
            <p:spPr>
              <a:xfrm>
                <a:off x="1274739" y="208811"/>
                <a:ext cx="542457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7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1.E+02</a:t>
                </a:r>
                <a:endParaRPr kumimoji="1" lang="ja-JP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2" name="テキスト ボックス 321"/>
              <p:cNvSpPr txBox="1"/>
              <p:nvPr/>
            </p:nvSpPr>
            <p:spPr>
              <a:xfrm>
                <a:off x="1274129" y="494958"/>
                <a:ext cx="542457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7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1.E+01</a:t>
                </a:r>
                <a:endParaRPr kumimoji="1" lang="ja-JP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3" name="テキスト ボックス 322"/>
              <p:cNvSpPr txBox="1"/>
              <p:nvPr/>
            </p:nvSpPr>
            <p:spPr>
              <a:xfrm>
                <a:off x="1275638" y="770750"/>
                <a:ext cx="542457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7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1.E+00</a:t>
                </a:r>
                <a:endParaRPr kumimoji="1" lang="ja-JP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24" name="グループ化 323"/>
            <p:cNvGrpSpPr/>
            <p:nvPr/>
          </p:nvGrpSpPr>
          <p:grpSpPr>
            <a:xfrm>
              <a:off x="3787683" y="233717"/>
              <a:ext cx="543966" cy="761994"/>
              <a:chOff x="1274129" y="208811"/>
              <a:chExt cx="543966" cy="761994"/>
            </a:xfrm>
          </p:grpSpPr>
          <p:sp>
            <p:nvSpPr>
              <p:cNvPr id="325" name="角丸四角形 324"/>
              <p:cNvSpPr/>
              <p:nvPr/>
            </p:nvSpPr>
            <p:spPr>
              <a:xfrm>
                <a:off x="1338813" y="243577"/>
                <a:ext cx="351677" cy="681686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26" name="テキスト ボックス 325"/>
              <p:cNvSpPr txBox="1"/>
              <p:nvPr/>
            </p:nvSpPr>
            <p:spPr>
              <a:xfrm>
                <a:off x="1274739" y="208811"/>
                <a:ext cx="542457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7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1.E+02</a:t>
                </a:r>
                <a:endParaRPr kumimoji="1" lang="ja-JP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7" name="テキスト ボックス 326"/>
              <p:cNvSpPr txBox="1"/>
              <p:nvPr/>
            </p:nvSpPr>
            <p:spPr>
              <a:xfrm>
                <a:off x="1274129" y="494958"/>
                <a:ext cx="542457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7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1.E+01</a:t>
                </a:r>
                <a:endParaRPr kumimoji="1" lang="ja-JP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8" name="テキスト ボックス 327"/>
              <p:cNvSpPr txBox="1"/>
              <p:nvPr/>
            </p:nvSpPr>
            <p:spPr>
              <a:xfrm>
                <a:off x="1275638" y="770750"/>
                <a:ext cx="542457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7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1.E+00</a:t>
                </a:r>
                <a:endParaRPr kumimoji="1" lang="ja-JP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185" name="直線コネクタ 184"/>
            <p:cNvCxnSpPr>
              <a:stCxn id="101" idx="6"/>
              <a:endCxn id="186" idx="2"/>
            </p:cNvCxnSpPr>
            <p:nvPr/>
          </p:nvCxnSpPr>
          <p:spPr>
            <a:xfrm>
              <a:off x="5165830" y="1081889"/>
              <a:ext cx="916029" cy="387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6" name="楕円 45"/>
            <p:cNvSpPr/>
            <p:nvPr/>
          </p:nvSpPr>
          <p:spPr>
            <a:xfrm>
              <a:off x="6081859" y="996659"/>
              <a:ext cx="189077" cy="178205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9" name="テキスト ボックス 118"/>
            <p:cNvSpPr txBox="1"/>
            <p:nvPr/>
          </p:nvSpPr>
          <p:spPr>
            <a:xfrm>
              <a:off x="5373918" y="934670"/>
              <a:ext cx="557839" cy="27699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2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PcaC</a:t>
              </a:r>
              <a:endParaRPr kumimoji="1" lang="ja-JP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189" name="直線コネクタ 188"/>
          <p:cNvCxnSpPr>
            <a:stCxn id="186" idx="4"/>
            <a:endCxn id="91" idx="0"/>
          </p:cNvCxnSpPr>
          <p:nvPr/>
        </p:nvCxnSpPr>
        <p:spPr>
          <a:xfrm flipH="1">
            <a:off x="6174187" y="1233812"/>
            <a:ext cx="2211" cy="182783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8" name="テキスト ボックス 177"/>
          <p:cNvSpPr txBox="1"/>
          <p:nvPr/>
        </p:nvSpPr>
        <p:spPr>
          <a:xfrm>
            <a:off x="1018109" y="4676172"/>
            <a:ext cx="96314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Anthranilate</a:t>
            </a:r>
          </a:p>
        </p:txBody>
      </p:sp>
      <p:cxnSp>
        <p:nvCxnSpPr>
          <p:cNvPr id="181" name="直線コネクタ 180"/>
          <p:cNvCxnSpPr>
            <a:stCxn id="190" idx="6"/>
          </p:cNvCxnSpPr>
          <p:nvPr/>
        </p:nvCxnSpPr>
        <p:spPr>
          <a:xfrm flipV="1">
            <a:off x="1610254" y="4576461"/>
            <a:ext cx="997499" cy="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0" name="楕円 45"/>
          <p:cNvSpPr/>
          <p:nvPr/>
        </p:nvSpPr>
        <p:spPr>
          <a:xfrm>
            <a:off x="1419211" y="4487359"/>
            <a:ext cx="191043" cy="1782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1" name="テキスト ボックス 190"/>
          <p:cNvSpPr txBox="1"/>
          <p:nvPr/>
        </p:nvSpPr>
        <p:spPr>
          <a:xfrm>
            <a:off x="2136273" y="4437961"/>
            <a:ext cx="1524568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AndAc1Ad1Ab1Aa1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3" name="グループ化 22"/>
          <p:cNvGrpSpPr/>
          <p:nvPr/>
        </p:nvGrpSpPr>
        <p:grpSpPr>
          <a:xfrm>
            <a:off x="3765614" y="3855603"/>
            <a:ext cx="1834957" cy="1233576"/>
            <a:chOff x="3765614" y="3855603"/>
            <a:chExt cx="1834957" cy="1233576"/>
          </a:xfrm>
        </p:grpSpPr>
        <p:sp>
          <p:nvSpPr>
            <p:cNvPr id="193" name="テキスト ボックス 192"/>
            <p:cNvSpPr txBox="1"/>
            <p:nvPr/>
          </p:nvSpPr>
          <p:spPr>
            <a:xfrm rot="18900000">
              <a:off x="4261428" y="3865537"/>
              <a:ext cx="54299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8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andAc1</a:t>
              </a:r>
              <a:endParaRPr kumimoji="1" lang="ja-JP" altLang="en-US" sz="8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aphicFrame>
          <p:nvGraphicFramePr>
            <p:cNvPr id="195" name="グラフ 194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881184287"/>
                </p:ext>
              </p:extLst>
            </p:nvPr>
          </p:nvGraphicFramePr>
          <p:xfrm>
            <a:off x="3765614" y="3989452"/>
            <a:ext cx="1740729" cy="109972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1"/>
            </a:graphicData>
          </a:graphic>
        </p:graphicFrame>
        <p:sp>
          <p:nvSpPr>
            <p:cNvPr id="196" name="テキスト ボックス 195"/>
            <p:cNvSpPr txBox="1"/>
            <p:nvPr/>
          </p:nvSpPr>
          <p:spPr>
            <a:xfrm rot="18900000">
              <a:off x="4519637" y="3860846"/>
              <a:ext cx="5639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8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andAd1</a:t>
              </a:r>
              <a:endParaRPr kumimoji="1" lang="ja-JP" altLang="en-US" sz="8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7" name="テキスト ボックス 196"/>
            <p:cNvSpPr txBox="1"/>
            <p:nvPr/>
          </p:nvSpPr>
          <p:spPr>
            <a:xfrm rot="18900000">
              <a:off x="4788693" y="3864081"/>
              <a:ext cx="55248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8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andAb1</a:t>
              </a:r>
              <a:endParaRPr kumimoji="1" lang="ja-JP" altLang="en-US" sz="8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8" name="テキスト ボックス 197"/>
            <p:cNvSpPr txBox="1"/>
            <p:nvPr/>
          </p:nvSpPr>
          <p:spPr>
            <a:xfrm rot="18900000">
              <a:off x="5037772" y="3855603"/>
              <a:ext cx="56279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8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andAa1</a:t>
              </a:r>
              <a:endParaRPr kumimoji="1" lang="ja-JP" altLang="en-US" sz="8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2" name="角丸四角形 201"/>
            <p:cNvSpPr/>
            <p:nvPr/>
          </p:nvSpPr>
          <p:spPr>
            <a:xfrm>
              <a:off x="3823714" y="4061614"/>
              <a:ext cx="455351" cy="957693"/>
            </a:xfrm>
            <a:prstGeom prst="roundRect">
              <a:avLst/>
            </a:prstGeom>
            <a:solidFill>
              <a:srgbClr val="CCC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3" name="テキスト ボックス 202"/>
            <p:cNvSpPr txBox="1"/>
            <p:nvPr/>
          </p:nvSpPr>
          <p:spPr>
            <a:xfrm>
              <a:off x="3815778" y="4023698"/>
              <a:ext cx="542457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7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1.E+03</a:t>
              </a:r>
              <a:endParaRPr kumimoji="1" lang="ja-JP" alt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7" name="テキスト ボックス 206"/>
            <p:cNvSpPr txBox="1"/>
            <p:nvPr/>
          </p:nvSpPr>
          <p:spPr>
            <a:xfrm>
              <a:off x="3815778" y="4431134"/>
              <a:ext cx="542457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7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1.E+01</a:t>
              </a:r>
              <a:endParaRPr kumimoji="1" lang="ja-JP" alt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8" name="テキスト ボックス 207"/>
            <p:cNvSpPr txBox="1"/>
            <p:nvPr/>
          </p:nvSpPr>
          <p:spPr>
            <a:xfrm>
              <a:off x="3823714" y="4838570"/>
              <a:ext cx="542457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7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1.E-01</a:t>
              </a:r>
              <a:endParaRPr kumimoji="1" lang="ja-JP" alt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9" name="テキスト ボックス 208"/>
            <p:cNvSpPr txBox="1"/>
            <p:nvPr/>
          </p:nvSpPr>
          <p:spPr>
            <a:xfrm>
              <a:off x="3815981" y="4655033"/>
              <a:ext cx="542457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7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1.E+00</a:t>
              </a:r>
              <a:endParaRPr kumimoji="1" lang="ja-JP" alt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10" name="直線コネクタ 209"/>
          <p:cNvCxnSpPr/>
          <p:nvPr/>
        </p:nvCxnSpPr>
        <p:spPr>
          <a:xfrm>
            <a:off x="4342295" y="4751041"/>
            <a:ext cx="101011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9256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2086</TotalTime>
  <Words>108</Words>
  <Application>Microsoft Office PowerPoint</Application>
  <PresentationFormat>画面に合わせる (4:3)</PresentationFormat>
  <Paragraphs>96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游ゴシック</vt:lpstr>
      <vt:lpstr>游ゴシック Light</vt:lpstr>
      <vt:lpstr>Arial</vt:lpstr>
      <vt:lpstr>Calibri</vt:lpstr>
      <vt:lpstr>Calibri Light</vt:lpstr>
      <vt:lpstr>Office テーマ</vt:lpstr>
      <vt:lpstr>PowerPoint プレゼンテーション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moriuchi</dc:creator>
  <cp:lastModifiedBy>moriuchi</cp:lastModifiedBy>
  <cp:revision>245</cp:revision>
  <dcterms:created xsi:type="dcterms:W3CDTF">2019-05-27T02:50:40Z</dcterms:created>
  <dcterms:modified xsi:type="dcterms:W3CDTF">2020-07-02T01:24:06Z</dcterms:modified>
</cp:coreProperties>
</file>