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78" r:id="rId26"/>
    <p:sldId id="281" r:id="rId27"/>
    <p:sldId id="284" r:id="rId28"/>
    <p:sldId id="283" r:id="rId29"/>
    <p:sldId id="282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7B2237-C959-496C-95FA-D8278BE7B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CB4EE97-8BAD-4444-9459-D3FFC3AC3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53C17C-C3F2-434F-B54B-74D533BA0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5CA3C5-15F9-4609-BCCE-24982D081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EB90AE-E578-41AB-84B9-6C3D6DEC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577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3CBB3B-6B51-442B-B33E-35CC47B3C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B03661-5F3D-4042-AF06-91282B27E1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4FEDCF-D066-42A7-8750-A2146C2B2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7A17C1-D239-44CE-BF4E-A9FC4DEA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B58318-344F-4A26-B702-F2E6B4F3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40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B4EA0F8-BC63-4B5D-B7EC-0FF891289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0CC23D6-332F-40CB-8038-1E503685C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E183B3-413E-4FD0-8962-FDA64E861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3B6D6A-2F4D-4121-A512-4F3491DB6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1BA553-08EB-4316-AB41-987922D6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03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4305BB-1922-4FD5-8572-0242D250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0633C1D-EF81-4724-9A86-E679576FF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07468A-B3A1-4D4F-B74B-CF073131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87E434-601D-4ED5-9AC0-A22413861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C0DD1D-8715-4303-ACF8-DA8472DF5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18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51F985-D719-492F-A857-31A91A4CF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C7B477-8CAA-4A4A-942B-D28BE39A3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7D53F0-D999-40BB-872E-C5B16841B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6317C8-9069-4F57-94EC-D08AA661F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88B957-8AC8-4AF4-BF5D-4B9FE1B0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747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F06079-3ED4-476A-B7B8-59E53215B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74D6A59-4C57-4268-80A0-4711278C1D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D2726E-96CC-4623-A4EB-9C0BBDAD6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5F72682-00F3-4860-85E5-EFF3EE181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DDC71CF-205A-4019-9B89-C2A08BE7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573A99-DF17-495A-9183-7BEEBE3EB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22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C77FB0-DE1B-46F0-9AF1-8DE8449C6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34CCF7-B00C-4719-9B93-286C25C7F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380223-4C56-4121-98E6-2DD8A1F81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3617D0C-7357-4B11-9DC3-F781191FD5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F1289E2-43DA-4656-91B5-229DE03292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0985323-9BFC-4190-98AE-6D79D212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A2D76BD-377E-4776-B588-8BD11FD8E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583CDC-440A-471E-ACA6-B806C172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41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05B252-2FE1-4614-8023-37B1F1F30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6C487FA-3FC4-41D7-A4FB-9BCA4A4BB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0B7CFB8-E3B0-4B92-AC33-AB1EDD729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8752E9F-DA87-41C8-B84A-46AC134F5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50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7444333-2750-404D-9DF1-2E0E11632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B72CA2F-2A95-4E41-A316-9EDB3EF4A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1B2A77-2C7E-46C1-9658-8BE3B634D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37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80C163-6ADA-42BA-BAE4-CCABAD71C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6838CE-1CFB-4B9B-815E-FB1FF1694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C6E2C5F-463B-4A3C-8754-2510B1554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8975693-8B3A-4C3A-8834-8426037B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DCF499-1434-4C8D-9EC2-C6A0CC21A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C713FD-3DE7-45E8-9F9D-FD472514D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662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19FF7F-715E-486F-A272-0A57246B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5210DA-560F-4925-A3CE-D71C1AF6E0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5944102-3FCA-49EE-ADC3-927F23A0D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E03DF16-53DD-4EBC-9012-31FF6ACE8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8BA2A6-4F88-4812-A843-6389D3B2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31A2B8-7533-4DCC-B8F0-89BFCB4F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29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CFC2DE0-C256-46F8-A9F4-B3FDCF607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E2C9BC-4606-4024-AE84-0332DE7AB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33B8C2-A62F-47AA-8115-E04641219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E05FD-8BF7-42D0-B24E-816577946168}" type="datetimeFigureOut">
              <a:rPr lang="zh-CN" altLang="en-US" smtClean="0"/>
              <a:t>2024/9/10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D0D04C-03D1-4293-8961-7DD9218BB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D1D8CE-B2A9-4EC6-A1AA-2B0A64955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F27D-0096-4EF4-B84E-2F6A92C15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99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t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tif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ti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tif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ti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tif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ti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tif"/><Relationship Id="rId5" Type="http://schemas.openxmlformats.org/officeDocument/2006/relationships/image" Target="../media/image94.tif"/><Relationship Id="rId4" Type="http://schemas.openxmlformats.org/officeDocument/2006/relationships/image" Target="../media/image9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ti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tif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7" Type="http://schemas.openxmlformats.org/officeDocument/2006/relationships/image" Target="../media/image126.ti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138.tif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tif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7" Type="http://schemas.openxmlformats.org/officeDocument/2006/relationships/image" Target="../media/image168.tif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tif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7" Type="http://schemas.openxmlformats.org/officeDocument/2006/relationships/image" Target="../media/image12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if"/><Relationship Id="rId5" Type="http://schemas.openxmlformats.org/officeDocument/2006/relationships/image" Target="../media/image10.png"/><Relationship Id="rId4" Type="http://schemas.openxmlformats.org/officeDocument/2006/relationships/image" Target="../media/image9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tif"/><Relationship Id="rId5" Type="http://schemas.openxmlformats.org/officeDocument/2006/relationships/image" Target="../media/image16.tif"/><Relationship Id="rId4" Type="http://schemas.openxmlformats.org/officeDocument/2006/relationships/image" Target="../media/image15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t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t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tif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1ADE4C7-D12C-48FD-B5F7-85A82AA5C489}"/>
              </a:ext>
            </a:extLst>
          </p:cNvPr>
          <p:cNvSpPr txBox="1"/>
          <p:nvPr/>
        </p:nvSpPr>
        <p:spPr>
          <a:xfrm>
            <a:off x="1069520" y="594249"/>
            <a:ext cx="10295165" cy="4190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We use older electrophoresis tanks for electrophoresis, and sometimes we add abandoned proteins on both sides due to the distortion of the bands caused by uneven current on both sides.</a:t>
            </a:r>
          </a:p>
          <a:p>
            <a:pPr algn="just">
              <a:lnSpc>
                <a:spcPct val="150000"/>
              </a:lnSpc>
            </a:pP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AP: abandoned proteins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S: sham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S+N: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sham+NBP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D+N: DKK1+NBP</a:t>
            </a:r>
          </a:p>
          <a:p>
            <a:pPr algn="just">
              <a:lnSpc>
                <a:spcPct val="150000"/>
              </a:lnSpc>
            </a:pP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06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6476EC3-2567-49E8-90ED-7E20ED20B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490422" y="1329903"/>
            <a:ext cx="2616183" cy="93531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400AB5D-D2F0-484F-AD09-F121E7217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824" y="2988932"/>
            <a:ext cx="3129246" cy="112940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D0583B3-F615-48A4-8F8F-94F490360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728" y="2990632"/>
            <a:ext cx="3000934" cy="102973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9620F49-ABA7-4601-B636-F3DD850C35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1671" y="4730538"/>
            <a:ext cx="3129246" cy="173581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2C5D6AF-03B5-41A6-9C9F-433406E9CA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7510" y="4863575"/>
            <a:ext cx="2680020" cy="1449738"/>
          </a:xfrm>
          <a:prstGeom prst="rect">
            <a:avLst/>
          </a:prstGeom>
        </p:spPr>
      </p:pic>
      <p:sp>
        <p:nvSpPr>
          <p:cNvPr id="24" name="文本框 9">
            <a:extLst>
              <a:ext uri="{FF2B5EF4-FFF2-40B4-BE49-F238E27FC236}">
                <a16:creationId xmlns:a16="http://schemas.microsoft.com/office/drawing/2014/main" id="{9F6F3AB4-8B0A-4E96-BEC8-AAF8B56D47BA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2051F1B-DDD4-40F7-A996-F7E0624AD2D7}"/>
              </a:ext>
            </a:extLst>
          </p:cNvPr>
          <p:cNvSpPr txBox="1"/>
          <p:nvPr/>
        </p:nvSpPr>
        <p:spPr>
          <a:xfrm>
            <a:off x="2946127" y="1037360"/>
            <a:ext cx="2451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C386958-1FC3-4208-93FC-B62F5A40E1B5}"/>
              </a:ext>
            </a:extLst>
          </p:cNvPr>
          <p:cNvSpPr txBox="1"/>
          <p:nvPr/>
        </p:nvSpPr>
        <p:spPr>
          <a:xfrm>
            <a:off x="7812606" y="1037360"/>
            <a:ext cx="2451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264E462-B59C-48C3-96A8-BC6FAAC48165}"/>
              </a:ext>
            </a:extLst>
          </p:cNvPr>
          <p:cNvSpPr txBox="1"/>
          <p:nvPr/>
        </p:nvSpPr>
        <p:spPr>
          <a:xfrm>
            <a:off x="2887581" y="2751212"/>
            <a:ext cx="2768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5D3BD49-9489-4DAF-9A60-EB95AB2F04F5}"/>
              </a:ext>
            </a:extLst>
          </p:cNvPr>
          <p:cNvSpPr txBox="1"/>
          <p:nvPr/>
        </p:nvSpPr>
        <p:spPr>
          <a:xfrm>
            <a:off x="8182722" y="2751212"/>
            <a:ext cx="2701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NBP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9" name="文本框 26">
            <a:extLst>
              <a:ext uri="{FF2B5EF4-FFF2-40B4-BE49-F238E27FC236}">
                <a16:creationId xmlns:a16="http://schemas.microsoft.com/office/drawing/2014/main" id="{0264E462-B59C-48C3-96A8-BC6FAAC48165}"/>
              </a:ext>
            </a:extLst>
          </p:cNvPr>
          <p:cNvSpPr txBox="1"/>
          <p:nvPr/>
        </p:nvSpPr>
        <p:spPr>
          <a:xfrm>
            <a:off x="3003195" y="4592038"/>
            <a:ext cx="2534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0" name="文本框 26">
            <a:extLst>
              <a:ext uri="{FF2B5EF4-FFF2-40B4-BE49-F238E27FC236}">
                <a16:creationId xmlns:a16="http://schemas.microsoft.com/office/drawing/2014/main" id="{0264E462-B59C-48C3-96A8-BC6FAAC48165}"/>
              </a:ext>
            </a:extLst>
          </p:cNvPr>
          <p:cNvSpPr txBox="1"/>
          <p:nvPr/>
        </p:nvSpPr>
        <p:spPr>
          <a:xfrm>
            <a:off x="7899693" y="4592038"/>
            <a:ext cx="249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1" name="文本框 9">
            <a:extLst>
              <a:ext uri="{FF2B5EF4-FFF2-40B4-BE49-F238E27FC236}">
                <a16:creationId xmlns:a16="http://schemas.microsoft.com/office/drawing/2014/main" id="{478AB6C5-FFB4-4432-9826-94CBD50E93B3}"/>
              </a:ext>
            </a:extLst>
          </p:cNvPr>
          <p:cNvSpPr txBox="1"/>
          <p:nvPr/>
        </p:nvSpPr>
        <p:spPr>
          <a:xfrm>
            <a:off x="5994392" y="131435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Group1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C34BC0C-61D3-4FBA-BBDB-8795F6D736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3715" y="1364054"/>
            <a:ext cx="2956816" cy="92667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D3B8B421-37F0-48CE-B092-8F1FD5B1C34A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26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Group2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E3F250-67EA-4670-B20B-16771F2E7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681" y="5375620"/>
            <a:ext cx="2420157" cy="1068641"/>
          </a:xfrm>
          <a:prstGeom prst="rect">
            <a:avLst/>
          </a:prstGeom>
        </p:spPr>
      </p:pic>
      <p:sp>
        <p:nvSpPr>
          <p:cNvPr id="32" name="文本框 9">
            <a:extLst>
              <a:ext uri="{FF2B5EF4-FFF2-40B4-BE49-F238E27FC236}">
                <a16:creationId xmlns:a16="http://schemas.microsoft.com/office/drawing/2014/main" id="{AEECE15C-A658-4AF5-9EF3-6D7A2170EA87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4" name="文本框 9">
            <a:extLst>
              <a:ext uri="{FF2B5EF4-FFF2-40B4-BE49-F238E27FC236}">
                <a16:creationId xmlns:a16="http://schemas.microsoft.com/office/drawing/2014/main" id="{B54F153C-DA58-41C6-9528-40D9630157F0}"/>
              </a:ext>
            </a:extLst>
          </p:cNvPr>
          <p:cNvSpPr txBox="1"/>
          <p:nvPr/>
        </p:nvSpPr>
        <p:spPr>
          <a:xfrm>
            <a:off x="5860879" y="1604332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E8D9522-EAFB-48D9-9578-BC0ADA807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354" y="1133311"/>
            <a:ext cx="2334970" cy="12314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0118D2F-E78D-4C28-82B9-06942AF62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8498" y="3089195"/>
            <a:ext cx="2316681" cy="12314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F4E679-485B-4F59-937E-BA32FA1DE0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678" y="1165227"/>
            <a:ext cx="2158171" cy="134123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E336B35-A3FB-490C-8E23-733E2D24B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5195" y="3089195"/>
            <a:ext cx="1977782" cy="179543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C75735D-23F0-4BE6-ACD6-630745A101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0894" y="5347615"/>
            <a:ext cx="2016768" cy="1038140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2671721" y="856312"/>
            <a:ext cx="2217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 AP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3AC4AAF-354F-492D-959C-842910E068D7}"/>
              </a:ext>
            </a:extLst>
          </p:cNvPr>
          <p:cNvSpPr txBox="1"/>
          <p:nvPr/>
        </p:nvSpPr>
        <p:spPr>
          <a:xfrm>
            <a:off x="7959647" y="856312"/>
            <a:ext cx="2217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 AP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E6CF96A6-2225-4091-B57A-0CA55043141C}"/>
              </a:ext>
            </a:extLst>
          </p:cNvPr>
          <p:cNvSpPr txBox="1"/>
          <p:nvPr/>
        </p:nvSpPr>
        <p:spPr>
          <a:xfrm>
            <a:off x="2194937" y="2849683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FB924EB2-7EED-40ED-8B51-63D0035EC411}"/>
              </a:ext>
            </a:extLst>
          </p:cNvPr>
          <p:cNvSpPr txBox="1"/>
          <p:nvPr/>
        </p:nvSpPr>
        <p:spPr>
          <a:xfrm>
            <a:off x="7263376" y="2849683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0FC5219A-BAA7-4550-93B2-77E6A324668E}"/>
              </a:ext>
            </a:extLst>
          </p:cNvPr>
          <p:cNvSpPr txBox="1"/>
          <p:nvPr/>
        </p:nvSpPr>
        <p:spPr>
          <a:xfrm>
            <a:off x="2291899" y="5125250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DA22AAFF-5D0F-42E1-B3C6-CB0F0667691C}"/>
              </a:ext>
            </a:extLst>
          </p:cNvPr>
          <p:cNvSpPr txBox="1"/>
          <p:nvPr/>
        </p:nvSpPr>
        <p:spPr>
          <a:xfrm>
            <a:off x="7350969" y="5125250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D098425-A89D-4FDA-8B0E-3E4020328672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45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Group3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4" name="文本框 9">
            <a:extLst>
              <a:ext uri="{FF2B5EF4-FFF2-40B4-BE49-F238E27FC236}">
                <a16:creationId xmlns:a16="http://schemas.microsoft.com/office/drawing/2014/main" id="{ABD68D8A-9CCA-4C73-BA46-2914D7285B32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5" name="文本框 9">
            <a:extLst>
              <a:ext uri="{FF2B5EF4-FFF2-40B4-BE49-F238E27FC236}">
                <a16:creationId xmlns:a16="http://schemas.microsoft.com/office/drawing/2014/main" id="{7D10E394-24C4-4407-8500-1BB006AE7321}"/>
              </a:ext>
            </a:extLst>
          </p:cNvPr>
          <p:cNvSpPr txBox="1"/>
          <p:nvPr/>
        </p:nvSpPr>
        <p:spPr>
          <a:xfrm>
            <a:off x="5860879" y="1604332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9C6659C-FA89-4B42-B7AD-77EC8A4197BA}"/>
              </a:ext>
            </a:extLst>
          </p:cNvPr>
          <p:cNvSpPr txBox="1"/>
          <p:nvPr/>
        </p:nvSpPr>
        <p:spPr>
          <a:xfrm>
            <a:off x="2430016" y="609028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2388681" y="2855298"/>
            <a:ext cx="2175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8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2951112" y="5020166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9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7268435" y="609028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0" name="文本框 34">
            <a:extLst>
              <a:ext uri="{FF2B5EF4-FFF2-40B4-BE49-F238E27FC236}">
                <a16:creationId xmlns:a16="http://schemas.microsoft.com/office/drawing/2014/main" id="{DA62932D-4147-4DCC-A091-D755555B6455}"/>
              </a:ext>
            </a:extLst>
          </p:cNvPr>
          <p:cNvSpPr txBox="1"/>
          <p:nvPr/>
        </p:nvSpPr>
        <p:spPr>
          <a:xfrm>
            <a:off x="7252912" y="2855298"/>
            <a:ext cx="2175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1" name="文本框 34">
            <a:extLst>
              <a:ext uri="{FF2B5EF4-FFF2-40B4-BE49-F238E27FC236}">
                <a16:creationId xmlns:a16="http://schemas.microsoft.com/office/drawing/2014/main" id="{2977771C-5262-46C6-AE24-0B7C60D219B9}"/>
              </a:ext>
            </a:extLst>
          </p:cNvPr>
          <p:cNvSpPr txBox="1"/>
          <p:nvPr/>
        </p:nvSpPr>
        <p:spPr>
          <a:xfrm>
            <a:off x="8036518" y="5020166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D62373A-88BA-4708-9ECE-F45F5BDEF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778" y="5284883"/>
            <a:ext cx="3560373" cy="115834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2F9F663-8D0B-43D3-B73F-370450825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784" y="5269898"/>
            <a:ext cx="3090940" cy="14509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8FFFB1C-8460-499B-BA2C-CDFDB7C18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026" y="3116065"/>
            <a:ext cx="2243522" cy="171922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1756C51-1A7B-4F71-B1E2-2C8C2E0D6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7459" y="1040991"/>
            <a:ext cx="3115326" cy="1140051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BFDA0684-2773-4E83-9993-824FFEA1A467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3244599-236E-4594-9EFA-A8592A5D1B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385" y="3121378"/>
            <a:ext cx="2566638" cy="111566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E2DB0F8-2729-4251-B2C1-3C4D8DDE04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435" y="878716"/>
            <a:ext cx="2240280" cy="202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88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Group4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4" name="文本框 9">
            <a:extLst>
              <a:ext uri="{FF2B5EF4-FFF2-40B4-BE49-F238E27FC236}">
                <a16:creationId xmlns:a16="http://schemas.microsoft.com/office/drawing/2014/main" id="{ABD68D8A-9CCA-4C73-BA46-2914D7285B32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5" name="文本框 9">
            <a:extLst>
              <a:ext uri="{FF2B5EF4-FFF2-40B4-BE49-F238E27FC236}">
                <a16:creationId xmlns:a16="http://schemas.microsoft.com/office/drawing/2014/main" id="{7D10E394-24C4-4407-8500-1BB006AE7321}"/>
              </a:ext>
            </a:extLst>
          </p:cNvPr>
          <p:cNvSpPr txBox="1"/>
          <p:nvPr/>
        </p:nvSpPr>
        <p:spPr>
          <a:xfrm>
            <a:off x="5860879" y="1604332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6" name="文本框 34">
            <a:extLst>
              <a:ext uri="{FF2B5EF4-FFF2-40B4-BE49-F238E27FC236}">
                <a16:creationId xmlns:a16="http://schemas.microsoft.com/office/drawing/2014/main" id="{5AC403ED-43C4-45AD-AAEE-7CC458A69D87}"/>
              </a:ext>
            </a:extLst>
          </p:cNvPr>
          <p:cNvSpPr txBox="1"/>
          <p:nvPr/>
        </p:nvSpPr>
        <p:spPr>
          <a:xfrm>
            <a:off x="2380049" y="599722"/>
            <a:ext cx="2425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4">
            <a:extLst>
              <a:ext uri="{FF2B5EF4-FFF2-40B4-BE49-F238E27FC236}">
                <a16:creationId xmlns:a16="http://schemas.microsoft.com/office/drawing/2014/main" id="{C54555F0-F1A7-4100-A59D-BD517F9DC15E}"/>
              </a:ext>
            </a:extLst>
          </p:cNvPr>
          <p:cNvSpPr txBox="1"/>
          <p:nvPr/>
        </p:nvSpPr>
        <p:spPr>
          <a:xfrm>
            <a:off x="8162830" y="599722"/>
            <a:ext cx="2425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4">
            <a:extLst>
              <a:ext uri="{FF2B5EF4-FFF2-40B4-BE49-F238E27FC236}">
                <a16:creationId xmlns:a16="http://schemas.microsoft.com/office/drawing/2014/main" id="{8B8ADEA7-AF35-4A06-A96B-85E087A43528}"/>
              </a:ext>
            </a:extLst>
          </p:cNvPr>
          <p:cNvSpPr txBox="1"/>
          <p:nvPr/>
        </p:nvSpPr>
        <p:spPr>
          <a:xfrm>
            <a:off x="2538746" y="2510926"/>
            <a:ext cx="2217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9" name="文本框 34">
            <a:extLst>
              <a:ext uri="{FF2B5EF4-FFF2-40B4-BE49-F238E27FC236}">
                <a16:creationId xmlns:a16="http://schemas.microsoft.com/office/drawing/2014/main" id="{F0EC1729-A41E-43C1-A58D-8BEBCC90C12A}"/>
              </a:ext>
            </a:extLst>
          </p:cNvPr>
          <p:cNvSpPr txBox="1"/>
          <p:nvPr/>
        </p:nvSpPr>
        <p:spPr>
          <a:xfrm>
            <a:off x="8087414" y="2510926"/>
            <a:ext cx="2217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0" name="文本框 34">
            <a:extLst>
              <a:ext uri="{FF2B5EF4-FFF2-40B4-BE49-F238E27FC236}">
                <a16:creationId xmlns:a16="http://schemas.microsoft.com/office/drawing/2014/main" id="{EB0FEDDB-CAA7-4073-8E9E-959849FE755D}"/>
              </a:ext>
            </a:extLst>
          </p:cNvPr>
          <p:cNvSpPr txBox="1"/>
          <p:nvPr/>
        </p:nvSpPr>
        <p:spPr>
          <a:xfrm>
            <a:off x="2359471" y="4593143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1" name="文本框 34">
            <a:extLst>
              <a:ext uri="{FF2B5EF4-FFF2-40B4-BE49-F238E27FC236}">
                <a16:creationId xmlns:a16="http://schemas.microsoft.com/office/drawing/2014/main" id="{AD34BAB8-FD5C-44E3-960C-8CDA7E60F07C}"/>
              </a:ext>
            </a:extLst>
          </p:cNvPr>
          <p:cNvSpPr txBox="1"/>
          <p:nvPr/>
        </p:nvSpPr>
        <p:spPr>
          <a:xfrm>
            <a:off x="8186552" y="4593143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0DCD036-DDBC-4188-92CB-A62020BAB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185" y="812625"/>
            <a:ext cx="2444708" cy="143268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7C0ED42-7915-4F4D-B61A-2B2229D47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681" y="2763468"/>
            <a:ext cx="2194750" cy="14936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2594AD3-ED1F-4AE6-B8C7-9B3371BA6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4914" y="4849819"/>
            <a:ext cx="2103302" cy="19691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FF3A08C-AC4C-4141-AA83-680C2A9DE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4628" y="846951"/>
            <a:ext cx="2609314" cy="14143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C394CD0-8105-4C11-82A6-5E02673D0D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4179" y="2762763"/>
            <a:ext cx="2383743" cy="167044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1A5B34E-C26E-4900-A72B-6BCC97F2DB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903" y="4845015"/>
            <a:ext cx="2097206" cy="171312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919C56B8-9DFF-4D11-9D49-0D0F51BB62C1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753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Group1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4" name="文本框 9">
            <a:extLst>
              <a:ext uri="{FF2B5EF4-FFF2-40B4-BE49-F238E27FC236}">
                <a16:creationId xmlns:a16="http://schemas.microsoft.com/office/drawing/2014/main" id="{ABD68D8A-9CCA-4C73-BA46-2914D7285B32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p-β-catenin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5" name="文本框 9">
            <a:extLst>
              <a:ext uri="{FF2B5EF4-FFF2-40B4-BE49-F238E27FC236}">
                <a16:creationId xmlns:a16="http://schemas.microsoft.com/office/drawing/2014/main" id="{7D10E394-24C4-4407-8500-1BB006AE7321}"/>
              </a:ext>
            </a:extLst>
          </p:cNvPr>
          <p:cNvSpPr txBox="1"/>
          <p:nvPr/>
        </p:nvSpPr>
        <p:spPr>
          <a:xfrm>
            <a:off x="5933751" y="8769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B523086-A9F7-43BD-B57C-05850FFD45E5}"/>
              </a:ext>
            </a:extLst>
          </p:cNvPr>
          <p:cNvSpPr txBox="1"/>
          <p:nvPr/>
        </p:nvSpPr>
        <p:spPr>
          <a:xfrm>
            <a:off x="2367541" y="599910"/>
            <a:ext cx="25282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AP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F49A683-986C-4506-AE45-F8872A6B1992}"/>
              </a:ext>
            </a:extLst>
          </p:cNvPr>
          <p:cNvSpPr txBox="1"/>
          <p:nvPr/>
        </p:nvSpPr>
        <p:spPr>
          <a:xfrm>
            <a:off x="7573859" y="599910"/>
            <a:ext cx="2653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 AP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AD025A9-52EE-4FB3-90CE-086109E5B2C2}"/>
              </a:ext>
            </a:extLst>
          </p:cNvPr>
          <p:cNvSpPr txBox="1"/>
          <p:nvPr/>
        </p:nvSpPr>
        <p:spPr>
          <a:xfrm>
            <a:off x="2391845" y="244151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 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E462CCB-ED35-4D6D-BC9F-7F7D57367D41}"/>
              </a:ext>
            </a:extLst>
          </p:cNvPr>
          <p:cNvSpPr txBox="1"/>
          <p:nvPr/>
        </p:nvSpPr>
        <p:spPr>
          <a:xfrm>
            <a:off x="7973253" y="2441510"/>
            <a:ext cx="1976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NBP 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44C9D80-B93E-4AB7-8A42-9DAB1FE265D0}"/>
              </a:ext>
            </a:extLst>
          </p:cNvPr>
          <p:cNvSpPr txBox="1"/>
          <p:nvPr/>
        </p:nvSpPr>
        <p:spPr>
          <a:xfrm>
            <a:off x="2798567" y="434180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 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D3A7B5B-4676-49B5-AA7E-A3290A618A90}"/>
              </a:ext>
            </a:extLst>
          </p:cNvPr>
          <p:cNvSpPr txBox="1"/>
          <p:nvPr/>
        </p:nvSpPr>
        <p:spPr>
          <a:xfrm>
            <a:off x="8386392" y="434180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 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55BEE76-75AE-4409-B2AF-E998DB81A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516" y="4594692"/>
            <a:ext cx="2402032" cy="82303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32E8B5D-EF3B-4C81-BBD8-5EBDE02D0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859" y="889828"/>
            <a:ext cx="3048264" cy="8900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C8C206A-8856-4589-98C2-7EED59E82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381" y="2731428"/>
            <a:ext cx="2143535" cy="12164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E0C4C6-8B76-4302-AD62-8E6BC6ADF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941" y="4594689"/>
            <a:ext cx="2658086" cy="1146147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25C19724-6C6B-487E-9D1D-D9E325E09EDC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p-β-catenin/β-catenin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BAB4C47-F7CE-4E79-A6BA-1E9346907A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42" y="863380"/>
            <a:ext cx="2699739" cy="92249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791C655-F1DB-4759-8B88-4E62BAF4F5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28" y="2694773"/>
            <a:ext cx="2335133" cy="111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46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Group2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4" name="文本框 9">
            <a:extLst>
              <a:ext uri="{FF2B5EF4-FFF2-40B4-BE49-F238E27FC236}">
                <a16:creationId xmlns:a16="http://schemas.microsoft.com/office/drawing/2014/main" id="{ABD68D8A-9CCA-4C73-BA46-2914D7285B32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p-β-catenin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5" name="文本框 9">
            <a:extLst>
              <a:ext uri="{FF2B5EF4-FFF2-40B4-BE49-F238E27FC236}">
                <a16:creationId xmlns:a16="http://schemas.microsoft.com/office/drawing/2014/main" id="{7D10E394-24C4-4407-8500-1BB006AE7321}"/>
              </a:ext>
            </a:extLst>
          </p:cNvPr>
          <p:cNvSpPr txBox="1"/>
          <p:nvPr/>
        </p:nvSpPr>
        <p:spPr>
          <a:xfrm>
            <a:off x="5933751" y="8769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B523086-A9F7-43BD-B57C-05850FFD45E5}"/>
              </a:ext>
            </a:extLst>
          </p:cNvPr>
          <p:cNvSpPr txBox="1"/>
          <p:nvPr/>
        </p:nvSpPr>
        <p:spPr>
          <a:xfrm>
            <a:off x="2595976" y="888228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F49A683-986C-4506-AE45-F8872A6B1992}"/>
              </a:ext>
            </a:extLst>
          </p:cNvPr>
          <p:cNvSpPr txBox="1"/>
          <p:nvPr/>
        </p:nvSpPr>
        <p:spPr>
          <a:xfrm>
            <a:off x="7475887" y="888228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D3B9922-1E8F-432C-A075-B8F6169A7161}"/>
              </a:ext>
            </a:extLst>
          </p:cNvPr>
          <p:cNvSpPr txBox="1"/>
          <p:nvPr/>
        </p:nvSpPr>
        <p:spPr>
          <a:xfrm>
            <a:off x="2712832" y="2843172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AD9EE97-6D4A-4E84-BD10-431FFCC159B1}"/>
              </a:ext>
            </a:extLst>
          </p:cNvPr>
          <p:cNvSpPr txBox="1"/>
          <p:nvPr/>
        </p:nvSpPr>
        <p:spPr>
          <a:xfrm>
            <a:off x="2681178" y="4585666"/>
            <a:ext cx="2194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NBP AP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22931E76-BCBC-4B7E-BEAE-DC81354541DF}"/>
              </a:ext>
            </a:extLst>
          </p:cNvPr>
          <p:cNvSpPr txBox="1"/>
          <p:nvPr/>
        </p:nvSpPr>
        <p:spPr>
          <a:xfrm>
            <a:off x="7411792" y="2843172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E89B5B8-5AAA-4088-8908-241090585B3F}"/>
              </a:ext>
            </a:extLst>
          </p:cNvPr>
          <p:cNvSpPr txBox="1"/>
          <p:nvPr/>
        </p:nvSpPr>
        <p:spPr>
          <a:xfrm>
            <a:off x="7559658" y="4585666"/>
            <a:ext cx="2278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AP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F720368-1194-4894-B218-2B2FFB751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8" y="1155655"/>
            <a:ext cx="2152075" cy="131075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516CDB8-211F-4054-B216-D813E34D5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832" y="3079050"/>
            <a:ext cx="2152075" cy="124978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DA5BA21-1B36-4C4F-A569-A5C20AD93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986" y="4822347"/>
            <a:ext cx="2274005" cy="10973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E8F11E6-1C36-48A7-807F-F3388ADB9E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3350" y="4821696"/>
            <a:ext cx="2347163" cy="932769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2D72C2A2-4DF6-4F89-A53D-AA3C0545A452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p-β-catenin/β-catenin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18B6BD9-FF68-4218-8738-44A2D3A25C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690" y="1093529"/>
            <a:ext cx="2188654" cy="16460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33FAA1A-86D8-4FFA-8E95-8F7B4B2985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690" y="3113025"/>
            <a:ext cx="2450804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42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Group3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4" name="文本框 9">
            <a:extLst>
              <a:ext uri="{FF2B5EF4-FFF2-40B4-BE49-F238E27FC236}">
                <a16:creationId xmlns:a16="http://schemas.microsoft.com/office/drawing/2014/main" id="{ABD68D8A-9CCA-4C73-BA46-2914D7285B32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p-β-catenin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5" name="文本框 9">
            <a:extLst>
              <a:ext uri="{FF2B5EF4-FFF2-40B4-BE49-F238E27FC236}">
                <a16:creationId xmlns:a16="http://schemas.microsoft.com/office/drawing/2014/main" id="{7D10E394-24C4-4407-8500-1BB006AE7321}"/>
              </a:ext>
            </a:extLst>
          </p:cNvPr>
          <p:cNvSpPr txBox="1"/>
          <p:nvPr/>
        </p:nvSpPr>
        <p:spPr>
          <a:xfrm>
            <a:off x="5933751" y="8769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B523086-A9F7-43BD-B57C-05850FFD45E5}"/>
              </a:ext>
            </a:extLst>
          </p:cNvPr>
          <p:cNvSpPr txBox="1"/>
          <p:nvPr/>
        </p:nvSpPr>
        <p:spPr>
          <a:xfrm>
            <a:off x="2595976" y="888228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F49A683-986C-4506-AE45-F8872A6B1992}"/>
              </a:ext>
            </a:extLst>
          </p:cNvPr>
          <p:cNvSpPr txBox="1"/>
          <p:nvPr/>
        </p:nvSpPr>
        <p:spPr>
          <a:xfrm>
            <a:off x="7737607" y="888228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D3B9922-1E8F-432C-A075-B8F6169A7161}"/>
              </a:ext>
            </a:extLst>
          </p:cNvPr>
          <p:cNvSpPr txBox="1"/>
          <p:nvPr/>
        </p:nvSpPr>
        <p:spPr>
          <a:xfrm>
            <a:off x="3454719" y="2832343"/>
            <a:ext cx="2403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Sham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AD9EE97-6D4A-4E84-BD10-431FFCC159B1}"/>
              </a:ext>
            </a:extLst>
          </p:cNvPr>
          <p:cNvSpPr txBox="1"/>
          <p:nvPr/>
        </p:nvSpPr>
        <p:spPr>
          <a:xfrm>
            <a:off x="2768259" y="4974130"/>
            <a:ext cx="1893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E89B5B8-5AAA-4088-8908-241090585B3F}"/>
              </a:ext>
            </a:extLst>
          </p:cNvPr>
          <p:cNvSpPr txBox="1"/>
          <p:nvPr/>
        </p:nvSpPr>
        <p:spPr>
          <a:xfrm>
            <a:off x="7696120" y="4974130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9E58D65-AC39-4F41-B7CF-4AFE95188918}"/>
              </a:ext>
            </a:extLst>
          </p:cNvPr>
          <p:cNvSpPr txBox="1"/>
          <p:nvPr/>
        </p:nvSpPr>
        <p:spPr>
          <a:xfrm>
            <a:off x="7655970" y="2832343"/>
            <a:ext cx="2512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Sham 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208CC40-B624-4BB7-BFDA-B98570CA0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13" y="1109166"/>
            <a:ext cx="2261812" cy="127417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67B0E18-2DE3-4B9F-B0C7-8457E9864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181" y="5251129"/>
            <a:ext cx="1926503" cy="95105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E571B34-BB90-44F3-8701-FB5C12B82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001" y="1094459"/>
            <a:ext cx="2511770" cy="160338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CD836E4-6D26-435A-AF5A-53CAC02C5D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0033" y="3082086"/>
            <a:ext cx="2261812" cy="12132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3B0EBC6-4771-421B-A7BF-05F4F15F5D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0294" y="5213860"/>
            <a:ext cx="1755800" cy="865707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D37BDA58-2DE2-4B48-B015-FEBEFD64A3E5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p-β-catenin/β-catenin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912ABE8-271C-4A31-AED7-2FC44FE07E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404" y="3031441"/>
            <a:ext cx="2860643" cy="12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60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Group4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4" name="文本框 9">
            <a:extLst>
              <a:ext uri="{FF2B5EF4-FFF2-40B4-BE49-F238E27FC236}">
                <a16:creationId xmlns:a16="http://schemas.microsoft.com/office/drawing/2014/main" id="{ABD68D8A-9CCA-4C73-BA46-2914D7285B32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p-β-catenin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5" name="文本框 9">
            <a:extLst>
              <a:ext uri="{FF2B5EF4-FFF2-40B4-BE49-F238E27FC236}">
                <a16:creationId xmlns:a16="http://schemas.microsoft.com/office/drawing/2014/main" id="{7D10E394-24C4-4407-8500-1BB006AE7321}"/>
              </a:ext>
            </a:extLst>
          </p:cNvPr>
          <p:cNvSpPr txBox="1"/>
          <p:nvPr/>
        </p:nvSpPr>
        <p:spPr>
          <a:xfrm>
            <a:off x="5933751" y="8769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B523086-A9F7-43BD-B57C-05850FFD45E5}"/>
              </a:ext>
            </a:extLst>
          </p:cNvPr>
          <p:cNvSpPr txBox="1"/>
          <p:nvPr/>
        </p:nvSpPr>
        <p:spPr>
          <a:xfrm>
            <a:off x="2595976" y="859826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F49A683-986C-4506-AE45-F8872A6B1992}"/>
              </a:ext>
            </a:extLst>
          </p:cNvPr>
          <p:cNvSpPr txBox="1"/>
          <p:nvPr/>
        </p:nvSpPr>
        <p:spPr>
          <a:xfrm>
            <a:off x="7809319" y="859826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D3B9922-1E8F-432C-A075-B8F6169A7161}"/>
              </a:ext>
            </a:extLst>
          </p:cNvPr>
          <p:cNvSpPr txBox="1"/>
          <p:nvPr/>
        </p:nvSpPr>
        <p:spPr>
          <a:xfrm>
            <a:off x="2908660" y="2578783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AD9EE97-6D4A-4E84-BD10-431FFCC159B1}"/>
              </a:ext>
            </a:extLst>
          </p:cNvPr>
          <p:cNvSpPr txBox="1"/>
          <p:nvPr/>
        </p:nvSpPr>
        <p:spPr>
          <a:xfrm>
            <a:off x="2735110" y="4347812"/>
            <a:ext cx="2512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Sham  S+N  MCAO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E89B5B8-5AAA-4088-8908-241090585B3F}"/>
              </a:ext>
            </a:extLst>
          </p:cNvPr>
          <p:cNvSpPr txBox="1"/>
          <p:nvPr/>
        </p:nvSpPr>
        <p:spPr>
          <a:xfrm>
            <a:off x="8667077" y="4347812"/>
            <a:ext cx="24705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Sham  S+N  MCAO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9E58D65-AC39-4F41-B7CF-4AFE95188918}"/>
              </a:ext>
            </a:extLst>
          </p:cNvPr>
          <p:cNvSpPr txBox="1"/>
          <p:nvPr/>
        </p:nvSpPr>
        <p:spPr>
          <a:xfrm>
            <a:off x="8836734" y="2578783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1AAB1F1-C5F8-4AEA-BB31-7A4A6BC67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947" y="1154453"/>
            <a:ext cx="1926503" cy="120711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5108760-FD08-47AB-97D8-8B606BADE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110" y="4632814"/>
            <a:ext cx="2255716" cy="7315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A1F1DC8-FF98-4740-B3CD-124118203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611" y="1172743"/>
            <a:ext cx="2030144" cy="1188823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91380F43-FD10-4A92-9E80-C4729F038B51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p-β-catenin/β-catenin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E7515F1-5D59-4292-A83D-B9D5273C8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281" y="2798065"/>
            <a:ext cx="2085013" cy="109127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5D95594-C822-41B5-AB73-F61002A3C9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600" y="2891010"/>
            <a:ext cx="2664183" cy="1018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CCF4A45-3C80-4C03-AF23-7E5268C4D8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5143" y="4645825"/>
            <a:ext cx="2853175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94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Group1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8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3382373" y="4703489"/>
            <a:ext cx="2534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1" name="文本框 34">
            <a:extLst>
              <a:ext uri="{FF2B5EF4-FFF2-40B4-BE49-F238E27FC236}">
                <a16:creationId xmlns:a16="http://schemas.microsoft.com/office/drawing/2014/main" id="{2977771C-5262-46C6-AE24-0B7C60D219B9}"/>
              </a:ext>
            </a:extLst>
          </p:cNvPr>
          <p:cNvSpPr txBox="1"/>
          <p:nvPr/>
        </p:nvSpPr>
        <p:spPr>
          <a:xfrm>
            <a:off x="8540027" y="4812348"/>
            <a:ext cx="2509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704CA04-99F1-4B97-9EC7-6EAE7A0A0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968" y="990726"/>
            <a:ext cx="2847049" cy="78052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79FAAE2-39D9-4606-AA6E-7025071AE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184" y="2796780"/>
            <a:ext cx="3127519" cy="116443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BA66064-14E4-479D-BBC7-672FFC8AD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0342" y="905225"/>
            <a:ext cx="3347760" cy="12756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D629920-6B96-4D57-8DA7-13040A3605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8328" y="2724904"/>
            <a:ext cx="2486693" cy="1416033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2700818" y="680821"/>
            <a:ext cx="2759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  MCAO  NBP  DKK1 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AAE0C8A-DC2E-48AF-952B-268420C9EF1C}"/>
              </a:ext>
            </a:extLst>
          </p:cNvPr>
          <p:cNvSpPr txBox="1"/>
          <p:nvPr/>
        </p:nvSpPr>
        <p:spPr>
          <a:xfrm>
            <a:off x="8687888" y="680821"/>
            <a:ext cx="2467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NBP  DKK1 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3168446" y="2545874"/>
            <a:ext cx="2550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7763034" y="2545874"/>
            <a:ext cx="2550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825AE99-7626-400F-AF0A-990D0462F4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189" y="5085843"/>
            <a:ext cx="3148065" cy="1422556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70D218E0-B9AD-440B-9860-B54584BEFFEA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β-catenin/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BD082523-91B7-4A6E-8DB5-9EA88B9494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993" y="4976984"/>
            <a:ext cx="319458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05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Group2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8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2729229" y="4812348"/>
            <a:ext cx="2534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1" name="文本框 34">
            <a:extLst>
              <a:ext uri="{FF2B5EF4-FFF2-40B4-BE49-F238E27FC236}">
                <a16:creationId xmlns:a16="http://schemas.microsoft.com/office/drawing/2014/main" id="{2977771C-5262-46C6-AE24-0B7C60D219B9}"/>
              </a:ext>
            </a:extLst>
          </p:cNvPr>
          <p:cNvSpPr txBox="1"/>
          <p:nvPr/>
        </p:nvSpPr>
        <p:spPr>
          <a:xfrm>
            <a:off x="7545662" y="4812348"/>
            <a:ext cx="2618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2700818" y="669525"/>
            <a:ext cx="2550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AAE0C8A-DC2E-48AF-952B-268420C9EF1C}"/>
              </a:ext>
            </a:extLst>
          </p:cNvPr>
          <p:cNvSpPr txBox="1"/>
          <p:nvPr/>
        </p:nvSpPr>
        <p:spPr>
          <a:xfrm>
            <a:off x="7406416" y="669525"/>
            <a:ext cx="2467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2526187" y="2697788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7114750" y="2697788"/>
            <a:ext cx="1983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E55952C-A66D-4048-9F2D-EE4369CF0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579" y="935098"/>
            <a:ext cx="2560542" cy="136562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AE5FE5-154A-4E8E-A94D-74D76248D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170" y="2957047"/>
            <a:ext cx="1804572" cy="136562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1F1A76E-E46A-4308-AF7F-54628E7A1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196" y="5085843"/>
            <a:ext cx="2389839" cy="127417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A741694-6DFF-43FF-B27D-65EE71363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2494" y="2987884"/>
            <a:ext cx="1882389" cy="14220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1F25098-D1ED-4A32-82B3-1EDEF82FF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8895" y="5071943"/>
            <a:ext cx="2542254" cy="1264575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4D31D5BE-3B2D-492B-A91E-38844A6CF2C5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β-catenin/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1D4ACF9-A5E0-4692-B41D-3CD6D3BAE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512" y="875965"/>
            <a:ext cx="2356104" cy="169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43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E3739B64-15E8-428F-992A-5492DEFA3DDE}"/>
              </a:ext>
            </a:extLst>
          </p:cNvPr>
          <p:cNvSpPr txBox="1"/>
          <p:nvPr/>
        </p:nvSpPr>
        <p:spPr>
          <a:xfrm>
            <a:off x="691329" y="1491905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Group1</a:t>
            </a:r>
            <a:r>
              <a:rPr lang="zh-CN" altLang="en-US" sz="2000" b="1" dirty="0"/>
              <a:t>：</a:t>
            </a:r>
            <a:endParaRPr lang="en-US" altLang="zh-CN" sz="2000" b="1" dirty="0"/>
          </a:p>
          <a:p>
            <a:r>
              <a:rPr lang="en-US" altLang="zh-CN" sz="2000" b="1" dirty="0"/>
              <a:t>Wnt3a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B2523F5-D052-40F4-9CF1-2404A6AFF2DA}"/>
              </a:ext>
            </a:extLst>
          </p:cNvPr>
          <p:cNvSpPr txBox="1"/>
          <p:nvPr/>
        </p:nvSpPr>
        <p:spPr>
          <a:xfrm>
            <a:off x="6133236" y="1855847"/>
            <a:ext cx="94500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3940658-65EA-4AA3-AB21-C7A178FB5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61" y="5166852"/>
            <a:ext cx="2104470" cy="99946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71BA3F2-01CC-4532-B1B4-BBAB4E0DF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460" y="5170943"/>
            <a:ext cx="2571092" cy="114012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C88F58A3-3829-41FA-AB81-B3AA0408C674}"/>
              </a:ext>
            </a:extLst>
          </p:cNvPr>
          <p:cNvSpPr txBox="1"/>
          <p:nvPr/>
        </p:nvSpPr>
        <p:spPr>
          <a:xfrm>
            <a:off x="2533346" y="4912326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9" name="文本框 22">
            <a:extLst>
              <a:ext uri="{FF2B5EF4-FFF2-40B4-BE49-F238E27FC236}">
                <a16:creationId xmlns:a16="http://schemas.microsoft.com/office/drawing/2014/main" id="{B2709BC2-BA04-4017-AC7E-78AB2C438812}"/>
              </a:ext>
            </a:extLst>
          </p:cNvPr>
          <p:cNvSpPr txBox="1"/>
          <p:nvPr/>
        </p:nvSpPr>
        <p:spPr>
          <a:xfrm>
            <a:off x="7144960" y="4912326"/>
            <a:ext cx="2101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A6888B68-C18A-4D28-A37D-7B979493C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291" y="1468546"/>
            <a:ext cx="3401863" cy="1194920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B2709BC2-BA04-4017-AC7E-78AB2C438812}"/>
              </a:ext>
            </a:extLst>
          </p:cNvPr>
          <p:cNvSpPr txBox="1"/>
          <p:nvPr/>
        </p:nvSpPr>
        <p:spPr>
          <a:xfrm>
            <a:off x="2200134" y="1214906"/>
            <a:ext cx="3236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  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    Sham    S+N    MCAO  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FD32D156-D5F5-4372-BC3B-AD16938CE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0574" y="3385837"/>
            <a:ext cx="3487214" cy="1085182"/>
          </a:xfrm>
          <a:prstGeom prst="rect">
            <a:avLst/>
          </a:prstGeom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7BCAE24B-9517-4B66-B8AE-032E2DEFD847}"/>
              </a:ext>
            </a:extLst>
          </p:cNvPr>
          <p:cNvSpPr txBox="1"/>
          <p:nvPr/>
        </p:nvSpPr>
        <p:spPr>
          <a:xfrm>
            <a:off x="7690564" y="1161928"/>
            <a:ext cx="28616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 Sham    S+N    MCAO 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2" name="文本框 22">
            <a:extLst>
              <a:ext uri="{FF2B5EF4-FFF2-40B4-BE49-F238E27FC236}">
                <a16:creationId xmlns:a16="http://schemas.microsoft.com/office/drawing/2014/main" id="{B2709BC2-BA04-4017-AC7E-78AB2C438812}"/>
              </a:ext>
            </a:extLst>
          </p:cNvPr>
          <p:cNvSpPr txBox="1"/>
          <p:nvPr/>
        </p:nvSpPr>
        <p:spPr>
          <a:xfrm>
            <a:off x="2571161" y="3146340"/>
            <a:ext cx="3195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 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    Sham    S+N    MCAO  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3" name="文本框 22">
            <a:extLst>
              <a:ext uri="{FF2B5EF4-FFF2-40B4-BE49-F238E27FC236}">
                <a16:creationId xmlns:a16="http://schemas.microsoft.com/office/drawing/2014/main" id="{B2709BC2-BA04-4017-AC7E-78AB2C438812}"/>
              </a:ext>
            </a:extLst>
          </p:cNvPr>
          <p:cNvSpPr txBox="1"/>
          <p:nvPr/>
        </p:nvSpPr>
        <p:spPr>
          <a:xfrm>
            <a:off x="8016407" y="3146340"/>
            <a:ext cx="3070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AP   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 Sham    S+N    MCAO  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A949CAC8-037E-4A0D-A8BB-F678EFB39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7251" y="3398615"/>
            <a:ext cx="3700593" cy="1438781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9966FE2B-0DE8-437D-91D4-2172FBEB62DB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wnt3a/</a:t>
            </a:r>
            <a:r>
              <a:rPr lang="el-GR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β-</a:t>
            </a:r>
            <a:r>
              <a:rPr lang="en-US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actin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6F7F12-3EBC-46C7-81E5-BAB3A92713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2620" y="1375358"/>
            <a:ext cx="3086196" cy="177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01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Group3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8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2662276" y="4697926"/>
            <a:ext cx="2534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2700818" y="748560"/>
            <a:ext cx="2149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2678063" y="2715070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7223605" y="2697788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 MCAO NBP DKK1 D+N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276BF4F-D6AC-4C09-9057-1DA83A2F49ED}"/>
              </a:ext>
            </a:extLst>
          </p:cNvPr>
          <p:cNvSpPr txBox="1"/>
          <p:nvPr/>
        </p:nvSpPr>
        <p:spPr>
          <a:xfrm>
            <a:off x="7269448" y="748560"/>
            <a:ext cx="2149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NBP  DKK1 D+N 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34">
            <a:extLst>
              <a:ext uri="{FF2B5EF4-FFF2-40B4-BE49-F238E27FC236}">
                <a16:creationId xmlns:a16="http://schemas.microsoft.com/office/drawing/2014/main" id="{A8D6158D-922E-487C-9DD7-EC6C385567E8}"/>
              </a:ext>
            </a:extLst>
          </p:cNvPr>
          <p:cNvSpPr txBox="1"/>
          <p:nvPr/>
        </p:nvSpPr>
        <p:spPr>
          <a:xfrm>
            <a:off x="7215041" y="4685590"/>
            <a:ext cx="2300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NBP DKK1 D+N 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70400AC-5E0C-4768-990C-EE9F5D972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919" y="1393562"/>
            <a:ext cx="2194750" cy="110956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AA15F90-7659-4880-8538-7CAF9A4A5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919" y="2974787"/>
            <a:ext cx="1716631" cy="122041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9BA26E4-7542-4149-B799-8B376DABB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642" y="4950846"/>
            <a:ext cx="2274005" cy="12497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2348E2D-2393-4A39-819B-E2D640EC6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3441" y="4950846"/>
            <a:ext cx="3029661" cy="16166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F511D65-1239-4537-8C16-8B4FE49C6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3442" y="969718"/>
            <a:ext cx="1816765" cy="166435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56FDB42-1B76-4815-AF22-8605EB1307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3442" y="2946085"/>
            <a:ext cx="2139881" cy="1700931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39CF57A3-1CD7-4955-AAC0-AC724ED0966D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β-catenin/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770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Group4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28" name="文本框 34">
            <a:extLst>
              <a:ext uri="{FF2B5EF4-FFF2-40B4-BE49-F238E27FC236}">
                <a16:creationId xmlns:a16="http://schemas.microsoft.com/office/drawing/2014/main" id="{B59DED19-1B43-496D-B38C-48AFA864FA26}"/>
              </a:ext>
            </a:extLst>
          </p:cNvPr>
          <p:cNvSpPr txBox="1"/>
          <p:nvPr/>
        </p:nvSpPr>
        <p:spPr>
          <a:xfrm>
            <a:off x="2299694" y="4676335"/>
            <a:ext cx="2592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  AP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672050" y="1165227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β-catenin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2286995" y="900879"/>
            <a:ext cx="2951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 AP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 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4">
            <a:extLst>
              <a:ext uri="{FF2B5EF4-FFF2-40B4-BE49-F238E27FC236}">
                <a16:creationId xmlns:a16="http://schemas.microsoft.com/office/drawing/2014/main" id="{8F02123B-63AC-4FDD-805E-7AE8BDDB8F89}"/>
              </a:ext>
            </a:extLst>
          </p:cNvPr>
          <p:cNvSpPr txBox="1"/>
          <p:nvPr/>
        </p:nvSpPr>
        <p:spPr>
          <a:xfrm>
            <a:off x="2391958" y="2788284"/>
            <a:ext cx="2409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34">
            <a:extLst>
              <a:ext uri="{FF2B5EF4-FFF2-40B4-BE49-F238E27FC236}">
                <a16:creationId xmlns:a16="http://schemas.microsoft.com/office/drawing/2014/main" id="{A8D6158D-922E-487C-9DD7-EC6C385567E8}"/>
              </a:ext>
            </a:extLst>
          </p:cNvPr>
          <p:cNvSpPr txBox="1"/>
          <p:nvPr/>
        </p:nvSpPr>
        <p:spPr>
          <a:xfrm>
            <a:off x="7306913" y="4676335"/>
            <a:ext cx="2534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34">
            <a:extLst>
              <a:ext uri="{FF2B5EF4-FFF2-40B4-BE49-F238E27FC236}">
                <a16:creationId xmlns:a16="http://schemas.microsoft.com/office/drawing/2014/main" id="{B2A9594E-EBA1-4735-AF8E-9CB824A909C9}"/>
              </a:ext>
            </a:extLst>
          </p:cNvPr>
          <p:cNvSpPr txBox="1"/>
          <p:nvPr/>
        </p:nvSpPr>
        <p:spPr>
          <a:xfrm>
            <a:off x="7360113" y="2788284"/>
            <a:ext cx="2409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66D9955-F7BF-4DD7-8B36-CB511A136CA9}"/>
              </a:ext>
            </a:extLst>
          </p:cNvPr>
          <p:cNvSpPr txBox="1"/>
          <p:nvPr/>
        </p:nvSpPr>
        <p:spPr>
          <a:xfrm>
            <a:off x="7343886" y="900879"/>
            <a:ext cx="2768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MCAO  NBP  DKK1 D+N  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5CE913E-3095-4A1B-9CC6-0C39394DF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644" y="1182384"/>
            <a:ext cx="3048264" cy="7491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E39FB19-DB8F-4DC0-9F81-56626E52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644" y="4925100"/>
            <a:ext cx="3078747" cy="92667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D9E7F29-F9C5-4535-9778-C35FDC44C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418" y="1165227"/>
            <a:ext cx="2426418" cy="124369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A241459-0F63-465D-8E45-0A098B1C8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418" y="3060159"/>
            <a:ext cx="2676376" cy="11827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944E956-2495-4871-8470-1E2EC30EA9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1047" y="4894126"/>
            <a:ext cx="2194750" cy="1499746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481BE8CB-2743-4D17-9DC6-672976AD6E60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β-catenin/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83C741C-EDE3-4B5A-9B90-88C6947458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1644" y="3081943"/>
            <a:ext cx="2950720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39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Group1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VEGF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302F66C-7F02-47E2-BEEF-199DF7459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61" y="869690"/>
            <a:ext cx="2310584" cy="114614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DF708C2-D43D-418D-8388-17AAF6C86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763" y="2783889"/>
            <a:ext cx="1914310" cy="11522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7840F5D-85AB-42EE-943C-2F3603184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450" y="4842164"/>
            <a:ext cx="1963082" cy="999831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7E9A44A6-9878-4503-8FD8-40C7B3E5FEFB}"/>
              </a:ext>
            </a:extLst>
          </p:cNvPr>
          <p:cNvSpPr txBox="1"/>
          <p:nvPr/>
        </p:nvSpPr>
        <p:spPr>
          <a:xfrm>
            <a:off x="3484566" y="620436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50C5DDF1-1DE1-45EE-BC92-DA9287BF910E}"/>
              </a:ext>
            </a:extLst>
          </p:cNvPr>
          <p:cNvSpPr txBox="1"/>
          <p:nvPr/>
        </p:nvSpPr>
        <p:spPr>
          <a:xfrm>
            <a:off x="7525132" y="620436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89BF53FC-8D7B-43D3-BED1-A24AE22137E7}"/>
              </a:ext>
            </a:extLst>
          </p:cNvPr>
          <p:cNvSpPr txBox="1"/>
          <p:nvPr/>
        </p:nvSpPr>
        <p:spPr>
          <a:xfrm>
            <a:off x="2786549" y="257948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D570FB6-1BA1-4691-A079-E427535B8BCC}"/>
              </a:ext>
            </a:extLst>
          </p:cNvPr>
          <p:cNvSpPr txBox="1"/>
          <p:nvPr/>
        </p:nvSpPr>
        <p:spPr>
          <a:xfrm>
            <a:off x="3257802" y="4565164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3586906-E9C9-4350-ADE8-E167C4462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7488" y="2856482"/>
            <a:ext cx="2200847" cy="127417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E8FCDE4-5C02-4F99-8437-4DFB30B56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3969" y="4828261"/>
            <a:ext cx="2152075" cy="957155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4D7348B6-DA1B-4CB2-A4D7-2860FE5D824D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VEGF/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7E1BD7B2-07C8-486E-94DA-79CBB89EB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836" y="878278"/>
            <a:ext cx="2005758" cy="981541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860C1C3A-C63D-43D3-9F82-19356D9838ED}"/>
              </a:ext>
            </a:extLst>
          </p:cNvPr>
          <p:cNvSpPr txBox="1"/>
          <p:nvPr/>
        </p:nvSpPr>
        <p:spPr>
          <a:xfrm>
            <a:off x="7274132" y="257948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44646C51-2874-4EB3-8051-6B3B5B15BF16}"/>
              </a:ext>
            </a:extLst>
          </p:cNvPr>
          <p:cNvSpPr txBox="1"/>
          <p:nvPr/>
        </p:nvSpPr>
        <p:spPr>
          <a:xfrm>
            <a:off x="7325188" y="4565164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860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Group2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VEGF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D570FB6-1BA1-4691-A079-E427535B8BCC}"/>
              </a:ext>
            </a:extLst>
          </p:cNvPr>
          <p:cNvSpPr txBox="1"/>
          <p:nvPr/>
        </p:nvSpPr>
        <p:spPr>
          <a:xfrm>
            <a:off x="3626634" y="4625418"/>
            <a:ext cx="2361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Sham S+N  MCAO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7B3146D-F8D7-4033-8FFB-32CE4B9C7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917" y="955414"/>
            <a:ext cx="2591025" cy="10120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D5A4435-3714-4153-9BD6-91B69B3D2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272" y="2891753"/>
            <a:ext cx="2286198" cy="9754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B2DB4F-A750-45A9-AED1-D711A4DC67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4841" y="2885657"/>
            <a:ext cx="2883658" cy="98154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A26D405-419D-49B6-B2EF-41464E612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0147" y="4900537"/>
            <a:ext cx="2883658" cy="157900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7E91E4A-C62F-4066-93B9-5698B31D31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5877" y="908780"/>
            <a:ext cx="2389839" cy="1261981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6C63D760-4BA2-47DE-B16D-432EFA588DA8}"/>
              </a:ext>
            </a:extLst>
          </p:cNvPr>
          <p:cNvSpPr txBox="1"/>
          <p:nvPr/>
        </p:nvSpPr>
        <p:spPr>
          <a:xfrm>
            <a:off x="3372153" y="730679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A7B9851A-6DDE-4604-B6FF-3B9AC5130D44}"/>
              </a:ext>
            </a:extLst>
          </p:cNvPr>
          <p:cNvSpPr txBox="1"/>
          <p:nvPr/>
        </p:nvSpPr>
        <p:spPr>
          <a:xfrm>
            <a:off x="8706038" y="631781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F0B9B813-7DC6-4387-8EB5-8FD448FCEAC1}"/>
              </a:ext>
            </a:extLst>
          </p:cNvPr>
          <p:cNvSpPr txBox="1"/>
          <p:nvPr/>
        </p:nvSpPr>
        <p:spPr>
          <a:xfrm>
            <a:off x="3140058" y="2667446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D81780E6-BD65-49BB-82E7-A68BD4434A5F}"/>
              </a:ext>
            </a:extLst>
          </p:cNvPr>
          <p:cNvSpPr txBox="1"/>
          <p:nvPr/>
        </p:nvSpPr>
        <p:spPr>
          <a:xfrm>
            <a:off x="9055674" y="2667446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5B64F8F-5371-43DC-9042-F83FDD7D9D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6762" y="5029062"/>
            <a:ext cx="3073450" cy="1416516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0A94DF7B-9200-4168-BDD2-8F107C74C641}"/>
              </a:ext>
            </a:extLst>
          </p:cNvPr>
          <p:cNvSpPr txBox="1"/>
          <p:nvPr/>
        </p:nvSpPr>
        <p:spPr>
          <a:xfrm>
            <a:off x="8862254" y="4625418"/>
            <a:ext cx="2361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Sham S+N  MCAO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C38FE63-E2EA-4A1F-B228-3EEA15F08FEE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VEGF/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19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Group3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VEGF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D570FB6-1BA1-4691-A079-E427535B8BCC}"/>
              </a:ext>
            </a:extLst>
          </p:cNvPr>
          <p:cNvSpPr txBox="1"/>
          <p:nvPr/>
        </p:nvSpPr>
        <p:spPr>
          <a:xfrm>
            <a:off x="1916511" y="4758843"/>
            <a:ext cx="2361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MCAO  NBP 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00D0275C-B123-4C5A-ADA0-B2E26C60D30A}"/>
              </a:ext>
            </a:extLst>
          </p:cNvPr>
          <p:cNvSpPr txBox="1"/>
          <p:nvPr/>
        </p:nvSpPr>
        <p:spPr>
          <a:xfrm>
            <a:off x="7945317" y="4602270"/>
            <a:ext cx="2361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NBP 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BD314F3-DC9E-4294-99A5-6D9292B87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649" y="915302"/>
            <a:ext cx="2268212" cy="106578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9052DB9-41F3-44D0-941D-1BB57E510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544" y="5029369"/>
            <a:ext cx="2786113" cy="109737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97E031D-8DCB-4704-899A-A04E756C2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6969" y="955828"/>
            <a:ext cx="2265743" cy="125379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83A9DE9-9326-4138-94ED-A9B9FB388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2312" y="2856482"/>
            <a:ext cx="2017951" cy="117663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08B01A8-E6F5-4AFE-9EDE-DE956633D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2311" y="4884839"/>
            <a:ext cx="3208255" cy="124190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1D0CE86-E32E-44B1-BF88-045718016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028" y="2859058"/>
            <a:ext cx="2341067" cy="1249788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112BBF33-C1B2-4EA9-AE42-45A361F92775}"/>
              </a:ext>
            </a:extLst>
          </p:cNvPr>
          <p:cNvSpPr txBox="1"/>
          <p:nvPr/>
        </p:nvSpPr>
        <p:spPr>
          <a:xfrm>
            <a:off x="2087635" y="730679"/>
            <a:ext cx="2085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B4BABC-3288-4327-9AC8-56F00E44F17D}"/>
              </a:ext>
            </a:extLst>
          </p:cNvPr>
          <p:cNvSpPr txBox="1"/>
          <p:nvPr/>
        </p:nvSpPr>
        <p:spPr>
          <a:xfrm>
            <a:off x="2008686" y="2610379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94E5CD1-C5E3-42AB-90B8-06CE172AE206}"/>
              </a:ext>
            </a:extLst>
          </p:cNvPr>
          <p:cNvSpPr txBox="1"/>
          <p:nvPr/>
        </p:nvSpPr>
        <p:spPr>
          <a:xfrm>
            <a:off x="7945317" y="2609234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0A29255-5ED7-441A-9448-097E62ECD9B4}"/>
              </a:ext>
            </a:extLst>
          </p:cNvPr>
          <p:cNvSpPr txBox="1"/>
          <p:nvPr/>
        </p:nvSpPr>
        <p:spPr>
          <a:xfrm>
            <a:off x="7888139" y="669525"/>
            <a:ext cx="2085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NBP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FAA5E6D-D30E-4C48-8022-772091C1BC96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VEGF/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851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Group4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VEGF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D570FB6-1BA1-4691-A079-E427535B8BCC}"/>
              </a:ext>
            </a:extLst>
          </p:cNvPr>
          <p:cNvSpPr txBox="1"/>
          <p:nvPr/>
        </p:nvSpPr>
        <p:spPr>
          <a:xfrm>
            <a:off x="3557603" y="4703663"/>
            <a:ext cx="2403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Sham 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158B146-7BC3-4502-ABEB-F10B39F72DFF}"/>
              </a:ext>
            </a:extLst>
          </p:cNvPr>
          <p:cNvSpPr txBox="1"/>
          <p:nvPr/>
        </p:nvSpPr>
        <p:spPr>
          <a:xfrm>
            <a:off x="8388687" y="4703663"/>
            <a:ext cx="2278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Sham S+N MCAO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CA9B0D8-8FFB-4E64-ABEE-A37D1B119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126" y="840913"/>
            <a:ext cx="1938696" cy="89619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7722C6C-C033-47E2-BD89-C024FCD59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218" y="2782313"/>
            <a:ext cx="1871634" cy="13229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EC5BFA0-6FD5-4C14-892B-D882660B4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687" y="4948005"/>
            <a:ext cx="2530059" cy="106689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B83B832-0CFA-40A2-9FC6-A5A541413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220" y="778003"/>
            <a:ext cx="1518036" cy="14326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7CC51-1832-4894-A1EA-DE2D59F34F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3412" y="2764477"/>
            <a:ext cx="1920406" cy="132904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B1CA3F-E98D-4FAE-A9EB-1551A69799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6197" y="4968564"/>
            <a:ext cx="2453201" cy="1267612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9768A987-9FF7-4462-A1FC-D9F0D3FC2163}"/>
              </a:ext>
            </a:extLst>
          </p:cNvPr>
          <p:cNvSpPr txBox="1"/>
          <p:nvPr/>
        </p:nvSpPr>
        <p:spPr>
          <a:xfrm>
            <a:off x="3430461" y="551784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7433AA2-7F35-477B-9B16-125C70AECC02}"/>
              </a:ext>
            </a:extLst>
          </p:cNvPr>
          <p:cNvSpPr txBox="1"/>
          <p:nvPr/>
        </p:nvSpPr>
        <p:spPr>
          <a:xfrm>
            <a:off x="3171156" y="254518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2C1478A-4E8E-48D6-9376-CA3776CC4D82}"/>
              </a:ext>
            </a:extLst>
          </p:cNvPr>
          <p:cNvSpPr txBox="1"/>
          <p:nvPr/>
        </p:nvSpPr>
        <p:spPr>
          <a:xfrm>
            <a:off x="7875352" y="551784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330C104-BC01-449A-9899-72F8BB9C6768}"/>
              </a:ext>
            </a:extLst>
          </p:cNvPr>
          <p:cNvSpPr txBox="1"/>
          <p:nvPr/>
        </p:nvSpPr>
        <p:spPr>
          <a:xfrm>
            <a:off x="7761077" y="254518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12A630C-5619-4C69-B096-0DA9A2571FA6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VEGF/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664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Group1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BDNF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E9A44A6-9878-4503-8FD8-40C7B3E5FEFB}"/>
              </a:ext>
            </a:extLst>
          </p:cNvPr>
          <p:cNvSpPr txBox="1"/>
          <p:nvPr/>
        </p:nvSpPr>
        <p:spPr>
          <a:xfrm>
            <a:off x="2789065" y="392526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447914CE-6D90-409B-BEF5-78ECDB932516}"/>
              </a:ext>
            </a:extLst>
          </p:cNvPr>
          <p:cNvSpPr txBox="1"/>
          <p:nvPr/>
        </p:nvSpPr>
        <p:spPr>
          <a:xfrm>
            <a:off x="8178200" y="2553503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3AC9614-ECBD-4C7A-AFA7-86F675BCD9CA}"/>
              </a:ext>
            </a:extLst>
          </p:cNvPr>
          <p:cNvSpPr txBox="1"/>
          <p:nvPr/>
        </p:nvSpPr>
        <p:spPr>
          <a:xfrm>
            <a:off x="3497834" y="2553503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2914C275-9B00-44AD-9934-9AFE4280BB81}"/>
              </a:ext>
            </a:extLst>
          </p:cNvPr>
          <p:cNvSpPr txBox="1"/>
          <p:nvPr/>
        </p:nvSpPr>
        <p:spPr>
          <a:xfrm>
            <a:off x="2721236" y="4700399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C51D4ED-A56D-4898-AAB4-A74C55BBF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019" y="670272"/>
            <a:ext cx="2017951" cy="124369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84E84DB-2F47-461D-AC10-E9D38175E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076" y="2810201"/>
            <a:ext cx="2676376" cy="123759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DDDC733-6B6F-4832-840A-E07DFBDD8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330" y="4977398"/>
            <a:ext cx="1871634" cy="107908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C1093B1-7A98-4B9A-82D0-C4AA57619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144" y="620436"/>
            <a:ext cx="2432515" cy="16277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6FEA435-C32B-4D13-90F9-691099C82B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6190" y="2810201"/>
            <a:ext cx="2109399" cy="14326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90C1E50-6717-4804-8F21-4298F14E73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9110" y="4940628"/>
            <a:ext cx="2027097" cy="1620407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E40195F8-7FEC-4D6B-9F4F-6CF04959F604}"/>
              </a:ext>
            </a:extLst>
          </p:cNvPr>
          <p:cNvSpPr txBox="1"/>
          <p:nvPr/>
        </p:nvSpPr>
        <p:spPr>
          <a:xfrm>
            <a:off x="8330832" y="4700399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E78E016-FCC4-48AB-BA5D-3AE1C0DB6A67}"/>
              </a:ext>
            </a:extLst>
          </p:cNvPr>
          <p:cNvSpPr txBox="1"/>
          <p:nvPr/>
        </p:nvSpPr>
        <p:spPr>
          <a:xfrm>
            <a:off x="8692515" y="392526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6DAFCDD-444D-4C28-BA12-74EB4A6BC130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BDNF/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13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Group2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BDNF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E9A44A6-9878-4503-8FD8-40C7B3E5FEFB}"/>
              </a:ext>
            </a:extLst>
          </p:cNvPr>
          <p:cNvSpPr txBox="1"/>
          <p:nvPr/>
        </p:nvSpPr>
        <p:spPr>
          <a:xfrm>
            <a:off x="1909448" y="652194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158B146-7BC3-4502-ABEB-F10B39F72DFF}"/>
              </a:ext>
            </a:extLst>
          </p:cNvPr>
          <p:cNvSpPr txBox="1"/>
          <p:nvPr/>
        </p:nvSpPr>
        <p:spPr>
          <a:xfrm>
            <a:off x="8559709" y="4517539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 Sham 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A73B289-5C00-43C0-896B-1654541C7E53}"/>
              </a:ext>
            </a:extLst>
          </p:cNvPr>
          <p:cNvSpPr txBox="1"/>
          <p:nvPr/>
        </p:nvSpPr>
        <p:spPr>
          <a:xfrm>
            <a:off x="1959005" y="2392139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3D19B47-E3B1-4A59-B08F-05A2BC522A41}"/>
              </a:ext>
            </a:extLst>
          </p:cNvPr>
          <p:cNvSpPr txBox="1"/>
          <p:nvPr/>
        </p:nvSpPr>
        <p:spPr>
          <a:xfrm>
            <a:off x="3562062" y="4517539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A718898-6590-4349-81E2-EF76040A0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926" y="884194"/>
            <a:ext cx="2578832" cy="11949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5C03A7C-3C50-4FA5-B351-C7100AFCA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005" y="2661245"/>
            <a:ext cx="2383743" cy="176799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6831FDA-5F6A-4785-8114-1E13BFCF1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848" y="897435"/>
            <a:ext cx="2164268" cy="121320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61364EC-E617-46A3-BD7B-24A62E0984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9636" y="2661245"/>
            <a:ext cx="2017951" cy="13900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8B9C9C8-E631-4E6A-A056-2AC523D17A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246" y="4811812"/>
            <a:ext cx="2963495" cy="115284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22C1F58F-B9F2-48E3-8188-13A17DB58EE7}"/>
              </a:ext>
            </a:extLst>
          </p:cNvPr>
          <p:cNvSpPr txBox="1"/>
          <p:nvPr/>
        </p:nvSpPr>
        <p:spPr>
          <a:xfrm>
            <a:off x="7169349" y="652194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7C812D3-B8E9-4C78-9A7D-8FCFDF422711}"/>
              </a:ext>
            </a:extLst>
          </p:cNvPr>
          <p:cNvSpPr txBox="1"/>
          <p:nvPr/>
        </p:nvSpPr>
        <p:spPr>
          <a:xfrm>
            <a:off x="7228103" y="2392139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26F4250-5B7F-491A-BE56-E6320271C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372" y="4794538"/>
            <a:ext cx="3322320" cy="1213104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D902C5D4-5C37-4ACA-97FA-755221D43EA1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BDNF/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79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Group3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BDNF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426266" y="1045733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447914CE-6D90-409B-BEF5-78ECDB932516}"/>
              </a:ext>
            </a:extLst>
          </p:cNvPr>
          <p:cNvSpPr txBox="1"/>
          <p:nvPr/>
        </p:nvSpPr>
        <p:spPr>
          <a:xfrm>
            <a:off x="8601196" y="2427259"/>
            <a:ext cx="1893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0F3AFAB-25A0-44A1-9BBE-C6434C68D564}"/>
              </a:ext>
            </a:extLst>
          </p:cNvPr>
          <p:cNvSpPr txBox="1"/>
          <p:nvPr/>
        </p:nvSpPr>
        <p:spPr>
          <a:xfrm>
            <a:off x="3199461" y="4489304"/>
            <a:ext cx="1893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2B9F003-B1DA-4308-97D1-2F68DBF24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803" y="909573"/>
            <a:ext cx="2536156" cy="122540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3377E36-A02E-4D4C-9A2B-121C7CCA7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686" y="2680392"/>
            <a:ext cx="1896020" cy="10729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4C2830B-FA20-4C29-897D-3A86A2AC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6347" y="4756428"/>
            <a:ext cx="2176461" cy="12985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494C1D1-345B-4B8C-BDC5-964656E7A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1570" y="916915"/>
            <a:ext cx="2066723" cy="100592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9B0877-09F2-4863-82CB-D3BA93E71C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1111" y="2680396"/>
            <a:ext cx="1997182" cy="166887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555F536-F820-48A4-A2E5-A42EA09A78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4819" y="4734655"/>
            <a:ext cx="2176460" cy="1882533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7CB3C1C0-0294-47C0-8021-5D2167B837F0}"/>
              </a:ext>
            </a:extLst>
          </p:cNvPr>
          <p:cNvSpPr txBox="1"/>
          <p:nvPr/>
        </p:nvSpPr>
        <p:spPr>
          <a:xfrm>
            <a:off x="3614843" y="669525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B6D0294C-AC93-4E1A-B93F-5F5A4F9CF947}"/>
              </a:ext>
            </a:extLst>
          </p:cNvPr>
          <p:cNvSpPr txBox="1"/>
          <p:nvPr/>
        </p:nvSpPr>
        <p:spPr>
          <a:xfrm>
            <a:off x="8775347" y="669525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DC3E7973-91B7-4546-B612-33F6753B696B}"/>
              </a:ext>
            </a:extLst>
          </p:cNvPr>
          <p:cNvSpPr txBox="1"/>
          <p:nvPr/>
        </p:nvSpPr>
        <p:spPr>
          <a:xfrm>
            <a:off x="3032224" y="2427259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2A63BC4-3728-4A1E-BFA2-7EF2ED88EBDA}"/>
              </a:ext>
            </a:extLst>
          </p:cNvPr>
          <p:cNvSpPr txBox="1"/>
          <p:nvPr/>
        </p:nvSpPr>
        <p:spPr>
          <a:xfrm>
            <a:off x="8875188" y="4489304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S+N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5A8C35D-16A5-42E5-BD0F-9FC1DCFF3254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BDNF/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077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>
            <a:extLst>
              <a:ext uri="{FF2B5EF4-FFF2-40B4-BE49-F238E27FC236}">
                <a16:creationId xmlns:a16="http://schemas.microsoft.com/office/drawing/2014/main" id="{5F4C128D-CDFF-404E-BF32-8A03F31217E3}"/>
              </a:ext>
            </a:extLst>
          </p:cNvPr>
          <p:cNvSpPr txBox="1"/>
          <p:nvPr/>
        </p:nvSpPr>
        <p:spPr>
          <a:xfrm>
            <a:off x="764442" y="300193"/>
            <a:ext cx="1170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</a:rPr>
              <a:t>Group4</a:t>
            </a:r>
            <a:r>
              <a:rPr lang="zh-CN" altLang="en-US" sz="1800" b="1" dirty="0">
                <a:solidFill>
                  <a:srgbClr val="0070C0"/>
                </a:solidFill>
              </a:rPr>
              <a:t>：</a:t>
            </a:r>
            <a:endParaRPr lang="en-US" altLang="zh-CN" sz="1800" b="1" dirty="0">
              <a:solidFill>
                <a:srgbClr val="0070C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A8E11461-5870-4371-A509-C73164B88BCB}"/>
              </a:ext>
            </a:extLst>
          </p:cNvPr>
          <p:cNvSpPr txBox="1"/>
          <p:nvPr/>
        </p:nvSpPr>
        <p:spPr>
          <a:xfrm>
            <a:off x="574079" y="1074509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BDNF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ABA7E0AD-DED1-41F5-BA0A-B4220E5ACAA5}"/>
              </a:ext>
            </a:extLst>
          </p:cNvPr>
          <p:cNvSpPr txBox="1"/>
          <p:nvPr/>
        </p:nvSpPr>
        <p:spPr>
          <a:xfrm>
            <a:off x="6037456" y="941511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2000" b="1" dirty="0"/>
              <a:t>β-</a:t>
            </a:r>
            <a:r>
              <a:rPr lang="en-US" altLang="zh-CN" sz="2000" b="1" dirty="0"/>
              <a:t>actin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E9A44A6-9878-4503-8FD8-40C7B3E5FEFB}"/>
              </a:ext>
            </a:extLst>
          </p:cNvPr>
          <p:cNvSpPr txBox="1"/>
          <p:nvPr/>
        </p:nvSpPr>
        <p:spPr>
          <a:xfrm>
            <a:off x="1924831" y="710479"/>
            <a:ext cx="1976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 Sham  S+N   MCAO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50C5DDF1-1DE1-45EE-BC92-DA9287BF910E}"/>
              </a:ext>
            </a:extLst>
          </p:cNvPr>
          <p:cNvSpPr txBox="1"/>
          <p:nvPr/>
        </p:nvSpPr>
        <p:spPr>
          <a:xfrm>
            <a:off x="7260514" y="710479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410B99F-735F-4937-97D9-C424FD220E1C}"/>
              </a:ext>
            </a:extLst>
          </p:cNvPr>
          <p:cNvSpPr txBox="1"/>
          <p:nvPr/>
        </p:nvSpPr>
        <p:spPr>
          <a:xfrm>
            <a:off x="2262098" y="2509908"/>
            <a:ext cx="2611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Sham   S+N 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33CA078-2D89-4992-9D27-7CFF93B292FE}"/>
              </a:ext>
            </a:extLst>
          </p:cNvPr>
          <p:cNvSpPr txBox="1"/>
          <p:nvPr/>
        </p:nvSpPr>
        <p:spPr>
          <a:xfrm>
            <a:off x="7835446" y="2509908"/>
            <a:ext cx="2611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r>
              <a:rPr lang="en-US" altLang="zh-CN" sz="1200" b="1" dirty="0">
                <a:solidFill>
                  <a:srgbClr val="0070C0"/>
                </a:solidFill>
              </a:rPr>
              <a:t>  Sham   S+N 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3FDC0AB-D767-450A-87ED-C3F6C959DE2A}"/>
              </a:ext>
            </a:extLst>
          </p:cNvPr>
          <p:cNvSpPr txBox="1"/>
          <p:nvPr/>
        </p:nvSpPr>
        <p:spPr>
          <a:xfrm>
            <a:off x="3161695" y="4373424"/>
            <a:ext cx="2377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Sham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2ECC18C1-EB9C-47C8-8546-F7F06CAD8CD9}"/>
              </a:ext>
            </a:extLst>
          </p:cNvPr>
          <p:cNvSpPr txBox="1"/>
          <p:nvPr/>
        </p:nvSpPr>
        <p:spPr>
          <a:xfrm>
            <a:off x="7753497" y="4373424"/>
            <a:ext cx="2127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Sham S+N  MCAO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8210E5C-CD42-4CF4-ACDF-C49172DD0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140" y="932464"/>
            <a:ext cx="2208897" cy="14502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32BAE71-BE2F-4CFF-9F52-01724B1CA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9" y="2717742"/>
            <a:ext cx="2895851" cy="98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9149588-14FF-4C02-9C84-EA7815102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120" y="2754249"/>
            <a:ext cx="2853175" cy="70719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996FAAC-DC61-468F-8FD5-0C5CD7094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6491" y="4650423"/>
            <a:ext cx="2170364" cy="146926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076D32C-4EB6-4258-BD51-DA09B3E3B1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58" y="993381"/>
            <a:ext cx="2816352" cy="5852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4148C57-54FB-4F1E-92D0-011A106D67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292" y="4623316"/>
            <a:ext cx="3480816" cy="1027176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D4E7F207-4B03-4763-80AF-B9A566FE6EB3}"/>
              </a:ext>
            </a:extLst>
          </p:cNvPr>
          <p:cNvSpPr txBox="1"/>
          <p:nvPr/>
        </p:nvSpPr>
        <p:spPr>
          <a:xfrm>
            <a:off x="-1" y="0"/>
            <a:ext cx="3712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BDNF/</a:t>
            </a:r>
            <a:r>
              <a:rPr lang="el-GR" altLang="zh-CN" sz="2000" b="1" dirty="0">
                <a:solidFill>
                  <a:srgbClr val="C00000"/>
                </a:solidFill>
              </a:rPr>
              <a:t>β-</a:t>
            </a:r>
            <a:r>
              <a:rPr lang="en-US" altLang="zh-CN" sz="2000" b="1" dirty="0">
                <a:solidFill>
                  <a:srgbClr val="C00000"/>
                </a:solidFill>
              </a:rPr>
              <a:t>actin</a:t>
            </a:r>
            <a:endParaRPr lang="zh-CN" altLang="en-US" sz="2000" b="1" dirty="0">
              <a:solidFill>
                <a:srgbClr val="C00000"/>
              </a:solidFill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538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7112FC-1922-4F2F-830D-48C9D8FD9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315" y="5071066"/>
            <a:ext cx="2948896" cy="13529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7FCB19-0610-4532-9654-CC8F6C454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206" y="891245"/>
            <a:ext cx="3722094" cy="141199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3D99D89-39FE-486A-8E96-42B4C9E41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67" y="3035300"/>
            <a:ext cx="2474086" cy="11729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8311D17-109F-4FD4-9C1C-CEEBE5EF4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3194" y="888398"/>
            <a:ext cx="2706490" cy="10487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DAC99EA-00D2-410C-B65E-A23752E498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234" y="5059911"/>
            <a:ext cx="2651248" cy="1076392"/>
          </a:xfrm>
          <a:prstGeom prst="rect">
            <a:avLst/>
          </a:prstGeom>
        </p:spPr>
      </p:pic>
      <p:sp>
        <p:nvSpPr>
          <p:cNvPr id="37" name="文本框 9">
            <a:extLst>
              <a:ext uri="{FF2B5EF4-FFF2-40B4-BE49-F238E27FC236}">
                <a16:creationId xmlns:a16="http://schemas.microsoft.com/office/drawing/2014/main" id="{E3739B64-15E8-428F-992A-5492DEFA3DDE}"/>
              </a:ext>
            </a:extLst>
          </p:cNvPr>
          <p:cNvSpPr txBox="1"/>
          <p:nvPr/>
        </p:nvSpPr>
        <p:spPr>
          <a:xfrm>
            <a:off x="567426" y="1095228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Group2</a:t>
            </a:r>
          </a:p>
          <a:p>
            <a:r>
              <a:rPr lang="en-US" altLang="zh-CN" sz="2000" b="1" dirty="0"/>
              <a:t>Wnt3a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16CAF8C-2910-44AF-912F-ADDCA38AFED2}"/>
              </a:ext>
            </a:extLst>
          </p:cNvPr>
          <p:cNvSpPr txBox="1"/>
          <p:nvPr/>
        </p:nvSpPr>
        <p:spPr>
          <a:xfrm>
            <a:off x="3157785" y="614247"/>
            <a:ext cx="2585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  Sham    S+N    MCAO  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D6900D15-A1D8-4004-8504-46CB85682279}"/>
              </a:ext>
            </a:extLst>
          </p:cNvPr>
          <p:cNvSpPr txBox="1"/>
          <p:nvPr/>
        </p:nvSpPr>
        <p:spPr>
          <a:xfrm>
            <a:off x="7616030" y="614247"/>
            <a:ext cx="24609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AP   Sham    S+N    MCAO  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A2C5FE28-DC31-4D5A-A4A7-150AE0F1C322}"/>
              </a:ext>
            </a:extLst>
          </p:cNvPr>
          <p:cNvSpPr txBox="1"/>
          <p:nvPr/>
        </p:nvSpPr>
        <p:spPr>
          <a:xfrm>
            <a:off x="2251130" y="2786382"/>
            <a:ext cx="2101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1F2A437E-3203-4920-9821-3C94DF8C5AC6}"/>
              </a:ext>
            </a:extLst>
          </p:cNvPr>
          <p:cNvSpPr txBox="1"/>
          <p:nvPr/>
        </p:nvSpPr>
        <p:spPr>
          <a:xfrm>
            <a:off x="2740988" y="482993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8D102FFC-A8C7-49DD-A5BF-6738FDBA569A}"/>
              </a:ext>
            </a:extLst>
          </p:cNvPr>
          <p:cNvSpPr txBox="1"/>
          <p:nvPr/>
        </p:nvSpPr>
        <p:spPr>
          <a:xfrm>
            <a:off x="7909961" y="2786382"/>
            <a:ext cx="2101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A940610B-0A57-4725-A8E9-C9C406E66290}"/>
              </a:ext>
            </a:extLst>
          </p:cNvPr>
          <p:cNvSpPr txBox="1"/>
          <p:nvPr/>
        </p:nvSpPr>
        <p:spPr>
          <a:xfrm>
            <a:off x="7994432" y="482993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ECEB3562-E871-4234-B48F-3226B8368D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215" y="3055042"/>
            <a:ext cx="2560351" cy="1638906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E659F990-7FC6-4BCB-B8B4-13784E6CBC25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wnt3a/</a:t>
            </a:r>
            <a:r>
              <a:rPr lang="el-GR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β-</a:t>
            </a:r>
            <a:r>
              <a:rPr lang="en-US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actin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95F6568-919C-4A5C-9967-ABED4B00597A}"/>
              </a:ext>
            </a:extLst>
          </p:cNvPr>
          <p:cNvSpPr txBox="1"/>
          <p:nvPr/>
        </p:nvSpPr>
        <p:spPr>
          <a:xfrm>
            <a:off x="6310033" y="1341449"/>
            <a:ext cx="94500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851910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B6CF5A6-B9F0-44FC-AC44-1329530F6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126" y="816809"/>
            <a:ext cx="2371550" cy="126198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9965CF-D188-40CC-9901-43E15970C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290" y="816975"/>
            <a:ext cx="2698635" cy="114082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8FE582E-C770-4E67-BFFD-76C56090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126" y="5180974"/>
            <a:ext cx="2892001" cy="9433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C977995-F959-4CCF-BA6C-23E147DAF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595" y="4826093"/>
            <a:ext cx="3219999" cy="186457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847E4FE-960C-4B3A-A35A-EA752897D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595" y="2779842"/>
            <a:ext cx="3219999" cy="1727170"/>
          </a:xfrm>
          <a:prstGeom prst="rect">
            <a:avLst/>
          </a:prstGeom>
        </p:spPr>
      </p:pic>
      <p:sp>
        <p:nvSpPr>
          <p:cNvPr id="18" name="文本框 9">
            <a:extLst>
              <a:ext uri="{FF2B5EF4-FFF2-40B4-BE49-F238E27FC236}">
                <a16:creationId xmlns:a16="http://schemas.microsoft.com/office/drawing/2014/main" id="{7E7778F5-2BDE-47A8-A34E-28610160872C}"/>
              </a:ext>
            </a:extLst>
          </p:cNvPr>
          <p:cNvSpPr txBox="1"/>
          <p:nvPr/>
        </p:nvSpPr>
        <p:spPr>
          <a:xfrm>
            <a:off x="416295" y="1243037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Group3</a:t>
            </a:r>
          </a:p>
          <a:p>
            <a:r>
              <a:rPr lang="en-US" altLang="zh-CN" sz="2000" b="1" dirty="0"/>
              <a:t>Wnt3a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7987284-D0F3-413A-AE1B-13045599CED1}"/>
              </a:ext>
            </a:extLst>
          </p:cNvPr>
          <p:cNvSpPr txBox="1"/>
          <p:nvPr/>
        </p:nvSpPr>
        <p:spPr>
          <a:xfrm>
            <a:off x="1697773" y="2530909"/>
            <a:ext cx="2377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AP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C59D918-461D-4BE0-AA9E-11EB18B04C24}"/>
              </a:ext>
            </a:extLst>
          </p:cNvPr>
          <p:cNvSpPr txBox="1"/>
          <p:nvPr/>
        </p:nvSpPr>
        <p:spPr>
          <a:xfrm>
            <a:off x="1671641" y="4991285"/>
            <a:ext cx="2377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AP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F010B44-D54F-4CEE-ABC0-B32E00C525EF}"/>
              </a:ext>
            </a:extLst>
          </p:cNvPr>
          <p:cNvSpPr txBox="1"/>
          <p:nvPr/>
        </p:nvSpPr>
        <p:spPr>
          <a:xfrm>
            <a:off x="2243578" y="559685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CB8B396-5E35-494D-AA6D-D37C12D55614}"/>
              </a:ext>
            </a:extLst>
          </p:cNvPr>
          <p:cNvSpPr txBox="1"/>
          <p:nvPr/>
        </p:nvSpPr>
        <p:spPr>
          <a:xfrm>
            <a:off x="7664636" y="2530909"/>
            <a:ext cx="2252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 AP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6B7370C-3395-42CE-9256-65D7F75EE2D0}"/>
              </a:ext>
            </a:extLst>
          </p:cNvPr>
          <p:cNvSpPr txBox="1"/>
          <p:nvPr/>
        </p:nvSpPr>
        <p:spPr>
          <a:xfrm>
            <a:off x="7771527" y="4991285"/>
            <a:ext cx="23358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AP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F644873-EBEE-45E9-A83F-D9522BDA30F6}"/>
              </a:ext>
            </a:extLst>
          </p:cNvPr>
          <p:cNvSpPr txBox="1"/>
          <p:nvPr/>
        </p:nvSpPr>
        <p:spPr>
          <a:xfrm>
            <a:off x="8669188" y="559685"/>
            <a:ext cx="2060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3DA0C99-E9D7-4F87-8B4D-D2031BDEBE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1641" y="2822466"/>
            <a:ext cx="2780017" cy="1932599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88D4398-4F12-4D28-BF93-0C4A6C13BA4C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wnt3a/</a:t>
            </a:r>
            <a:r>
              <a:rPr lang="el-GR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β-</a:t>
            </a:r>
            <a:r>
              <a:rPr lang="en-US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actin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FDE2D40-3B8F-4064-B44E-0F23B8CD71DB}"/>
              </a:ext>
            </a:extLst>
          </p:cNvPr>
          <p:cNvSpPr txBox="1"/>
          <p:nvPr/>
        </p:nvSpPr>
        <p:spPr>
          <a:xfrm>
            <a:off x="6635457" y="1127281"/>
            <a:ext cx="94500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566761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0EEE3EB-68BD-4D47-A1AB-0C89A13A1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478" y="389861"/>
            <a:ext cx="2786113" cy="163387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1772C41-A5EB-4D75-BE52-1FC81A85D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410" y="389861"/>
            <a:ext cx="2252539" cy="186975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6F0C978-8D69-4DDC-8696-3B5B97D5A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938477" y="2612064"/>
            <a:ext cx="2786113" cy="186204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A10B3C2-3CC7-4C4B-9E45-2241E4FDE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515895" y="4942514"/>
            <a:ext cx="2252540" cy="1713010"/>
          </a:xfrm>
          <a:prstGeom prst="rect">
            <a:avLst/>
          </a:prstGeom>
        </p:spPr>
      </p:pic>
      <p:sp>
        <p:nvSpPr>
          <p:cNvPr id="25" name="文本框 9">
            <a:extLst>
              <a:ext uri="{FF2B5EF4-FFF2-40B4-BE49-F238E27FC236}">
                <a16:creationId xmlns:a16="http://schemas.microsoft.com/office/drawing/2014/main" id="{9F999301-7AA7-4596-8CA9-D4A000DD264D}"/>
              </a:ext>
            </a:extLst>
          </p:cNvPr>
          <p:cNvSpPr txBox="1"/>
          <p:nvPr/>
        </p:nvSpPr>
        <p:spPr>
          <a:xfrm>
            <a:off x="445608" y="836858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Group4</a:t>
            </a:r>
          </a:p>
          <a:p>
            <a:r>
              <a:rPr lang="en-US" altLang="zh-CN" sz="2000" b="1" dirty="0"/>
              <a:t>Wnt3a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27DCE5A-226C-49F6-9392-6F7F67DD0573}"/>
              </a:ext>
            </a:extLst>
          </p:cNvPr>
          <p:cNvSpPr txBox="1"/>
          <p:nvPr/>
        </p:nvSpPr>
        <p:spPr>
          <a:xfrm>
            <a:off x="2859051" y="348880"/>
            <a:ext cx="2101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8C8C030-BFDB-4CA5-BE5C-93F5B265F082}"/>
              </a:ext>
            </a:extLst>
          </p:cNvPr>
          <p:cNvSpPr txBox="1"/>
          <p:nvPr/>
        </p:nvSpPr>
        <p:spPr>
          <a:xfrm>
            <a:off x="2585099" y="256155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FA8317F-8286-4FA4-82A9-CFB9EE2E16E0}"/>
              </a:ext>
            </a:extLst>
          </p:cNvPr>
          <p:cNvSpPr txBox="1"/>
          <p:nvPr/>
        </p:nvSpPr>
        <p:spPr>
          <a:xfrm>
            <a:off x="2372382" y="4740305"/>
            <a:ext cx="2101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1DF0E91-20CC-4337-8963-336C24358382}"/>
              </a:ext>
            </a:extLst>
          </p:cNvPr>
          <p:cNvSpPr txBox="1"/>
          <p:nvPr/>
        </p:nvSpPr>
        <p:spPr>
          <a:xfrm>
            <a:off x="8126928" y="348880"/>
            <a:ext cx="1976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A1F723A-53CF-4783-9B6E-DBA96AAC4D72}"/>
              </a:ext>
            </a:extLst>
          </p:cNvPr>
          <p:cNvSpPr txBox="1"/>
          <p:nvPr/>
        </p:nvSpPr>
        <p:spPr>
          <a:xfrm>
            <a:off x="7887441" y="2561550"/>
            <a:ext cx="1976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75C4A95-0AF3-4F60-AB10-6C0D40910824}"/>
              </a:ext>
            </a:extLst>
          </p:cNvPr>
          <p:cNvSpPr txBox="1"/>
          <p:nvPr/>
        </p:nvSpPr>
        <p:spPr>
          <a:xfrm>
            <a:off x="7903137" y="4740305"/>
            <a:ext cx="2060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8F41952-2AAE-4C70-84FA-2BAB3AABD5BC}"/>
              </a:ext>
            </a:extLst>
          </p:cNvPr>
          <p:cNvSpPr txBox="1"/>
          <p:nvPr/>
        </p:nvSpPr>
        <p:spPr>
          <a:xfrm>
            <a:off x="6635457" y="1127281"/>
            <a:ext cx="94500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el-GR" altLang="zh-CN" b="1" dirty="0"/>
              <a:t>β-</a:t>
            </a:r>
            <a:r>
              <a:rPr lang="en-US" altLang="zh-CN" b="1" dirty="0"/>
              <a:t>actin</a:t>
            </a:r>
          </a:p>
          <a:p>
            <a:endParaRPr lang="en-US" altLang="zh-CN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5BB4FED-78C9-4511-8E61-D43A67E01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5410" y="5023145"/>
            <a:ext cx="2316681" cy="12619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6F8B07D-0AE0-4540-B0CF-C0CA5E9CA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865" y="2846607"/>
            <a:ext cx="2109399" cy="1432684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9A1B9002-27C4-4D27-8016-1C510C060AD1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wnt3a/</a:t>
            </a:r>
            <a:r>
              <a:rPr lang="el-GR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β-</a:t>
            </a:r>
            <a:r>
              <a:rPr lang="en-US" altLang="zh-CN" sz="2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MS PGothic" pitchFamily="34" charset="-128"/>
              </a:rPr>
              <a:t>actin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028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204E1FB-6B89-4D78-9720-4D4FF1E3D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608" y="698697"/>
            <a:ext cx="2383743" cy="11400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5D317DC-AAAD-4A9D-BBD6-85E5D2E3C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608" y="2570093"/>
            <a:ext cx="3722438" cy="11400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DB712F2-C213-4E5D-AD34-7D75FFE9C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52199" y="4558084"/>
            <a:ext cx="2761727" cy="13229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23B29FE-7F70-4EEA-8613-A1F498AC73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899" y="674310"/>
            <a:ext cx="2252540" cy="119645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D8C8524-15B7-459A-B310-231E7DE15D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084899" y="4608609"/>
            <a:ext cx="2304488" cy="1109568"/>
          </a:xfrm>
          <a:prstGeom prst="rect">
            <a:avLst/>
          </a:prstGeom>
        </p:spPr>
      </p:pic>
      <p:sp>
        <p:nvSpPr>
          <p:cNvPr id="33" name="文本框 9">
            <a:extLst>
              <a:ext uri="{FF2B5EF4-FFF2-40B4-BE49-F238E27FC236}">
                <a16:creationId xmlns:a16="http://schemas.microsoft.com/office/drawing/2014/main" id="{A47C54CE-A171-428E-A6C4-98DDD442B504}"/>
              </a:ext>
            </a:extLst>
          </p:cNvPr>
          <p:cNvSpPr txBox="1"/>
          <p:nvPr/>
        </p:nvSpPr>
        <p:spPr>
          <a:xfrm>
            <a:off x="279238" y="766732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Group1</a:t>
            </a:r>
          </a:p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7723778-1C54-432E-8883-AE243A4894AF}"/>
              </a:ext>
            </a:extLst>
          </p:cNvPr>
          <p:cNvSpPr txBox="1"/>
          <p:nvPr/>
        </p:nvSpPr>
        <p:spPr>
          <a:xfrm>
            <a:off x="1672551" y="397311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26FC6BB-A56B-4B80-8DB9-8192EFA1A028}"/>
              </a:ext>
            </a:extLst>
          </p:cNvPr>
          <p:cNvSpPr txBox="1"/>
          <p:nvPr/>
        </p:nvSpPr>
        <p:spPr>
          <a:xfrm>
            <a:off x="1552199" y="237372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AE94A4C0-FBB0-4DD4-B6B1-7C11B33E0630}"/>
              </a:ext>
            </a:extLst>
          </p:cNvPr>
          <p:cNvSpPr txBox="1"/>
          <p:nvPr/>
        </p:nvSpPr>
        <p:spPr>
          <a:xfrm>
            <a:off x="2268557" y="4345791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E0FD359-F77D-4FCA-A128-C292247863DC}"/>
              </a:ext>
            </a:extLst>
          </p:cNvPr>
          <p:cNvSpPr txBox="1"/>
          <p:nvPr/>
        </p:nvSpPr>
        <p:spPr>
          <a:xfrm>
            <a:off x="7363119" y="397311"/>
            <a:ext cx="2060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8AED033E-E585-4013-BDEE-DD1082EB0760}"/>
              </a:ext>
            </a:extLst>
          </p:cNvPr>
          <p:cNvSpPr txBox="1"/>
          <p:nvPr/>
        </p:nvSpPr>
        <p:spPr>
          <a:xfrm>
            <a:off x="7044422" y="2373720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39" name="文本框 26">
            <a:extLst>
              <a:ext uri="{FF2B5EF4-FFF2-40B4-BE49-F238E27FC236}">
                <a16:creationId xmlns:a16="http://schemas.microsoft.com/office/drawing/2014/main" id="{88C8C030-BFDB-4CA5-BE5C-93F5B265F082}"/>
              </a:ext>
            </a:extLst>
          </p:cNvPr>
          <p:cNvSpPr txBox="1"/>
          <p:nvPr/>
        </p:nvSpPr>
        <p:spPr>
          <a:xfrm>
            <a:off x="7350823" y="4345791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C54C87B-E5CD-43AC-81A4-CBD9D887F5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116" y="2627620"/>
            <a:ext cx="2454558" cy="1279249"/>
          </a:xfrm>
          <a:prstGeom prst="rect">
            <a:avLst/>
          </a:prstGeom>
        </p:spPr>
      </p:pic>
      <p:sp>
        <p:nvSpPr>
          <p:cNvPr id="40" name="文本框 9">
            <a:extLst>
              <a:ext uri="{FF2B5EF4-FFF2-40B4-BE49-F238E27FC236}">
                <a16:creationId xmlns:a16="http://schemas.microsoft.com/office/drawing/2014/main" id="{300EAEB7-3348-4860-BA9D-2DD12D0A48A4}"/>
              </a:ext>
            </a:extLst>
          </p:cNvPr>
          <p:cNvSpPr txBox="1"/>
          <p:nvPr/>
        </p:nvSpPr>
        <p:spPr>
          <a:xfrm>
            <a:off x="5801421" y="1047015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F2C885E-F877-44BF-A94E-DE25C79007A4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1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9">
            <a:extLst>
              <a:ext uri="{FF2B5EF4-FFF2-40B4-BE49-F238E27FC236}">
                <a16:creationId xmlns:a16="http://schemas.microsoft.com/office/drawing/2014/main" id="{E55B5DB2-F29E-4E70-B7DF-DEAC44943DA1}"/>
              </a:ext>
            </a:extLst>
          </p:cNvPr>
          <p:cNvSpPr txBox="1"/>
          <p:nvPr/>
        </p:nvSpPr>
        <p:spPr>
          <a:xfrm>
            <a:off x="264039" y="686813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>
                <a:solidFill>
                  <a:srgbClr val="0070C0"/>
                </a:solidFill>
              </a:rPr>
              <a:t>Group2</a:t>
            </a:r>
            <a:r>
              <a:rPr lang="zh-CN" altLang="en-US" sz="2000" b="1" dirty="0">
                <a:solidFill>
                  <a:srgbClr val="0070C0"/>
                </a:solidFill>
              </a:rPr>
              <a:t>：</a:t>
            </a:r>
            <a:endParaRPr lang="en-US" altLang="zh-CN" sz="2000" b="1" dirty="0">
              <a:solidFill>
                <a:srgbClr val="0070C0"/>
              </a:solidFill>
            </a:endParaRPr>
          </a:p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A761019-7C15-4F78-9479-7E3927DF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713" y="649785"/>
            <a:ext cx="2477274" cy="11564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435392C-7839-4953-97B3-3067BE894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713" y="2707730"/>
            <a:ext cx="2461054" cy="98176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6D16B8B-80FD-49DE-9031-4BA1DE3AE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918" y="688555"/>
            <a:ext cx="2194750" cy="140823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3F2BC82-1379-4DCB-9741-797E58513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573918" y="2707730"/>
            <a:ext cx="2194750" cy="10607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81A254D-5EE1-4461-8B23-69815CFEE8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068" y="4576148"/>
            <a:ext cx="2651398" cy="1264414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EFD5AA2B-B7CE-4E37-AF2D-CFC656BF3B94}"/>
              </a:ext>
            </a:extLst>
          </p:cNvPr>
          <p:cNvSpPr txBox="1"/>
          <p:nvPr/>
        </p:nvSpPr>
        <p:spPr>
          <a:xfrm>
            <a:off x="3206173" y="409814"/>
            <a:ext cx="2060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3534E86-9848-46E9-B904-04545BAA457D}"/>
              </a:ext>
            </a:extLst>
          </p:cNvPr>
          <p:cNvSpPr txBox="1"/>
          <p:nvPr/>
        </p:nvSpPr>
        <p:spPr>
          <a:xfrm>
            <a:off x="3149886" y="2443877"/>
            <a:ext cx="2143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4AC7983-1497-485A-8BF4-41994FD488CE}"/>
              </a:ext>
            </a:extLst>
          </p:cNvPr>
          <p:cNvSpPr txBox="1"/>
          <p:nvPr/>
        </p:nvSpPr>
        <p:spPr>
          <a:xfrm>
            <a:off x="2625713" y="4337839"/>
            <a:ext cx="2210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AP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8F59167-F7BD-409A-A1B4-B18A36307FBA}"/>
              </a:ext>
            </a:extLst>
          </p:cNvPr>
          <p:cNvSpPr txBox="1"/>
          <p:nvPr/>
        </p:nvSpPr>
        <p:spPr>
          <a:xfrm>
            <a:off x="7337384" y="4337839"/>
            <a:ext cx="2210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MCAO  NBP AP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15BDE649-2E14-482F-883C-2BC93D2CFBEB}"/>
              </a:ext>
            </a:extLst>
          </p:cNvPr>
          <p:cNvSpPr txBox="1"/>
          <p:nvPr/>
        </p:nvSpPr>
        <p:spPr>
          <a:xfrm>
            <a:off x="7898232" y="2443877"/>
            <a:ext cx="2060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7B78BF93-5461-4549-80BC-275FF972F72C}"/>
              </a:ext>
            </a:extLst>
          </p:cNvPr>
          <p:cNvSpPr txBox="1"/>
          <p:nvPr/>
        </p:nvSpPr>
        <p:spPr>
          <a:xfrm>
            <a:off x="7775005" y="409814"/>
            <a:ext cx="2060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46" name="文本框 9">
            <a:extLst>
              <a:ext uri="{FF2B5EF4-FFF2-40B4-BE49-F238E27FC236}">
                <a16:creationId xmlns:a16="http://schemas.microsoft.com/office/drawing/2014/main" id="{40B87C86-08B8-47F0-93EF-E9F10596E9B3}"/>
              </a:ext>
            </a:extLst>
          </p:cNvPr>
          <p:cNvSpPr txBox="1"/>
          <p:nvPr/>
        </p:nvSpPr>
        <p:spPr>
          <a:xfrm>
            <a:off x="5874437" y="988558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62B4B17-BC69-49D5-B1BD-AB494CE88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6009" y="4536530"/>
            <a:ext cx="2316681" cy="180457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DF4A9658-D0F8-4EC4-A4D5-DE0AA9B02F3E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848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9">
            <a:extLst>
              <a:ext uri="{FF2B5EF4-FFF2-40B4-BE49-F238E27FC236}">
                <a16:creationId xmlns:a16="http://schemas.microsoft.com/office/drawing/2014/main" id="{E55B5DB2-F29E-4E70-B7DF-DEAC44943DA1}"/>
              </a:ext>
            </a:extLst>
          </p:cNvPr>
          <p:cNvSpPr txBox="1"/>
          <p:nvPr/>
        </p:nvSpPr>
        <p:spPr>
          <a:xfrm>
            <a:off x="264039" y="686813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>
                <a:solidFill>
                  <a:srgbClr val="0070C0"/>
                </a:solidFill>
              </a:rPr>
              <a:t>Group3</a:t>
            </a:r>
            <a:r>
              <a:rPr lang="zh-CN" altLang="en-US" sz="2000" b="1" dirty="0">
                <a:solidFill>
                  <a:srgbClr val="0070C0"/>
                </a:solidFill>
              </a:rPr>
              <a:t>：</a:t>
            </a:r>
            <a:endParaRPr lang="en-US" altLang="zh-CN" sz="2000" b="1" dirty="0">
              <a:solidFill>
                <a:srgbClr val="0070C0"/>
              </a:solidFill>
            </a:endParaRPr>
          </a:p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46" name="文本框 9">
            <a:extLst>
              <a:ext uri="{FF2B5EF4-FFF2-40B4-BE49-F238E27FC236}">
                <a16:creationId xmlns:a16="http://schemas.microsoft.com/office/drawing/2014/main" id="{40B87C86-08B8-47F0-93EF-E9F10596E9B3}"/>
              </a:ext>
            </a:extLst>
          </p:cNvPr>
          <p:cNvSpPr txBox="1"/>
          <p:nvPr/>
        </p:nvSpPr>
        <p:spPr>
          <a:xfrm>
            <a:off x="5874437" y="988558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AD31941-D137-41FD-80A2-09C2EF5A1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460418" y="686813"/>
            <a:ext cx="2526251" cy="15116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1651360-7E3D-4E33-B576-389C20414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155" y="881174"/>
            <a:ext cx="2631888" cy="105941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48F5D45-FE71-4214-A626-AED346F39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09191" y="2831261"/>
            <a:ext cx="2182557" cy="10607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7DA83F1-6F8C-4E20-9CEC-3711DD941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853537" y="2812650"/>
            <a:ext cx="2152075" cy="106079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2E45FA3-3B83-4EA3-AF25-03B1F8A186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514849" y="4949397"/>
            <a:ext cx="2366762" cy="85922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456F5A4-87C2-45E4-BFB0-20021D57F3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9151" y="4909934"/>
            <a:ext cx="2176461" cy="1066892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B158C893-348C-46EC-8B15-944492FA3FD0}"/>
              </a:ext>
            </a:extLst>
          </p:cNvPr>
          <p:cNvSpPr txBox="1"/>
          <p:nvPr/>
        </p:nvSpPr>
        <p:spPr>
          <a:xfrm>
            <a:off x="2257341" y="478469"/>
            <a:ext cx="2403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MCAO  NBP  AP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B7FB360-8A67-4E70-A304-1835AA7D2363}"/>
              </a:ext>
            </a:extLst>
          </p:cNvPr>
          <p:cNvSpPr txBox="1"/>
          <p:nvPr/>
        </p:nvSpPr>
        <p:spPr>
          <a:xfrm>
            <a:off x="7628006" y="478469"/>
            <a:ext cx="2361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AP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0AC83B8-0082-4FDA-93B9-BDF2724C9DBB}"/>
              </a:ext>
            </a:extLst>
          </p:cNvPr>
          <p:cNvSpPr txBox="1"/>
          <p:nvPr/>
        </p:nvSpPr>
        <p:spPr>
          <a:xfrm>
            <a:off x="2805581" y="2587758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6A3528FF-CAE6-468E-AE2F-903AFA22D327}"/>
              </a:ext>
            </a:extLst>
          </p:cNvPr>
          <p:cNvSpPr txBox="1"/>
          <p:nvPr/>
        </p:nvSpPr>
        <p:spPr>
          <a:xfrm>
            <a:off x="2959909" y="4689314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8C79B12-5656-4236-B872-04CAAAC295D7}"/>
              </a:ext>
            </a:extLst>
          </p:cNvPr>
          <p:cNvSpPr txBox="1"/>
          <p:nvPr/>
        </p:nvSpPr>
        <p:spPr>
          <a:xfrm>
            <a:off x="8127987" y="2587758"/>
            <a:ext cx="2044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 S+N   MCAO  NBP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8" name="文本框 22">
            <a:extLst>
              <a:ext uri="{FF2B5EF4-FFF2-40B4-BE49-F238E27FC236}">
                <a16:creationId xmlns:a16="http://schemas.microsoft.com/office/drawing/2014/main" id="{B158C893-348C-46EC-8B15-944492FA3FD0}"/>
              </a:ext>
            </a:extLst>
          </p:cNvPr>
          <p:cNvSpPr txBox="1"/>
          <p:nvPr/>
        </p:nvSpPr>
        <p:spPr>
          <a:xfrm>
            <a:off x="8127987" y="4689314"/>
            <a:ext cx="2060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Sham   S+N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BC29289-3622-4C1F-A452-73FB2BFA8E3A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1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9">
            <a:extLst>
              <a:ext uri="{FF2B5EF4-FFF2-40B4-BE49-F238E27FC236}">
                <a16:creationId xmlns:a16="http://schemas.microsoft.com/office/drawing/2014/main" id="{E55B5DB2-F29E-4E70-B7DF-DEAC44943DA1}"/>
              </a:ext>
            </a:extLst>
          </p:cNvPr>
          <p:cNvSpPr txBox="1"/>
          <p:nvPr/>
        </p:nvSpPr>
        <p:spPr>
          <a:xfrm>
            <a:off x="264039" y="686813"/>
            <a:ext cx="17166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>
                <a:solidFill>
                  <a:srgbClr val="0070C0"/>
                </a:solidFill>
              </a:rPr>
              <a:t>Group4</a:t>
            </a:r>
            <a:r>
              <a:rPr lang="zh-CN" altLang="en-US" sz="2000" b="1" dirty="0">
                <a:solidFill>
                  <a:srgbClr val="0070C0"/>
                </a:solidFill>
              </a:rPr>
              <a:t>：</a:t>
            </a:r>
            <a:endParaRPr lang="en-US" altLang="zh-CN" sz="2000" b="1" dirty="0">
              <a:solidFill>
                <a:srgbClr val="0070C0"/>
              </a:solidFill>
            </a:endParaRPr>
          </a:p>
          <a:p>
            <a:r>
              <a:rPr lang="en-US" altLang="zh-CN" sz="2000" b="1" dirty="0"/>
              <a:t>pGSK-3</a:t>
            </a:r>
            <a:r>
              <a:rPr lang="el-GR" altLang="zh-CN" sz="2000" b="1" dirty="0"/>
              <a:t>β</a:t>
            </a:r>
            <a:endParaRPr lang="en-US" altLang="zh-CN" sz="2000" b="1" dirty="0"/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sp>
        <p:nvSpPr>
          <p:cNvPr id="46" name="文本框 9">
            <a:extLst>
              <a:ext uri="{FF2B5EF4-FFF2-40B4-BE49-F238E27FC236}">
                <a16:creationId xmlns:a16="http://schemas.microsoft.com/office/drawing/2014/main" id="{40B87C86-08B8-47F0-93EF-E9F10596E9B3}"/>
              </a:ext>
            </a:extLst>
          </p:cNvPr>
          <p:cNvSpPr txBox="1"/>
          <p:nvPr/>
        </p:nvSpPr>
        <p:spPr>
          <a:xfrm>
            <a:off x="5874437" y="988558"/>
            <a:ext cx="1716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GSK-3β</a:t>
            </a:r>
          </a:p>
          <a:p>
            <a:r>
              <a:rPr lang="en-US" altLang="zh-CN" sz="2000" b="1" dirty="0"/>
              <a:t>Repeat1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Repeat2</a:t>
            </a:r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en-US" altLang="zh-CN" sz="2000" b="1" dirty="0"/>
          </a:p>
          <a:p>
            <a:endParaRPr lang="zh-CN" altLang="en-US" sz="2000" b="1" dirty="0"/>
          </a:p>
          <a:p>
            <a:r>
              <a:rPr lang="en-US" altLang="zh-CN" sz="2000" b="1" dirty="0"/>
              <a:t>Repeat3</a:t>
            </a:r>
            <a:endParaRPr lang="zh-CN" altLang="en-US" sz="2000" b="1" dirty="0"/>
          </a:p>
          <a:p>
            <a:endParaRPr lang="zh-CN" altLang="en-US" sz="20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1FDBE37-208E-46F3-A535-0280BFA82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175968" y="736273"/>
            <a:ext cx="3001074" cy="129988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BCD6CD0-B37B-4118-B804-1D90B75B3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46585" y="812881"/>
            <a:ext cx="3156802" cy="10389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45C4582-F92C-4679-ABD5-940CC5296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591066" y="4712819"/>
            <a:ext cx="2689316" cy="1212829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585C254-2C7B-4035-8856-2250E49DFA8D}"/>
              </a:ext>
            </a:extLst>
          </p:cNvPr>
          <p:cNvSpPr txBox="1"/>
          <p:nvPr/>
        </p:nvSpPr>
        <p:spPr>
          <a:xfrm>
            <a:off x="2025450" y="548313"/>
            <a:ext cx="2210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76ACA57-7A18-4081-9795-F7A35C4C6098}"/>
              </a:ext>
            </a:extLst>
          </p:cNvPr>
          <p:cNvSpPr txBox="1"/>
          <p:nvPr/>
        </p:nvSpPr>
        <p:spPr>
          <a:xfrm>
            <a:off x="7400717" y="548313"/>
            <a:ext cx="2210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C99334F-6373-415F-948F-FEC52753A24C}"/>
              </a:ext>
            </a:extLst>
          </p:cNvPr>
          <p:cNvSpPr txBox="1"/>
          <p:nvPr/>
        </p:nvSpPr>
        <p:spPr>
          <a:xfrm>
            <a:off x="2143682" y="2485424"/>
            <a:ext cx="2553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1D6CD72-E35F-4468-B826-E3F58E7C45B8}"/>
              </a:ext>
            </a:extLst>
          </p:cNvPr>
          <p:cNvSpPr txBox="1"/>
          <p:nvPr/>
        </p:nvSpPr>
        <p:spPr>
          <a:xfrm>
            <a:off x="7431347" y="2485424"/>
            <a:ext cx="2553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AP  </a:t>
            </a:r>
            <a:r>
              <a:rPr lang="en-US" altLang="zh-CN" sz="1200" b="1" dirty="0" err="1">
                <a:solidFill>
                  <a:srgbClr val="0070C0"/>
                </a:solidFill>
              </a:rPr>
              <a:t>AP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0" name="文本框 15">
            <a:extLst>
              <a:ext uri="{FF2B5EF4-FFF2-40B4-BE49-F238E27FC236}">
                <a16:creationId xmlns:a16="http://schemas.microsoft.com/office/drawing/2014/main" id="{D585C254-2C7B-4035-8856-2250E49DFA8D}"/>
              </a:ext>
            </a:extLst>
          </p:cNvPr>
          <p:cNvSpPr txBox="1"/>
          <p:nvPr/>
        </p:nvSpPr>
        <p:spPr>
          <a:xfrm>
            <a:off x="2105686" y="4502441"/>
            <a:ext cx="2085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21" name="文本框 15">
            <a:extLst>
              <a:ext uri="{FF2B5EF4-FFF2-40B4-BE49-F238E27FC236}">
                <a16:creationId xmlns:a16="http://schemas.microsoft.com/office/drawing/2014/main" id="{D585C254-2C7B-4035-8856-2250E49DFA8D}"/>
              </a:ext>
            </a:extLst>
          </p:cNvPr>
          <p:cNvSpPr txBox="1"/>
          <p:nvPr/>
        </p:nvSpPr>
        <p:spPr>
          <a:xfrm>
            <a:off x="7591066" y="4502441"/>
            <a:ext cx="1976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rgbClr val="0070C0"/>
                </a:solidFill>
              </a:rPr>
              <a:t>Sham  S+N   MCAO  NBP 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5B15223A-A025-469E-B390-2E03ED9A61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6585" y="2716236"/>
            <a:ext cx="3617515" cy="1477484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BC6693C-185F-4E59-8441-157510A0F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5331" y="4742421"/>
            <a:ext cx="2225233" cy="780356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866037CA-26F5-457C-BB09-EC08C4E5F988}"/>
              </a:ext>
            </a:extLst>
          </p:cNvPr>
          <p:cNvSpPr txBox="1"/>
          <p:nvPr/>
        </p:nvSpPr>
        <p:spPr>
          <a:xfrm>
            <a:off x="0" y="0"/>
            <a:ext cx="2383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pGSK-3</a:t>
            </a:r>
            <a:r>
              <a:rPr lang="el-GR" altLang="zh-CN" sz="2000" b="1" dirty="0">
                <a:solidFill>
                  <a:srgbClr val="C00000"/>
                </a:solidFill>
              </a:rPr>
              <a:t>β</a:t>
            </a:r>
            <a:r>
              <a:rPr lang="en-US" altLang="zh-CN" sz="2000" b="1" dirty="0">
                <a:solidFill>
                  <a:srgbClr val="C00000"/>
                </a:solidFill>
              </a:rPr>
              <a:t>/GSK-3β</a:t>
            </a:r>
            <a:endParaRPr lang="zh-CN" altLang="en-US" sz="20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1CF001F-8C79-4591-BE50-F1CC55D28B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6005" y="2750610"/>
            <a:ext cx="3950550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49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93702</TotalTime>
  <Words>1619</Words>
  <Application>Microsoft Office PowerPoint</Application>
  <PresentationFormat>宽屏</PresentationFormat>
  <Paragraphs>1018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3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 兰</dc:creator>
  <cp:lastModifiedBy>张 兰</cp:lastModifiedBy>
  <cp:revision>106</cp:revision>
  <dcterms:created xsi:type="dcterms:W3CDTF">2023-11-17T14:29:46Z</dcterms:created>
  <dcterms:modified xsi:type="dcterms:W3CDTF">2024-09-10T04:15:15Z</dcterms:modified>
</cp:coreProperties>
</file>