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0065"/>
    <a:srgbClr val="003969"/>
    <a:srgbClr val="65AA00"/>
    <a:srgbClr val="0092F7"/>
    <a:srgbClr val="960059"/>
    <a:srgbClr val="860050"/>
    <a:srgbClr val="DA0082"/>
    <a:srgbClr val="920057"/>
    <a:srgbClr val="8A0052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39" autoAdjust="0"/>
    <p:restoredTop sz="94660"/>
  </p:normalViewPr>
  <p:slideViewPr>
    <p:cSldViewPr snapToGrid="0">
      <p:cViewPr varScale="1">
        <p:scale>
          <a:sx n="82" d="100"/>
          <a:sy n="82" d="100"/>
        </p:scale>
        <p:origin x="5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08/09/2024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2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Low incidence of acute kidney injury in very low birth weight  infants 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</a:t>
            </a:r>
            <a:r>
              <a:rPr lang="en-US" sz="2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early caffeine treatment - a single center study</a:t>
            </a:r>
            <a:endParaRPr lang="en-U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16000" algn="l"/>
            <a:r>
              <a:rPr lang="en-GB" sz="24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0182" y="1189759"/>
            <a:ext cx="11921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AIM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ssess the incidence of AKI in VLBW infants treated uniformly with early high dose caffeine.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72881" y="1891693"/>
            <a:ext cx="11505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  <a:p>
            <a:endParaRPr lang="en-GB" dirty="0">
              <a:solidFill>
                <a:srgbClr val="0065AA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Schlesinger</a:t>
            </a:r>
            <a:r>
              <a:rPr lang="en-GB" sz="2000" b="1" dirty="0">
                <a:solidFill>
                  <a:schemeClr val="bg1"/>
                </a:solidFill>
                <a:latin typeface="+mj-lt"/>
              </a:rPr>
              <a:t> et al. 2024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719172"/>
            <a:ext cx="7141846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incidence of AKI in a cohort of VLBW infants, uniformly early treated with Caffeine was significantly lower as compared to previous studies, especially in the first week of life.   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en-GB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en-GB" dirty="0">
                <a:solidFill>
                  <a:schemeClr val="bg1"/>
                </a:solidFill>
              </a:rPr>
              <a:t>-----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Freeform: Shape 46">
            <a:extLst>
              <a:ext uri="{FF2B5EF4-FFF2-40B4-BE49-F238E27FC236}">
                <a16:creationId xmlns:a16="http://schemas.microsoft.com/office/drawing/2014/main" id="{A21C1D12-802C-536C-5A0D-12408072AA3C}"/>
              </a:ext>
            </a:extLst>
          </p:cNvPr>
          <p:cNvSpPr/>
          <p:nvPr/>
        </p:nvSpPr>
        <p:spPr>
          <a:xfrm>
            <a:off x="500019" y="2352524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Freeform: Shape 46">
            <a:extLst>
              <a:ext uri="{FF2B5EF4-FFF2-40B4-BE49-F238E27FC236}">
                <a16:creationId xmlns:a16="http://schemas.microsoft.com/office/drawing/2014/main" id="{A452E423-35D0-8C92-3983-B0F5B1FB9B21}"/>
              </a:ext>
            </a:extLst>
          </p:cNvPr>
          <p:cNvSpPr/>
          <p:nvPr/>
        </p:nvSpPr>
        <p:spPr>
          <a:xfrm>
            <a:off x="756661" y="2810178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437A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Freeform: Shape 46">
            <a:extLst>
              <a:ext uri="{FF2B5EF4-FFF2-40B4-BE49-F238E27FC236}">
                <a16:creationId xmlns:a16="http://schemas.microsoft.com/office/drawing/2014/main" id="{CB64170C-EA7D-7104-AC64-8860DF094DEE}"/>
              </a:ext>
            </a:extLst>
          </p:cNvPr>
          <p:cNvSpPr/>
          <p:nvPr/>
        </p:nvSpPr>
        <p:spPr>
          <a:xfrm>
            <a:off x="1079498" y="2352524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65AA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" name="Freeform: Shape 46">
            <a:extLst>
              <a:ext uri="{FF2B5EF4-FFF2-40B4-BE49-F238E27FC236}">
                <a16:creationId xmlns:a16="http://schemas.microsoft.com/office/drawing/2014/main" id="{8CD7EA42-AF3E-F3C5-C185-BF0631494862}"/>
              </a:ext>
            </a:extLst>
          </p:cNvPr>
          <p:cNvSpPr/>
          <p:nvPr/>
        </p:nvSpPr>
        <p:spPr>
          <a:xfrm>
            <a:off x="1409803" y="2767078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AA0065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7" name="Rectangle 48">
            <a:extLst>
              <a:ext uri="{FF2B5EF4-FFF2-40B4-BE49-F238E27FC236}">
                <a16:creationId xmlns:a16="http://schemas.microsoft.com/office/drawing/2014/main" id="{EF8C8084-9718-CCE7-FFC9-D58427FEA76C}"/>
              </a:ext>
            </a:extLst>
          </p:cNvPr>
          <p:cNvSpPr/>
          <p:nvPr/>
        </p:nvSpPr>
        <p:spPr>
          <a:xfrm>
            <a:off x="402288" y="4064654"/>
            <a:ext cx="1958357" cy="646330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rgbClr val="296DC0"/>
                </a:solidFill>
              </a:rPr>
              <a:t>301 VLBW infants treated uniformly with early high dose Caffeine</a:t>
            </a:r>
          </a:p>
        </p:txBody>
      </p:sp>
      <p:cxnSp>
        <p:nvCxnSpPr>
          <p:cNvPr id="8" name="Straight Arrow Connector 44">
            <a:extLst>
              <a:ext uri="{FF2B5EF4-FFF2-40B4-BE49-F238E27FC236}">
                <a16:creationId xmlns:a16="http://schemas.microsoft.com/office/drawing/2014/main" id="{22CAE94E-B744-FE50-4D14-39BAD2DF33B7}"/>
              </a:ext>
            </a:extLst>
          </p:cNvPr>
          <p:cNvCxnSpPr/>
          <p:nvPr/>
        </p:nvCxnSpPr>
        <p:spPr>
          <a:xfrm flipV="1">
            <a:off x="2432497" y="2676933"/>
            <a:ext cx="628373" cy="468037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44">
            <a:extLst>
              <a:ext uri="{FF2B5EF4-FFF2-40B4-BE49-F238E27FC236}">
                <a16:creationId xmlns:a16="http://schemas.microsoft.com/office/drawing/2014/main" id="{F04F70B4-FFA5-885D-511F-DD2B60C3CED0}"/>
              </a:ext>
            </a:extLst>
          </p:cNvPr>
          <p:cNvCxnSpPr>
            <a:cxnSpLocks/>
          </p:cNvCxnSpPr>
          <p:nvPr/>
        </p:nvCxnSpPr>
        <p:spPr>
          <a:xfrm>
            <a:off x="2420104" y="3374661"/>
            <a:ext cx="628373" cy="235296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תיבת טקסט 11">
            <a:extLst>
              <a:ext uri="{FF2B5EF4-FFF2-40B4-BE49-F238E27FC236}">
                <a16:creationId xmlns:a16="http://schemas.microsoft.com/office/drawing/2014/main" id="{85D50463-7FDA-23F1-93F1-11F3C4B741C6}"/>
              </a:ext>
            </a:extLst>
          </p:cNvPr>
          <p:cNvSpPr txBox="1"/>
          <p:nvPr/>
        </p:nvSpPr>
        <p:spPr>
          <a:xfrm>
            <a:off x="3085217" y="2515426"/>
            <a:ext cx="5069738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rgbClr val="296DC0"/>
                </a:solidFill>
              </a:rPr>
              <a:t>41 (</a:t>
            </a:r>
            <a:r>
              <a:rPr lang="en-GB" sz="2800" b="1" dirty="0">
                <a:solidFill>
                  <a:srgbClr val="296DC0"/>
                </a:solidFill>
              </a:rPr>
              <a:t>14%</a:t>
            </a:r>
            <a:r>
              <a:rPr lang="en-GB" sz="1800" b="1" dirty="0">
                <a:solidFill>
                  <a:srgbClr val="296DC0"/>
                </a:solidFill>
              </a:rPr>
              <a:t>) infants with AKI, </a:t>
            </a:r>
            <a:r>
              <a:rPr lang="en-GB" sz="2800" b="1" dirty="0">
                <a:solidFill>
                  <a:srgbClr val="296DC0"/>
                </a:solidFill>
              </a:rPr>
              <a:t>4%</a:t>
            </a:r>
            <a:r>
              <a:rPr lang="en-GB" sz="1800" b="1" dirty="0">
                <a:solidFill>
                  <a:srgbClr val="296DC0"/>
                </a:solidFill>
              </a:rPr>
              <a:t> with early onset AKI</a:t>
            </a:r>
            <a:endParaRPr lang="he-IL" dirty="0"/>
          </a:p>
        </p:txBody>
      </p:sp>
      <p:sp>
        <p:nvSpPr>
          <p:cNvPr id="14" name="תיבת טקסט 13">
            <a:extLst>
              <a:ext uri="{FF2B5EF4-FFF2-40B4-BE49-F238E27FC236}">
                <a16:creationId xmlns:a16="http://schemas.microsoft.com/office/drawing/2014/main" id="{A863BCCE-00B5-0F08-D25E-FEDD8D7F10D0}"/>
              </a:ext>
            </a:extLst>
          </p:cNvPr>
          <p:cNvSpPr txBox="1"/>
          <p:nvPr/>
        </p:nvSpPr>
        <p:spPr>
          <a:xfrm>
            <a:off x="3127106" y="3416622"/>
            <a:ext cx="61115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rgbClr val="296DC0"/>
                </a:solidFill>
              </a:rPr>
              <a:t>260 (86%) infants without AKI</a:t>
            </a:r>
            <a:endParaRPr lang="he-IL" dirty="0"/>
          </a:p>
        </p:txBody>
      </p:sp>
      <p:sp>
        <p:nvSpPr>
          <p:cNvPr id="15" name="Up Arrow 22">
            <a:extLst>
              <a:ext uri="{FF2B5EF4-FFF2-40B4-BE49-F238E27FC236}">
                <a16:creationId xmlns:a16="http://schemas.microsoft.com/office/drawing/2014/main" id="{EADE5D68-E72A-49FE-457E-5D46FB7E4FD3}"/>
              </a:ext>
            </a:extLst>
          </p:cNvPr>
          <p:cNvSpPr/>
          <p:nvPr/>
        </p:nvSpPr>
        <p:spPr>
          <a:xfrm flipH="1" flipV="1">
            <a:off x="9229306" y="2260172"/>
            <a:ext cx="295090" cy="37966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Up Arrow 22">
            <a:extLst>
              <a:ext uri="{FF2B5EF4-FFF2-40B4-BE49-F238E27FC236}">
                <a16:creationId xmlns:a16="http://schemas.microsoft.com/office/drawing/2014/main" id="{467457E5-8F0E-8EBD-B7FE-410BD99A6F55}"/>
              </a:ext>
            </a:extLst>
          </p:cNvPr>
          <p:cNvSpPr/>
          <p:nvPr/>
        </p:nvSpPr>
        <p:spPr>
          <a:xfrm rot="10800000" flipH="1" flipV="1">
            <a:off x="9238656" y="3952431"/>
            <a:ext cx="295090" cy="37966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Up Arrow 22">
            <a:extLst>
              <a:ext uri="{FF2B5EF4-FFF2-40B4-BE49-F238E27FC236}">
                <a16:creationId xmlns:a16="http://schemas.microsoft.com/office/drawing/2014/main" id="{46A98CA0-8384-D6E5-E80E-20055F9C2428}"/>
              </a:ext>
            </a:extLst>
          </p:cNvPr>
          <p:cNvSpPr/>
          <p:nvPr/>
        </p:nvSpPr>
        <p:spPr>
          <a:xfrm rot="10800000" flipH="1" flipV="1">
            <a:off x="9238656" y="3418602"/>
            <a:ext cx="295090" cy="37966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תיבת טקסט 19">
            <a:extLst>
              <a:ext uri="{FF2B5EF4-FFF2-40B4-BE49-F238E27FC236}">
                <a16:creationId xmlns:a16="http://schemas.microsoft.com/office/drawing/2014/main" id="{91A9E381-F6A3-6BF6-ED54-30E3678D059F}"/>
              </a:ext>
            </a:extLst>
          </p:cNvPr>
          <p:cNvSpPr txBox="1"/>
          <p:nvPr/>
        </p:nvSpPr>
        <p:spPr>
          <a:xfrm>
            <a:off x="9612504" y="2267584"/>
            <a:ext cx="21663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rgbClr val="296DC0"/>
                </a:solidFill>
              </a:rPr>
              <a:t>Lower birth weight</a:t>
            </a:r>
            <a:endParaRPr lang="he-IL" dirty="0"/>
          </a:p>
        </p:txBody>
      </p:sp>
      <p:sp>
        <p:nvSpPr>
          <p:cNvPr id="21" name="Up Arrow 22">
            <a:extLst>
              <a:ext uri="{FF2B5EF4-FFF2-40B4-BE49-F238E27FC236}">
                <a16:creationId xmlns:a16="http://schemas.microsoft.com/office/drawing/2014/main" id="{F206E4F4-DE24-9D00-F917-8211A1E9C46C}"/>
              </a:ext>
            </a:extLst>
          </p:cNvPr>
          <p:cNvSpPr/>
          <p:nvPr/>
        </p:nvSpPr>
        <p:spPr>
          <a:xfrm flipH="1" flipV="1">
            <a:off x="9234659" y="2816242"/>
            <a:ext cx="295090" cy="37966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תיבת טקסט 21">
            <a:extLst>
              <a:ext uri="{FF2B5EF4-FFF2-40B4-BE49-F238E27FC236}">
                <a16:creationId xmlns:a16="http://schemas.microsoft.com/office/drawing/2014/main" id="{DA394D90-3BFC-0B37-3251-A85E77F4336A}"/>
              </a:ext>
            </a:extLst>
          </p:cNvPr>
          <p:cNvSpPr txBox="1"/>
          <p:nvPr/>
        </p:nvSpPr>
        <p:spPr>
          <a:xfrm>
            <a:off x="9612504" y="2835003"/>
            <a:ext cx="27909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rgbClr val="296DC0"/>
                </a:solidFill>
              </a:rPr>
              <a:t>Lower gestational age</a:t>
            </a:r>
            <a:endParaRPr lang="he-IL" dirty="0"/>
          </a:p>
        </p:txBody>
      </p:sp>
      <p:sp>
        <p:nvSpPr>
          <p:cNvPr id="23" name="תיבת טקסט 22">
            <a:extLst>
              <a:ext uri="{FF2B5EF4-FFF2-40B4-BE49-F238E27FC236}">
                <a16:creationId xmlns:a16="http://schemas.microsoft.com/office/drawing/2014/main" id="{533D6285-7199-F48D-6C40-CF6581994C5D}"/>
              </a:ext>
            </a:extLst>
          </p:cNvPr>
          <p:cNvSpPr txBox="1"/>
          <p:nvPr/>
        </p:nvSpPr>
        <p:spPr>
          <a:xfrm>
            <a:off x="9629020" y="3402422"/>
            <a:ext cx="27909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rgbClr val="296DC0"/>
                </a:solidFill>
              </a:rPr>
              <a:t>Higher CRIB II score</a:t>
            </a:r>
            <a:endParaRPr lang="he-IL" dirty="0"/>
          </a:p>
        </p:txBody>
      </p:sp>
      <p:cxnSp>
        <p:nvCxnSpPr>
          <p:cNvPr id="29" name="Straight Arrow Connector 44">
            <a:extLst>
              <a:ext uri="{FF2B5EF4-FFF2-40B4-BE49-F238E27FC236}">
                <a16:creationId xmlns:a16="http://schemas.microsoft.com/office/drawing/2014/main" id="{96FF67B1-ED4C-EA4D-ACE3-B1BF7724FCE9}"/>
              </a:ext>
            </a:extLst>
          </p:cNvPr>
          <p:cNvCxnSpPr>
            <a:cxnSpLocks/>
          </p:cNvCxnSpPr>
          <p:nvPr/>
        </p:nvCxnSpPr>
        <p:spPr>
          <a:xfrm>
            <a:off x="8019136" y="2810178"/>
            <a:ext cx="877788" cy="0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תיבת טקסט 32">
            <a:extLst>
              <a:ext uri="{FF2B5EF4-FFF2-40B4-BE49-F238E27FC236}">
                <a16:creationId xmlns:a16="http://schemas.microsoft.com/office/drawing/2014/main" id="{640FE97C-5B72-3B48-24C2-5AB38BE50C85}"/>
              </a:ext>
            </a:extLst>
          </p:cNvPr>
          <p:cNvSpPr txBox="1"/>
          <p:nvPr/>
        </p:nvSpPr>
        <p:spPr>
          <a:xfrm>
            <a:off x="9612504" y="4517300"/>
            <a:ext cx="27909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rgbClr val="296DC0"/>
                </a:solidFill>
              </a:rPr>
              <a:t>Higher mortality</a:t>
            </a:r>
            <a:endParaRPr lang="he-IL" dirty="0"/>
          </a:p>
        </p:txBody>
      </p:sp>
      <p:sp>
        <p:nvSpPr>
          <p:cNvPr id="34" name="תיבת טקסט 33">
            <a:extLst>
              <a:ext uri="{FF2B5EF4-FFF2-40B4-BE49-F238E27FC236}">
                <a16:creationId xmlns:a16="http://schemas.microsoft.com/office/drawing/2014/main" id="{3128064F-27DF-DC0C-87EB-2554811C7D64}"/>
              </a:ext>
            </a:extLst>
          </p:cNvPr>
          <p:cNvSpPr txBox="1"/>
          <p:nvPr/>
        </p:nvSpPr>
        <p:spPr>
          <a:xfrm>
            <a:off x="9612504" y="3949881"/>
            <a:ext cx="27909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rgbClr val="296DC0"/>
                </a:solidFill>
              </a:rPr>
              <a:t>Longer hospitalization</a:t>
            </a:r>
            <a:endParaRPr lang="he-IL" dirty="0"/>
          </a:p>
        </p:txBody>
      </p:sp>
      <p:sp>
        <p:nvSpPr>
          <p:cNvPr id="35" name="Up Arrow 22">
            <a:extLst>
              <a:ext uri="{FF2B5EF4-FFF2-40B4-BE49-F238E27FC236}">
                <a16:creationId xmlns:a16="http://schemas.microsoft.com/office/drawing/2014/main" id="{6D10EB32-E9F6-50C3-D05C-E8CC72B977BF}"/>
              </a:ext>
            </a:extLst>
          </p:cNvPr>
          <p:cNvSpPr/>
          <p:nvPr/>
        </p:nvSpPr>
        <p:spPr>
          <a:xfrm rot="10800000" flipH="1" flipV="1">
            <a:off x="9238656" y="4505970"/>
            <a:ext cx="295090" cy="37966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3310</TotalTime>
  <Words>130</Words>
  <Application>Microsoft Office PowerPoint</Application>
  <PresentationFormat>מסך רחב</PresentationFormat>
  <Paragraphs>16</Paragraphs>
  <Slides>1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מצגת של PowerPoint‏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אורי בר</cp:lastModifiedBy>
  <cp:revision>62</cp:revision>
  <dcterms:created xsi:type="dcterms:W3CDTF">2019-06-13T12:30:18Z</dcterms:created>
  <dcterms:modified xsi:type="dcterms:W3CDTF">2024-09-08T13:29:47Z</dcterms:modified>
</cp:coreProperties>
</file>