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19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2EEC647-9561-B2FE-0578-3E236D7AA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E7B93A3D-0966-6EC3-2DCB-4FCD71F8D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7A768CD5-6741-D390-B8D1-697023D89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8247-1CCE-E648-A552-22D955982BDD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5215748E-4C4B-8F5A-A9C9-B60948036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DF5928F8-0EFC-1E8C-380C-5645C9F3B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2E49-DAF7-2840-B70E-DB740FDE05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1282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2C8F5EA-3723-9743-F4D0-DE7A0792A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EAF28F20-08D5-7F33-E3FF-C5E2B1C79C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C4CDAC44-419F-E959-8F7C-19DED4BE1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8247-1CCE-E648-A552-22D955982BDD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A1279CE8-5F7A-8FA0-0369-DD9E34E87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A6BF99C3-0B43-C038-748B-80F404902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2E49-DAF7-2840-B70E-DB740FDE05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552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B8D98CD0-7031-10A1-1203-CE704DD8DE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01E5C216-71A1-2EDA-DD72-C6C93277F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F9D6676D-13E1-334C-E2AC-5EAEE0529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8247-1CCE-E648-A552-22D955982BDD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F13E5109-5109-3E58-17D4-C3DB6E343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FE37845C-FFF2-9CC2-987B-41B4E60D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2E49-DAF7-2840-B70E-DB740FDE05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8531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=""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=""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=""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194435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9AA0882-88E7-BE0C-E0A8-63D16F8F5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33AB91F3-4734-F0D4-9DAE-57AA70144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869E3E9D-E7B3-08BE-4278-09A32F33A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8247-1CCE-E648-A552-22D955982BDD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F5A5426D-8B97-0B03-F495-3A20B9A91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852E8E46-B5D1-1EE4-A7AE-2AC331BC8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2E49-DAF7-2840-B70E-DB740FDE05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5205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B468E879-9948-4526-E230-A8431A22F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30F10879-1230-18B5-F2E6-79CA4D006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7EBC6AAF-49D5-4AA6-1998-9B33DADA6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8247-1CCE-E648-A552-22D955982BDD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C90F093-805E-268C-EB47-1A80C8F78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20B7894E-86F1-486B-A412-4B499B4A4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2E49-DAF7-2840-B70E-DB740FDE05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227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9EB00FC-6EA7-1152-B831-2EC9FE1B2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CF39475E-6DEB-DB35-60D0-47DACE5161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F51818BF-B5DA-3131-C525-00C1F2F4E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DFAF63C8-8E8D-6570-B789-F61E2BDCC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8247-1CCE-E648-A552-22D955982BDD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34AB093F-4F12-1F58-41AA-E736BC7DF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BC8A711D-D710-EEA4-2F4B-217E7C14F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2E49-DAF7-2840-B70E-DB740FDE05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1318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1AD4F6B-5C96-5E3E-E172-2AA2085FC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B0C47C6C-A280-F729-615C-AF80A0838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0580901E-8A03-5894-855C-1C6C2B40C8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A620B50F-29D0-0350-8D44-4DDFA7D72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CE3D2DC6-680B-E16A-8AE3-99D449BE3B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B89F03AE-851B-8C3F-6F34-722E8F3E5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8247-1CCE-E648-A552-22D955982BDD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3E8FDC26-3C43-CC27-47A2-03FB218D1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50767D77-46C1-6A3F-1594-03DC33FAB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2E49-DAF7-2840-B70E-DB740FDE05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22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1AC61AB-839C-6213-3CA0-AA85CB4CB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07F05707-8FFB-C75F-452B-82BFF75E3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8247-1CCE-E648-A552-22D955982BDD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32B2F45C-82C2-A8DF-7C61-D6E703F58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9099A16F-D96C-5D4B-ABD9-12C94EB0A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2E49-DAF7-2840-B70E-DB740FDE05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4596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623E1DFB-FA3F-534C-BB37-E954D8639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8247-1CCE-E648-A552-22D955982BDD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F319AF7D-E6F8-616C-F7F3-E2BB96836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669CD713-6853-6067-D58A-E1EE467CF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2E49-DAF7-2840-B70E-DB740FDE05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8544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29784C9-F056-9EA6-65A0-DB7753AE1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E8B8F191-71D0-17B3-8629-8B902E56C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EBAFD0B6-9E63-4EB3-952D-BE9D00505E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B8205FA5-52E0-929B-C2BB-A6B767586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8247-1CCE-E648-A552-22D955982BDD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A848DF85-960C-78A3-C477-1B3F7F216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5B307D2C-4872-77F3-080C-E19D5A0CB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2E49-DAF7-2840-B70E-DB740FDE05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054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77C06FD-E6F4-A7F1-3254-D1B0D6374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0C4A5166-E7EF-0F15-9138-07F3D0D4A1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A0E08E97-B43E-79FD-AA92-EEEBA94D2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18C34A0D-F130-16EC-10BA-F61A914EE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8247-1CCE-E648-A552-22D955982BDD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9DD3435B-1B83-C3D3-528E-896E9862F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38126D8A-9A3B-9D47-F57F-8014C0B6A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92E49-DAF7-2840-B70E-DB740FDE05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0400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BCE16B47-550C-B277-5D88-03254042D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E5EC45BC-C6B8-661A-BDC0-E6E583A64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E6A6AAFC-B8FA-3DB6-6246-846E0BD8B9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128247-1CCE-E648-A552-22D955982BDD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7906FEE1-4446-8D42-1CDF-EEC6391E5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CAB77D77-AD46-504A-AAEC-77EBA14ED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E92E49-DAF7-2840-B70E-DB740FDE05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534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 OF FERRIC CARBOXYMALTOSE THERAPY IN PEDIATRIC KIDNEY TRANSPLANT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PATIENTS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1069" y="1135329"/>
            <a:ext cx="11870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To demonstrate that FCM is safe and effective in the therapy of iron deficiency </a:t>
            </a:r>
            <a:r>
              <a:rPr lang="en-GB" dirty="0" err="1">
                <a:solidFill>
                  <a:schemeClr val="bg1"/>
                </a:solidFill>
              </a:rPr>
              <a:t>anemia</a:t>
            </a:r>
            <a:r>
              <a:rPr lang="en-GB" dirty="0">
                <a:solidFill>
                  <a:schemeClr val="bg1"/>
                </a:solidFill>
              </a:rPr>
              <a:t> in </a:t>
            </a:r>
            <a:r>
              <a:rPr lang="en-GB" dirty="0" err="1">
                <a:solidFill>
                  <a:schemeClr val="bg1"/>
                </a:solidFill>
              </a:rPr>
              <a:t>pediatric</a:t>
            </a:r>
            <a:r>
              <a:rPr lang="en-GB" dirty="0">
                <a:solidFill>
                  <a:schemeClr val="bg1"/>
                </a:solidFill>
              </a:rPr>
              <a:t> KT patients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70065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[Torres] 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FCM </a:t>
            </a:r>
            <a:r>
              <a:rPr lang="en-GB" dirty="0" err="1">
                <a:solidFill>
                  <a:schemeClr val="bg1"/>
                </a:solidFill>
              </a:rPr>
              <a:t>i.v.</a:t>
            </a:r>
            <a:r>
              <a:rPr lang="en-GB" dirty="0">
                <a:solidFill>
                  <a:schemeClr val="bg1"/>
                </a:solidFill>
              </a:rPr>
              <a:t> therapy is effective and safe in the correction of ID and IDA in KT </a:t>
            </a:r>
            <a:r>
              <a:rPr lang="en-GB" dirty="0" err="1">
                <a:solidFill>
                  <a:schemeClr val="bg1"/>
                </a:solidFill>
              </a:rPr>
              <a:t>pediatric</a:t>
            </a:r>
            <a:r>
              <a:rPr lang="en-GB" dirty="0">
                <a:solidFill>
                  <a:schemeClr val="bg1"/>
                </a:solidFill>
              </a:rPr>
              <a:t> patients during stable post-transplant follow up.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36A2367-4C1F-DF61-526E-3B5E7804B265}"/>
              </a:ext>
            </a:extLst>
          </p:cNvPr>
          <p:cNvSpPr txBox="1"/>
          <p:nvPr/>
        </p:nvSpPr>
        <p:spPr>
          <a:xfrm>
            <a:off x="536595" y="5253911"/>
            <a:ext cx="10972653" cy="339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1200" b="1" dirty="0">
                <a:solidFill>
                  <a:srgbClr val="00396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SAFETY AND EFFECTIVENESS OF FERRIC CARBOXYMALTOSE INTRAVENOUS THERAPY IN PEDIATRIC PATIENTS WITH KIDNEY TRANSPLANT</a:t>
            </a:r>
            <a:endParaRPr lang="it-IT" sz="1200" dirty="0">
              <a:solidFill>
                <a:srgbClr val="00396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Freeform: Shape 46">
            <a:extLst>
              <a:ext uri="{FF2B5EF4-FFF2-40B4-BE49-F238E27FC236}">
                <a16:creationId xmlns="" xmlns:a16="http://schemas.microsoft.com/office/drawing/2014/main" id="{66CA6F86-368C-1AD7-5865-724E6BD68FEB}"/>
              </a:ext>
            </a:extLst>
          </p:cNvPr>
          <p:cNvSpPr/>
          <p:nvPr/>
        </p:nvSpPr>
        <p:spPr>
          <a:xfrm>
            <a:off x="374620" y="2787141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3" name="TextBox 29">
            <a:extLst>
              <a:ext uri="{FF2B5EF4-FFF2-40B4-BE49-F238E27FC236}">
                <a16:creationId xmlns="" xmlns:a16="http://schemas.microsoft.com/office/drawing/2014/main" id="{FBFFC309-1774-46D1-2627-70D06509E619}"/>
              </a:ext>
            </a:extLst>
          </p:cNvPr>
          <p:cNvSpPr txBox="1"/>
          <p:nvPr/>
        </p:nvSpPr>
        <p:spPr>
          <a:xfrm>
            <a:off x="55212" y="3927178"/>
            <a:ext cx="2154585" cy="400110"/>
          </a:xfrm>
          <a:prstGeom prst="rect">
            <a:avLst/>
          </a:prstGeom>
          <a:noFill/>
          <a:ln>
            <a:solidFill>
              <a:srgbClr val="00396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3969"/>
                </a:solidFill>
              </a:rPr>
              <a:t>15 KT patients</a:t>
            </a:r>
          </a:p>
        </p:txBody>
      </p:sp>
      <p:cxnSp>
        <p:nvCxnSpPr>
          <p:cNvPr id="54" name="Straight Arrow Connector 44">
            <a:extLst>
              <a:ext uri="{FF2B5EF4-FFF2-40B4-BE49-F238E27FC236}">
                <a16:creationId xmlns="" xmlns:a16="http://schemas.microsoft.com/office/drawing/2014/main" id="{FD9BF495-5C28-9D78-548B-553F7D8C2BCF}"/>
              </a:ext>
            </a:extLst>
          </p:cNvPr>
          <p:cNvCxnSpPr>
            <a:cxnSpLocks/>
          </p:cNvCxnSpPr>
          <p:nvPr/>
        </p:nvCxnSpPr>
        <p:spPr>
          <a:xfrm flipV="1">
            <a:off x="1815894" y="3677834"/>
            <a:ext cx="235541" cy="135829"/>
          </a:xfrm>
          <a:prstGeom prst="straightConnector1">
            <a:avLst/>
          </a:prstGeom>
          <a:ln w="31750">
            <a:solidFill>
              <a:srgbClr val="0070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46">
            <a:extLst>
              <a:ext uri="{FF2B5EF4-FFF2-40B4-BE49-F238E27FC236}">
                <a16:creationId xmlns="" xmlns:a16="http://schemas.microsoft.com/office/drawing/2014/main" id="{A365D6EF-B3FB-1B84-D7CF-391C4432A0C5}"/>
              </a:ext>
            </a:extLst>
          </p:cNvPr>
          <p:cNvCxnSpPr>
            <a:cxnSpLocks/>
          </p:cNvCxnSpPr>
          <p:nvPr/>
        </p:nvCxnSpPr>
        <p:spPr>
          <a:xfrm>
            <a:off x="1829683" y="4420913"/>
            <a:ext cx="221752" cy="151975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Freeform: Shape 46">
            <a:extLst>
              <a:ext uri="{FF2B5EF4-FFF2-40B4-BE49-F238E27FC236}">
                <a16:creationId xmlns="" xmlns:a16="http://schemas.microsoft.com/office/drawing/2014/main" id="{FEE2DE9B-DC26-512A-18D1-F1D6CC9282F1}"/>
              </a:ext>
            </a:extLst>
          </p:cNvPr>
          <p:cNvSpPr/>
          <p:nvPr/>
        </p:nvSpPr>
        <p:spPr>
          <a:xfrm>
            <a:off x="1034043" y="2804854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0" name="Rectangle 19">
            <a:extLst>
              <a:ext uri="{FF2B5EF4-FFF2-40B4-BE49-F238E27FC236}">
                <a16:creationId xmlns="" xmlns:a16="http://schemas.microsoft.com/office/drawing/2014/main" id="{4E91BC90-BEA0-A5C0-2BCC-B5A019414F80}"/>
              </a:ext>
            </a:extLst>
          </p:cNvPr>
          <p:cNvSpPr/>
          <p:nvPr/>
        </p:nvSpPr>
        <p:spPr>
          <a:xfrm>
            <a:off x="2498651" y="3195712"/>
            <a:ext cx="2528489" cy="614223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15 </a:t>
            </a:r>
          </a:p>
          <a:p>
            <a:pPr algn="ctr"/>
            <a:r>
              <a:rPr lang="en-GB" dirty="0"/>
              <a:t>Iron deficiency (ID)</a:t>
            </a:r>
          </a:p>
        </p:txBody>
      </p:sp>
      <p:sp>
        <p:nvSpPr>
          <p:cNvPr id="61" name="Rectangle 55">
            <a:extLst>
              <a:ext uri="{FF2B5EF4-FFF2-40B4-BE49-F238E27FC236}">
                <a16:creationId xmlns="" xmlns:a16="http://schemas.microsoft.com/office/drawing/2014/main" id="{A1BFC505-84B0-DE25-E2F5-3D286C053CE6}"/>
              </a:ext>
            </a:extLst>
          </p:cNvPr>
          <p:cNvSpPr/>
          <p:nvPr/>
        </p:nvSpPr>
        <p:spPr>
          <a:xfrm>
            <a:off x="2114740" y="4480256"/>
            <a:ext cx="3298668" cy="614223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10 </a:t>
            </a:r>
          </a:p>
          <a:p>
            <a:pPr algn="ctr"/>
            <a:r>
              <a:rPr lang="en-GB" dirty="0"/>
              <a:t>Iron deficiency anaemia (IDA)</a:t>
            </a:r>
          </a:p>
        </p:txBody>
      </p:sp>
      <p:sp>
        <p:nvSpPr>
          <p:cNvPr id="63" name="TextBox 27">
            <a:extLst>
              <a:ext uri="{FF2B5EF4-FFF2-40B4-BE49-F238E27FC236}">
                <a16:creationId xmlns="" xmlns:a16="http://schemas.microsoft.com/office/drawing/2014/main" id="{996861B7-8EAF-08EA-EA1F-0C9FB18B9AB9}"/>
              </a:ext>
            </a:extLst>
          </p:cNvPr>
          <p:cNvSpPr txBox="1"/>
          <p:nvPr/>
        </p:nvSpPr>
        <p:spPr>
          <a:xfrm>
            <a:off x="901579" y="2179281"/>
            <a:ext cx="56080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3969"/>
                </a:solidFill>
              </a:rPr>
              <a:t>Retrospective  Single Centre Cohort Study</a:t>
            </a:r>
          </a:p>
        </p:txBody>
      </p:sp>
      <p:sp>
        <p:nvSpPr>
          <p:cNvPr id="64" name="Up Arrow 10">
            <a:extLst>
              <a:ext uri="{FF2B5EF4-FFF2-40B4-BE49-F238E27FC236}">
                <a16:creationId xmlns="" xmlns:a16="http://schemas.microsoft.com/office/drawing/2014/main" id="{CBBAF7EA-07FE-563E-8716-F1D3EE0F3734}"/>
              </a:ext>
            </a:extLst>
          </p:cNvPr>
          <p:cNvSpPr/>
          <p:nvPr/>
        </p:nvSpPr>
        <p:spPr>
          <a:xfrm>
            <a:off x="7268220" y="3639203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Up Arrow 22">
            <a:extLst>
              <a:ext uri="{FF2B5EF4-FFF2-40B4-BE49-F238E27FC236}">
                <a16:creationId xmlns="" xmlns:a16="http://schemas.microsoft.com/office/drawing/2014/main" id="{F59F083C-94CF-8552-3795-35B02F0AE840}"/>
              </a:ext>
            </a:extLst>
          </p:cNvPr>
          <p:cNvSpPr/>
          <p:nvPr/>
        </p:nvSpPr>
        <p:spPr>
          <a:xfrm rot="10800000" flipH="1" flipV="1">
            <a:off x="7271362" y="3092602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Up Arrow 69">
            <a:extLst>
              <a:ext uri="{FF2B5EF4-FFF2-40B4-BE49-F238E27FC236}">
                <a16:creationId xmlns="" xmlns:a16="http://schemas.microsoft.com/office/drawing/2014/main" id="{0DE8F722-CCA6-0D19-7B49-1985912A154B}"/>
              </a:ext>
            </a:extLst>
          </p:cNvPr>
          <p:cNvSpPr/>
          <p:nvPr/>
        </p:nvSpPr>
        <p:spPr>
          <a:xfrm rot="5400000">
            <a:off x="7268220" y="4737896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Up Arrow 22">
            <a:extLst>
              <a:ext uri="{FF2B5EF4-FFF2-40B4-BE49-F238E27FC236}">
                <a16:creationId xmlns="" xmlns:a16="http://schemas.microsoft.com/office/drawing/2014/main" id="{357451B2-99E3-4857-413D-F9D1D29D75F1}"/>
              </a:ext>
            </a:extLst>
          </p:cNvPr>
          <p:cNvSpPr/>
          <p:nvPr/>
        </p:nvSpPr>
        <p:spPr>
          <a:xfrm rot="10800000" flipH="1" flipV="1">
            <a:off x="7271363" y="4258199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TextBox 20">
            <a:extLst>
              <a:ext uri="{FF2B5EF4-FFF2-40B4-BE49-F238E27FC236}">
                <a16:creationId xmlns="" xmlns:a16="http://schemas.microsoft.com/office/drawing/2014/main" id="{603AAF40-04E1-EC0A-FF5A-6D96E5F4CBFE}"/>
              </a:ext>
            </a:extLst>
          </p:cNvPr>
          <p:cNvSpPr txBox="1"/>
          <p:nvPr/>
        </p:nvSpPr>
        <p:spPr>
          <a:xfrm>
            <a:off x="7657296" y="3082380"/>
            <a:ext cx="626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437A"/>
                </a:solidFill>
              </a:rPr>
              <a:t>Hb</a:t>
            </a:r>
          </a:p>
        </p:txBody>
      </p:sp>
      <p:sp>
        <p:nvSpPr>
          <p:cNvPr id="69" name="TextBox 20">
            <a:extLst>
              <a:ext uri="{FF2B5EF4-FFF2-40B4-BE49-F238E27FC236}">
                <a16:creationId xmlns="" xmlns:a16="http://schemas.microsoft.com/office/drawing/2014/main" id="{7F4471B8-8184-273B-2D06-EAA744209B81}"/>
              </a:ext>
            </a:extLst>
          </p:cNvPr>
          <p:cNvSpPr txBox="1"/>
          <p:nvPr/>
        </p:nvSpPr>
        <p:spPr>
          <a:xfrm>
            <a:off x="7657296" y="3701375"/>
            <a:ext cx="1220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960059"/>
                </a:solidFill>
              </a:rPr>
              <a:t>Ferritin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="" xmlns:a16="http://schemas.microsoft.com/office/drawing/2014/main" id="{8E0B5E41-CD16-CBDE-677F-7081E4A866E7}"/>
              </a:ext>
            </a:extLst>
          </p:cNvPr>
          <p:cNvSpPr txBox="1"/>
          <p:nvPr/>
        </p:nvSpPr>
        <p:spPr>
          <a:xfrm>
            <a:off x="7657296" y="4247977"/>
            <a:ext cx="960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rgbClr val="0070C0"/>
                </a:solidFill>
              </a:rPr>
              <a:t>Tsat</a:t>
            </a:r>
            <a:endParaRPr lang="en-GB" sz="2000" b="1" dirty="0">
              <a:solidFill>
                <a:srgbClr val="0070C0"/>
              </a:solidFill>
            </a:endParaRPr>
          </a:p>
        </p:txBody>
      </p:sp>
      <p:sp>
        <p:nvSpPr>
          <p:cNvPr id="71" name="TextBox 20">
            <a:extLst>
              <a:ext uri="{FF2B5EF4-FFF2-40B4-BE49-F238E27FC236}">
                <a16:creationId xmlns="" xmlns:a16="http://schemas.microsoft.com/office/drawing/2014/main" id="{AEF16327-7388-BD42-4462-2D02DD6EC2A5}"/>
              </a:ext>
            </a:extLst>
          </p:cNvPr>
          <p:cNvSpPr txBox="1"/>
          <p:nvPr/>
        </p:nvSpPr>
        <p:spPr>
          <a:xfrm>
            <a:off x="7657295" y="4776229"/>
            <a:ext cx="1962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65AA00"/>
                </a:solidFill>
              </a:rPr>
              <a:t>S-Phosphorus</a:t>
            </a:r>
          </a:p>
        </p:txBody>
      </p:sp>
      <p:sp>
        <p:nvSpPr>
          <p:cNvPr id="73" name="TextBox 21">
            <a:extLst>
              <a:ext uri="{FF2B5EF4-FFF2-40B4-BE49-F238E27FC236}">
                <a16:creationId xmlns="" xmlns:a16="http://schemas.microsoft.com/office/drawing/2014/main" id="{D4B66D09-F03C-9C84-8C73-B6AA5309FF05}"/>
              </a:ext>
            </a:extLst>
          </p:cNvPr>
          <p:cNvSpPr txBox="1"/>
          <p:nvPr/>
        </p:nvSpPr>
        <p:spPr>
          <a:xfrm>
            <a:off x="5801562" y="3927178"/>
            <a:ext cx="1151960" cy="400110"/>
          </a:xfrm>
          <a:prstGeom prst="rect">
            <a:avLst/>
          </a:prstGeom>
          <a:solidFill>
            <a:srgbClr val="0039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err="1">
                <a:solidFill>
                  <a:schemeClr val="bg1"/>
                </a:solidFill>
              </a:rPr>
              <a:t>i.v.</a:t>
            </a:r>
            <a:r>
              <a:rPr lang="en-GB" sz="2000" b="1" dirty="0">
                <a:solidFill>
                  <a:schemeClr val="bg1"/>
                </a:solidFill>
              </a:rPr>
              <a:t> FCM</a:t>
            </a:r>
          </a:p>
        </p:txBody>
      </p:sp>
      <p:cxnSp>
        <p:nvCxnSpPr>
          <p:cNvPr id="74" name="Straight Arrow Connector 40">
            <a:extLst>
              <a:ext uri="{FF2B5EF4-FFF2-40B4-BE49-F238E27FC236}">
                <a16:creationId xmlns="" xmlns:a16="http://schemas.microsoft.com/office/drawing/2014/main" id="{7D4A1F99-DD96-89E9-794D-B5F617E14533}"/>
              </a:ext>
            </a:extLst>
          </p:cNvPr>
          <p:cNvCxnSpPr>
            <a:cxnSpLocks/>
          </p:cNvCxnSpPr>
          <p:nvPr/>
        </p:nvCxnSpPr>
        <p:spPr>
          <a:xfrm>
            <a:off x="5413408" y="3639203"/>
            <a:ext cx="295090" cy="170152"/>
          </a:xfrm>
          <a:prstGeom prst="straightConnector1">
            <a:avLst/>
          </a:prstGeom>
          <a:ln w="31750">
            <a:solidFill>
              <a:srgbClr val="0070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56">
            <a:extLst>
              <a:ext uri="{FF2B5EF4-FFF2-40B4-BE49-F238E27FC236}">
                <a16:creationId xmlns="" xmlns:a16="http://schemas.microsoft.com/office/drawing/2014/main" id="{4EEB635E-8DAF-D628-1CF4-8E88710FDC3F}"/>
              </a:ext>
            </a:extLst>
          </p:cNvPr>
          <p:cNvCxnSpPr>
            <a:cxnSpLocks/>
          </p:cNvCxnSpPr>
          <p:nvPr/>
        </p:nvCxnSpPr>
        <p:spPr>
          <a:xfrm flipV="1">
            <a:off x="5435180" y="4507910"/>
            <a:ext cx="295090" cy="140177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7" t="5487" r="21888" b="9540"/>
          <a:stretch/>
        </p:blipFill>
        <p:spPr>
          <a:xfrm>
            <a:off x="8638613" y="1718336"/>
            <a:ext cx="3287485" cy="253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111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michele rossini</dc:creator>
  <cp:lastModifiedBy>mariogiordanobari@fastwebnet.it</cp:lastModifiedBy>
  <cp:revision>4</cp:revision>
  <dcterms:created xsi:type="dcterms:W3CDTF">2024-12-02T01:10:53Z</dcterms:created>
  <dcterms:modified xsi:type="dcterms:W3CDTF">2024-12-02T21:48:14Z</dcterms:modified>
</cp:coreProperties>
</file>