
<file path=[Content_Types].xml><?xml version="1.0" encoding="utf-8"?>
<Types xmlns="http://schemas.openxmlformats.org/package/2006/content-types">
  <Default Extension="avi" ContentType="video/x-msvideo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hFR5UxhnWh2GGvS3vbx1JhYRTg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U_White_Title Slide">
  <p:cSld name="UU_White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U_White_Title with Image">
  <p:cSld name="UU_White_Title with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>
            <a:spLocks noGrp="1"/>
          </p:cNvSpPr>
          <p:nvPr>
            <p:ph type="pic" idx="2"/>
          </p:nvPr>
        </p:nvSpPr>
        <p:spPr>
          <a:xfrm>
            <a:off x="1524000" y="2265681"/>
            <a:ext cx="9144000" cy="310896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8"/>
          <p:cNvSpPr txBox="1">
            <a:spLocks noGrp="1"/>
          </p:cNvSpPr>
          <p:nvPr>
            <p:ph type="ctrTitle"/>
          </p:nvPr>
        </p:nvSpPr>
        <p:spPr>
          <a:xfrm>
            <a:off x="1524000" y="461963"/>
            <a:ext cx="9144000" cy="141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1524000" y="5760722"/>
            <a:ext cx="9144000" cy="25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U_White_Text with Image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8852852" cy="44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>
            <a:spLocks noGrp="1"/>
          </p:cNvSpPr>
          <p:nvPr>
            <p:ph type="pic" idx="2"/>
          </p:nvPr>
        </p:nvSpPr>
        <p:spPr>
          <a:xfrm>
            <a:off x="6096000" y="1778001"/>
            <a:ext cx="3596640" cy="408305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839788" y="1785939"/>
            <a:ext cx="4900612" cy="408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U_white_text with placeholder">
  <p:cSld name="UU_white_text with placehol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U_White_Image with text">
  <p:cSld name="UU_White_Image with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23494" y="0"/>
            <a:ext cx="2268506" cy="25161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8181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8181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181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1818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181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36580" y="5456555"/>
            <a:ext cx="1036320" cy="1036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3.png"/><Relationship Id="rId5" Type="http://schemas.microsoft.com/office/2007/relationships/media" Target="../media/media3.avi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avi"/><Relationship Id="rId13" Type="http://schemas.openxmlformats.org/officeDocument/2006/relationships/image" Target="../media/image9.png"/><Relationship Id="rId3" Type="http://schemas.microsoft.com/office/2007/relationships/media" Target="../media/media6.mp4"/><Relationship Id="rId7" Type="http://schemas.microsoft.com/office/2007/relationships/media" Target="../media/media8.avi"/><Relationship Id="rId12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avi"/><Relationship Id="rId11" Type="http://schemas.openxmlformats.org/officeDocument/2006/relationships/image" Target="../media/image3.png"/><Relationship Id="rId5" Type="http://schemas.microsoft.com/office/2007/relationships/media" Target="../media/media7.avi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ctrTitle"/>
          </p:nvPr>
        </p:nvSpPr>
        <p:spPr>
          <a:xfrm>
            <a:off x="424225" y="1654629"/>
            <a:ext cx="11343550" cy="16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US" sz="2800" b="1" dirty="0">
                <a:solidFill>
                  <a:srgbClr val="002060"/>
                </a:solidFill>
              </a:rPr>
              <a:t>12-hour phenotypic drug susceptibility testing for </a:t>
            </a:r>
            <a:r>
              <a:rPr lang="en-US" sz="2800" b="1" i="1" dirty="0">
                <a:solidFill>
                  <a:srgbClr val="002060"/>
                </a:solidFill>
              </a:rPr>
              <a:t>Mycobacterium tuberculosis</a:t>
            </a:r>
            <a:r>
              <a:rPr lang="en-US" sz="2800" b="1" dirty="0">
                <a:solidFill>
                  <a:srgbClr val="002060"/>
                </a:solidFill>
              </a:rPr>
              <a:t> variant </a:t>
            </a:r>
            <a:r>
              <a:rPr lang="en-US" sz="2800" b="1" i="1" dirty="0" err="1">
                <a:solidFill>
                  <a:srgbClr val="002060"/>
                </a:solidFill>
              </a:rPr>
              <a:t>bovis</a:t>
            </a:r>
            <a:r>
              <a:rPr lang="en-US" sz="2800" b="1" dirty="0">
                <a:solidFill>
                  <a:srgbClr val="002060"/>
                </a:solidFill>
              </a:rPr>
              <a:t> BCG </a:t>
            </a:r>
            <a:b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sv-SE" sz="2800" b="1" i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 txBox="1">
            <a:spLocks noGrp="1"/>
          </p:cNvSpPr>
          <p:nvPr>
            <p:ph type="subTitle" idx="1"/>
          </p:nvPr>
        </p:nvSpPr>
        <p:spPr>
          <a:xfrm>
            <a:off x="679675" y="4621151"/>
            <a:ext cx="10832700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sv-SE" sz="1800" b="0" i="0" u="none" strike="noStrike">
                <a:solidFill>
                  <a:srgbClr val="002060"/>
                </a:solidFill>
              </a:rPr>
              <a:t>Buu Minh Tran, Jimmy Larsson, Anastasia Grip, Praneeth Karempudi, Johan Elf*</a:t>
            </a:r>
            <a:endParaRPr sz="1800" b="0">
              <a:solidFill>
                <a:srgbClr val="00206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sv-SE" sz="1800" b="0" i="0" u="none" strike="noStrike">
                <a:solidFill>
                  <a:srgbClr val="002060"/>
                </a:solidFill>
              </a:rPr>
              <a:t>Department of Cell and Molecular Biology, Uppsala University, Sweden</a:t>
            </a:r>
            <a:endParaRPr sz="1800" b="0" i="0" u="none" strike="noStrike">
              <a:solidFill>
                <a:srgbClr val="00206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sv-SE" sz="1800">
                <a:solidFill>
                  <a:srgbClr val="002060"/>
                </a:solidFill>
              </a:rPr>
              <a:t>E-mail: johan.elf@icm.uu.se</a:t>
            </a:r>
            <a:endParaRPr sz="1800" b="1">
              <a:solidFill>
                <a:srgbClr val="002060"/>
              </a:solidFill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536869" y="334226"/>
            <a:ext cx="1134355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sv-SE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sv-SE" sz="2800" b="1" dirty="0" err="1">
                <a:solidFill>
                  <a:srgbClr val="002060"/>
                </a:solidFill>
              </a:rPr>
              <a:t>upplementary</a:t>
            </a:r>
            <a:r>
              <a:rPr lang="sv-SE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2800" b="1" dirty="0">
                <a:solidFill>
                  <a:srgbClr val="002060"/>
                </a:solidFill>
              </a:rPr>
              <a:t>I</a:t>
            </a:r>
            <a:r>
              <a:rPr lang="sv-SE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nformation</a:t>
            </a:r>
            <a:endParaRPr sz="2800" b="1" i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470921" y="145664"/>
            <a:ext cx="11100459" cy="80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sv-SE" sz="3200">
                <a:solidFill>
                  <a:srgbClr val="002060"/>
                </a:solidFill>
              </a:rPr>
              <a:t>Deep neural network image-segmentation</a:t>
            </a:r>
            <a:endParaRPr/>
          </a:p>
        </p:txBody>
      </p:sp>
      <p:sp>
        <p:nvSpPr>
          <p:cNvPr id="52" name="Google Shape;52;p2"/>
          <p:cNvSpPr txBox="1"/>
          <p:nvPr/>
        </p:nvSpPr>
        <p:spPr>
          <a:xfrm>
            <a:off x="1000691" y="1221359"/>
            <a:ext cx="1249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38B1E6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/>
          </a:p>
        </p:txBody>
      </p:sp>
      <p:sp>
        <p:nvSpPr>
          <p:cNvPr id="53" name="Google Shape;53;p2"/>
          <p:cNvSpPr txBox="1"/>
          <p:nvPr/>
        </p:nvSpPr>
        <p:spPr>
          <a:xfrm>
            <a:off x="3040199" y="1221350"/>
            <a:ext cx="213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INH 0.5 </a:t>
            </a:r>
            <a:r>
              <a:rPr lang="sv-SE" sz="1800">
                <a:solidFill>
                  <a:srgbClr val="FF1F5B"/>
                </a:solidFill>
              </a:rPr>
              <a:t>m</a:t>
            </a:r>
            <a:r>
              <a:rPr lang="sv-SE" sz="180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g/L</a:t>
            </a:r>
            <a:endParaRPr/>
          </a:p>
        </p:txBody>
      </p:sp>
      <p:sp>
        <p:nvSpPr>
          <p:cNvPr id="54" name="Google Shape;54;p2"/>
          <p:cNvSpPr txBox="1"/>
          <p:nvPr/>
        </p:nvSpPr>
        <p:spPr>
          <a:xfrm>
            <a:off x="7678515" y="1221359"/>
            <a:ext cx="1249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009ADE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/>
          </a:p>
        </p:txBody>
      </p:sp>
      <p:sp>
        <p:nvSpPr>
          <p:cNvPr id="55" name="Google Shape;55;p2"/>
          <p:cNvSpPr txBox="1"/>
          <p:nvPr/>
        </p:nvSpPr>
        <p:spPr>
          <a:xfrm>
            <a:off x="9654100" y="1221350"/>
            <a:ext cx="217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INH 0.5 </a:t>
            </a:r>
            <a:r>
              <a:rPr lang="sv-SE" sz="1800">
                <a:solidFill>
                  <a:srgbClr val="FF1F5B"/>
                </a:solidFill>
              </a:rPr>
              <a:t>m</a:t>
            </a:r>
            <a:r>
              <a:rPr lang="sv-SE" sz="180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g/L</a:t>
            </a:r>
            <a:endParaRPr/>
          </a:p>
        </p:txBody>
      </p:sp>
      <p:pic>
        <p:nvPicPr>
          <p:cNvPr id="56" name="Google Shape;56;p2"/>
          <p:cNvPicPr preferRelativeResize="0"/>
          <p:nvPr/>
        </p:nvPicPr>
        <p:blipFill rotWithShape="1">
          <a:blip r:embed="rId11">
            <a:alphaModFix/>
          </a:blip>
          <a:srcRect l="79315" t="28909" r="2632" b="10264"/>
          <a:stretch/>
        </p:blipFill>
        <p:spPr>
          <a:xfrm>
            <a:off x="5115939" y="2797404"/>
            <a:ext cx="2138925" cy="171590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 txBox="1"/>
          <p:nvPr/>
        </p:nvSpPr>
        <p:spPr>
          <a:xfrm>
            <a:off x="924497" y="851363"/>
            <a:ext cx="376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contrast of </a:t>
            </a:r>
            <a:r>
              <a:rPr lang="sv-SE" sz="18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M. bovis </a:t>
            </a:r>
            <a:r>
              <a:rPr lang="sv-S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BCG 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 txBox="1"/>
          <p:nvPr/>
        </p:nvSpPr>
        <p:spPr>
          <a:xfrm>
            <a:off x="8638402" y="851355"/>
            <a:ext cx="198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Segmented mask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reprocessedPhase_BZ3151_Mbovis_INH0.5_Pos220">
            <a:hlinkClick r:id="" action="ppaction://media"/>
            <a:extLst>
              <a:ext uri="{FF2B5EF4-FFF2-40B4-BE49-F238E27FC236}">
                <a16:creationId xmlns:a16="http://schemas.microsoft.com/office/drawing/2014/main" id="{09F1EA6F-B290-4AC7-BEAC-C1305539F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98696" y="1691711"/>
            <a:ext cx="1944539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reprocessedPhase_BZ3151_Mbovis_INH0.5_Pos220_Segmented">
            <a:hlinkClick r:id="" action="ppaction://media"/>
            <a:extLst>
              <a:ext uri="{FF2B5EF4-FFF2-40B4-BE49-F238E27FC236}">
                <a16:creationId xmlns:a16="http://schemas.microsoft.com/office/drawing/2014/main" id="{9F14A125-126D-45EA-BFE2-8068A0B806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93372" y="1691711"/>
            <a:ext cx="1944584" cy="4680000"/>
          </a:xfrm>
          <a:prstGeom prst="rect">
            <a:avLst/>
          </a:prstGeom>
        </p:spPr>
      </p:pic>
      <p:pic>
        <p:nvPicPr>
          <p:cNvPr id="16" name="PreprocessedPhase_BZ3151_Mbovis_REF_Pos103">
            <a:hlinkClick r:id="" action="ppaction://media"/>
            <a:extLst>
              <a:ext uri="{FF2B5EF4-FFF2-40B4-BE49-F238E27FC236}">
                <a16:creationId xmlns:a16="http://schemas.microsoft.com/office/drawing/2014/main" id="{A7AFF8EF-37FD-4992-828F-EC768932253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4044" y="1691711"/>
            <a:ext cx="1872000" cy="4680000"/>
          </a:xfrm>
          <a:prstGeom prst="rect">
            <a:avLst/>
          </a:prstGeom>
        </p:spPr>
      </p:pic>
      <p:pic>
        <p:nvPicPr>
          <p:cNvPr id="17" name="PreprocessedPhase_BZ3151_Mbovis_REF_Pos103_Segmented">
            <a:hlinkClick r:id="" action="ppaction://media"/>
            <a:extLst>
              <a:ext uri="{FF2B5EF4-FFF2-40B4-BE49-F238E27FC236}">
                <a16:creationId xmlns:a16="http://schemas.microsoft.com/office/drawing/2014/main" id="{C47D4E71-C9BD-41DB-90E7-95F8CAE4946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6251" y="1691711"/>
            <a:ext cx="1864417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470921" y="145664"/>
            <a:ext cx="11100459" cy="80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sv-SE" sz="3200">
                <a:solidFill>
                  <a:srgbClr val="002060"/>
                </a:solidFill>
              </a:rPr>
              <a:t>Deep neural network image-segmentation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624109" y="1658311"/>
            <a:ext cx="1249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 err="1">
                <a:solidFill>
                  <a:srgbClr val="38B1E6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 dirty="0"/>
          </a:p>
        </p:txBody>
      </p:sp>
      <p:sp>
        <p:nvSpPr>
          <p:cNvPr id="70" name="Google Shape;70;p3"/>
          <p:cNvSpPr txBox="1"/>
          <p:nvPr/>
        </p:nvSpPr>
        <p:spPr>
          <a:xfrm>
            <a:off x="2996586" y="1658343"/>
            <a:ext cx="166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RIF </a:t>
            </a:r>
            <a:r>
              <a:rPr lang="sv-SE" sz="1800" dirty="0">
                <a:solidFill>
                  <a:srgbClr val="FF1F5B"/>
                </a:solidFill>
              </a:rPr>
              <a:t>5</a:t>
            </a:r>
            <a:r>
              <a:rPr lang="sv-SE" sz="1800" dirty="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sv-SE" sz="1800" dirty="0">
                <a:solidFill>
                  <a:srgbClr val="FF1F5B"/>
                </a:solidFill>
              </a:rPr>
              <a:t>m</a:t>
            </a:r>
            <a:r>
              <a:rPr lang="sv-SE" sz="1800" dirty="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g/L</a:t>
            </a:r>
            <a:endParaRPr dirty="0"/>
          </a:p>
        </p:txBody>
      </p:sp>
      <p:sp>
        <p:nvSpPr>
          <p:cNvPr id="71" name="Google Shape;71;p3"/>
          <p:cNvSpPr txBox="1"/>
          <p:nvPr/>
        </p:nvSpPr>
        <p:spPr>
          <a:xfrm>
            <a:off x="7787797" y="1653893"/>
            <a:ext cx="1249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009ADE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/>
          </a:p>
        </p:txBody>
      </p:sp>
      <p:sp>
        <p:nvSpPr>
          <p:cNvPr id="72" name="Google Shape;72;p3"/>
          <p:cNvSpPr txBox="1"/>
          <p:nvPr/>
        </p:nvSpPr>
        <p:spPr>
          <a:xfrm>
            <a:off x="10031406" y="1673806"/>
            <a:ext cx="198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RIF 50 </a:t>
            </a:r>
            <a:r>
              <a:rPr lang="sv-SE" sz="1800" dirty="0">
                <a:solidFill>
                  <a:srgbClr val="FF1F5B"/>
                </a:solidFill>
              </a:rPr>
              <a:t>m</a:t>
            </a:r>
            <a:r>
              <a:rPr lang="sv-SE" sz="1800" dirty="0">
                <a:solidFill>
                  <a:srgbClr val="FF1F5B"/>
                </a:solidFill>
                <a:latin typeface="Arial"/>
                <a:ea typeface="Arial"/>
                <a:cs typeface="Arial"/>
                <a:sym typeface="Arial"/>
              </a:rPr>
              <a:t>g/L</a:t>
            </a:r>
            <a:endParaRPr dirty="0"/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11">
            <a:alphaModFix/>
          </a:blip>
          <a:srcRect l="79315" t="28909" r="2632" b="10264"/>
          <a:stretch/>
        </p:blipFill>
        <p:spPr>
          <a:xfrm>
            <a:off x="4947025" y="2723762"/>
            <a:ext cx="2138925" cy="171590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192218" y="1234026"/>
            <a:ext cx="6583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</a:t>
            </a:r>
            <a:r>
              <a:rPr lang="sv-SE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contrast</a:t>
            </a:r>
            <a:r>
              <a:rPr lang="sv-SE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sv-SE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8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lang="sv-SE" sz="1800" i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smegmatis</a:t>
            </a:r>
            <a:r>
              <a:rPr lang="sv-SE" sz="18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NCTC 8159 </a:t>
            </a:r>
            <a:endParaRPr sz="1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8640099" y="1128915"/>
            <a:ext cx="19800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Segmented mask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reprocessedPhase_BZ3147_Pos105_REF_Msm_WT">
            <a:hlinkClick r:id="" action="ppaction://media"/>
            <a:extLst>
              <a:ext uri="{FF2B5EF4-FFF2-40B4-BE49-F238E27FC236}">
                <a16:creationId xmlns:a16="http://schemas.microsoft.com/office/drawing/2014/main" id="{00CEE587-040E-46B6-A770-79683C9E9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2218" y="2180044"/>
            <a:ext cx="2160000" cy="2760850"/>
          </a:xfrm>
          <a:prstGeom prst="rect">
            <a:avLst/>
          </a:prstGeom>
        </p:spPr>
      </p:pic>
      <p:pic>
        <p:nvPicPr>
          <p:cNvPr id="15" name="PreprocessedPhase_BZ3147_Pos105_REF_Msm_WT_Segmented">
            <a:hlinkClick r:id="" action="ppaction://media"/>
            <a:extLst>
              <a:ext uri="{FF2B5EF4-FFF2-40B4-BE49-F238E27FC236}">
                <a16:creationId xmlns:a16="http://schemas.microsoft.com/office/drawing/2014/main" id="{68A8F5B4-1022-4C2C-9197-5A0349DF6D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78031" y="2180044"/>
            <a:ext cx="2160000" cy="2760850"/>
          </a:xfrm>
          <a:prstGeom prst="rect">
            <a:avLst/>
          </a:prstGeom>
        </p:spPr>
      </p:pic>
      <p:pic>
        <p:nvPicPr>
          <p:cNvPr id="16" name="PreprocessedPhase_BZ3147_Pos201_RIF50_Msm_WT">
            <a:hlinkClick r:id="" action="ppaction://media"/>
            <a:extLst>
              <a:ext uri="{FF2B5EF4-FFF2-40B4-BE49-F238E27FC236}">
                <a16:creationId xmlns:a16="http://schemas.microsoft.com/office/drawing/2014/main" id="{BE0102C8-3D7F-4273-BAD1-92D381AF17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94943" y="2137550"/>
            <a:ext cx="2160000" cy="2803344"/>
          </a:xfrm>
          <a:prstGeom prst="rect">
            <a:avLst/>
          </a:prstGeom>
        </p:spPr>
      </p:pic>
      <p:pic>
        <p:nvPicPr>
          <p:cNvPr id="17" name="PreprocessedPhase_BZ3147_Pos201_RIF50_Msm_WT_Segmented">
            <a:hlinkClick r:id="" action="ppaction://media"/>
            <a:extLst>
              <a:ext uri="{FF2B5EF4-FFF2-40B4-BE49-F238E27FC236}">
                <a16:creationId xmlns:a16="http://schemas.microsoft.com/office/drawing/2014/main" id="{2C97305A-F80B-410F-BF45-9A2B5A54C0A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30113" y="2180044"/>
            <a:ext cx="2160000" cy="280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106</Words>
  <Application>Microsoft Office PowerPoint</Application>
  <PresentationFormat>Widescreen</PresentationFormat>
  <Paragraphs>22</Paragraphs>
  <Slides>3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Theme1</vt:lpstr>
      <vt:lpstr>12-hour phenotypic drug susceptibility testing for Mycobacterium tuberculosis variant bovis BCG  </vt:lpstr>
      <vt:lpstr>Deep neural network image-segmentation</vt:lpstr>
      <vt:lpstr>Deep neural network image-segmentation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12-hour phenotypic drug susceptibility testing for Mycobacterium tuberculosis variant bovis BCG  </dc:title>
  <dc:creator>Buu Minh Tran</dc:creator>
  <cp:lastModifiedBy>Minh Tran</cp:lastModifiedBy>
  <cp:revision>9</cp:revision>
  <dcterms:created xsi:type="dcterms:W3CDTF">2023-08-10T10:54:59Z</dcterms:created>
  <dcterms:modified xsi:type="dcterms:W3CDTF">2024-09-08T09:18:06Z</dcterms:modified>
</cp:coreProperties>
</file>