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9" r:id="rId2"/>
    <p:sldId id="257" r:id="rId3"/>
    <p:sldId id="270" r:id="rId4"/>
    <p:sldId id="265" r:id="rId5"/>
    <p:sldId id="273" r:id="rId6"/>
    <p:sldId id="271" r:id="rId7"/>
    <p:sldId id="261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18" autoAdjust="0"/>
    <p:restoredTop sz="94528"/>
  </p:normalViewPr>
  <p:slideViewPr>
    <p:cSldViewPr snapToGrid="0">
      <p:cViewPr>
        <p:scale>
          <a:sx n="125" d="100"/>
          <a:sy n="125" d="100"/>
        </p:scale>
        <p:origin x="5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1D2958-5DCD-0045-BE90-C079BD12AD01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ECD1-AB83-D840-942B-CADC47489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07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13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8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6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95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90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3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92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5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72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04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5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7320A-D579-A84D-B27D-F954B0CAFF3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8C2B75-1DC1-294B-A018-AA3C346C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30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3C3443-9382-BD87-82AE-F121B9DACEE4}"/>
              </a:ext>
            </a:extLst>
          </p:cNvPr>
          <p:cNvSpPr txBox="1"/>
          <p:nvPr/>
        </p:nvSpPr>
        <p:spPr>
          <a:xfrm>
            <a:off x="604912" y="447484"/>
            <a:ext cx="21788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E73A16-379E-D213-5658-EECACA52342B}"/>
              </a:ext>
            </a:extLst>
          </p:cNvPr>
          <p:cNvSpPr txBox="1"/>
          <p:nvPr/>
        </p:nvSpPr>
        <p:spPr>
          <a:xfrm>
            <a:off x="604912" y="1058431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99F925-28B7-267E-5BB1-88695D12B39E}"/>
              </a:ext>
            </a:extLst>
          </p:cNvPr>
          <p:cNvSpPr txBox="1"/>
          <p:nvPr/>
        </p:nvSpPr>
        <p:spPr>
          <a:xfrm>
            <a:off x="604912" y="3020388"/>
            <a:ext cx="304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C2E00D-BCA2-F18A-9114-9A169EEF9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99798"/>
            <a:ext cx="6000455" cy="15758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9320ED-2CAD-A71A-75B8-BBCE09125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330741"/>
            <a:ext cx="4495800" cy="1422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9E27C5-4C9A-785A-48CD-A66BE0963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12" y="4953000"/>
            <a:ext cx="3517900" cy="1447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0535BC-7AB1-E6F4-1104-0DD9CF9F5C61}"/>
              </a:ext>
            </a:extLst>
          </p:cNvPr>
          <p:cNvSpPr txBox="1"/>
          <p:nvPr/>
        </p:nvSpPr>
        <p:spPr>
          <a:xfrm>
            <a:off x="604912" y="4645223"/>
            <a:ext cx="304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85F850-CA3F-E56E-C1E5-1E1BD6A58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358" y="6649900"/>
            <a:ext cx="3517901" cy="20089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4A96834-BF67-05E8-CB62-821D6BB1C74F}"/>
              </a:ext>
            </a:extLst>
          </p:cNvPr>
          <p:cNvSpPr txBox="1"/>
          <p:nvPr/>
        </p:nvSpPr>
        <p:spPr>
          <a:xfrm>
            <a:off x="604912" y="6446770"/>
            <a:ext cx="304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E31684-8B4F-7970-A3D3-C692B1209964}"/>
              </a:ext>
            </a:extLst>
          </p:cNvPr>
          <p:cNvSpPr txBox="1"/>
          <p:nvPr/>
        </p:nvSpPr>
        <p:spPr>
          <a:xfrm>
            <a:off x="604912" y="8658807"/>
            <a:ext cx="46713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1" dirty="0"/>
              <a:t>Figure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S1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Sweet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potato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virus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disease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leads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to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the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significant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yield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loss</a:t>
            </a:r>
            <a:endParaRPr lang="en-US" sz="800" b="1" dirty="0"/>
          </a:p>
          <a:p>
            <a:r>
              <a:rPr lang="en-US" sz="800" dirty="0"/>
              <a:t>(A)</a:t>
            </a:r>
            <a:r>
              <a:rPr lang="zh-CN" altLang="en-US" sz="800" dirty="0"/>
              <a:t> </a:t>
            </a:r>
            <a:r>
              <a:rPr lang="en-US" altLang="zh-CN" sz="800" dirty="0"/>
              <a:t>Phenotype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leaves</a:t>
            </a:r>
            <a:r>
              <a:rPr lang="zh-CN" altLang="en-US" sz="800" dirty="0"/>
              <a:t> </a:t>
            </a:r>
            <a:r>
              <a:rPr lang="en-US" altLang="zh-CN" sz="800" dirty="0"/>
              <a:t>from</a:t>
            </a:r>
            <a:r>
              <a:rPr lang="zh-CN" altLang="en-US" sz="800" dirty="0"/>
              <a:t> </a:t>
            </a:r>
            <a:r>
              <a:rPr lang="en-US" altLang="zh-CN" sz="800" dirty="0"/>
              <a:t>sweet</a:t>
            </a:r>
            <a:r>
              <a:rPr lang="zh-CN" altLang="en-US" sz="800" dirty="0"/>
              <a:t> </a:t>
            </a:r>
            <a:r>
              <a:rPr lang="en-US" altLang="zh-CN" sz="800" dirty="0"/>
              <a:t>potato</a:t>
            </a:r>
            <a:r>
              <a:rPr lang="zh-CN" altLang="en-US" sz="800" dirty="0"/>
              <a:t> </a:t>
            </a:r>
            <a:r>
              <a:rPr lang="en-US" altLang="zh-CN" sz="800" dirty="0"/>
              <a:t>virus</a:t>
            </a:r>
            <a:r>
              <a:rPr lang="zh-CN" altLang="en-US" sz="800" dirty="0"/>
              <a:t> </a:t>
            </a:r>
            <a:r>
              <a:rPr lang="en-US" altLang="zh-CN" sz="800" dirty="0"/>
              <a:t>disease</a:t>
            </a:r>
            <a:r>
              <a:rPr lang="zh-CN" altLang="en-US" sz="800" dirty="0"/>
              <a:t> </a:t>
            </a:r>
            <a:r>
              <a:rPr lang="en-US" altLang="zh-CN" sz="800" dirty="0"/>
              <a:t>(SPVD)</a:t>
            </a:r>
            <a:r>
              <a:rPr lang="zh-CN" altLang="en-US" sz="800" dirty="0"/>
              <a:t> </a:t>
            </a:r>
            <a:r>
              <a:rPr lang="en-US" altLang="zh-CN" sz="800" dirty="0"/>
              <a:t>plant</a:t>
            </a:r>
            <a:r>
              <a:rPr lang="zh-CN" altLang="en-US" sz="800" dirty="0"/>
              <a:t> </a:t>
            </a:r>
            <a:r>
              <a:rPr lang="en-US" altLang="zh-CN" sz="800" dirty="0"/>
              <a:t>(JHY)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virus-free</a:t>
            </a:r>
            <a:r>
              <a:rPr lang="zh-CN" altLang="en-US" sz="800" dirty="0"/>
              <a:t> </a:t>
            </a:r>
            <a:r>
              <a:rPr lang="en-US" altLang="zh-CN" sz="800" dirty="0"/>
              <a:t>plant</a:t>
            </a:r>
            <a:r>
              <a:rPr lang="zh-CN" altLang="en-US" sz="800" dirty="0"/>
              <a:t> </a:t>
            </a:r>
            <a:r>
              <a:rPr lang="en-US" altLang="zh-CN" sz="800" dirty="0"/>
              <a:t>(VF-JHY)</a:t>
            </a:r>
            <a:r>
              <a:rPr lang="zh-CN" altLang="en-US" sz="800" dirty="0"/>
              <a:t> </a:t>
            </a:r>
            <a:r>
              <a:rPr lang="en-US" altLang="zh-CN" sz="800" dirty="0"/>
              <a:t>grown</a:t>
            </a:r>
            <a:r>
              <a:rPr lang="zh-CN" altLang="en-US" sz="800" dirty="0"/>
              <a:t> </a:t>
            </a:r>
            <a:r>
              <a:rPr lang="en-US" altLang="zh-CN" sz="800" dirty="0"/>
              <a:t>in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greenhouse.</a:t>
            </a:r>
            <a:endParaRPr lang="en-US" sz="800" dirty="0"/>
          </a:p>
          <a:p>
            <a:r>
              <a:rPr lang="en-US" sz="800" dirty="0"/>
              <a:t>(B)</a:t>
            </a:r>
            <a:r>
              <a:rPr lang="zh-CN" altLang="en-US" sz="800" dirty="0"/>
              <a:t> </a:t>
            </a:r>
            <a:r>
              <a:rPr lang="en-US" altLang="zh-CN" sz="800" dirty="0"/>
              <a:t>(C)</a:t>
            </a:r>
            <a:r>
              <a:rPr lang="zh-CN" altLang="en-US" sz="800" dirty="0"/>
              <a:t> </a:t>
            </a:r>
            <a:r>
              <a:rPr lang="en-US" altLang="zh-CN" sz="800" dirty="0"/>
              <a:t>Detection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viruses</a:t>
            </a:r>
            <a:r>
              <a:rPr lang="zh-CN" altLang="en-US" sz="800" dirty="0"/>
              <a:t> </a:t>
            </a:r>
            <a:r>
              <a:rPr lang="en-US" altLang="zh-CN" sz="800" dirty="0"/>
              <a:t>in</a:t>
            </a:r>
            <a:r>
              <a:rPr lang="zh-CN" altLang="en-US" sz="800" dirty="0"/>
              <a:t> </a:t>
            </a:r>
            <a:r>
              <a:rPr lang="en-US" altLang="zh-CN" sz="800" dirty="0"/>
              <a:t>JHY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VF-JHY</a:t>
            </a:r>
            <a:r>
              <a:rPr lang="zh-CN" altLang="en-US" sz="800" dirty="0"/>
              <a:t> </a:t>
            </a:r>
            <a:r>
              <a:rPr lang="en-US" altLang="zh-CN" sz="800" dirty="0"/>
              <a:t>plants</a:t>
            </a:r>
            <a:r>
              <a:rPr lang="zh-CN" altLang="en-US" sz="800" dirty="0"/>
              <a:t> </a:t>
            </a:r>
            <a:r>
              <a:rPr lang="en-US" altLang="zh-CN" sz="800" dirty="0"/>
              <a:t>using</a:t>
            </a:r>
            <a:r>
              <a:rPr lang="zh-CN" altLang="en-US" sz="800" dirty="0"/>
              <a:t> </a:t>
            </a:r>
            <a:r>
              <a:rPr lang="en-US" altLang="zh-CN" sz="800" dirty="0"/>
              <a:t>PCR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ELISA,</a:t>
            </a:r>
            <a:r>
              <a:rPr lang="zh-CN" altLang="en-US" sz="800" dirty="0"/>
              <a:t> </a:t>
            </a:r>
            <a:r>
              <a:rPr lang="en-US" altLang="zh-CN" sz="800" dirty="0"/>
              <a:t>no</a:t>
            </a:r>
            <a:r>
              <a:rPr lang="zh-CN" altLang="en-US" sz="800" dirty="0"/>
              <a:t> </a:t>
            </a:r>
            <a:r>
              <a:rPr lang="en-US" altLang="zh-CN" sz="800" dirty="0"/>
              <a:t>viruses</a:t>
            </a:r>
            <a:r>
              <a:rPr lang="zh-CN" altLang="en-US" sz="800" dirty="0"/>
              <a:t> </a:t>
            </a:r>
            <a:r>
              <a:rPr lang="en-US" altLang="zh-CN" sz="800" dirty="0"/>
              <a:t>were</a:t>
            </a:r>
            <a:r>
              <a:rPr lang="zh-CN" altLang="en-US" sz="800" dirty="0"/>
              <a:t> </a:t>
            </a:r>
            <a:r>
              <a:rPr lang="en-US" altLang="zh-CN" sz="800" dirty="0"/>
              <a:t>detected</a:t>
            </a:r>
            <a:r>
              <a:rPr lang="zh-CN" altLang="en-US" sz="800" dirty="0"/>
              <a:t> </a:t>
            </a:r>
            <a:r>
              <a:rPr lang="en-US" altLang="zh-CN" sz="800" dirty="0"/>
              <a:t>in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VF-JHY</a:t>
            </a:r>
            <a:r>
              <a:rPr lang="zh-CN" altLang="en-US" sz="800" dirty="0"/>
              <a:t> </a:t>
            </a:r>
            <a:r>
              <a:rPr lang="en-US" altLang="zh-CN" sz="800" dirty="0"/>
              <a:t>plants.</a:t>
            </a:r>
          </a:p>
          <a:p>
            <a:r>
              <a:rPr lang="en-US" altLang="zh-CN" sz="800" dirty="0"/>
              <a:t>(D)</a:t>
            </a:r>
            <a:r>
              <a:rPr lang="zh-CN" altLang="en-US" sz="800" dirty="0"/>
              <a:t> </a:t>
            </a:r>
            <a:r>
              <a:rPr lang="en-US" altLang="zh-CN" sz="800" dirty="0"/>
              <a:t>Effect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SPVD</a:t>
            </a:r>
            <a:r>
              <a:rPr lang="zh-CN" altLang="en-US" sz="800" dirty="0"/>
              <a:t> </a:t>
            </a:r>
            <a:r>
              <a:rPr lang="en-US" altLang="zh-CN" sz="800" dirty="0"/>
              <a:t>in</a:t>
            </a:r>
            <a:r>
              <a:rPr lang="zh-CN" altLang="en-US" sz="800" dirty="0"/>
              <a:t> </a:t>
            </a:r>
            <a:r>
              <a:rPr lang="en-US" altLang="zh-CN" sz="800" dirty="0"/>
              <a:t>starch</a:t>
            </a:r>
            <a:r>
              <a:rPr lang="zh-CN" altLang="en-US" sz="800" dirty="0"/>
              <a:t> </a:t>
            </a:r>
            <a:r>
              <a:rPr lang="en-US" altLang="zh-CN" sz="800" dirty="0"/>
              <a:t>biosynthesis</a:t>
            </a:r>
            <a:r>
              <a:rPr lang="zh-CN" altLang="en-US" sz="800" dirty="0"/>
              <a:t> </a:t>
            </a:r>
            <a:r>
              <a:rPr lang="en-US" altLang="zh-CN" sz="800" dirty="0"/>
              <a:t>by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Iodine staining.</a:t>
            </a:r>
            <a:r>
              <a:rPr lang="zh-CN" altLang="en-US" sz="800" dirty="0"/>
              <a:t> </a:t>
            </a:r>
            <a:r>
              <a:rPr lang="en-US" altLang="zh-CN" sz="800" dirty="0"/>
              <a:t>JHY</a:t>
            </a:r>
            <a:r>
              <a:rPr lang="zh-CN" altLang="en-US" sz="800" dirty="0"/>
              <a:t> </a:t>
            </a:r>
            <a:r>
              <a:rPr lang="en-US" altLang="zh-CN" sz="800" dirty="0"/>
              <a:t>has</a:t>
            </a:r>
            <a:r>
              <a:rPr lang="zh-CN" altLang="en-US" sz="800" dirty="0"/>
              <a:t> </a:t>
            </a:r>
            <a:r>
              <a:rPr lang="en-US" altLang="zh-CN" sz="800" dirty="0"/>
              <a:t>less</a:t>
            </a:r>
            <a:r>
              <a:rPr lang="zh-CN" altLang="en-US" sz="800" dirty="0"/>
              <a:t> </a:t>
            </a:r>
            <a:r>
              <a:rPr lang="en-US" altLang="zh-CN" sz="800" dirty="0"/>
              <a:t>starch</a:t>
            </a:r>
            <a:r>
              <a:rPr lang="zh-CN" altLang="en-US" sz="800" dirty="0"/>
              <a:t> </a:t>
            </a:r>
            <a:r>
              <a:rPr lang="en-US" altLang="zh-CN" sz="800" dirty="0"/>
              <a:t>content.</a:t>
            </a:r>
          </a:p>
        </p:txBody>
      </p:sp>
    </p:spTree>
    <p:extLst>
      <p:ext uri="{BB962C8B-B14F-4D97-AF65-F5344CB8AC3E}">
        <p14:creationId xmlns:p14="http://schemas.microsoft.com/office/powerpoint/2010/main" val="127466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F4027EBE-D9E4-35D2-CB43-2BD7A4EB0A31}"/>
              </a:ext>
            </a:extLst>
          </p:cNvPr>
          <p:cNvGrpSpPr/>
          <p:nvPr/>
        </p:nvGrpSpPr>
        <p:grpSpPr>
          <a:xfrm>
            <a:off x="595111" y="4972130"/>
            <a:ext cx="5860858" cy="1317542"/>
            <a:chOff x="676391" y="5886530"/>
            <a:chExt cx="5860858" cy="131754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7BF2BC2-A948-3459-7949-9C46388AD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10898" y="6102604"/>
              <a:ext cx="1234822" cy="109728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13144EF-3463-12F6-E3D9-06C8DB8B2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71422" y="6098416"/>
              <a:ext cx="1234822" cy="109728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ED4CF4A4-2665-6A3D-D39A-33299E812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6391" y="6106792"/>
              <a:ext cx="1234822" cy="109728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B9897F3-2B20-CD35-26E5-0CD2BB004E16}"/>
                </a:ext>
              </a:extLst>
            </p:cNvPr>
            <p:cNvSpPr txBox="1"/>
            <p:nvPr/>
          </p:nvSpPr>
          <p:spPr>
            <a:xfrm>
              <a:off x="1157534" y="5886530"/>
              <a:ext cx="130035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Epidermis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marker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genes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13DF060-C167-25C9-F44E-1825519FB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6407" y="6096136"/>
              <a:ext cx="1234822" cy="109728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60689E6-37C8-FA63-CAF9-438887DF0497}"/>
                </a:ext>
              </a:extLst>
            </p:cNvPr>
            <p:cNvSpPr txBox="1"/>
            <p:nvPr/>
          </p:nvSpPr>
          <p:spPr>
            <a:xfrm>
              <a:off x="3184676" y="5886530"/>
              <a:ext cx="8707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Abaxial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marker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1DC8894-4056-27F8-02C7-B91A1E13CC9E}"/>
                </a:ext>
              </a:extLst>
            </p:cNvPr>
            <p:cNvSpPr txBox="1"/>
            <p:nvPr/>
          </p:nvSpPr>
          <p:spPr>
            <a:xfrm>
              <a:off x="4309301" y="5886530"/>
              <a:ext cx="8707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Adaxial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marker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47E72E51-223C-569A-90D0-DFAEC9349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02427" y="6102604"/>
              <a:ext cx="1234822" cy="1097280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46FD0B1-FF6C-8B14-FD26-D06145B2436C}"/>
                </a:ext>
              </a:extLst>
            </p:cNvPr>
            <p:cNvSpPr txBox="1"/>
            <p:nvPr/>
          </p:nvSpPr>
          <p:spPr>
            <a:xfrm>
              <a:off x="5378657" y="5886530"/>
              <a:ext cx="10021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Guard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cell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marker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AutoShape 2">
            <a:extLst>
              <a:ext uri="{FF2B5EF4-FFF2-40B4-BE49-F238E27FC236}">
                <a16:creationId xmlns:a16="http://schemas.microsoft.com/office/drawing/2014/main" id="{1EBD44ED-7773-E573-0ABF-B6FAEEC4E1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5711" y="50126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2767FE0-694D-880C-51D7-B40CE79291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165" y="3630390"/>
            <a:ext cx="2092637" cy="1391891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F5D3172B-E869-F72C-3C4B-17E4120291E1}"/>
              </a:ext>
            </a:extLst>
          </p:cNvPr>
          <p:cNvGrpSpPr/>
          <p:nvPr/>
        </p:nvGrpSpPr>
        <p:grpSpPr>
          <a:xfrm>
            <a:off x="660649" y="856488"/>
            <a:ext cx="1983507" cy="2853214"/>
            <a:chOff x="762249" y="1181608"/>
            <a:chExt cx="1983507" cy="28532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282A98B-DD9E-B5F1-C391-DA697ACBE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2250" y="1395655"/>
              <a:ext cx="1854443" cy="109728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31504B-6D4A-9AA4-CF74-F687D77F301F}"/>
                </a:ext>
              </a:extLst>
            </p:cNvPr>
            <p:cNvSpPr txBox="1"/>
            <p:nvPr/>
          </p:nvSpPr>
          <p:spPr>
            <a:xfrm>
              <a:off x="1438109" y="1181608"/>
              <a:ext cx="63190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00" dirty="0">
                  <a:latin typeface="Arial" panose="020B0604020202020204" pitchFamily="34" charset="0"/>
                  <a:cs typeface="Arial" panose="020B0604020202020204" pitchFamily="34" charset="0"/>
                </a:rPr>
                <a:t>Replicate</a:t>
              </a:r>
              <a:r>
                <a: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7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A026F4-AD77-F933-925B-559E349E4E7F}"/>
                </a:ext>
              </a:extLst>
            </p:cNvPr>
            <p:cNvSpPr txBox="1"/>
            <p:nvPr/>
          </p:nvSpPr>
          <p:spPr>
            <a:xfrm>
              <a:off x="1496558" y="2592570"/>
              <a:ext cx="63190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00" dirty="0">
                  <a:latin typeface="Arial" panose="020B0604020202020204" pitchFamily="34" charset="0"/>
                  <a:cs typeface="Arial" panose="020B0604020202020204" pitchFamily="34" charset="0"/>
                </a:rPr>
                <a:t>Replicate</a:t>
              </a:r>
              <a:r>
                <a: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7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2EF4711-457F-3F53-2A8C-8899E3099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2249" y="2836905"/>
              <a:ext cx="1983507" cy="1197917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CE5C9CD-112A-628E-0F1D-B0F408B92EA6}"/>
                </a:ext>
              </a:extLst>
            </p:cNvPr>
            <p:cNvCxnSpPr>
              <a:cxnSpLocks/>
            </p:cNvCxnSpPr>
            <p:nvPr/>
          </p:nvCxnSpPr>
          <p:spPr>
            <a:xfrm>
              <a:off x="1084810" y="2576298"/>
              <a:ext cx="15202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B3C3443-9382-BD87-82AE-F121B9DACEE4}"/>
              </a:ext>
            </a:extLst>
          </p:cNvPr>
          <p:cNvSpPr txBox="1"/>
          <p:nvPr/>
        </p:nvSpPr>
        <p:spPr>
          <a:xfrm>
            <a:off x="564270" y="397642"/>
            <a:ext cx="21788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E73A16-379E-D213-5658-EECACA52342B}"/>
              </a:ext>
            </a:extLst>
          </p:cNvPr>
          <p:cNvSpPr txBox="1"/>
          <p:nvPr/>
        </p:nvSpPr>
        <p:spPr>
          <a:xfrm>
            <a:off x="554374" y="765513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99F925-28B7-267E-5BB1-88695D12B39E}"/>
              </a:ext>
            </a:extLst>
          </p:cNvPr>
          <p:cNvSpPr txBox="1"/>
          <p:nvPr/>
        </p:nvSpPr>
        <p:spPr>
          <a:xfrm>
            <a:off x="3037972" y="689552"/>
            <a:ext cx="304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C04F1EF-0102-A37B-3815-8F91E1BF0D57}"/>
              </a:ext>
            </a:extLst>
          </p:cNvPr>
          <p:cNvGrpSpPr/>
          <p:nvPr/>
        </p:nvGrpSpPr>
        <p:grpSpPr>
          <a:xfrm>
            <a:off x="3283919" y="919401"/>
            <a:ext cx="2697690" cy="3851402"/>
            <a:chOff x="3412435" y="884635"/>
            <a:chExt cx="2697690" cy="3851402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FD8DDA9-2633-0B49-A7A9-C543560985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r="49208"/>
            <a:stretch/>
          </p:blipFill>
          <p:spPr>
            <a:xfrm>
              <a:off x="3412435" y="2169862"/>
              <a:ext cx="2634209" cy="1399677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BA85B25B-FF51-549E-E918-F44ADFB2B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61541" y="884635"/>
              <a:ext cx="2634209" cy="1465072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6148D3E-EE29-4531-B3E7-4CD6E92E6EFA}"/>
                </a:ext>
              </a:extLst>
            </p:cNvPr>
            <p:cNvSpPr txBox="1"/>
            <p:nvPr/>
          </p:nvSpPr>
          <p:spPr>
            <a:xfrm>
              <a:off x="3444119" y="1064702"/>
              <a:ext cx="26481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00" dirty="0"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124A637-312F-8E5F-A019-A60F143BD3A5}"/>
                </a:ext>
              </a:extLst>
            </p:cNvPr>
            <p:cNvSpPr txBox="1"/>
            <p:nvPr/>
          </p:nvSpPr>
          <p:spPr>
            <a:xfrm>
              <a:off x="3444119" y="2228526"/>
              <a:ext cx="26481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00" dirty="0"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7373FA0-4CF9-3E65-A52B-3035289607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50165" t="-2245" r="-957" b="2245"/>
            <a:stretch/>
          </p:blipFill>
          <p:spPr>
            <a:xfrm>
              <a:off x="3475916" y="3336360"/>
              <a:ext cx="2634209" cy="1399677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6C39659-675C-9018-97E2-580CF50AAF80}"/>
                </a:ext>
              </a:extLst>
            </p:cNvPr>
            <p:cNvSpPr txBox="1"/>
            <p:nvPr/>
          </p:nvSpPr>
          <p:spPr>
            <a:xfrm>
              <a:off x="3453075" y="3413080"/>
              <a:ext cx="26481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00" dirty="0"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2AC89B4-684D-2A0E-6F94-70B6F92FF482}"/>
              </a:ext>
            </a:extLst>
          </p:cNvPr>
          <p:cNvSpPr txBox="1"/>
          <p:nvPr/>
        </p:nvSpPr>
        <p:spPr>
          <a:xfrm>
            <a:off x="534054" y="4805985"/>
            <a:ext cx="304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A4F832-8407-1CF1-D9AC-B0AC78F59283}"/>
              </a:ext>
            </a:extLst>
          </p:cNvPr>
          <p:cNvSpPr txBox="1"/>
          <p:nvPr/>
        </p:nvSpPr>
        <p:spPr>
          <a:xfrm>
            <a:off x="544214" y="6255962"/>
            <a:ext cx="304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2E574807-E9EF-EDE1-7900-581B5A2F92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762" y="6306624"/>
            <a:ext cx="5214476" cy="18236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F9CB5A-1A54-14FF-D857-C190693F71E0}"/>
              </a:ext>
            </a:extLst>
          </p:cNvPr>
          <p:cNvSpPr/>
          <p:nvPr/>
        </p:nvSpPr>
        <p:spPr>
          <a:xfrm>
            <a:off x="2278856" y="4321969"/>
            <a:ext cx="307182" cy="48401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630104-7A92-A0B7-D5A5-9CCE7B299E8C}"/>
              </a:ext>
            </a:extLst>
          </p:cNvPr>
          <p:cNvSpPr txBox="1"/>
          <p:nvPr/>
        </p:nvSpPr>
        <p:spPr>
          <a:xfrm>
            <a:off x="2558304" y="4508146"/>
            <a:ext cx="30809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VC</a:t>
            </a:r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4C0B8E-8DDF-C1B2-521F-ED117150C56C}"/>
              </a:ext>
            </a:extLst>
          </p:cNvPr>
          <p:cNvSpPr txBox="1"/>
          <p:nvPr/>
        </p:nvSpPr>
        <p:spPr>
          <a:xfrm>
            <a:off x="660649" y="8298069"/>
            <a:ext cx="46713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1" dirty="0"/>
              <a:t>Figure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S2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Construction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of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scRNA-seq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atlas.</a:t>
            </a:r>
            <a:r>
              <a:rPr lang="zh-CN" altLang="en-US" sz="800" b="1" dirty="0"/>
              <a:t> </a:t>
            </a:r>
            <a:endParaRPr lang="en-US" sz="800" b="1" dirty="0"/>
          </a:p>
          <a:p>
            <a:r>
              <a:rPr lang="en-US" sz="800" dirty="0"/>
              <a:t>(A)</a:t>
            </a:r>
            <a:r>
              <a:rPr lang="zh-CN" altLang="en-US" sz="800" dirty="0"/>
              <a:t> </a:t>
            </a:r>
            <a:r>
              <a:rPr lang="en-US" altLang="zh-CN" sz="800" dirty="0"/>
              <a:t>Two</a:t>
            </a:r>
            <a:r>
              <a:rPr lang="zh-CN" altLang="en-US" sz="800" dirty="0"/>
              <a:t> </a:t>
            </a:r>
            <a:r>
              <a:rPr lang="en-US" altLang="zh-CN" sz="800" dirty="0"/>
              <a:t>replicates</a:t>
            </a:r>
            <a:r>
              <a:rPr lang="zh-CN" altLang="en-US" sz="800" dirty="0"/>
              <a:t> </a:t>
            </a:r>
            <a:r>
              <a:rPr lang="en-US" altLang="zh-CN" sz="800" dirty="0"/>
              <a:t>were</a:t>
            </a:r>
            <a:r>
              <a:rPr lang="zh-CN" altLang="en-US" sz="800" dirty="0"/>
              <a:t> </a:t>
            </a:r>
            <a:r>
              <a:rPr lang="en-US" altLang="zh-CN" sz="800" dirty="0"/>
              <a:t>used</a:t>
            </a:r>
            <a:r>
              <a:rPr lang="zh-CN" altLang="en-US" sz="800" dirty="0"/>
              <a:t> </a:t>
            </a:r>
            <a:r>
              <a:rPr lang="en-US" altLang="zh-CN" sz="800" dirty="0"/>
              <a:t>for</a:t>
            </a:r>
            <a:r>
              <a:rPr lang="zh-CN" altLang="en-US" sz="800" dirty="0"/>
              <a:t> </a:t>
            </a:r>
            <a:r>
              <a:rPr lang="en-US" altLang="zh-CN" sz="800" dirty="0"/>
              <a:t>collecting</a:t>
            </a:r>
            <a:r>
              <a:rPr lang="zh-CN" altLang="en-US" sz="800" dirty="0"/>
              <a:t> </a:t>
            </a:r>
            <a:r>
              <a:rPr lang="en-US" altLang="zh-CN" sz="800" dirty="0"/>
              <a:t>scRNA-seq</a:t>
            </a:r>
            <a:r>
              <a:rPr lang="zh-CN" altLang="en-US" sz="800" dirty="0"/>
              <a:t> </a:t>
            </a:r>
            <a:r>
              <a:rPr lang="en-US" altLang="zh-CN" sz="800" dirty="0"/>
              <a:t>data.</a:t>
            </a:r>
          </a:p>
          <a:p>
            <a:r>
              <a:rPr lang="en-US" altLang="zh-CN" sz="800" dirty="0"/>
              <a:t>(B)</a:t>
            </a:r>
            <a:r>
              <a:rPr lang="zh-CN" altLang="en-US" sz="800" dirty="0"/>
              <a:t> </a:t>
            </a:r>
            <a:r>
              <a:rPr lang="en-US" altLang="zh-CN" sz="800" dirty="0"/>
              <a:t>Proportion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chloroplast,</a:t>
            </a:r>
            <a:r>
              <a:rPr lang="zh-CN" altLang="en-US" sz="800" dirty="0"/>
              <a:t> </a:t>
            </a:r>
            <a:r>
              <a:rPr lang="en-US" altLang="zh-CN" sz="800" dirty="0"/>
              <a:t>mitochondria,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protoplast-induced</a:t>
            </a:r>
            <a:r>
              <a:rPr lang="zh-CN" altLang="en-US" sz="800" dirty="0"/>
              <a:t> </a:t>
            </a:r>
            <a:r>
              <a:rPr lang="en-US" altLang="zh-CN" sz="800" dirty="0"/>
              <a:t>genes.</a:t>
            </a:r>
          </a:p>
          <a:p>
            <a:r>
              <a:rPr lang="en-US" sz="800" dirty="0"/>
              <a:t>(C)</a:t>
            </a:r>
            <a:r>
              <a:rPr lang="zh-CN" altLang="en-US" sz="800" dirty="0"/>
              <a:t> </a:t>
            </a:r>
            <a:r>
              <a:rPr lang="en-US" altLang="zh-CN" sz="800" dirty="0"/>
              <a:t>Expression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cell</a:t>
            </a:r>
            <a:r>
              <a:rPr lang="zh-CN" altLang="en-US" sz="800" dirty="0"/>
              <a:t> </a:t>
            </a:r>
            <a:r>
              <a:rPr lang="en-US" altLang="zh-CN" sz="800" dirty="0"/>
              <a:t>type</a:t>
            </a:r>
            <a:r>
              <a:rPr lang="zh-CN" altLang="en-US" sz="800" dirty="0"/>
              <a:t> </a:t>
            </a:r>
            <a:r>
              <a:rPr lang="en-US" altLang="zh-CN" sz="800" dirty="0"/>
              <a:t>markers.</a:t>
            </a:r>
            <a:endParaRPr lang="en-US" sz="800" dirty="0"/>
          </a:p>
          <a:p>
            <a:r>
              <a:rPr lang="en-US" altLang="zh-CN" sz="800" dirty="0"/>
              <a:t>(D)</a:t>
            </a:r>
            <a:r>
              <a:rPr lang="zh-CN" altLang="en-US" sz="800" dirty="0"/>
              <a:t> </a:t>
            </a:r>
            <a:r>
              <a:rPr lang="en-US" altLang="zh-CN" sz="800" dirty="0"/>
              <a:t>Cell</a:t>
            </a:r>
            <a:r>
              <a:rPr lang="zh-CN" altLang="en-US" sz="800" dirty="0"/>
              <a:t> </a:t>
            </a:r>
            <a:r>
              <a:rPr lang="en-US" altLang="zh-CN" sz="800" dirty="0"/>
              <a:t>type-specific</a:t>
            </a:r>
            <a:r>
              <a:rPr lang="zh-CN" altLang="en-US" sz="800" dirty="0"/>
              <a:t> </a:t>
            </a:r>
            <a:r>
              <a:rPr lang="en-US" altLang="zh-CN" sz="800" dirty="0"/>
              <a:t>markers</a:t>
            </a:r>
            <a:r>
              <a:rPr lang="zh-CN" altLang="en-US" sz="800" dirty="0"/>
              <a:t> </a:t>
            </a:r>
            <a:r>
              <a:rPr lang="en-US" altLang="zh-CN" sz="800" dirty="0"/>
              <a:t>identified</a:t>
            </a:r>
            <a:r>
              <a:rPr lang="zh-CN" altLang="en-US" sz="800" dirty="0"/>
              <a:t> </a:t>
            </a:r>
            <a:r>
              <a:rPr lang="en-US" altLang="zh-CN" sz="800" dirty="0"/>
              <a:t>by</a:t>
            </a:r>
            <a:r>
              <a:rPr lang="zh-CN" altLang="en-US" sz="800" dirty="0"/>
              <a:t> </a:t>
            </a:r>
            <a:r>
              <a:rPr lang="en-US" altLang="zh-CN" sz="800" dirty="0"/>
              <a:t>scRNA-seq.</a:t>
            </a:r>
          </a:p>
          <a:p>
            <a:r>
              <a:rPr lang="en-US" altLang="zh-CN" sz="800" dirty="0"/>
              <a:t>(E)</a:t>
            </a:r>
            <a:r>
              <a:rPr lang="zh-CN" altLang="en-US" sz="800" dirty="0"/>
              <a:t> </a:t>
            </a:r>
            <a:r>
              <a:rPr lang="en-US" altLang="zh-CN" sz="800" dirty="0"/>
              <a:t>Effect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SPVD</a:t>
            </a:r>
            <a:r>
              <a:rPr lang="zh-CN" altLang="en-US" sz="800" dirty="0"/>
              <a:t> </a:t>
            </a:r>
            <a:r>
              <a:rPr lang="en-US" altLang="zh-CN" sz="800" dirty="0"/>
              <a:t>on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stomata</a:t>
            </a:r>
            <a:r>
              <a:rPr lang="zh-CN" altLang="en-US" sz="800" dirty="0"/>
              <a:t> </a:t>
            </a:r>
            <a:r>
              <a:rPr lang="en-US" altLang="zh-CN" sz="800" dirty="0"/>
              <a:t>cell</a:t>
            </a:r>
            <a:r>
              <a:rPr lang="zh-CN" altLang="en-US" sz="800" dirty="0"/>
              <a:t> </a:t>
            </a:r>
            <a:r>
              <a:rPr lang="en-US" altLang="zh-CN" sz="800" dirty="0"/>
              <a:t>development.</a:t>
            </a:r>
          </a:p>
        </p:txBody>
      </p:sp>
    </p:spTree>
    <p:extLst>
      <p:ext uri="{BB962C8B-B14F-4D97-AF65-F5344CB8AC3E}">
        <p14:creationId xmlns:p14="http://schemas.microsoft.com/office/powerpoint/2010/main" val="260110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83F480-6221-C3CC-7843-1CC5F995F9BF}"/>
              </a:ext>
            </a:extLst>
          </p:cNvPr>
          <p:cNvSpPr txBox="1"/>
          <p:nvPr/>
        </p:nvSpPr>
        <p:spPr>
          <a:xfrm>
            <a:off x="442878" y="431409"/>
            <a:ext cx="21788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98AAC0-9C1A-D90D-36B5-853BD1595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266" y="1010841"/>
            <a:ext cx="1835983" cy="13166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28D1DD-CA0E-092D-8D2E-CE8CCA6D96EF}"/>
              </a:ext>
            </a:extLst>
          </p:cNvPr>
          <p:cNvSpPr txBox="1"/>
          <p:nvPr/>
        </p:nvSpPr>
        <p:spPr>
          <a:xfrm>
            <a:off x="381119" y="856953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A9E504-8531-DB2F-9564-E57C4A532B45}"/>
              </a:ext>
            </a:extLst>
          </p:cNvPr>
          <p:cNvSpPr txBox="1"/>
          <p:nvPr/>
        </p:nvSpPr>
        <p:spPr>
          <a:xfrm>
            <a:off x="3088972" y="856953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08925A1-7C2B-39F8-07D1-DF88602CCE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116"/>
          <a:stretch/>
        </p:blipFill>
        <p:spPr>
          <a:xfrm>
            <a:off x="719075" y="5094241"/>
            <a:ext cx="4137554" cy="181319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71E9BC2-AC3F-1E7F-44BC-DA98BC22A7D4}"/>
              </a:ext>
            </a:extLst>
          </p:cNvPr>
          <p:cNvSpPr txBox="1"/>
          <p:nvPr/>
        </p:nvSpPr>
        <p:spPr>
          <a:xfrm>
            <a:off x="360918" y="2179656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F302007-D07D-1F53-8EB2-C9887E1C3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848" y="1202837"/>
            <a:ext cx="2706882" cy="318072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B74B07-895A-CE59-8DCE-624E2F9324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820" y="2387241"/>
            <a:ext cx="3082028" cy="191209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5C4E365-39EE-4D9F-BAAA-0F2207D77DF7}"/>
              </a:ext>
            </a:extLst>
          </p:cNvPr>
          <p:cNvSpPr txBox="1"/>
          <p:nvPr/>
        </p:nvSpPr>
        <p:spPr>
          <a:xfrm>
            <a:off x="404565" y="4818033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809D85F-318D-E038-2C04-E46BF65F0031}"/>
              </a:ext>
            </a:extLst>
          </p:cNvPr>
          <p:cNvSpPr txBox="1"/>
          <p:nvPr/>
        </p:nvSpPr>
        <p:spPr>
          <a:xfrm>
            <a:off x="876330" y="2327483"/>
            <a:ext cx="42191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CPKs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0EB192-BDDE-AABA-4218-E6A7CF080BB8}"/>
              </a:ext>
            </a:extLst>
          </p:cNvPr>
          <p:cNvSpPr txBox="1"/>
          <p:nvPr/>
        </p:nvSpPr>
        <p:spPr>
          <a:xfrm>
            <a:off x="694252" y="7103260"/>
            <a:ext cx="46713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1" dirty="0"/>
              <a:t>Figure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S3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Comparison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of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bulk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mRNA-seq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and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scRNA-seq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data.</a:t>
            </a:r>
            <a:endParaRPr lang="en-US" sz="800" b="1" dirty="0"/>
          </a:p>
          <a:p>
            <a:r>
              <a:rPr lang="en-US" sz="800" dirty="0"/>
              <a:t>(A)</a:t>
            </a:r>
            <a:r>
              <a:rPr lang="zh-CN" altLang="en-US" sz="800" dirty="0"/>
              <a:t> </a:t>
            </a:r>
            <a:r>
              <a:rPr lang="en-US" altLang="zh-CN" sz="800" dirty="0"/>
              <a:t>Comparison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differentially</a:t>
            </a:r>
            <a:r>
              <a:rPr lang="zh-CN" altLang="en-US" sz="800" dirty="0"/>
              <a:t> </a:t>
            </a:r>
            <a:r>
              <a:rPr lang="en-US" altLang="zh-CN" sz="800" dirty="0"/>
              <a:t>expressed</a:t>
            </a:r>
            <a:r>
              <a:rPr lang="zh-CN" altLang="en-US" sz="800" dirty="0"/>
              <a:t> </a:t>
            </a:r>
            <a:r>
              <a:rPr lang="en-US" altLang="zh-CN" sz="800" dirty="0"/>
              <a:t>genes</a:t>
            </a:r>
            <a:r>
              <a:rPr lang="zh-CN" altLang="en-US" sz="800" dirty="0"/>
              <a:t> </a:t>
            </a:r>
            <a:r>
              <a:rPr lang="en-US" altLang="zh-CN" sz="800" dirty="0"/>
              <a:t>identified</a:t>
            </a:r>
            <a:r>
              <a:rPr lang="zh-CN" altLang="en-US" sz="800" dirty="0"/>
              <a:t> </a:t>
            </a:r>
            <a:r>
              <a:rPr lang="en-US" altLang="zh-CN" sz="800" dirty="0"/>
              <a:t>in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bulk</a:t>
            </a:r>
            <a:r>
              <a:rPr lang="zh-CN" altLang="en-US" sz="800" dirty="0"/>
              <a:t> </a:t>
            </a:r>
            <a:r>
              <a:rPr lang="en-US" altLang="zh-CN" sz="800" dirty="0"/>
              <a:t>mRNA-seq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scRNA-seq.</a:t>
            </a:r>
          </a:p>
          <a:p>
            <a:r>
              <a:rPr lang="en-US" altLang="zh-CN" sz="800" dirty="0"/>
              <a:t>(B)</a:t>
            </a:r>
            <a:r>
              <a:rPr lang="zh-CN" altLang="en-US" sz="800" dirty="0"/>
              <a:t> </a:t>
            </a:r>
            <a:r>
              <a:rPr lang="en-US" altLang="zh-CN" sz="800" dirty="0"/>
              <a:t>Translocation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SPLCV</a:t>
            </a:r>
            <a:r>
              <a:rPr lang="zh-CN" altLang="en-US" sz="800" dirty="0"/>
              <a:t> </a:t>
            </a:r>
            <a:r>
              <a:rPr lang="en-US" altLang="zh-CN" sz="800" dirty="0"/>
              <a:t>C4</a:t>
            </a:r>
            <a:r>
              <a:rPr lang="zh-CN" altLang="en-US" sz="800" dirty="0"/>
              <a:t> </a:t>
            </a:r>
            <a:r>
              <a:rPr lang="en-US" altLang="zh-CN" sz="800" dirty="0"/>
              <a:t>protein</a:t>
            </a:r>
            <a:r>
              <a:rPr lang="zh-CN" altLang="en-US" sz="800" dirty="0"/>
              <a:t> </a:t>
            </a:r>
            <a:r>
              <a:rPr lang="en-US" altLang="zh-CN" sz="800" dirty="0"/>
              <a:t>from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plasma</a:t>
            </a:r>
            <a:r>
              <a:rPr lang="zh-CN" altLang="en-US" sz="800" dirty="0"/>
              <a:t> </a:t>
            </a:r>
            <a:r>
              <a:rPr lang="en-US" altLang="zh-CN" sz="800" dirty="0"/>
              <a:t>membrane</a:t>
            </a:r>
            <a:r>
              <a:rPr lang="zh-CN" altLang="en-US" sz="800" dirty="0"/>
              <a:t> </a:t>
            </a:r>
            <a:r>
              <a:rPr lang="en-US" altLang="zh-CN" sz="800" dirty="0"/>
              <a:t>to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chloroplast.</a:t>
            </a:r>
          </a:p>
          <a:p>
            <a:r>
              <a:rPr lang="en-US" sz="800" dirty="0"/>
              <a:t>(C)</a:t>
            </a:r>
            <a:r>
              <a:rPr lang="zh-CN" altLang="en-US" sz="800" dirty="0"/>
              <a:t> </a:t>
            </a:r>
            <a:r>
              <a:rPr lang="en-US" altLang="zh-CN" sz="800" dirty="0"/>
              <a:t>Expression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CPKs,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positive</a:t>
            </a:r>
            <a:r>
              <a:rPr lang="zh-CN" altLang="en-US" sz="800" dirty="0"/>
              <a:t> </a:t>
            </a:r>
            <a:r>
              <a:rPr lang="en-US" altLang="zh-CN" sz="800" dirty="0"/>
              <a:t>regulators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SA</a:t>
            </a:r>
            <a:r>
              <a:rPr lang="zh-CN" altLang="en-US" sz="800" dirty="0"/>
              <a:t> </a:t>
            </a:r>
            <a:r>
              <a:rPr lang="en-US" altLang="zh-CN" sz="800" dirty="0"/>
              <a:t>biosynthesis.</a:t>
            </a:r>
            <a:endParaRPr lang="en-US" sz="800" dirty="0"/>
          </a:p>
          <a:p>
            <a:r>
              <a:rPr lang="en-US" altLang="zh-CN" sz="800" dirty="0"/>
              <a:t>(D)</a:t>
            </a:r>
            <a:r>
              <a:rPr lang="zh-CN" altLang="en-US" sz="800" dirty="0"/>
              <a:t> </a:t>
            </a:r>
            <a:r>
              <a:rPr lang="en-US" altLang="zh-CN" sz="800" dirty="0"/>
              <a:t>Vasculature</a:t>
            </a:r>
            <a:r>
              <a:rPr lang="zh-CN" altLang="en-US" sz="800" dirty="0"/>
              <a:t> </a:t>
            </a:r>
            <a:r>
              <a:rPr lang="en-US" altLang="zh-CN" sz="800" dirty="0"/>
              <a:t>cell-type</a:t>
            </a:r>
            <a:r>
              <a:rPr lang="zh-CN" altLang="en-US" sz="800" dirty="0"/>
              <a:t> </a:t>
            </a:r>
            <a:r>
              <a:rPr lang="en-US" altLang="zh-CN" sz="800" dirty="0"/>
              <a:t>immune</a:t>
            </a:r>
            <a:r>
              <a:rPr lang="zh-CN" altLang="en-US" sz="800" dirty="0"/>
              <a:t> </a:t>
            </a:r>
            <a:r>
              <a:rPr lang="en-US" altLang="zh-CN" sz="800" dirty="0"/>
              <a:t>coexpression</a:t>
            </a:r>
            <a:r>
              <a:rPr lang="zh-CN" altLang="en-US" sz="800" dirty="0"/>
              <a:t> </a:t>
            </a:r>
            <a:r>
              <a:rPr lang="en-US" altLang="zh-CN" sz="800" dirty="0"/>
              <a:t>network</a:t>
            </a:r>
            <a:r>
              <a:rPr lang="zh-CN" altLang="en-US" sz="800" dirty="0"/>
              <a:t> </a:t>
            </a:r>
            <a:r>
              <a:rPr lang="en-US" altLang="zh-CN" sz="800" dirty="0"/>
              <a:t>built</a:t>
            </a:r>
            <a:r>
              <a:rPr lang="zh-CN" altLang="en-US" sz="800" dirty="0"/>
              <a:t> </a:t>
            </a:r>
            <a:r>
              <a:rPr lang="en-US" altLang="zh-CN" sz="800" dirty="0"/>
              <a:t>by</a:t>
            </a:r>
            <a:r>
              <a:rPr lang="zh-CN" altLang="en-US" sz="800" dirty="0"/>
              <a:t> </a:t>
            </a:r>
            <a:r>
              <a:rPr lang="en-US" altLang="zh-CN" sz="800" dirty="0" err="1"/>
              <a:t>hdWGCNA</a:t>
            </a:r>
            <a:r>
              <a:rPr lang="en-US" altLang="zh-CN" sz="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070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3D8DE9-C8FA-8544-68A2-A2675D40B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436290"/>
            <a:ext cx="2554500" cy="22491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2653FF-D2A7-8F2E-DF60-3158A1EB4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55" y="1575193"/>
            <a:ext cx="2554501" cy="22491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073EC7-B4DB-07DA-841A-02D778E9F46A}"/>
              </a:ext>
            </a:extLst>
          </p:cNvPr>
          <p:cNvSpPr txBox="1"/>
          <p:nvPr/>
        </p:nvSpPr>
        <p:spPr>
          <a:xfrm>
            <a:off x="523755" y="93439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A</a:t>
            </a:r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88AF06-90D5-6158-EE7B-C7646BDA8D53}"/>
              </a:ext>
            </a:extLst>
          </p:cNvPr>
          <p:cNvSpPr txBox="1"/>
          <p:nvPr/>
        </p:nvSpPr>
        <p:spPr>
          <a:xfrm>
            <a:off x="3120962" y="934398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B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1FB294-AAA5-80E4-B6D3-9C7C37671165}"/>
              </a:ext>
            </a:extLst>
          </p:cNvPr>
          <p:cNvSpPr txBox="1"/>
          <p:nvPr/>
        </p:nvSpPr>
        <p:spPr>
          <a:xfrm>
            <a:off x="1470280" y="1143903"/>
            <a:ext cx="1569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/>
              <a:t>Palisade</a:t>
            </a:r>
            <a:r>
              <a:rPr lang="zh-CN" altLang="en-US" sz="800" dirty="0"/>
              <a:t> </a:t>
            </a:r>
            <a:r>
              <a:rPr lang="en-US" altLang="zh-CN" sz="800" dirty="0"/>
              <a:t>Mesophyll</a:t>
            </a:r>
            <a:r>
              <a:rPr lang="zh-CN" altLang="en-US" sz="800" dirty="0"/>
              <a:t> </a:t>
            </a:r>
            <a:r>
              <a:rPr lang="en-US" altLang="zh-CN" sz="800" dirty="0"/>
              <a:t>cells:3,</a:t>
            </a:r>
            <a:r>
              <a:rPr lang="zh-CN" altLang="en-US" sz="800" dirty="0"/>
              <a:t> </a:t>
            </a:r>
            <a:r>
              <a:rPr lang="en-US" altLang="zh-CN" sz="800" dirty="0"/>
              <a:t>5, 7</a:t>
            </a:r>
          </a:p>
          <a:p>
            <a:r>
              <a:rPr lang="en-US" altLang="zh-CN" sz="800" dirty="0"/>
              <a:t>Spongy</a:t>
            </a:r>
            <a:r>
              <a:rPr lang="zh-CN" altLang="en-US" sz="800" dirty="0"/>
              <a:t> </a:t>
            </a:r>
            <a:r>
              <a:rPr lang="en-US" altLang="zh-CN" sz="800" dirty="0"/>
              <a:t>Mesophyll</a:t>
            </a:r>
            <a:r>
              <a:rPr lang="zh-CN" altLang="en-US" sz="800" dirty="0"/>
              <a:t> </a:t>
            </a:r>
            <a:r>
              <a:rPr lang="en-US" altLang="zh-CN" sz="800" dirty="0"/>
              <a:t>cells:</a:t>
            </a:r>
            <a:r>
              <a:rPr lang="zh-CN" altLang="en-US" sz="800" dirty="0"/>
              <a:t> </a:t>
            </a:r>
            <a:r>
              <a:rPr lang="en-US" altLang="zh-CN" sz="800" dirty="0"/>
              <a:t>0,</a:t>
            </a:r>
            <a:r>
              <a:rPr lang="zh-CN" altLang="en-US" sz="800" dirty="0"/>
              <a:t> </a:t>
            </a:r>
            <a:r>
              <a:rPr lang="en-US" altLang="zh-CN" sz="800" dirty="0"/>
              <a:t>2,6</a:t>
            </a:r>
          </a:p>
          <a:p>
            <a:r>
              <a:rPr lang="en-US" altLang="zh-CN" sz="800" dirty="0"/>
              <a:t>Epidermis:</a:t>
            </a:r>
            <a:r>
              <a:rPr lang="zh-CN" altLang="en-US" sz="800" dirty="0"/>
              <a:t> </a:t>
            </a:r>
            <a:r>
              <a:rPr lang="en-US" altLang="zh-CN" sz="800" dirty="0"/>
              <a:t>1,</a:t>
            </a:r>
            <a:r>
              <a:rPr lang="zh-CN" altLang="en-US" sz="800" dirty="0"/>
              <a:t> </a:t>
            </a:r>
            <a:r>
              <a:rPr lang="en-US" altLang="zh-CN" sz="800" dirty="0"/>
              <a:t>4</a:t>
            </a:r>
          </a:p>
          <a:p>
            <a:r>
              <a:rPr lang="en-US" altLang="zh-CN" sz="800" dirty="0"/>
              <a:t>Vasculature:</a:t>
            </a:r>
            <a:r>
              <a:rPr lang="zh-CN" altLang="en-US" sz="800" dirty="0"/>
              <a:t> </a:t>
            </a:r>
            <a:r>
              <a:rPr lang="en-US" altLang="zh-CN" sz="800" dirty="0"/>
              <a:t>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CD40E1-9579-4082-44CF-C6C95DC8BE13}"/>
              </a:ext>
            </a:extLst>
          </p:cNvPr>
          <p:cNvSpPr txBox="1"/>
          <p:nvPr/>
        </p:nvSpPr>
        <p:spPr>
          <a:xfrm>
            <a:off x="442878" y="431409"/>
            <a:ext cx="21788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F6879D-89EB-502A-CD8C-1DC725A17640}"/>
              </a:ext>
            </a:extLst>
          </p:cNvPr>
          <p:cNvSpPr txBox="1"/>
          <p:nvPr/>
        </p:nvSpPr>
        <p:spPr>
          <a:xfrm>
            <a:off x="523755" y="4169585"/>
            <a:ext cx="309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C</a:t>
            </a:r>
            <a:endParaRPr lang="en-US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33CA90-5E58-E4FC-B132-865ACFDE0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608" y="4057330"/>
            <a:ext cx="1430708" cy="1097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E9D040-4D1E-2721-6491-2A76008EE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236" y="4057697"/>
            <a:ext cx="1442880" cy="10972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963F09-575E-B70F-6F58-82E54146AD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235" y="5761268"/>
            <a:ext cx="5989920" cy="8235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C5AB31F-BC55-0903-6D3E-E695C19A366F}"/>
              </a:ext>
            </a:extLst>
          </p:cNvPr>
          <p:cNvSpPr txBox="1"/>
          <p:nvPr/>
        </p:nvSpPr>
        <p:spPr>
          <a:xfrm>
            <a:off x="833603" y="5690032"/>
            <a:ext cx="9476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i="1" dirty="0">
                <a:latin typeface="Arial" panose="020B0604020202020204" pitchFamily="34" charset="0"/>
                <a:cs typeface="Arial" panose="020B0604020202020204" pitchFamily="34" charset="0"/>
              </a:rPr>
              <a:t>g13640</a:t>
            </a:r>
            <a:r>
              <a: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(J</a:t>
            </a:r>
            <a:r>
              <a:rPr lang="en-US" altLang="zh-CN" sz="800" i="1" dirty="0">
                <a:latin typeface="Arial" panose="020B0604020202020204" pitchFamily="34" charset="0"/>
                <a:cs typeface="Arial" panose="020B0604020202020204" pitchFamily="34" charset="0"/>
              </a:rPr>
              <a:t>AZ10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769CBCD-0779-C4E3-C75E-ADC78E78C0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882" y="6687867"/>
            <a:ext cx="5989920" cy="8754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A9CFF34-43AB-0925-86DF-E39BD08356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923" y="7619402"/>
            <a:ext cx="2145620" cy="176108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113886D-5C4F-CC30-BC65-9277974648AD}"/>
              </a:ext>
            </a:extLst>
          </p:cNvPr>
          <p:cNvGrpSpPr/>
          <p:nvPr/>
        </p:nvGrpSpPr>
        <p:grpSpPr>
          <a:xfrm>
            <a:off x="3426207" y="7801023"/>
            <a:ext cx="2204385" cy="1441442"/>
            <a:chOff x="2993947" y="7881035"/>
            <a:chExt cx="2204385" cy="14414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9FA5591-E7C8-9D50-F09C-7404DCD80E15}"/>
                </a:ext>
              </a:extLst>
            </p:cNvPr>
            <p:cNvSpPr txBox="1"/>
            <p:nvPr/>
          </p:nvSpPr>
          <p:spPr>
            <a:xfrm>
              <a:off x="2993947" y="7936654"/>
              <a:ext cx="41235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GC</a:t>
              </a:r>
            </a:p>
            <a:p>
              <a:pPr algn="r"/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VC</a:t>
              </a:r>
            </a:p>
            <a:p>
              <a:pPr algn="r"/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EC</a:t>
              </a:r>
            </a:p>
            <a:p>
              <a:pPr algn="r"/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SMC</a:t>
              </a:r>
            </a:p>
            <a:p>
              <a:pPr algn="r"/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PMC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131DDF1-2549-B221-6BD8-27A15CA73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15068" y="7881035"/>
              <a:ext cx="1883264" cy="1441442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15C564D-B67D-5B4C-F77D-2ACFB205AC4E}"/>
              </a:ext>
            </a:extLst>
          </p:cNvPr>
          <p:cNvSpPr txBox="1"/>
          <p:nvPr/>
        </p:nvSpPr>
        <p:spPr>
          <a:xfrm>
            <a:off x="814219" y="6622198"/>
            <a:ext cx="10230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i="1" dirty="0">
                <a:latin typeface="Arial" panose="020B0604020202020204" pitchFamily="34" charset="0"/>
                <a:cs typeface="Arial" panose="020B0604020202020204" pitchFamily="34" charset="0"/>
              </a:rPr>
              <a:t>g17403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800" i="1" dirty="0">
                <a:latin typeface="Arial" panose="020B0604020202020204" pitchFamily="34" charset="0"/>
                <a:cs typeface="Arial" panose="020B0604020202020204" pitchFamily="34" charset="0"/>
              </a:rPr>
              <a:t>MYB16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BD6B0-45EA-E4EB-FBB2-2C6F118D5256}"/>
              </a:ext>
            </a:extLst>
          </p:cNvPr>
          <p:cNvSpPr txBox="1"/>
          <p:nvPr/>
        </p:nvSpPr>
        <p:spPr>
          <a:xfrm>
            <a:off x="523755" y="5338188"/>
            <a:ext cx="309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81490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84EAA-9062-7BC4-64E9-5047A009DCFC}"/>
              </a:ext>
            </a:extLst>
          </p:cNvPr>
          <p:cNvSpPr txBox="1"/>
          <p:nvPr/>
        </p:nvSpPr>
        <p:spPr>
          <a:xfrm>
            <a:off x="668081" y="6037578"/>
            <a:ext cx="46713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1" dirty="0"/>
              <a:t>Figure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S4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Cell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type-specific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immune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response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induced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by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the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virus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infection</a:t>
            </a:r>
            <a:endParaRPr lang="en-US" sz="800" b="1" dirty="0"/>
          </a:p>
          <a:p>
            <a:r>
              <a:rPr lang="en-US" sz="800" dirty="0"/>
              <a:t>(A)</a:t>
            </a:r>
            <a:r>
              <a:rPr lang="zh-CN" altLang="en-US" sz="800" dirty="0"/>
              <a:t> </a:t>
            </a:r>
            <a:r>
              <a:rPr lang="en-US" altLang="zh-CN" sz="800" dirty="0" err="1"/>
              <a:t>Subclustering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cluster</a:t>
            </a:r>
            <a:r>
              <a:rPr lang="zh-CN" altLang="en-US" sz="800" dirty="0"/>
              <a:t> </a:t>
            </a:r>
            <a:r>
              <a:rPr lang="en-US" altLang="zh-CN" sz="800" dirty="0"/>
              <a:t>1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26.</a:t>
            </a:r>
          </a:p>
          <a:p>
            <a:r>
              <a:rPr lang="en-US" altLang="zh-CN" sz="800" dirty="0"/>
              <a:t>(B)</a:t>
            </a:r>
            <a:r>
              <a:rPr lang="zh-CN" altLang="en-US" sz="800" dirty="0"/>
              <a:t> </a:t>
            </a:r>
            <a:r>
              <a:rPr lang="en-US" altLang="zh-CN" sz="800" dirty="0"/>
              <a:t>Cluster-specific</a:t>
            </a:r>
            <a:r>
              <a:rPr lang="zh-CN" altLang="en-US" sz="800" dirty="0"/>
              <a:t> </a:t>
            </a:r>
            <a:r>
              <a:rPr lang="en-US" altLang="zh-CN" sz="800" dirty="0"/>
              <a:t>markers</a:t>
            </a:r>
            <a:r>
              <a:rPr lang="zh-CN" altLang="en-US" sz="800" dirty="0"/>
              <a:t> </a:t>
            </a:r>
            <a:r>
              <a:rPr lang="en-US" altLang="zh-CN" sz="800" dirty="0"/>
              <a:t>in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subclusters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cluster</a:t>
            </a:r>
            <a:r>
              <a:rPr lang="zh-CN" altLang="en-US" sz="800" dirty="0"/>
              <a:t> </a:t>
            </a:r>
            <a:r>
              <a:rPr lang="en-US" altLang="zh-CN" sz="800" dirty="0"/>
              <a:t>1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26.</a:t>
            </a:r>
          </a:p>
          <a:p>
            <a:r>
              <a:rPr lang="en-US" sz="800" dirty="0"/>
              <a:t>(C)</a:t>
            </a:r>
            <a:r>
              <a:rPr lang="zh-CN" altLang="en-US" sz="800" dirty="0"/>
              <a:t> </a:t>
            </a:r>
            <a:r>
              <a:rPr lang="en-US" altLang="zh-CN" sz="800" dirty="0"/>
              <a:t>Comparison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differentially</a:t>
            </a:r>
            <a:r>
              <a:rPr lang="zh-CN" altLang="en-US" sz="800" dirty="0"/>
              <a:t> </a:t>
            </a:r>
            <a:r>
              <a:rPr lang="en-US" altLang="zh-CN" sz="800" dirty="0"/>
              <a:t>expressed</a:t>
            </a:r>
            <a:r>
              <a:rPr lang="zh-CN" altLang="en-US" sz="800" dirty="0"/>
              <a:t> </a:t>
            </a:r>
            <a:r>
              <a:rPr lang="en-US" altLang="zh-CN" sz="800" dirty="0"/>
              <a:t>genes</a:t>
            </a:r>
            <a:r>
              <a:rPr lang="zh-CN" altLang="en-US" sz="800" dirty="0"/>
              <a:t> </a:t>
            </a:r>
            <a:r>
              <a:rPr lang="en-US" altLang="zh-CN" sz="800" dirty="0"/>
              <a:t>in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mesophyll,</a:t>
            </a:r>
            <a:r>
              <a:rPr lang="zh-CN" altLang="en-US" sz="800" dirty="0"/>
              <a:t> </a:t>
            </a:r>
            <a:r>
              <a:rPr lang="en-US" altLang="zh-CN" sz="800" dirty="0"/>
              <a:t>epidermal,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four</a:t>
            </a:r>
            <a:r>
              <a:rPr lang="zh-CN" altLang="en-US" sz="800" dirty="0"/>
              <a:t> </a:t>
            </a:r>
            <a:r>
              <a:rPr lang="en-US" altLang="zh-CN" sz="800" dirty="0"/>
              <a:t>major</a:t>
            </a:r>
            <a:r>
              <a:rPr lang="zh-CN" altLang="en-US" sz="800" dirty="0"/>
              <a:t> </a:t>
            </a:r>
            <a:r>
              <a:rPr lang="en-US" altLang="zh-CN" sz="800" dirty="0"/>
              <a:t>cell</a:t>
            </a:r>
            <a:r>
              <a:rPr lang="zh-CN" altLang="en-US" sz="800" dirty="0"/>
              <a:t> </a:t>
            </a:r>
            <a:r>
              <a:rPr lang="en-US" altLang="zh-CN" sz="800" dirty="0"/>
              <a:t>types.</a:t>
            </a:r>
            <a:r>
              <a:rPr lang="zh-CN" altLang="en-US" sz="800" dirty="0"/>
              <a:t> </a:t>
            </a:r>
            <a:endParaRPr lang="en-US" sz="800" dirty="0"/>
          </a:p>
          <a:p>
            <a:r>
              <a:rPr lang="en-US" altLang="zh-CN" sz="800" dirty="0"/>
              <a:t>(D)</a:t>
            </a:r>
            <a:r>
              <a:rPr lang="zh-CN" altLang="en-US" sz="800" dirty="0"/>
              <a:t> </a:t>
            </a:r>
            <a:r>
              <a:rPr lang="en-US" altLang="zh-CN" sz="800" dirty="0"/>
              <a:t>Expression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JAZ10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MYB16</a:t>
            </a:r>
            <a:r>
              <a:rPr lang="zh-CN" altLang="en-US" sz="800" dirty="0"/>
              <a:t> </a:t>
            </a:r>
            <a:r>
              <a:rPr lang="en-US" altLang="zh-CN" sz="800" dirty="0"/>
              <a:t>alongside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pseudotime</a:t>
            </a:r>
            <a:r>
              <a:rPr lang="zh-CN" altLang="en-US" sz="800" dirty="0"/>
              <a:t> </a:t>
            </a:r>
            <a:r>
              <a:rPr lang="en-US" altLang="zh-CN" sz="800" dirty="0"/>
              <a:t>(upper</a:t>
            </a:r>
            <a:r>
              <a:rPr lang="zh-CN" altLang="en-US" sz="800" dirty="0"/>
              <a:t> </a:t>
            </a:r>
            <a:r>
              <a:rPr lang="en-US" altLang="zh-CN" sz="800" dirty="0"/>
              <a:t>panel),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epidermis-specific</a:t>
            </a:r>
            <a:r>
              <a:rPr lang="zh-CN" altLang="en-US" sz="800" dirty="0"/>
              <a:t> </a:t>
            </a:r>
            <a:r>
              <a:rPr lang="en-US" altLang="zh-CN" sz="800" dirty="0"/>
              <a:t>expression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MYB10.</a:t>
            </a:r>
            <a:r>
              <a:rPr lang="zh-CN" altLang="en-US" sz="800" dirty="0"/>
              <a:t> </a:t>
            </a:r>
            <a:endParaRPr lang="en-US" altLang="zh-CN" sz="800" dirty="0"/>
          </a:p>
          <a:p>
            <a:r>
              <a:rPr lang="en-US" altLang="zh-CN" sz="800" dirty="0"/>
              <a:t>(E)</a:t>
            </a:r>
            <a:r>
              <a:rPr lang="zh-CN" altLang="en-US" sz="800" dirty="0"/>
              <a:t> </a:t>
            </a:r>
            <a:r>
              <a:rPr lang="en-US" altLang="zh-CN" sz="800" dirty="0"/>
              <a:t>Sequence</a:t>
            </a:r>
            <a:r>
              <a:rPr lang="zh-CN" altLang="en-US" sz="800" dirty="0"/>
              <a:t> </a:t>
            </a:r>
            <a:r>
              <a:rPr lang="en-US" altLang="zh-CN" sz="800" dirty="0"/>
              <a:t>alignment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AtMYB16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g17403(IbMYB16)</a:t>
            </a:r>
          </a:p>
          <a:p>
            <a:r>
              <a:rPr lang="en-US" altLang="zh-CN" sz="800" dirty="0"/>
              <a:t>(F)</a:t>
            </a:r>
            <a:r>
              <a:rPr lang="zh-CN" altLang="en-US" sz="800" dirty="0"/>
              <a:t> </a:t>
            </a:r>
            <a:r>
              <a:rPr lang="en-US" altLang="zh-CN" sz="800" dirty="0"/>
              <a:t>Morphology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JHY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VF-JHY</a:t>
            </a:r>
            <a:r>
              <a:rPr lang="zh-CN" altLang="en-US" sz="800" dirty="0"/>
              <a:t> </a:t>
            </a:r>
            <a:r>
              <a:rPr lang="en-US" altLang="zh-CN" sz="800" dirty="0"/>
              <a:t>lower</a:t>
            </a:r>
            <a:r>
              <a:rPr lang="zh-CN" altLang="en-US" sz="800" dirty="0"/>
              <a:t> </a:t>
            </a:r>
            <a:r>
              <a:rPr lang="en-US" altLang="zh-CN" sz="800" dirty="0"/>
              <a:t>epidermis</a:t>
            </a:r>
            <a:r>
              <a:rPr lang="zh-CN" altLang="en-US" sz="800" dirty="0"/>
              <a:t> </a:t>
            </a:r>
            <a:r>
              <a:rPr lang="en-US" altLang="zh-CN" sz="800" dirty="0"/>
              <a:t>(upper</a:t>
            </a:r>
            <a:r>
              <a:rPr lang="zh-CN" altLang="en-US" sz="800" dirty="0"/>
              <a:t> </a:t>
            </a:r>
            <a:r>
              <a:rPr lang="en-US" altLang="zh-CN" sz="800" dirty="0"/>
              <a:t>panel),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 </a:t>
            </a:r>
            <a:r>
              <a:rPr lang="en-US" altLang="zh-CN" sz="800" dirty="0"/>
              <a:t>stomata</a:t>
            </a:r>
            <a:r>
              <a:rPr lang="zh-CN" altLang="en-US" sz="800" dirty="0"/>
              <a:t> </a:t>
            </a:r>
            <a:r>
              <a:rPr lang="en-US" altLang="zh-CN" sz="800" dirty="0"/>
              <a:t>density</a:t>
            </a:r>
            <a:r>
              <a:rPr lang="zh-CN" altLang="en-US" sz="800" dirty="0"/>
              <a:t> </a:t>
            </a:r>
            <a:r>
              <a:rPr lang="en-US" altLang="zh-CN" sz="800" dirty="0"/>
              <a:t>(lower</a:t>
            </a:r>
            <a:r>
              <a:rPr lang="zh-CN" altLang="en-US" sz="800" dirty="0"/>
              <a:t> </a:t>
            </a:r>
            <a:r>
              <a:rPr lang="en-US" altLang="zh-CN" sz="800" dirty="0"/>
              <a:t>panel).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A6DB3C-0C73-8ED7-EE06-C970FD71DEE3}"/>
              </a:ext>
            </a:extLst>
          </p:cNvPr>
          <p:cNvGrpSpPr/>
          <p:nvPr/>
        </p:nvGrpSpPr>
        <p:grpSpPr>
          <a:xfrm>
            <a:off x="4207623" y="753953"/>
            <a:ext cx="1904154" cy="2871879"/>
            <a:chOff x="4394312" y="2529555"/>
            <a:chExt cx="1904154" cy="2871879"/>
          </a:xfrm>
        </p:grpSpPr>
        <p:pic>
          <p:nvPicPr>
            <p:cNvPr id="4" name="Picture 3" descr="A close-up of a microscope&#10;&#10;Description automatically generated">
              <a:extLst>
                <a:ext uri="{FF2B5EF4-FFF2-40B4-BE49-F238E27FC236}">
                  <a16:creationId xmlns:a16="http://schemas.microsoft.com/office/drawing/2014/main" id="{A87844FD-730A-DA84-0CEC-24E810FE9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4313" y="2529555"/>
              <a:ext cx="1904153" cy="1426054"/>
            </a:xfrm>
            <a:prstGeom prst="rect">
              <a:avLst/>
            </a:prstGeom>
          </p:spPr>
        </p:pic>
        <p:pic>
          <p:nvPicPr>
            <p:cNvPr id="5" name="Picture 4" descr="A close-up of a microscope&#10;&#10;Description automatically generated">
              <a:extLst>
                <a:ext uri="{FF2B5EF4-FFF2-40B4-BE49-F238E27FC236}">
                  <a16:creationId xmlns:a16="http://schemas.microsoft.com/office/drawing/2014/main" id="{DDB16A1B-C3B2-15B8-DA88-FE13F44ED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4312" y="3989667"/>
              <a:ext cx="1904153" cy="141176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131AF45-0F65-4D65-A73D-DDF2C51E3391}"/>
                </a:ext>
              </a:extLst>
            </p:cNvPr>
            <p:cNvSpPr txBox="1"/>
            <p:nvPr/>
          </p:nvSpPr>
          <p:spPr>
            <a:xfrm>
              <a:off x="4410354" y="2545597"/>
              <a:ext cx="47481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JHY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619CCCC-B831-E2ED-C3AE-59F9D24B1597}"/>
                </a:ext>
              </a:extLst>
            </p:cNvPr>
            <p:cNvSpPr txBox="1"/>
            <p:nvPr/>
          </p:nvSpPr>
          <p:spPr>
            <a:xfrm>
              <a:off x="4406669" y="4019665"/>
              <a:ext cx="72327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VF-JHY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4DF66CC-21B8-C474-CD19-A32F779BACB8}"/>
              </a:ext>
            </a:extLst>
          </p:cNvPr>
          <p:cNvSpPr txBox="1"/>
          <p:nvPr/>
        </p:nvSpPr>
        <p:spPr>
          <a:xfrm>
            <a:off x="3726229" y="498390"/>
            <a:ext cx="418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21B53F-47D2-F792-1DF9-117D5D7902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623" y="4051959"/>
            <a:ext cx="1465769" cy="14117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B305AF-FE3E-E32A-0E52-D47069ADBF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081" y="753953"/>
            <a:ext cx="2976813" cy="50280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438D86-09A1-1E76-AA4E-3288BF0AF8E8}"/>
              </a:ext>
            </a:extLst>
          </p:cNvPr>
          <p:cNvSpPr txBox="1"/>
          <p:nvPr/>
        </p:nvSpPr>
        <p:spPr>
          <a:xfrm>
            <a:off x="450818" y="498390"/>
            <a:ext cx="418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550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0C94B33-9CE6-B54D-4BF4-910A02AAF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780" y="1012381"/>
            <a:ext cx="2429745" cy="2330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1F1437-755D-5A41-5598-0AA1819C7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18" y="1012382"/>
            <a:ext cx="2429745" cy="23301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4F2F79-427E-0444-46AB-B3CA12FC0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8" y="3435432"/>
            <a:ext cx="2404794" cy="21739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52003F-2BA0-7B66-F528-6F17C8403188}"/>
              </a:ext>
            </a:extLst>
          </p:cNvPr>
          <p:cNvSpPr txBox="1"/>
          <p:nvPr/>
        </p:nvSpPr>
        <p:spPr>
          <a:xfrm>
            <a:off x="399483" y="468324"/>
            <a:ext cx="2178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B12464-DC18-6D5B-45C7-E53D7649A487}"/>
              </a:ext>
            </a:extLst>
          </p:cNvPr>
          <p:cNvSpPr txBox="1"/>
          <p:nvPr/>
        </p:nvSpPr>
        <p:spPr>
          <a:xfrm>
            <a:off x="360323" y="84184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A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D85720-3AA0-57AE-E603-C0C4AE0769A7}"/>
              </a:ext>
            </a:extLst>
          </p:cNvPr>
          <p:cNvSpPr txBox="1"/>
          <p:nvPr/>
        </p:nvSpPr>
        <p:spPr>
          <a:xfrm>
            <a:off x="360323" y="319585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B</a:t>
            </a:r>
            <a:endParaRPr lang="en-US" sz="1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A71E9A7-A9AC-0A42-7F7F-9AC51BA7EC94}"/>
              </a:ext>
            </a:extLst>
          </p:cNvPr>
          <p:cNvGrpSpPr/>
          <p:nvPr/>
        </p:nvGrpSpPr>
        <p:grpSpPr>
          <a:xfrm>
            <a:off x="524165" y="5804488"/>
            <a:ext cx="1996795" cy="2645598"/>
            <a:chOff x="659987" y="3875615"/>
            <a:chExt cx="1996795" cy="264559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2CBDB23-422B-458E-407F-BE78A2123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6818" y="4067161"/>
              <a:ext cx="1919964" cy="22860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867C53E-8A32-8CE5-32B0-280D88604889}"/>
                </a:ext>
              </a:extLst>
            </p:cNvPr>
            <p:cNvSpPr txBox="1"/>
            <p:nvPr/>
          </p:nvSpPr>
          <p:spPr>
            <a:xfrm>
              <a:off x="659987" y="3875615"/>
              <a:ext cx="8787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SA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responsive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7FC2BEA-B413-9DD3-136A-AA6DC952E3B0}"/>
                </a:ext>
              </a:extLst>
            </p:cNvPr>
            <p:cNvSpPr txBox="1"/>
            <p:nvPr/>
          </p:nvSpPr>
          <p:spPr>
            <a:xfrm>
              <a:off x="1156652" y="6305769"/>
              <a:ext cx="14302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PM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SM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L_E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U_E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AF5289-123D-5052-21E1-2749333115BD}"/>
              </a:ext>
            </a:extLst>
          </p:cNvPr>
          <p:cNvGrpSpPr/>
          <p:nvPr/>
        </p:nvGrpSpPr>
        <p:grpSpPr>
          <a:xfrm>
            <a:off x="2551107" y="5804489"/>
            <a:ext cx="1892803" cy="2849228"/>
            <a:chOff x="2693808" y="3875615"/>
            <a:chExt cx="1892803" cy="28492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E244DE7-5E39-4C7C-A773-8F9A9288A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33613" y="4067161"/>
              <a:ext cx="1852998" cy="247781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AF9B84-2D28-6B40-24A3-D3E1BF876B2B}"/>
                </a:ext>
              </a:extLst>
            </p:cNvPr>
            <p:cNvSpPr txBox="1"/>
            <p:nvPr/>
          </p:nvSpPr>
          <p:spPr>
            <a:xfrm>
              <a:off x="2693808" y="3875615"/>
              <a:ext cx="8611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JA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responsive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44C3AF-FF7D-A678-F1C8-B8223CE922A9}"/>
                </a:ext>
              </a:extLst>
            </p:cNvPr>
            <p:cNvSpPr txBox="1"/>
            <p:nvPr/>
          </p:nvSpPr>
          <p:spPr>
            <a:xfrm>
              <a:off x="3118764" y="6509399"/>
              <a:ext cx="14302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PM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SM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L_E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U_E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2E8AA21-1348-02C2-6421-AF241C1055F2}"/>
              </a:ext>
            </a:extLst>
          </p:cNvPr>
          <p:cNvGrpSpPr/>
          <p:nvPr/>
        </p:nvGrpSpPr>
        <p:grpSpPr>
          <a:xfrm>
            <a:off x="4517161" y="5780590"/>
            <a:ext cx="1918399" cy="2867534"/>
            <a:chOff x="4586611" y="6766955"/>
            <a:chExt cx="1918399" cy="286753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486FFAF-6FD8-9C34-8D2C-7B406B8CB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86611" y="6982399"/>
              <a:ext cx="1918399" cy="246054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3F1D12A-285F-F227-22DC-224254D63ABE}"/>
                </a:ext>
              </a:extLst>
            </p:cNvPr>
            <p:cNvSpPr txBox="1"/>
            <p:nvPr/>
          </p:nvSpPr>
          <p:spPr>
            <a:xfrm>
              <a:off x="4586611" y="6766955"/>
              <a:ext cx="1226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ABA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responsive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6EB0231-4D13-A3DC-000B-4D13644BE222}"/>
                </a:ext>
              </a:extLst>
            </p:cNvPr>
            <p:cNvSpPr txBox="1"/>
            <p:nvPr/>
          </p:nvSpPr>
          <p:spPr>
            <a:xfrm>
              <a:off x="4998363" y="9419045"/>
              <a:ext cx="14302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PM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SM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L_E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U_E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E1E79B7-83F2-807C-8DEA-7A9C2848617B}"/>
              </a:ext>
            </a:extLst>
          </p:cNvPr>
          <p:cNvSpPr txBox="1"/>
          <p:nvPr/>
        </p:nvSpPr>
        <p:spPr>
          <a:xfrm>
            <a:off x="360323" y="550902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D</a:t>
            </a: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5BE680-2598-27B6-01F6-5B0CD00E934B}"/>
              </a:ext>
            </a:extLst>
          </p:cNvPr>
          <p:cNvSpPr txBox="1"/>
          <p:nvPr/>
        </p:nvSpPr>
        <p:spPr>
          <a:xfrm>
            <a:off x="2764312" y="3195850"/>
            <a:ext cx="309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C</a:t>
            </a:r>
            <a:endParaRPr lang="en-US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4EBA7A-81BB-CBEB-8972-6CFA67402E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5784" y="5100750"/>
            <a:ext cx="2769741" cy="6660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3C73400-AD75-8C95-8AA9-3E3488940032}"/>
              </a:ext>
            </a:extLst>
          </p:cNvPr>
          <p:cNvSpPr txBox="1"/>
          <p:nvPr/>
        </p:nvSpPr>
        <p:spPr>
          <a:xfrm>
            <a:off x="546318" y="8648124"/>
            <a:ext cx="46713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1" dirty="0"/>
              <a:t>Figure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S5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Palisade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mesophyll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cell-specific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immune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response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induced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by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the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virus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infection</a:t>
            </a:r>
            <a:endParaRPr lang="en-US" sz="800" b="1" dirty="0"/>
          </a:p>
          <a:p>
            <a:r>
              <a:rPr lang="en-US" sz="800" dirty="0"/>
              <a:t>(A)</a:t>
            </a:r>
            <a:r>
              <a:rPr lang="zh-CN" altLang="en-US" sz="800" dirty="0"/>
              <a:t> </a:t>
            </a:r>
            <a:r>
              <a:rPr lang="en-US" altLang="zh-CN" sz="800" dirty="0"/>
              <a:t>GO</a:t>
            </a:r>
            <a:r>
              <a:rPr lang="zh-CN" altLang="en-US" sz="800" dirty="0"/>
              <a:t> </a:t>
            </a:r>
            <a:r>
              <a:rPr lang="en-US" altLang="zh-CN" sz="800" dirty="0"/>
              <a:t>enrichment</a:t>
            </a:r>
            <a:r>
              <a:rPr lang="zh-CN" altLang="en-US" sz="800" dirty="0"/>
              <a:t> </a:t>
            </a:r>
            <a:r>
              <a:rPr lang="en-US" altLang="zh-CN" sz="800" dirty="0"/>
              <a:t>assay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PMC-specific</a:t>
            </a:r>
            <a:r>
              <a:rPr lang="zh-CN" altLang="en-US" sz="800" dirty="0"/>
              <a:t> </a:t>
            </a:r>
            <a:r>
              <a:rPr lang="en-US" altLang="zh-CN" sz="800" dirty="0"/>
              <a:t>up-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down-regulated</a:t>
            </a:r>
            <a:r>
              <a:rPr lang="zh-CN" altLang="en-US" sz="800" dirty="0"/>
              <a:t> </a:t>
            </a:r>
            <a:r>
              <a:rPr lang="en-US" altLang="zh-CN" sz="800" dirty="0"/>
              <a:t>genes.</a:t>
            </a:r>
          </a:p>
          <a:p>
            <a:r>
              <a:rPr lang="en-US" altLang="zh-CN" sz="800" dirty="0"/>
              <a:t>(B)</a:t>
            </a:r>
            <a:r>
              <a:rPr lang="zh-CN" altLang="en-US" sz="800" dirty="0"/>
              <a:t> </a:t>
            </a:r>
            <a:r>
              <a:rPr lang="en-US" altLang="zh-CN" sz="800" dirty="0"/>
              <a:t>Native</a:t>
            </a:r>
            <a:r>
              <a:rPr lang="zh-CN" altLang="en-US" sz="800" dirty="0"/>
              <a:t> </a:t>
            </a:r>
            <a:r>
              <a:rPr lang="en-US" altLang="zh-CN" sz="800" dirty="0"/>
              <a:t>blue</a:t>
            </a:r>
            <a:r>
              <a:rPr lang="zh-CN" altLang="en-US" sz="800" dirty="0"/>
              <a:t> </a:t>
            </a:r>
            <a:r>
              <a:rPr lang="en-US" altLang="zh-CN" sz="800" dirty="0"/>
              <a:t>gel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isolated</a:t>
            </a:r>
            <a:r>
              <a:rPr lang="zh-CN" altLang="en-US" sz="800" dirty="0"/>
              <a:t> </a:t>
            </a:r>
            <a:r>
              <a:rPr lang="en-US" altLang="zh-CN" sz="800" dirty="0"/>
              <a:t>thylakoid</a:t>
            </a:r>
            <a:r>
              <a:rPr lang="zh-CN" altLang="en-US" sz="800" dirty="0"/>
              <a:t> </a:t>
            </a:r>
            <a:r>
              <a:rPr lang="en-US" altLang="zh-CN" sz="800" dirty="0"/>
              <a:t>membrane</a:t>
            </a:r>
            <a:r>
              <a:rPr lang="zh-CN" altLang="en-US" sz="800" dirty="0"/>
              <a:t> </a:t>
            </a:r>
            <a:r>
              <a:rPr lang="en-US" altLang="zh-CN" sz="800" dirty="0"/>
              <a:t>from</a:t>
            </a:r>
            <a:r>
              <a:rPr lang="zh-CN" altLang="en-US" sz="800" dirty="0"/>
              <a:t> </a:t>
            </a:r>
            <a:r>
              <a:rPr lang="en-US" altLang="zh-CN" sz="800" dirty="0"/>
              <a:t>JHY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VF-JHY</a:t>
            </a:r>
            <a:r>
              <a:rPr lang="zh-CN" altLang="en-US" sz="800" dirty="0"/>
              <a:t> </a:t>
            </a:r>
            <a:r>
              <a:rPr lang="en-US" altLang="zh-CN" sz="800" dirty="0"/>
              <a:t>leaves.</a:t>
            </a:r>
          </a:p>
          <a:p>
            <a:r>
              <a:rPr lang="en-US" sz="800" dirty="0"/>
              <a:t>(C)</a:t>
            </a:r>
            <a:r>
              <a:rPr lang="zh-CN" altLang="en-US" sz="800" dirty="0"/>
              <a:t> </a:t>
            </a:r>
            <a:r>
              <a:rPr lang="en-US" altLang="zh-CN" sz="800" dirty="0"/>
              <a:t>Expression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starch</a:t>
            </a:r>
            <a:r>
              <a:rPr lang="zh-CN" altLang="en-US" sz="800" dirty="0"/>
              <a:t> </a:t>
            </a:r>
            <a:r>
              <a:rPr lang="en-US" altLang="zh-CN" sz="800" dirty="0"/>
              <a:t>biosynthesis</a:t>
            </a:r>
            <a:r>
              <a:rPr lang="zh-CN" altLang="en-US" sz="800" dirty="0"/>
              <a:t> </a:t>
            </a:r>
            <a:r>
              <a:rPr lang="en-US" altLang="zh-CN" sz="800" dirty="0"/>
              <a:t>pathway</a:t>
            </a:r>
            <a:r>
              <a:rPr lang="zh-CN" altLang="en-US" sz="800" dirty="0"/>
              <a:t> </a:t>
            </a:r>
            <a:r>
              <a:rPr lang="en-US" altLang="zh-CN" sz="800" dirty="0"/>
              <a:t>genes</a:t>
            </a:r>
            <a:r>
              <a:rPr lang="zh-CN" altLang="en-US" sz="800" dirty="0"/>
              <a:t> </a:t>
            </a:r>
            <a:r>
              <a:rPr lang="en-US" altLang="zh-CN" sz="800" dirty="0"/>
              <a:t>across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cell</a:t>
            </a:r>
            <a:r>
              <a:rPr lang="zh-CN" altLang="en-US" sz="800" dirty="0"/>
              <a:t> </a:t>
            </a:r>
            <a:r>
              <a:rPr lang="en-US" altLang="zh-CN" sz="800" dirty="0"/>
              <a:t>types.</a:t>
            </a:r>
          </a:p>
          <a:p>
            <a:r>
              <a:rPr lang="en-US" altLang="zh-CN" sz="800" dirty="0"/>
              <a:t>(D)</a:t>
            </a:r>
            <a:r>
              <a:rPr lang="zh-CN" altLang="en-US" sz="800" dirty="0"/>
              <a:t> </a:t>
            </a:r>
            <a:r>
              <a:rPr lang="en-US" altLang="zh-CN" sz="800" dirty="0"/>
              <a:t>Expression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dirty="0"/>
              <a:t>SA,</a:t>
            </a:r>
            <a:r>
              <a:rPr lang="zh-CN" altLang="en-US" sz="800" dirty="0"/>
              <a:t> </a:t>
            </a:r>
            <a:r>
              <a:rPr lang="en-US" altLang="zh-CN" sz="800" dirty="0"/>
              <a:t>JA,</a:t>
            </a:r>
            <a:r>
              <a:rPr lang="zh-CN" altLang="en-US" sz="800" dirty="0"/>
              <a:t> </a:t>
            </a:r>
            <a:r>
              <a:rPr lang="en-US" altLang="zh-CN" sz="800" dirty="0"/>
              <a:t>and</a:t>
            </a:r>
            <a:r>
              <a:rPr lang="zh-CN" altLang="en-US" sz="800" dirty="0"/>
              <a:t> </a:t>
            </a:r>
            <a:r>
              <a:rPr lang="en-US" altLang="zh-CN" sz="800" dirty="0"/>
              <a:t>ABA</a:t>
            </a:r>
            <a:r>
              <a:rPr lang="zh-CN" altLang="en-US" sz="800" dirty="0"/>
              <a:t> </a:t>
            </a:r>
            <a:r>
              <a:rPr lang="en-US" altLang="zh-CN" sz="800" dirty="0"/>
              <a:t>responsive</a:t>
            </a:r>
            <a:r>
              <a:rPr lang="zh-CN" altLang="en-US" sz="800" dirty="0"/>
              <a:t> </a:t>
            </a:r>
            <a:r>
              <a:rPr lang="en-US" altLang="zh-CN" sz="800" dirty="0"/>
              <a:t>genes</a:t>
            </a:r>
            <a:r>
              <a:rPr lang="zh-CN" altLang="en-US" sz="800" dirty="0"/>
              <a:t> </a:t>
            </a:r>
            <a:r>
              <a:rPr lang="en-US" altLang="zh-CN" sz="800" dirty="0"/>
              <a:t>across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cell</a:t>
            </a:r>
            <a:r>
              <a:rPr lang="zh-CN" altLang="en-US" sz="800" dirty="0"/>
              <a:t> </a:t>
            </a:r>
            <a:r>
              <a:rPr lang="en-US" altLang="zh-CN" sz="800" dirty="0"/>
              <a:t>types.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93214DB-4EE1-B82E-5D43-86E81A8457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784" y="3434673"/>
            <a:ext cx="3109736" cy="183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294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02964C5-F753-D805-C0C7-66454A1CFE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6" t="52631" r="-2356" b="-3642"/>
          <a:stretch/>
        </p:blipFill>
        <p:spPr>
          <a:xfrm>
            <a:off x="2988769" y="1046270"/>
            <a:ext cx="1979821" cy="13993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CFF14C-666A-8349-A629-C80B19D0CC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989"/>
          <a:stretch/>
        </p:blipFill>
        <p:spPr>
          <a:xfrm>
            <a:off x="1016990" y="846418"/>
            <a:ext cx="1979821" cy="13993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FD3B62-E5B3-D911-F97F-28534EE458EB}"/>
              </a:ext>
            </a:extLst>
          </p:cNvPr>
          <p:cNvSpPr txBox="1"/>
          <p:nvPr/>
        </p:nvSpPr>
        <p:spPr>
          <a:xfrm>
            <a:off x="702346" y="409252"/>
            <a:ext cx="21788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0BF86A-B8ED-C73C-6FCB-D7DECC582825}"/>
              </a:ext>
            </a:extLst>
          </p:cNvPr>
          <p:cNvSpPr txBox="1"/>
          <p:nvPr/>
        </p:nvSpPr>
        <p:spPr>
          <a:xfrm>
            <a:off x="680791" y="754535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A</a:t>
            </a:r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3B160C-CBBC-1FA8-8D28-BA8617E5F01B}"/>
              </a:ext>
            </a:extLst>
          </p:cNvPr>
          <p:cNvSpPr txBox="1"/>
          <p:nvPr/>
        </p:nvSpPr>
        <p:spPr>
          <a:xfrm>
            <a:off x="680791" y="2375715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B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1A4108-1634-7775-B355-5DCFA05EAC4B}"/>
              </a:ext>
            </a:extLst>
          </p:cNvPr>
          <p:cNvSpPr txBox="1"/>
          <p:nvPr/>
        </p:nvSpPr>
        <p:spPr>
          <a:xfrm>
            <a:off x="1121498" y="1071021"/>
            <a:ext cx="659155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Wild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C53215-7C65-70A9-B5F2-25E1DB75E09B}"/>
              </a:ext>
            </a:extLst>
          </p:cNvPr>
          <p:cNvSpPr txBox="1"/>
          <p:nvPr/>
        </p:nvSpPr>
        <p:spPr>
          <a:xfrm>
            <a:off x="3036895" y="1062312"/>
            <a:ext cx="742511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OX_VIPE1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1721B2-9532-7C29-FD34-63251466D7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9815"/>
          <a:stretch/>
        </p:blipFill>
        <p:spPr>
          <a:xfrm>
            <a:off x="971256" y="2494251"/>
            <a:ext cx="1323134" cy="21571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A6D72F-74B4-91A1-4B0D-7F62A4E03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346" y="4774245"/>
            <a:ext cx="3657600" cy="27211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7BAC9F-611D-1E3C-8AD7-E886858C89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946" y="4851586"/>
            <a:ext cx="1477788" cy="1371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DC20C1E-90FB-A864-B46C-6113D5BE60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9946" y="6173277"/>
            <a:ext cx="1414196" cy="1371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56BE2B3-376D-5742-B2B7-6F18F6C82CBD}"/>
              </a:ext>
            </a:extLst>
          </p:cNvPr>
          <p:cNvSpPr txBox="1"/>
          <p:nvPr/>
        </p:nvSpPr>
        <p:spPr>
          <a:xfrm>
            <a:off x="680791" y="4715410"/>
            <a:ext cx="309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C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E42811-406D-E8B8-03F6-61343AB7E16B}"/>
              </a:ext>
            </a:extLst>
          </p:cNvPr>
          <p:cNvSpPr txBox="1"/>
          <p:nvPr/>
        </p:nvSpPr>
        <p:spPr>
          <a:xfrm>
            <a:off x="653109" y="7802260"/>
            <a:ext cx="46713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1" dirty="0"/>
              <a:t>Figure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S6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Overexpression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of</a:t>
            </a:r>
            <a:r>
              <a:rPr lang="zh-CN" altLang="en-US" sz="800" b="1" dirty="0"/>
              <a:t> </a:t>
            </a:r>
            <a:r>
              <a:rPr lang="en-US" altLang="zh-CN" sz="800" b="1" i="1" dirty="0"/>
              <a:t>VIPE1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affects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the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yield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of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sweet</a:t>
            </a:r>
            <a:r>
              <a:rPr lang="zh-CN" altLang="en-US" sz="800" b="1" dirty="0"/>
              <a:t> </a:t>
            </a:r>
            <a:r>
              <a:rPr lang="en-US" altLang="zh-CN" sz="800" b="1" dirty="0"/>
              <a:t>potato.</a:t>
            </a:r>
            <a:endParaRPr lang="en-US" sz="800" b="1" dirty="0"/>
          </a:p>
          <a:p>
            <a:r>
              <a:rPr lang="en-US" sz="800" dirty="0"/>
              <a:t>(A)</a:t>
            </a:r>
            <a:r>
              <a:rPr lang="zh-CN" altLang="en-US" sz="800" dirty="0"/>
              <a:t> </a:t>
            </a:r>
            <a:r>
              <a:rPr lang="en-US" altLang="zh-CN" sz="800" dirty="0"/>
              <a:t>Overexpression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i="1" dirty="0"/>
              <a:t>VIPE1</a:t>
            </a:r>
            <a:r>
              <a:rPr lang="zh-CN" altLang="en-US" sz="800" dirty="0"/>
              <a:t> </a:t>
            </a:r>
            <a:r>
              <a:rPr lang="en-US" altLang="zh-CN" sz="800" dirty="0"/>
              <a:t>reduced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yield</a:t>
            </a:r>
            <a:r>
              <a:rPr lang="zh-CN" altLang="en-US" sz="800" dirty="0"/>
              <a:t> </a:t>
            </a:r>
            <a:r>
              <a:rPr lang="en-US" altLang="zh-CN" sz="800" dirty="0"/>
              <a:t>in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field.</a:t>
            </a:r>
          </a:p>
          <a:p>
            <a:r>
              <a:rPr lang="en-US" altLang="zh-CN" sz="800" dirty="0"/>
              <a:t>(B)</a:t>
            </a:r>
            <a:r>
              <a:rPr lang="zh-CN" altLang="en-US" sz="800" dirty="0"/>
              <a:t> </a:t>
            </a:r>
            <a:r>
              <a:rPr lang="en-US" altLang="zh-CN" sz="800" dirty="0"/>
              <a:t>Overexpression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i="1" dirty="0"/>
              <a:t>VIPE1</a:t>
            </a:r>
            <a:r>
              <a:rPr lang="zh-CN" altLang="en-US" sz="800" dirty="0"/>
              <a:t> </a:t>
            </a:r>
            <a:r>
              <a:rPr lang="en-US" altLang="zh-CN" sz="800" dirty="0"/>
              <a:t>reduced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photosynthesis</a:t>
            </a:r>
            <a:r>
              <a:rPr lang="zh-CN" altLang="en-US" sz="800" dirty="0"/>
              <a:t> </a:t>
            </a:r>
            <a:r>
              <a:rPr lang="en-US" altLang="zh-CN" sz="800" dirty="0"/>
              <a:t>efficiency.</a:t>
            </a:r>
          </a:p>
          <a:p>
            <a:r>
              <a:rPr lang="en-US" sz="800" dirty="0"/>
              <a:t>(C)</a:t>
            </a:r>
            <a:r>
              <a:rPr lang="en-US" altLang="zh-CN" sz="800" dirty="0"/>
              <a:t> Overexpression</a:t>
            </a:r>
            <a:r>
              <a:rPr lang="zh-CN" altLang="en-US" sz="800" dirty="0"/>
              <a:t> </a:t>
            </a:r>
            <a:r>
              <a:rPr lang="en-US" altLang="zh-CN" sz="800" dirty="0"/>
              <a:t>of</a:t>
            </a:r>
            <a:r>
              <a:rPr lang="zh-CN" altLang="en-US" sz="800" dirty="0"/>
              <a:t> </a:t>
            </a:r>
            <a:r>
              <a:rPr lang="en-US" altLang="zh-CN" sz="800" i="1" dirty="0"/>
              <a:t>VIPE1</a:t>
            </a:r>
            <a:r>
              <a:rPr lang="zh-CN" altLang="en-US" sz="800" dirty="0"/>
              <a:t> </a:t>
            </a:r>
            <a:r>
              <a:rPr lang="en-US" altLang="zh-CN" sz="800" dirty="0"/>
              <a:t>disrupts</a:t>
            </a:r>
            <a:r>
              <a:rPr lang="zh-CN" altLang="en-US" sz="800" dirty="0"/>
              <a:t> </a:t>
            </a:r>
            <a:r>
              <a:rPr lang="en-US" altLang="zh-CN" sz="800" dirty="0"/>
              <a:t>the</a:t>
            </a:r>
            <a:r>
              <a:rPr lang="zh-CN" altLang="en-US" sz="800" dirty="0"/>
              <a:t> </a:t>
            </a:r>
            <a:r>
              <a:rPr lang="en-US" altLang="zh-CN" sz="800" dirty="0"/>
              <a:t>chloroplast</a:t>
            </a:r>
            <a:r>
              <a:rPr lang="zh-CN" altLang="en-US" sz="800" dirty="0"/>
              <a:t> </a:t>
            </a:r>
            <a:r>
              <a:rPr lang="en-US" altLang="zh-CN" sz="800" dirty="0"/>
              <a:t>ultrastructure.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7B85D8-E2B4-C625-F0DF-6513250CF1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3456" y="2564146"/>
            <a:ext cx="1521061" cy="201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132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58340</TotalTime>
  <Words>596</Words>
  <Application>Microsoft Office PowerPoint</Application>
  <PresentationFormat>A4 Paper (210x297 mm)</PresentationFormat>
  <Paragraphs>98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Lyu, Ruiqing</dc:creator>
  <cp:lastModifiedBy>Sachin Maharnur</cp:lastModifiedBy>
  <cp:revision>18</cp:revision>
  <dcterms:created xsi:type="dcterms:W3CDTF">2024-04-11T17:56:23Z</dcterms:created>
  <dcterms:modified xsi:type="dcterms:W3CDTF">2024-09-20T07:20:51Z</dcterms:modified>
</cp:coreProperties>
</file>