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2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ea typeface="+mj-ea"/>
                <a:cs typeface="+mj-cs"/>
              </a:defRPr>
            </a:pPr>
            <a:r>
              <a:rPr lang="en-US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IMWG BEST RESPONSE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latin typeface="+mj-lt"/>
              <a:ea typeface="+mj-ea"/>
              <a:cs typeface="+mj-cs"/>
            </a:defRPr>
          </a:pPr>
          <a:endParaRPr lang="en-US"/>
        </a:p>
      </c:tx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PR</c:v>
                </c:pt>
              </c:strCache>
            </c:strRef>
          </c:tx>
          <c:spPr>
            <a:solidFill>
              <a:schemeClr val="accent6">
                <a:shade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Quadruplet Post Induction</c:v>
                </c:pt>
                <c:pt idx="1">
                  <c:v>Quadruplet Post ASCT</c:v>
                </c:pt>
                <c:pt idx="2">
                  <c:v>Triplet Post Induction</c:v>
                </c:pt>
                <c:pt idx="3">
                  <c:v>Triplet Post ASCT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18</c:v>
                </c:pt>
                <c:pt idx="1">
                  <c:v>6</c:v>
                </c:pt>
                <c:pt idx="2">
                  <c:v>35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037-4822-BD1B-FC2FDFBF8A3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VGPR</c:v>
                </c:pt>
              </c:strCache>
            </c:strRef>
          </c:tx>
          <c:spPr>
            <a:solidFill>
              <a:schemeClr val="accent6">
                <a:shade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Quadruplet Post Induction</c:v>
                </c:pt>
                <c:pt idx="1">
                  <c:v>Quadruplet Post ASCT</c:v>
                </c:pt>
                <c:pt idx="2">
                  <c:v>Triplet Post Induction</c:v>
                </c:pt>
                <c:pt idx="3">
                  <c:v>Triplet Post ASCT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51</c:v>
                </c:pt>
                <c:pt idx="1">
                  <c:v>38</c:v>
                </c:pt>
                <c:pt idx="2">
                  <c:v>43</c:v>
                </c:pt>
                <c:pt idx="3">
                  <c:v>49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037-4822-BD1B-FC2FDFBF8A3A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CR</c:v>
                </c:pt>
              </c:strCache>
            </c:strRef>
          </c:tx>
          <c:spPr>
            <a:solidFill>
              <a:schemeClr val="accent6">
                <a:tint val="86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Quadruplet Post Induction</c:v>
                </c:pt>
                <c:pt idx="1">
                  <c:v>Quadruplet Post ASCT</c:v>
                </c:pt>
                <c:pt idx="2">
                  <c:v>Triplet Post Induction</c:v>
                </c:pt>
                <c:pt idx="3">
                  <c:v>Triplet Post ASCT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6</c:v>
                </c:pt>
                <c:pt idx="1">
                  <c:v>13</c:v>
                </c:pt>
                <c:pt idx="2">
                  <c:v>10</c:v>
                </c:pt>
                <c:pt idx="3">
                  <c:v>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037-4822-BD1B-FC2FDFBF8A3A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sCR</c:v>
                </c:pt>
              </c:strCache>
            </c:strRef>
          </c:tx>
          <c:spPr>
            <a:solidFill>
              <a:schemeClr val="accent6">
                <a:tint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Sheet1!$A$2:$A$5</c:f>
              <c:strCache>
                <c:ptCount val="4"/>
                <c:pt idx="0">
                  <c:v>Quadruplet Post Induction</c:v>
                </c:pt>
                <c:pt idx="1">
                  <c:v>Quadruplet Post ASCT</c:v>
                </c:pt>
                <c:pt idx="2">
                  <c:v>Triplet Post Induction</c:v>
                </c:pt>
                <c:pt idx="3">
                  <c:v>Triplet Post ASCT</c:v>
                </c:pt>
              </c:strCache>
            </c:strRef>
          </c:cat>
          <c:val>
            <c:numRef>
              <c:f>Sheet1!$E$2:$E$5</c:f>
              <c:numCache>
                <c:formatCode>General</c:formatCode>
                <c:ptCount val="4"/>
                <c:pt idx="0">
                  <c:v>25</c:v>
                </c:pt>
                <c:pt idx="1">
                  <c:v>42</c:v>
                </c:pt>
                <c:pt idx="2">
                  <c:v>12</c:v>
                </c:pt>
                <c:pt idx="3">
                  <c:v>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037-4822-BD1B-FC2FDFBF8A3A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100"/>
        <c:axId val="121841472"/>
        <c:axId val="121855872"/>
      </c:barChart>
      <c:catAx>
        <c:axId val="12184147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1855872"/>
        <c:crosses val="autoZero"/>
        <c:auto val="1"/>
        <c:lblAlgn val="ctr"/>
        <c:lblOffset val="100"/>
        <c:noMultiLvlLbl val="0"/>
      </c:catAx>
      <c:valAx>
        <c:axId val="12185587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min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in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2184147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9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30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b="0" kern="1200" cap="none" spc="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dk1">
          <a:lumMod val="15000"/>
          <a:lumOff val="85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810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8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50000"/>
            <a:lumOff val="50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200" b="0" kern="1200" cap="none" spc="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round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50000"/>
            <a:lumOff val="50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29FF7-F215-981E-BDD9-281D726BAD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398091C-525F-85CA-FEC1-4B1D91319A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4C0749-280E-E152-6907-9B5505F773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08DE7-A280-48BA-B72E-F91A81D9FBA7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FC5CF-6442-79F6-0159-4D4447D645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842AB5-F60D-2F34-5D8C-1D33F2A31A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53923-16DE-4CAD-88A9-D0884D482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76802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262E39-88BC-2C13-0554-1F7DF9B1B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D871074-E90A-6C91-30AF-984910FE38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70EB9C-CF8A-67D8-7E46-F353201861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08DE7-A280-48BA-B72E-F91A81D9FBA7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A3A520-DD85-F3EA-6085-DA00FDE3E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3A7ECD-687B-202A-DA0F-018CEEE4B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53923-16DE-4CAD-88A9-D0884D482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17980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55D7861-CA01-0B84-BD70-FC4CD483159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1B925DC-5FB9-6501-4CF5-84BDF9DC23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B64D6A-ED62-7DFD-F187-D80B6AD62F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08DE7-A280-48BA-B72E-F91A81D9FBA7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E9DA16-2B3D-E438-5BFA-E645AA8E09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5A78EC-33EF-43A6-5214-61C1EA2C3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53923-16DE-4CAD-88A9-D0884D482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475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85CEC6-2FAF-B420-8220-DAC7379417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6D5E30-DB6C-A286-FB26-7EB254515B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FBB8FB-7EC2-0BAA-52B3-1132804E9E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08DE7-A280-48BA-B72E-F91A81D9FBA7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68F9BA-3A91-0C6B-300B-F0224B76C2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199D8B-0005-7A28-FF29-8AB52CFB3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53923-16DE-4CAD-88A9-D0884D482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67497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9604AD-6612-9401-8F10-BBC48EC783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DD802D-E30B-EBCD-D4E6-25BEBCE1A6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1F3301-A422-0858-7E5C-158EF3A133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08DE7-A280-48BA-B72E-F91A81D9FBA7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F55D49-AFE0-82DA-50E7-1EF405A6F9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E2D578-ECAA-5958-7AA2-DCBAA9965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53923-16DE-4CAD-88A9-D0884D482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5135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5ACE7-C663-6C66-C99D-623E9BD9B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61D2BD-3762-0218-98BE-C883A6979A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1795A4-F604-3D85-FA7E-101B560784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C60C9D-6EFB-C73A-3727-05B5B0F87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08DE7-A280-48BA-B72E-F91A81D9FBA7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774019-99C5-F9EF-5E91-F4A0A82BF2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16CE88-1151-258A-0E74-A4B7FAC89F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53923-16DE-4CAD-88A9-D0884D482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0793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EB0BE-8C69-6ED3-53B5-D384794F8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44461D-7275-40A5-BF1B-F3BC462ED7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56D5118-D244-456C-4F37-3F131B9215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7B63222-4A2F-6485-8B24-B23A4735B5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67C93AA-A6CE-D991-C1C5-2A0ED8EFA14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42ADA56-23CF-24DF-2CDF-63DDA3D185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08DE7-A280-48BA-B72E-F91A81D9FBA7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C82C60-50B3-4B2B-94BF-6B6E2DA2CC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E709532-31A6-FCD7-EA54-A4E0617A89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53923-16DE-4CAD-88A9-D0884D482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9871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82DC32-921B-F075-2A6D-57AA43B246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9E246D3-F646-F8D2-B5E2-AAE02B6AB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08DE7-A280-48BA-B72E-F91A81D9FBA7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7CF3252-774F-B210-9892-B93A52A3D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4C66BA8-1069-73FB-D06D-99E41B368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53923-16DE-4CAD-88A9-D0884D482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4082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C7F7EC-8471-8D25-D2BD-02F97B84C4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08DE7-A280-48BA-B72E-F91A81D9FBA7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938D0DF-29DC-6607-01DB-47805A93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DB1E794-501D-C25A-B116-B7D82F698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53923-16DE-4CAD-88A9-D0884D482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042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E749F-A24D-D477-BCC4-1F0748164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35040B-3A01-B798-B39E-85F892CBB1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1C6AC9-F5BB-1AA5-68B9-903FB9DC5F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2B7FED2-11BF-1A9F-2CD3-C74E9B8FE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08DE7-A280-48BA-B72E-F91A81D9FBA7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D9CA14-9C82-11C1-6FDB-B958D6AB39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00BD3D9-57B5-CE5C-4510-C8CA09559D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53923-16DE-4CAD-88A9-D0884D482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4052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A3E1DA-8872-E860-E270-4DB4F6D68F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D213D26-C959-40A4-4642-A0399222E61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807A8CC-0516-A577-139F-89CE321E37A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97E2690-55E9-8F84-0E5C-62108859F7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08DE7-A280-48BA-B72E-F91A81D9FBA7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E4AEE2-03A4-7A08-1EAB-646FAFB179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78A3193-B0E8-EA3F-0275-72C9A7EE7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053923-16DE-4CAD-88A9-D0884D482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4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CF9D982-63DC-40DF-A7DE-D2D1CF7A98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454FF3F-F87F-E19D-C7CE-4C40B65957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BA3796-FB3F-9C12-D4A5-898EF90169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108DE7-A280-48BA-B72E-F91A81D9FBA7}" type="datetimeFigureOut">
              <a:rPr lang="en-US" smtClean="0"/>
              <a:t>9/1/2024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9862745-0EFA-4A66-49FB-CDA46BA29A2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989024-255D-11A6-FFA2-A342F1CC4F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9053923-16DE-4CAD-88A9-D0884D4821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12185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A25F22CC-81DC-12EB-EBCE-F28AF73C32D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68855095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4A5A937C-32E6-183A-A820-3FA4562DEFD3}"/>
              </a:ext>
            </a:extLst>
          </p:cNvPr>
          <p:cNvSpPr txBox="1"/>
          <p:nvPr/>
        </p:nvSpPr>
        <p:spPr>
          <a:xfrm>
            <a:off x="9749790" y="6488668"/>
            <a:ext cx="24422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Supplemental </a:t>
            </a:r>
            <a:r>
              <a:rPr lang="en-US"/>
              <a:t>Figure 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0767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6</Words>
  <Application>Microsoft Office PowerPoint</Application>
  <PresentationFormat>Widescreen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Susan Bal</dc:creator>
  <cp:lastModifiedBy>Susan Bal</cp:lastModifiedBy>
  <cp:revision>1</cp:revision>
  <dcterms:created xsi:type="dcterms:W3CDTF">2024-09-02T02:26:59Z</dcterms:created>
  <dcterms:modified xsi:type="dcterms:W3CDTF">2024-09-02T02:45:22Z</dcterms:modified>
</cp:coreProperties>
</file>