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"/>
  </p:notesMasterIdLst>
  <p:sldIdLst>
    <p:sldId id="5450" r:id="rId2"/>
  </p:sldIdLst>
  <p:sldSz cx="9144000" cy="5486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4FE8F84-CE29-4634-7944-B9DF0F3C8C0A}" name="Luciano Costa" initials="LC" userId="d2588c63954c55c0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8" autoAdjust="0"/>
    <p:restoredTop sz="94762"/>
  </p:normalViewPr>
  <p:slideViewPr>
    <p:cSldViewPr snapToGrid="0">
      <p:cViewPr varScale="1">
        <p:scale>
          <a:sx n="146" d="100"/>
          <a:sy n="146" d="100"/>
        </p:scale>
        <p:origin x="94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B5D59B-C0DF-4CFE-90AC-E19B3F8FA144}" type="datetimeFigureOut">
              <a:rPr lang="en-US" smtClean="0"/>
              <a:t>8/6/24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1143000"/>
            <a:ext cx="51435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70593E-63B7-4B53-BB17-C84403F9A1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724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7250" y="1143000"/>
            <a:ext cx="51435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0593E-63B7-4B53-BB17-C84403F9A12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903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97890"/>
            <a:ext cx="6858000" cy="191008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881630"/>
            <a:ext cx="6858000" cy="1324610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3EFD-80C5-46C2-B922-A118CFE5E154}" type="datetimeFigureOut">
              <a:rPr lang="en-US" smtClean="0"/>
              <a:t>8/6/24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9A555-2C1C-4B0D-A6D4-B5D2899A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237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3EFD-80C5-46C2-B922-A118CFE5E154}" type="datetimeFigureOut">
              <a:rPr lang="en-US" smtClean="0"/>
              <a:t>8/6/24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9A555-2C1C-4B0D-A6D4-B5D2899A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42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92100"/>
            <a:ext cx="1971675" cy="46494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92100"/>
            <a:ext cx="5800725" cy="46494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3EFD-80C5-46C2-B922-A118CFE5E154}" type="datetimeFigureOut">
              <a:rPr lang="en-US" smtClean="0"/>
              <a:t>8/6/24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9A555-2C1C-4B0D-A6D4-B5D2899A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740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3EFD-80C5-46C2-B922-A118CFE5E154}" type="datetimeFigureOut">
              <a:rPr lang="en-US" smtClean="0"/>
              <a:t>8/6/24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9A555-2C1C-4B0D-A6D4-B5D2899A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853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67791"/>
            <a:ext cx="7886700" cy="228219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671571"/>
            <a:ext cx="7886700" cy="120015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3EFD-80C5-46C2-B922-A118CFE5E154}" type="datetimeFigureOut">
              <a:rPr lang="en-US" smtClean="0"/>
              <a:t>8/6/24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9A555-2C1C-4B0D-A6D4-B5D2899A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16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460500"/>
            <a:ext cx="3886200" cy="34810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460500"/>
            <a:ext cx="3886200" cy="34810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3EFD-80C5-46C2-B922-A118CFE5E154}" type="datetimeFigureOut">
              <a:rPr lang="en-US" smtClean="0"/>
              <a:t>8/6/24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9A555-2C1C-4B0D-A6D4-B5D2899A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4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92101"/>
            <a:ext cx="7886700" cy="106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344930"/>
            <a:ext cx="3868340" cy="65913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04060"/>
            <a:ext cx="3868340" cy="29476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344930"/>
            <a:ext cx="3887391" cy="65913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04060"/>
            <a:ext cx="3887391" cy="29476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3EFD-80C5-46C2-B922-A118CFE5E154}" type="datetimeFigureOut">
              <a:rPr lang="en-US" smtClean="0"/>
              <a:t>8/6/24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9A555-2C1C-4B0D-A6D4-B5D2899A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616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3EFD-80C5-46C2-B922-A118CFE5E154}" type="datetimeFigureOut">
              <a:rPr lang="en-US" smtClean="0"/>
              <a:t>8/6/24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9A555-2C1C-4B0D-A6D4-B5D2899A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916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3EFD-80C5-46C2-B922-A118CFE5E154}" type="datetimeFigureOut">
              <a:rPr lang="en-US" smtClean="0"/>
              <a:t>8/6/24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9A555-2C1C-4B0D-A6D4-B5D2899A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697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760"/>
            <a:ext cx="2949178" cy="128016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89940"/>
            <a:ext cx="4629150" cy="38989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645920"/>
            <a:ext cx="2949178" cy="304927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3EFD-80C5-46C2-B922-A118CFE5E154}" type="datetimeFigureOut">
              <a:rPr lang="en-US" smtClean="0"/>
              <a:t>8/6/24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9A555-2C1C-4B0D-A6D4-B5D2899A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30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760"/>
            <a:ext cx="2949178" cy="128016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89940"/>
            <a:ext cx="4629150" cy="3898900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645920"/>
            <a:ext cx="2949178" cy="304927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3EFD-80C5-46C2-B922-A118CFE5E154}" type="datetimeFigureOut">
              <a:rPr lang="en-US" smtClean="0"/>
              <a:t>8/6/24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9A555-2C1C-4B0D-A6D4-B5D2899A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505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92101"/>
            <a:ext cx="7886700" cy="1060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460500"/>
            <a:ext cx="7886700" cy="34810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085080"/>
            <a:ext cx="205740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013EFD-80C5-46C2-B922-A118CFE5E154}" type="datetimeFigureOut">
              <a:rPr lang="en-US" smtClean="0"/>
              <a:t>8/6/24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085080"/>
            <a:ext cx="308610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085080"/>
            <a:ext cx="205740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19A555-2C1C-4B0D-A6D4-B5D2899A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871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D4C79E4-8EDB-C8BD-55F8-7164042ECFCB}"/>
              </a:ext>
            </a:extLst>
          </p:cNvPr>
          <p:cNvSpPr txBox="1"/>
          <p:nvPr/>
        </p:nvSpPr>
        <p:spPr>
          <a:xfrm>
            <a:off x="7176052" y="5121593"/>
            <a:ext cx="1967951" cy="284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46" dirty="0">
                <a:latin typeface="Arial" panose="020B0604020202020204" pitchFamily="34" charset="0"/>
                <a:cs typeface="Arial" panose="020B0604020202020204" pitchFamily="34" charset="0"/>
              </a:rPr>
              <a:t>Supplemental Figure 1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51C6485-8D85-2275-39B6-5CB935A4DB7D}"/>
              </a:ext>
            </a:extLst>
          </p:cNvPr>
          <p:cNvGrpSpPr/>
          <p:nvPr/>
        </p:nvGrpSpPr>
        <p:grpSpPr>
          <a:xfrm>
            <a:off x="287089" y="995011"/>
            <a:ext cx="7160258" cy="4347902"/>
            <a:chOff x="287089" y="995011"/>
            <a:chExt cx="7160258" cy="434790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703FCCE6-84D7-5F00-2E79-2F5C97868D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25178" y="1153393"/>
              <a:ext cx="6022169" cy="3542982"/>
            </a:xfrm>
            <a:prstGeom prst="rect">
              <a:avLst/>
            </a:prstGeom>
          </p:spPr>
        </p:pic>
        <p:sp>
          <p:nvSpPr>
            <p:cNvPr id="81" name="Left Bracket 80">
              <a:extLst>
                <a:ext uri="{FF2B5EF4-FFF2-40B4-BE49-F238E27FC236}">
                  <a16:creationId xmlns:a16="http://schemas.microsoft.com/office/drawing/2014/main" id="{5DA67010-21F4-0FE9-D1EF-50175CBAB91B}"/>
                </a:ext>
              </a:extLst>
            </p:cNvPr>
            <p:cNvSpPr/>
            <p:nvPr/>
          </p:nvSpPr>
          <p:spPr>
            <a:xfrm rot="5400000">
              <a:off x="4475041" y="89816"/>
              <a:ext cx="143742" cy="2485410"/>
            </a:xfrm>
            <a:prstGeom prst="leftBracke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085FF479-2FB1-7A6C-A0A2-945B02DB9D6A}"/>
                </a:ext>
              </a:extLst>
            </p:cNvPr>
            <p:cNvSpPr txBox="1"/>
            <p:nvPr/>
          </p:nvSpPr>
          <p:spPr>
            <a:xfrm>
              <a:off x="4098385" y="995011"/>
              <a:ext cx="780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>
                  <a:latin typeface="Arial" panose="020B0604020202020204" pitchFamily="34" charset="0"/>
                  <a:cs typeface="Arial" panose="020B0604020202020204" pitchFamily="34" charset="0"/>
                </a:rPr>
                <a:t>P=0.07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D4FF4289-965C-E2D9-FB06-9DE692E098BC}"/>
                </a:ext>
              </a:extLst>
            </p:cNvPr>
            <p:cNvSpPr txBox="1"/>
            <p:nvPr/>
          </p:nvSpPr>
          <p:spPr>
            <a:xfrm>
              <a:off x="2598547" y="4390781"/>
              <a:ext cx="1621893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Melphalan 200 mg/m</a:t>
              </a:r>
              <a:r>
                <a:rPr lang="en-US" sz="11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3E3AB64-1DBF-1835-94FC-6A952D02FBD8}"/>
                </a:ext>
              </a:extLst>
            </p:cNvPr>
            <p:cNvSpPr txBox="1"/>
            <p:nvPr/>
          </p:nvSpPr>
          <p:spPr>
            <a:xfrm>
              <a:off x="5067772" y="4390781"/>
              <a:ext cx="1785022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Melphalan 140 mg/m</a:t>
              </a:r>
              <a:r>
                <a:rPr lang="en-US" sz="11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7DB0C83-ABDB-B0D5-03B3-2D7040144C91}"/>
                </a:ext>
              </a:extLst>
            </p:cNvPr>
            <p:cNvSpPr txBox="1"/>
            <p:nvPr/>
          </p:nvSpPr>
          <p:spPr>
            <a:xfrm rot="16200000">
              <a:off x="-63313" y="2642380"/>
              <a:ext cx="2839239" cy="2616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Log</a:t>
              </a:r>
              <a:r>
                <a:rPr lang="en-US" sz="11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reduction in MRD burden with ASCT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6F14CD6E-AAD3-E8A4-F434-2AB847BCA22E}"/>
                </a:ext>
              </a:extLst>
            </p:cNvPr>
            <p:cNvSpPr txBox="1"/>
            <p:nvPr/>
          </p:nvSpPr>
          <p:spPr>
            <a:xfrm>
              <a:off x="1424151" y="4042806"/>
              <a:ext cx="296654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-2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1334F459-CD43-9417-8B02-D117FCA7C93B}"/>
                </a:ext>
              </a:extLst>
            </p:cNvPr>
            <p:cNvSpPr txBox="1"/>
            <p:nvPr/>
          </p:nvSpPr>
          <p:spPr>
            <a:xfrm>
              <a:off x="1420139" y="3286819"/>
              <a:ext cx="296654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C6FCEEB9-01BA-D832-D0FA-73F9AD5F6F0C}"/>
                </a:ext>
              </a:extLst>
            </p:cNvPr>
            <p:cNvSpPr txBox="1"/>
            <p:nvPr/>
          </p:nvSpPr>
          <p:spPr>
            <a:xfrm>
              <a:off x="1435309" y="2446275"/>
              <a:ext cx="296654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5420AD3B-BCBC-5073-DCC9-B06CBD4D18CB}"/>
                </a:ext>
              </a:extLst>
            </p:cNvPr>
            <p:cNvSpPr txBox="1"/>
            <p:nvPr/>
          </p:nvSpPr>
          <p:spPr>
            <a:xfrm>
              <a:off x="1427993" y="1641827"/>
              <a:ext cx="296654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02057324-8B1F-7B33-F08F-F69C3D72663D}"/>
                </a:ext>
              </a:extLst>
            </p:cNvPr>
            <p:cNvSpPr/>
            <p:nvPr/>
          </p:nvSpPr>
          <p:spPr>
            <a:xfrm>
              <a:off x="1448917" y="2634614"/>
              <a:ext cx="276726" cy="5837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5C37668-5C35-02FD-6B57-4A43C1188463}"/>
                </a:ext>
              </a:extLst>
            </p:cNvPr>
            <p:cNvSpPr txBox="1"/>
            <p:nvPr/>
          </p:nvSpPr>
          <p:spPr>
            <a:xfrm>
              <a:off x="402148" y="4811435"/>
              <a:ext cx="61702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Median reduction (IQR)                1.32 (0.78-2.13).                                 1.22 ( 0.55-1.69)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5E6DD860-AE79-44FB-743C-576E800BBB43}"/>
                </a:ext>
              </a:extLst>
            </p:cNvPr>
            <p:cNvSpPr txBox="1"/>
            <p:nvPr/>
          </p:nvSpPr>
          <p:spPr>
            <a:xfrm>
              <a:off x="287089" y="5065914"/>
              <a:ext cx="58929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% with reduction &gt;= 1 log                        68.8%                                                57.4%</a:t>
              </a: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1CFBEED-B11A-A580-D347-F8273035020C}"/>
                </a:ext>
              </a:extLst>
            </p:cNvPr>
            <p:cNvSpPr/>
            <p:nvPr/>
          </p:nvSpPr>
          <p:spPr>
            <a:xfrm>
              <a:off x="4229581" y="4500131"/>
              <a:ext cx="634662" cy="1442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3794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808</TotalTime>
  <Words>52</Words>
  <Application>Microsoft Macintosh PowerPoint</Application>
  <PresentationFormat>Custom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 Bal</dc:creator>
  <cp:lastModifiedBy>Costa, Luciano Jose (Campus)</cp:lastModifiedBy>
  <cp:revision>12</cp:revision>
  <dcterms:created xsi:type="dcterms:W3CDTF">2024-06-26T05:06:03Z</dcterms:created>
  <dcterms:modified xsi:type="dcterms:W3CDTF">2024-08-07T04:27:56Z</dcterms:modified>
</cp:coreProperties>
</file>