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6" r:id="rId2"/>
    <p:sldId id="259" r:id="rId3"/>
    <p:sldId id="258" r:id="rId4"/>
    <p:sldId id="268" r:id="rId5"/>
    <p:sldId id="267" r:id="rId6"/>
    <p:sldId id="270" r:id="rId7"/>
    <p:sldId id="262" r:id="rId8"/>
    <p:sldId id="269" r:id="rId9"/>
  </p:sldIdLst>
  <p:sldSz cx="37439600" cy="3743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1134" userDrawn="1">
          <p15:clr>
            <a:srgbClr val="A4A3A4"/>
          </p15:clr>
        </p15:guide>
        <p15:guide id="3" orient="horz" pos="78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96366" autoAdjust="0"/>
  </p:normalViewPr>
  <p:slideViewPr>
    <p:cSldViewPr snapToGrid="0" showGuides="1">
      <p:cViewPr varScale="1">
        <p:scale>
          <a:sx n="20" d="100"/>
          <a:sy n="20" d="100"/>
        </p:scale>
        <p:origin x="2460" y="42"/>
      </p:cViewPr>
      <p:guideLst>
        <p:guide pos="11134"/>
        <p:guide orient="horz" pos="780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3F0FF5-1438-441F-AD30-822F9B040C7B}" type="datetimeFigureOut">
              <a:rPr lang="zh-CN" altLang="en-US" smtClean="0"/>
              <a:t>2021/1/28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8AA78D-F908-4576-8E38-962114F0A6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0181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07970" y="6127271"/>
            <a:ext cx="31823660" cy="13034527"/>
          </a:xfrm>
        </p:spPr>
        <p:txBody>
          <a:bodyPr anchor="b"/>
          <a:lstStyle>
            <a:lvl1pPr algn="ctr">
              <a:defRPr sz="2456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9950" y="19664459"/>
            <a:ext cx="28079700" cy="9039234"/>
          </a:xfrm>
        </p:spPr>
        <p:txBody>
          <a:bodyPr/>
          <a:lstStyle>
            <a:lvl1pPr marL="0" indent="0" algn="ctr">
              <a:buNone/>
              <a:defRPr sz="9827"/>
            </a:lvl1pPr>
            <a:lvl2pPr marL="1871960" indent="0" algn="ctr">
              <a:buNone/>
              <a:defRPr sz="8189"/>
            </a:lvl2pPr>
            <a:lvl3pPr marL="3743919" indent="0" algn="ctr">
              <a:buNone/>
              <a:defRPr sz="7370"/>
            </a:lvl3pPr>
            <a:lvl4pPr marL="5615879" indent="0" algn="ctr">
              <a:buNone/>
              <a:defRPr sz="6551"/>
            </a:lvl4pPr>
            <a:lvl5pPr marL="7487839" indent="0" algn="ctr">
              <a:buNone/>
              <a:defRPr sz="6551"/>
            </a:lvl5pPr>
            <a:lvl6pPr marL="9359798" indent="0" algn="ctr">
              <a:buNone/>
              <a:defRPr sz="6551"/>
            </a:lvl6pPr>
            <a:lvl7pPr marL="11231758" indent="0" algn="ctr">
              <a:buNone/>
              <a:defRPr sz="6551"/>
            </a:lvl7pPr>
            <a:lvl8pPr marL="13103718" indent="0" algn="ctr">
              <a:buNone/>
              <a:defRPr sz="6551"/>
            </a:lvl8pPr>
            <a:lvl9pPr marL="14975677" indent="0" algn="ctr">
              <a:buNone/>
              <a:defRPr sz="6551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3CE7-D98F-42A4-8390-B2FCF14F8954}" type="datetimeFigureOut">
              <a:rPr lang="zh-CN" altLang="en-US" smtClean="0"/>
              <a:t>2021/1/28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80AD-291C-4229-8AF9-0918ECED50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3757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3CE7-D98F-42A4-8390-B2FCF14F8954}" type="datetimeFigureOut">
              <a:rPr lang="zh-CN" altLang="en-US" smtClean="0"/>
              <a:t>2021/1/28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80AD-291C-4229-8AF9-0918ECED50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7382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475" y="9333911"/>
            <a:ext cx="32291655" cy="15573831"/>
          </a:xfrm>
        </p:spPr>
        <p:txBody>
          <a:bodyPr anchor="b"/>
          <a:lstStyle>
            <a:lvl1pPr>
              <a:defRPr sz="2456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4475" y="25055076"/>
            <a:ext cx="32291655" cy="8189910"/>
          </a:xfrm>
        </p:spPr>
        <p:txBody>
          <a:bodyPr/>
          <a:lstStyle>
            <a:lvl1pPr marL="0" indent="0">
              <a:buNone/>
              <a:defRPr sz="9827">
                <a:solidFill>
                  <a:schemeClr val="tx1"/>
                </a:solidFill>
              </a:defRPr>
            </a:lvl1pPr>
            <a:lvl2pPr marL="1871960" indent="0">
              <a:buNone/>
              <a:defRPr sz="8189">
                <a:solidFill>
                  <a:schemeClr val="tx1">
                    <a:tint val="75000"/>
                  </a:schemeClr>
                </a:solidFill>
              </a:defRPr>
            </a:lvl2pPr>
            <a:lvl3pPr marL="3743919" indent="0">
              <a:buNone/>
              <a:defRPr sz="7370">
                <a:solidFill>
                  <a:schemeClr val="tx1">
                    <a:tint val="75000"/>
                  </a:schemeClr>
                </a:solidFill>
              </a:defRPr>
            </a:lvl3pPr>
            <a:lvl4pPr marL="5615879" indent="0">
              <a:buNone/>
              <a:defRPr sz="6551">
                <a:solidFill>
                  <a:schemeClr val="tx1">
                    <a:tint val="75000"/>
                  </a:schemeClr>
                </a:solidFill>
              </a:defRPr>
            </a:lvl4pPr>
            <a:lvl5pPr marL="7487839" indent="0">
              <a:buNone/>
              <a:defRPr sz="6551">
                <a:solidFill>
                  <a:schemeClr val="tx1">
                    <a:tint val="75000"/>
                  </a:schemeClr>
                </a:solidFill>
              </a:defRPr>
            </a:lvl5pPr>
            <a:lvl6pPr marL="9359798" indent="0">
              <a:buNone/>
              <a:defRPr sz="6551">
                <a:solidFill>
                  <a:schemeClr val="tx1">
                    <a:tint val="75000"/>
                  </a:schemeClr>
                </a:solidFill>
              </a:defRPr>
            </a:lvl6pPr>
            <a:lvl7pPr marL="11231758" indent="0">
              <a:buNone/>
              <a:defRPr sz="6551">
                <a:solidFill>
                  <a:schemeClr val="tx1">
                    <a:tint val="75000"/>
                  </a:schemeClr>
                </a:solidFill>
              </a:defRPr>
            </a:lvl7pPr>
            <a:lvl8pPr marL="13103718" indent="0">
              <a:buNone/>
              <a:defRPr sz="6551">
                <a:solidFill>
                  <a:schemeClr val="tx1">
                    <a:tint val="75000"/>
                  </a:schemeClr>
                </a:solidFill>
              </a:defRPr>
            </a:lvl8pPr>
            <a:lvl9pPr marL="14975677" indent="0">
              <a:buNone/>
              <a:defRPr sz="65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3CE7-D98F-42A4-8390-B2FCF14F8954}" type="datetimeFigureOut">
              <a:rPr lang="zh-CN" altLang="en-US" smtClean="0"/>
              <a:t>2021/1/28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80AD-291C-4229-8AF9-0918ECED50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7367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3973" y="9966560"/>
            <a:ext cx="15911830" cy="237550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953798" y="9966560"/>
            <a:ext cx="15911830" cy="237550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3CE7-D98F-42A4-8390-B2FCF14F8954}" type="datetimeFigureOut">
              <a:rPr lang="zh-CN" altLang="en-US" smtClean="0"/>
              <a:t>2021/1/28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80AD-291C-4229-8AF9-0918ECED50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5713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849" y="1993320"/>
            <a:ext cx="32291655" cy="723659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853" y="9177905"/>
            <a:ext cx="15838703" cy="4497949"/>
          </a:xfrm>
        </p:spPr>
        <p:txBody>
          <a:bodyPr anchor="b"/>
          <a:lstStyle>
            <a:lvl1pPr marL="0" indent="0">
              <a:buNone/>
              <a:defRPr sz="9827" b="1"/>
            </a:lvl1pPr>
            <a:lvl2pPr marL="1871960" indent="0">
              <a:buNone/>
              <a:defRPr sz="8189" b="1"/>
            </a:lvl2pPr>
            <a:lvl3pPr marL="3743919" indent="0">
              <a:buNone/>
              <a:defRPr sz="7370" b="1"/>
            </a:lvl3pPr>
            <a:lvl4pPr marL="5615879" indent="0">
              <a:buNone/>
              <a:defRPr sz="6551" b="1"/>
            </a:lvl4pPr>
            <a:lvl5pPr marL="7487839" indent="0">
              <a:buNone/>
              <a:defRPr sz="6551" b="1"/>
            </a:lvl5pPr>
            <a:lvl6pPr marL="9359798" indent="0">
              <a:buNone/>
              <a:defRPr sz="6551" b="1"/>
            </a:lvl6pPr>
            <a:lvl7pPr marL="11231758" indent="0">
              <a:buNone/>
              <a:defRPr sz="6551" b="1"/>
            </a:lvl7pPr>
            <a:lvl8pPr marL="13103718" indent="0">
              <a:buNone/>
              <a:defRPr sz="6551" b="1"/>
            </a:lvl8pPr>
            <a:lvl9pPr marL="14975677" indent="0">
              <a:buNone/>
              <a:defRPr sz="6551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78853" y="13675854"/>
            <a:ext cx="15838703" cy="2011512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953800" y="9177905"/>
            <a:ext cx="15916706" cy="4497949"/>
          </a:xfrm>
        </p:spPr>
        <p:txBody>
          <a:bodyPr anchor="b"/>
          <a:lstStyle>
            <a:lvl1pPr marL="0" indent="0">
              <a:buNone/>
              <a:defRPr sz="9827" b="1"/>
            </a:lvl1pPr>
            <a:lvl2pPr marL="1871960" indent="0">
              <a:buNone/>
              <a:defRPr sz="8189" b="1"/>
            </a:lvl2pPr>
            <a:lvl3pPr marL="3743919" indent="0">
              <a:buNone/>
              <a:defRPr sz="7370" b="1"/>
            </a:lvl3pPr>
            <a:lvl4pPr marL="5615879" indent="0">
              <a:buNone/>
              <a:defRPr sz="6551" b="1"/>
            </a:lvl4pPr>
            <a:lvl5pPr marL="7487839" indent="0">
              <a:buNone/>
              <a:defRPr sz="6551" b="1"/>
            </a:lvl5pPr>
            <a:lvl6pPr marL="9359798" indent="0">
              <a:buNone/>
              <a:defRPr sz="6551" b="1"/>
            </a:lvl6pPr>
            <a:lvl7pPr marL="11231758" indent="0">
              <a:buNone/>
              <a:defRPr sz="6551" b="1"/>
            </a:lvl7pPr>
            <a:lvl8pPr marL="13103718" indent="0">
              <a:buNone/>
              <a:defRPr sz="6551" b="1"/>
            </a:lvl8pPr>
            <a:lvl9pPr marL="14975677" indent="0">
              <a:buNone/>
              <a:defRPr sz="6551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953800" y="13675854"/>
            <a:ext cx="15916706" cy="2011512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3CE7-D98F-42A4-8390-B2FCF14F8954}" type="datetimeFigureOut">
              <a:rPr lang="zh-CN" altLang="en-US" smtClean="0"/>
              <a:t>2021/1/28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80AD-291C-4229-8AF9-0918ECED50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816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3CE7-D98F-42A4-8390-B2FCF14F8954}" type="datetimeFigureOut">
              <a:rPr lang="zh-CN" altLang="en-US" smtClean="0"/>
              <a:t>2021/1/28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80AD-291C-4229-8AF9-0918ECED50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90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3CE7-D98F-42A4-8390-B2FCF14F8954}" type="datetimeFigureOut">
              <a:rPr lang="zh-CN" altLang="en-US" smtClean="0"/>
              <a:t>2021/1/28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80AD-291C-4229-8AF9-0918ECED50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1786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849" y="2495973"/>
            <a:ext cx="12075245" cy="8735907"/>
          </a:xfrm>
        </p:spPr>
        <p:txBody>
          <a:bodyPr anchor="b"/>
          <a:lstStyle>
            <a:lvl1pPr>
              <a:defRPr sz="13102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16706" y="5390617"/>
            <a:ext cx="18953798" cy="26606382"/>
          </a:xfrm>
        </p:spPr>
        <p:txBody>
          <a:bodyPr/>
          <a:lstStyle>
            <a:lvl1pPr>
              <a:defRPr sz="13102"/>
            </a:lvl1pPr>
            <a:lvl2pPr>
              <a:defRPr sz="11464"/>
            </a:lvl2pPr>
            <a:lvl3pPr>
              <a:defRPr sz="9827"/>
            </a:lvl3pPr>
            <a:lvl4pPr>
              <a:defRPr sz="8189"/>
            </a:lvl4pPr>
            <a:lvl5pPr>
              <a:defRPr sz="8189"/>
            </a:lvl5pPr>
            <a:lvl6pPr>
              <a:defRPr sz="8189"/>
            </a:lvl6pPr>
            <a:lvl7pPr>
              <a:defRPr sz="8189"/>
            </a:lvl7pPr>
            <a:lvl8pPr>
              <a:defRPr sz="8189"/>
            </a:lvl8pPr>
            <a:lvl9pPr>
              <a:defRPr sz="818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78849" y="11231880"/>
            <a:ext cx="12075245" cy="20808447"/>
          </a:xfrm>
        </p:spPr>
        <p:txBody>
          <a:bodyPr/>
          <a:lstStyle>
            <a:lvl1pPr marL="0" indent="0">
              <a:buNone/>
              <a:defRPr sz="6551"/>
            </a:lvl1pPr>
            <a:lvl2pPr marL="1871960" indent="0">
              <a:buNone/>
              <a:defRPr sz="5732"/>
            </a:lvl2pPr>
            <a:lvl3pPr marL="3743919" indent="0">
              <a:buNone/>
              <a:defRPr sz="4913"/>
            </a:lvl3pPr>
            <a:lvl4pPr marL="5615879" indent="0">
              <a:buNone/>
              <a:defRPr sz="4094"/>
            </a:lvl4pPr>
            <a:lvl5pPr marL="7487839" indent="0">
              <a:buNone/>
              <a:defRPr sz="4094"/>
            </a:lvl5pPr>
            <a:lvl6pPr marL="9359798" indent="0">
              <a:buNone/>
              <a:defRPr sz="4094"/>
            </a:lvl6pPr>
            <a:lvl7pPr marL="11231758" indent="0">
              <a:buNone/>
              <a:defRPr sz="4094"/>
            </a:lvl7pPr>
            <a:lvl8pPr marL="13103718" indent="0">
              <a:buNone/>
              <a:defRPr sz="4094"/>
            </a:lvl8pPr>
            <a:lvl9pPr marL="14975677" indent="0">
              <a:buNone/>
              <a:defRPr sz="4094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3CE7-D98F-42A4-8390-B2FCF14F8954}" type="datetimeFigureOut">
              <a:rPr lang="zh-CN" altLang="en-US" smtClean="0"/>
              <a:t>2021/1/28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80AD-291C-4229-8AF9-0918ECED50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7320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849" y="2495973"/>
            <a:ext cx="12075245" cy="8735907"/>
          </a:xfrm>
        </p:spPr>
        <p:txBody>
          <a:bodyPr anchor="b"/>
          <a:lstStyle>
            <a:lvl1pPr>
              <a:defRPr sz="13102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916706" y="5390617"/>
            <a:ext cx="18953798" cy="26606382"/>
          </a:xfrm>
        </p:spPr>
        <p:txBody>
          <a:bodyPr anchor="t"/>
          <a:lstStyle>
            <a:lvl1pPr marL="0" indent="0">
              <a:buNone/>
              <a:defRPr sz="13102"/>
            </a:lvl1pPr>
            <a:lvl2pPr marL="1871960" indent="0">
              <a:buNone/>
              <a:defRPr sz="11464"/>
            </a:lvl2pPr>
            <a:lvl3pPr marL="3743919" indent="0">
              <a:buNone/>
              <a:defRPr sz="9827"/>
            </a:lvl3pPr>
            <a:lvl4pPr marL="5615879" indent="0">
              <a:buNone/>
              <a:defRPr sz="8189"/>
            </a:lvl4pPr>
            <a:lvl5pPr marL="7487839" indent="0">
              <a:buNone/>
              <a:defRPr sz="8189"/>
            </a:lvl5pPr>
            <a:lvl6pPr marL="9359798" indent="0">
              <a:buNone/>
              <a:defRPr sz="8189"/>
            </a:lvl6pPr>
            <a:lvl7pPr marL="11231758" indent="0">
              <a:buNone/>
              <a:defRPr sz="8189"/>
            </a:lvl7pPr>
            <a:lvl8pPr marL="13103718" indent="0">
              <a:buNone/>
              <a:defRPr sz="8189"/>
            </a:lvl8pPr>
            <a:lvl9pPr marL="14975677" indent="0">
              <a:buNone/>
              <a:defRPr sz="8189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78849" y="11231880"/>
            <a:ext cx="12075245" cy="20808447"/>
          </a:xfrm>
        </p:spPr>
        <p:txBody>
          <a:bodyPr/>
          <a:lstStyle>
            <a:lvl1pPr marL="0" indent="0">
              <a:buNone/>
              <a:defRPr sz="6551"/>
            </a:lvl1pPr>
            <a:lvl2pPr marL="1871960" indent="0">
              <a:buNone/>
              <a:defRPr sz="5732"/>
            </a:lvl2pPr>
            <a:lvl3pPr marL="3743919" indent="0">
              <a:buNone/>
              <a:defRPr sz="4913"/>
            </a:lvl3pPr>
            <a:lvl4pPr marL="5615879" indent="0">
              <a:buNone/>
              <a:defRPr sz="4094"/>
            </a:lvl4pPr>
            <a:lvl5pPr marL="7487839" indent="0">
              <a:buNone/>
              <a:defRPr sz="4094"/>
            </a:lvl5pPr>
            <a:lvl6pPr marL="9359798" indent="0">
              <a:buNone/>
              <a:defRPr sz="4094"/>
            </a:lvl6pPr>
            <a:lvl7pPr marL="11231758" indent="0">
              <a:buNone/>
              <a:defRPr sz="4094"/>
            </a:lvl7pPr>
            <a:lvl8pPr marL="13103718" indent="0">
              <a:buNone/>
              <a:defRPr sz="4094"/>
            </a:lvl8pPr>
            <a:lvl9pPr marL="14975677" indent="0">
              <a:buNone/>
              <a:defRPr sz="4094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3CE7-D98F-42A4-8390-B2FCF14F8954}" type="datetimeFigureOut">
              <a:rPr lang="zh-CN" altLang="en-US" smtClean="0"/>
              <a:t>2021/1/28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80AD-291C-4229-8AF9-0918ECED50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9815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3CE7-D98F-42A4-8390-B2FCF14F8954}" type="datetimeFigureOut">
              <a:rPr lang="zh-CN" altLang="en-US" smtClean="0"/>
              <a:t>2021/1/28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80AD-291C-4229-8AF9-0918ECED50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7834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6792716" y="1993312"/>
            <a:ext cx="8072914" cy="3172833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3975" y="1993312"/>
            <a:ext cx="23750746" cy="3172833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93CE7-D98F-42A4-8390-B2FCF14F8954}" type="datetimeFigureOut">
              <a:rPr lang="zh-CN" altLang="en-US" smtClean="0"/>
              <a:t>2021/1/28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80AD-291C-4229-8AF9-0918ECED50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3389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73973" y="1993320"/>
            <a:ext cx="32291655" cy="72365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3973" y="9966560"/>
            <a:ext cx="32291655" cy="23755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73973" y="34700971"/>
            <a:ext cx="8423910" cy="19933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9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93CE7-D98F-42A4-8390-B2FCF14F8954}" type="datetimeFigureOut">
              <a:rPr lang="zh-CN" altLang="en-US" smtClean="0"/>
              <a:t>2021/1/28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401868" y="34700971"/>
            <a:ext cx="12635865" cy="19933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9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6441718" y="34700971"/>
            <a:ext cx="8423910" cy="19933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9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380AD-291C-4229-8AF9-0918ECED50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028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743919" rtl="0" eaLnBrk="1" latinLnBrk="0" hangingPunct="1">
        <a:lnSpc>
          <a:spcPct val="90000"/>
        </a:lnSpc>
        <a:spcBef>
          <a:spcPct val="0"/>
        </a:spcBef>
        <a:buNone/>
        <a:defRPr sz="1801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35980" indent="-935980" algn="l" defTabSz="3743919" rtl="0" eaLnBrk="1" latinLnBrk="0" hangingPunct="1">
        <a:lnSpc>
          <a:spcPct val="90000"/>
        </a:lnSpc>
        <a:spcBef>
          <a:spcPts val="4094"/>
        </a:spcBef>
        <a:buFont typeface="Arial" panose="020B0604020202020204" pitchFamily="34" charset="0"/>
        <a:buChar char="•"/>
        <a:defRPr sz="11464" kern="1200">
          <a:solidFill>
            <a:schemeClr val="tx1"/>
          </a:solidFill>
          <a:latin typeface="+mn-lt"/>
          <a:ea typeface="+mn-ea"/>
          <a:cs typeface="+mn-cs"/>
        </a:defRPr>
      </a:lvl1pPr>
      <a:lvl2pPr marL="2807940" indent="-935980" algn="l" defTabSz="3743919" rtl="0" eaLnBrk="1" latinLnBrk="0" hangingPunct="1">
        <a:lnSpc>
          <a:spcPct val="90000"/>
        </a:lnSpc>
        <a:spcBef>
          <a:spcPts val="2047"/>
        </a:spcBef>
        <a:buFont typeface="Arial" panose="020B0604020202020204" pitchFamily="34" charset="0"/>
        <a:buChar char="•"/>
        <a:defRPr sz="9827" kern="1200">
          <a:solidFill>
            <a:schemeClr val="tx1"/>
          </a:solidFill>
          <a:latin typeface="+mn-lt"/>
          <a:ea typeface="+mn-ea"/>
          <a:cs typeface="+mn-cs"/>
        </a:defRPr>
      </a:lvl2pPr>
      <a:lvl3pPr marL="4679899" indent="-935980" algn="l" defTabSz="3743919" rtl="0" eaLnBrk="1" latinLnBrk="0" hangingPunct="1">
        <a:lnSpc>
          <a:spcPct val="90000"/>
        </a:lnSpc>
        <a:spcBef>
          <a:spcPts val="2047"/>
        </a:spcBef>
        <a:buFont typeface="Arial" panose="020B0604020202020204" pitchFamily="34" charset="0"/>
        <a:buChar char="•"/>
        <a:defRPr sz="8189" kern="1200">
          <a:solidFill>
            <a:schemeClr val="tx1"/>
          </a:solidFill>
          <a:latin typeface="+mn-lt"/>
          <a:ea typeface="+mn-ea"/>
          <a:cs typeface="+mn-cs"/>
        </a:defRPr>
      </a:lvl3pPr>
      <a:lvl4pPr marL="6551859" indent="-935980" algn="l" defTabSz="3743919" rtl="0" eaLnBrk="1" latinLnBrk="0" hangingPunct="1">
        <a:lnSpc>
          <a:spcPct val="90000"/>
        </a:lnSpc>
        <a:spcBef>
          <a:spcPts val="2047"/>
        </a:spcBef>
        <a:buFont typeface="Arial" panose="020B0604020202020204" pitchFamily="34" charset="0"/>
        <a:buChar char="•"/>
        <a:defRPr sz="7370" kern="1200">
          <a:solidFill>
            <a:schemeClr val="tx1"/>
          </a:solidFill>
          <a:latin typeface="+mn-lt"/>
          <a:ea typeface="+mn-ea"/>
          <a:cs typeface="+mn-cs"/>
        </a:defRPr>
      </a:lvl4pPr>
      <a:lvl5pPr marL="8423819" indent="-935980" algn="l" defTabSz="3743919" rtl="0" eaLnBrk="1" latinLnBrk="0" hangingPunct="1">
        <a:lnSpc>
          <a:spcPct val="90000"/>
        </a:lnSpc>
        <a:spcBef>
          <a:spcPts val="2047"/>
        </a:spcBef>
        <a:buFont typeface="Arial" panose="020B0604020202020204" pitchFamily="34" charset="0"/>
        <a:buChar char="•"/>
        <a:defRPr sz="7370" kern="1200">
          <a:solidFill>
            <a:schemeClr val="tx1"/>
          </a:solidFill>
          <a:latin typeface="+mn-lt"/>
          <a:ea typeface="+mn-ea"/>
          <a:cs typeface="+mn-cs"/>
        </a:defRPr>
      </a:lvl5pPr>
      <a:lvl6pPr marL="10295778" indent="-935980" algn="l" defTabSz="3743919" rtl="0" eaLnBrk="1" latinLnBrk="0" hangingPunct="1">
        <a:lnSpc>
          <a:spcPct val="90000"/>
        </a:lnSpc>
        <a:spcBef>
          <a:spcPts val="2047"/>
        </a:spcBef>
        <a:buFont typeface="Arial" panose="020B0604020202020204" pitchFamily="34" charset="0"/>
        <a:buChar char="•"/>
        <a:defRPr sz="7370" kern="1200">
          <a:solidFill>
            <a:schemeClr val="tx1"/>
          </a:solidFill>
          <a:latin typeface="+mn-lt"/>
          <a:ea typeface="+mn-ea"/>
          <a:cs typeface="+mn-cs"/>
        </a:defRPr>
      </a:lvl6pPr>
      <a:lvl7pPr marL="12167738" indent="-935980" algn="l" defTabSz="3743919" rtl="0" eaLnBrk="1" latinLnBrk="0" hangingPunct="1">
        <a:lnSpc>
          <a:spcPct val="90000"/>
        </a:lnSpc>
        <a:spcBef>
          <a:spcPts val="2047"/>
        </a:spcBef>
        <a:buFont typeface="Arial" panose="020B0604020202020204" pitchFamily="34" charset="0"/>
        <a:buChar char="•"/>
        <a:defRPr sz="7370" kern="1200">
          <a:solidFill>
            <a:schemeClr val="tx1"/>
          </a:solidFill>
          <a:latin typeface="+mn-lt"/>
          <a:ea typeface="+mn-ea"/>
          <a:cs typeface="+mn-cs"/>
        </a:defRPr>
      </a:lvl7pPr>
      <a:lvl8pPr marL="14039698" indent="-935980" algn="l" defTabSz="3743919" rtl="0" eaLnBrk="1" latinLnBrk="0" hangingPunct="1">
        <a:lnSpc>
          <a:spcPct val="90000"/>
        </a:lnSpc>
        <a:spcBef>
          <a:spcPts val="2047"/>
        </a:spcBef>
        <a:buFont typeface="Arial" panose="020B0604020202020204" pitchFamily="34" charset="0"/>
        <a:buChar char="•"/>
        <a:defRPr sz="7370" kern="1200">
          <a:solidFill>
            <a:schemeClr val="tx1"/>
          </a:solidFill>
          <a:latin typeface="+mn-lt"/>
          <a:ea typeface="+mn-ea"/>
          <a:cs typeface="+mn-cs"/>
        </a:defRPr>
      </a:lvl8pPr>
      <a:lvl9pPr marL="15911657" indent="-935980" algn="l" defTabSz="3743919" rtl="0" eaLnBrk="1" latinLnBrk="0" hangingPunct="1">
        <a:lnSpc>
          <a:spcPct val="90000"/>
        </a:lnSpc>
        <a:spcBef>
          <a:spcPts val="2047"/>
        </a:spcBef>
        <a:buFont typeface="Arial" panose="020B0604020202020204" pitchFamily="34" charset="0"/>
        <a:buChar char="•"/>
        <a:defRPr sz="73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743919" rtl="0" eaLnBrk="1" latinLnBrk="0" hangingPunct="1">
        <a:defRPr sz="7370" kern="1200">
          <a:solidFill>
            <a:schemeClr val="tx1"/>
          </a:solidFill>
          <a:latin typeface="+mn-lt"/>
          <a:ea typeface="+mn-ea"/>
          <a:cs typeface="+mn-cs"/>
        </a:defRPr>
      </a:lvl1pPr>
      <a:lvl2pPr marL="1871960" algn="l" defTabSz="3743919" rtl="0" eaLnBrk="1" latinLnBrk="0" hangingPunct="1">
        <a:defRPr sz="7370" kern="1200">
          <a:solidFill>
            <a:schemeClr val="tx1"/>
          </a:solidFill>
          <a:latin typeface="+mn-lt"/>
          <a:ea typeface="+mn-ea"/>
          <a:cs typeface="+mn-cs"/>
        </a:defRPr>
      </a:lvl2pPr>
      <a:lvl3pPr marL="3743919" algn="l" defTabSz="3743919" rtl="0" eaLnBrk="1" latinLnBrk="0" hangingPunct="1">
        <a:defRPr sz="7370" kern="1200">
          <a:solidFill>
            <a:schemeClr val="tx1"/>
          </a:solidFill>
          <a:latin typeface="+mn-lt"/>
          <a:ea typeface="+mn-ea"/>
          <a:cs typeface="+mn-cs"/>
        </a:defRPr>
      </a:lvl3pPr>
      <a:lvl4pPr marL="5615879" algn="l" defTabSz="3743919" rtl="0" eaLnBrk="1" latinLnBrk="0" hangingPunct="1">
        <a:defRPr sz="7370" kern="1200">
          <a:solidFill>
            <a:schemeClr val="tx1"/>
          </a:solidFill>
          <a:latin typeface="+mn-lt"/>
          <a:ea typeface="+mn-ea"/>
          <a:cs typeface="+mn-cs"/>
        </a:defRPr>
      </a:lvl4pPr>
      <a:lvl5pPr marL="7487839" algn="l" defTabSz="3743919" rtl="0" eaLnBrk="1" latinLnBrk="0" hangingPunct="1">
        <a:defRPr sz="7370" kern="1200">
          <a:solidFill>
            <a:schemeClr val="tx1"/>
          </a:solidFill>
          <a:latin typeface="+mn-lt"/>
          <a:ea typeface="+mn-ea"/>
          <a:cs typeface="+mn-cs"/>
        </a:defRPr>
      </a:lvl5pPr>
      <a:lvl6pPr marL="9359798" algn="l" defTabSz="3743919" rtl="0" eaLnBrk="1" latinLnBrk="0" hangingPunct="1">
        <a:defRPr sz="7370" kern="1200">
          <a:solidFill>
            <a:schemeClr val="tx1"/>
          </a:solidFill>
          <a:latin typeface="+mn-lt"/>
          <a:ea typeface="+mn-ea"/>
          <a:cs typeface="+mn-cs"/>
        </a:defRPr>
      </a:lvl6pPr>
      <a:lvl7pPr marL="11231758" algn="l" defTabSz="3743919" rtl="0" eaLnBrk="1" latinLnBrk="0" hangingPunct="1">
        <a:defRPr sz="7370" kern="1200">
          <a:solidFill>
            <a:schemeClr val="tx1"/>
          </a:solidFill>
          <a:latin typeface="+mn-lt"/>
          <a:ea typeface="+mn-ea"/>
          <a:cs typeface="+mn-cs"/>
        </a:defRPr>
      </a:lvl7pPr>
      <a:lvl8pPr marL="13103718" algn="l" defTabSz="3743919" rtl="0" eaLnBrk="1" latinLnBrk="0" hangingPunct="1">
        <a:defRPr sz="7370" kern="1200">
          <a:solidFill>
            <a:schemeClr val="tx1"/>
          </a:solidFill>
          <a:latin typeface="+mn-lt"/>
          <a:ea typeface="+mn-ea"/>
          <a:cs typeface="+mn-cs"/>
        </a:defRPr>
      </a:lvl8pPr>
      <a:lvl9pPr marL="14975677" algn="l" defTabSz="3743919" rtl="0" eaLnBrk="1" latinLnBrk="0" hangingPunct="1">
        <a:defRPr sz="73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tif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"/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TIF"/><Relationship Id="rId4" Type="http://schemas.openxmlformats.org/officeDocument/2006/relationships/image" Target="../media/image15.T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4349F4AE-CA42-403A-8201-69CDE42D9300}"/>
              </a:ext>
            </a:extLst>
          </p:cNvPr>
          <p:cNvGrpSpPr/>
          <p:nvPr/>
        </p:nvGrpSpPr>
        <p:grpSpPr>
          <a:xfrm>
            <a:off x="2992818" y="4728906"/>
            <a:ext cx="29580714" cy="11476293"/>
            <a:chOff x="19734617" y="10267041"/>
            <a:chExt cx="16225362" cy="7566770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8945CA9F-DB86-4B41-AD97-4AE06D8050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34617" y="10267041"/>
              <a:ext cx="5245349" cy="756677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EB2FF7D5-A712-4576-AA23-931C107E8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25886" y="10267041"/>
              <a:ext cx="5244087" cy="7566769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33E6087-26B5-4F7E-ACC9-32D6E67796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5893" y="10267041"/>
              <a:ext cx="5244086" cy="7566769"/>
            </a:xfrm>
            <a:prstGeom prst="rect">
              <a:avLst/>
            </a:prstGeom>
          </p:spPr>
        </p:pic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9CE2CB30-01F6-4883-AB53-4E055362CC40}"/>
              </a:ext>
            </a:extLst>
          </p:cNvPr>
          <p:cNvSpPr txBox="1"/>
          <p:nvPr/>
        </p:nvSpPr>
        <p:spPr>
          <a:xfrm>
            <a:off x="451416" y="698854"/>
            <a:ext cx="204974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 DATA 1 </a:t>
            </a:r>
            <a:endParaRPr lang="zh-CN" alt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B375041-C8F9-4ADB-B3DA-4DCD2E3D6C12}"/>
              </a:ext>
            </a:extLst>
          </p:cNvPr>
          <p:cNvSpPr txBox="1"/>
          <p:nvPr/>
        </p:nvSpPr>
        <p:spPr>
          <a:xfrm>
            <a:off x="2992818" y="3593301"/>
            <a:ext cx="13144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7C8E52F-661A-4DBC-AD3F-E2E5D0CBB57B}"/>
              </a:ext>
            </a:extLst>
          </p:cNvPr>
          <p:cNvSpPr txBox="1"/>
          <p:nvPr/>
        </p:nvSpPr>
        <p:spPr>
          <a:xfrm>
            <a:off x="13002887" y="3593300"/>
            <a:ext cx="13144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077408C-D474-40E0-A6FA-2B5ACE46BE0F}"/>
              </a:ext>
            </a:extLst>
          </p:cNvPr>
          <p:cNvSpPr txBox="1"/>
          <p:nvPr/>
        </p:nvSpPr>
        <p:spPr>
          <a:xfrm>
            <a:off x="23671055" y="3593299"/>
            <a:ext cx="13144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0142E8C-A602-457E-B86B-3B7410D8192F}"/>
              </a:ext>
            </a:extLst>
          </p:cNvPr>
          <p:cNvSpPr txBox="1"/>
          <p:nvPr/>
        </p:nvSpPr>
        <p:spPr>
          <a:xfrm>
            <a:off x="649401" y="17565638"/>
            <a:ext cx="3405164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7200" dirty="0"/>
              <a:t>Supplementary figure 1. Changes in </a:t>
            </a:r>
            <a:r>
              <a:rPr lang="en-US" altLang="zh-CN" sz="7200" i="1" dirty="0"/>
              <a:t>in vitro</a:t>
            </a:r>
            <a:r>
              <a:rPr lang="en-US" altLang="zh-CN" sz="7200" dirty="0"/>
              <a:t> SCFA fermentation profile of probiotics LP upon treating prebiotics </a:t>
            </a:r>
            <a:r>
              <a:rPr lang="en-US" altLang="zh-CN" sz="7200" dirty="0" err="1"/>
              <a:t>pullulan</a:t>
            </a:r>
            <a:r>
              <a:rPr lang="en-US" altLang="zh-CN" sz="7200" dirty="0"/>
              <a:t> or </a:t>
            </a:r>
            <a:r>
              <a:rPr lang="en-US" altLang="zh-CN" sz="7200" dirty="0" err="1"/>
              <a:t>nanoprebiotics</a:t>
            </a:r>
            <a:r>
              <a:rPr lang="en-US" altLang="zh-CN" sz="7200" dirty="0"/>
              <a:t> PPNs.  The contents of acetate (A), propionate (B) and butyrate (C) in the culture medium of LP. </a:t>
            </a:r>
          </a:p>
        </p:txBody>
      </p:sp>
    </p:spTree>
    <p:extLst>
      <p:ext uri="{BB962C8B-B14F-4D97-AF65-F5344CB8AC3E}">
        <p14:creationId xmlns:p14="http://schemas.microsoft.com/office/powerpoint/2010/main" val="2431928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AC0EF25-189E-448B-8FD7-470603F3B235}"/>
              </a:ext>
            </a:extLst>
          </p:cNvPr>
          <p:cNvSpPr txBox="1"/>
          <p:nvPr/>
        </p:nvSpPr>
        <p:spPr>
          <a:xfrm>
            <a:off x="685913" y="446757"/>
            <a:ext cx="204974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 DATA 2</a:t>
            </a:r>
            <a:endParaRPr lang="zh-CN" alt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8F03899-FC92-4CDA-A240-A433AD6CFA4E}"/>
              </a:ext>
            </a:extLst>
          </p:cNvPr>
          <p:cNvSpPr txBox="1"/>
          <p:nvPr/>
        </p:nvSpPr>
        <p:spPr>
          <a:xfrm>
            <a:off x="685914" y="17061680"/>
            <a:ext cx="204974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 DATA 3</a:t>
            </a:r>
            <a:endParaRPr lang="zh-CN" alt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82112AF-2365-4704-98AC-EEC389793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499" y="18452031"/>
            <a:ext cx="13169265" cy="1042770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4ADC370-6904-4F30-8294-2732C8EA92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499" y="2286168"/>
            <a:ext cx="13169265" cy="1042770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FBB3F319-8D41-4260-88B3-B3E4E69DE215}"/>
              </a:ext>
            </a:extLst>
          </p:cNvPr>
          <p:cNvSpPr txBox="1"/>
          <p:nvPr/>
        </p:nvSpPr>
        <p:spPr>
          <a:xfrm>
            <a:off x="81245" y="13013526"/>
            <a:ext cx="3735835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7200" dirty="0"/>
              <a:t>Supplementary figure 2.  Colony counts on LB agar after mice treated with antibiotics (ampicillin: gentamicin: neomycin: </a:t>
            </a:r>
            <a:r>
              <a:rPr lang="en-US" altLang="zh-CN" sz="7200" dirty="0" err="1"/>
              <a:t>vancomycin</a:t>
            </a:r>
            <a:r>
              <a:rPr lang="en-US" altLang="zh-CN" sz="7200" dirty="0"/>
              <a:t> = 2:2:2:1, total 20mg/mice) compared to that of saline-treated group.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CB91812-4B91-49F5-A45C-B06A072FA13A}"/>
              </a:ext>
            </a:extLst>
          </p:cNvPr>
          <p:cNvSpPr txBox="1"/>
          <p:nvPr/>
        </p:nvSpPr>
        <p:spPr>
          <a:xfrm>
            <a:off x="81245" y="29874549"/>
            <a:ext cx="352609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7200" dirty="0"/>
              <a:t>Supplementary figure 3. The level of FITC-dextran detected in serum by groups after the trial.</a:t>
            </a:r>
          </a:p>
        </p:txBody>
      </p:sp>
    </p:spTree>
    <p:extLst>
      <p:ext uri="{BB962C8B-B14F-4D97-AF65-F5344CB8AC3E}">
        <p14:creationId xmlns:p14="http://schemas.microsoft.com/office/powerpoint/2010/main" val="856101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75F38E1-E45E-4DFF-AB63-28E8488EDC60}"/>
              </a:ext>
            </a:extLst>
          </p:cNvPr>
          <p:cNvSpPr txBox="1"/>
          <p:nvPr/>
        </p:nvSpPr>
        <p:spPr>
          <a:xfrm>
            <a:off x="451416" y="698854"/>
            <a:ext cx="204974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 DATA 4</a:t>
            </a:r>
            <a:endParaRPr lang="zh-CN" alt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02BE460-0036-4888-81EB-EF1BCA598630}"/>
              </a:ext>
            </a:extLst>
          </p:cNvPr>
          <p:cNvSpPr txBox="1"/>
          <p:nvPr/>
        </p:nvSpPr>
        <p:spPr>
          <a:xfrm>
            <a:off x="3551618" y="3657546"/>
            <a:ext cx="1314450" cy="1135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7FF5168-3A2A-4C1A-95FD-1480A12D1E58}"/>
              </a:ext>
            </a:extLst>
          </p:cNvPr>
          <p:cNvSpPr txBox="1"/>
          <p:nvPr/>
        </p:nvSpPr>
        <p:spPr>
          <a:xfrm>
            <a:off x="3551618" y="16316581"/>
            <a:ext cx="13144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95DA78E-21BE-422B-BCF7-DA113B5DD23A}"/>
              </a:ext>
            </a:extLst>
          </p:cNvPr>
          <p:cNvSpPr txBox="1"/>
          <p:nvPr/>
        </p:nvSpPr>
        <p:spPr>
          <a:xfrm>
            <a:off x="20156683" y="16316580"/>
            <a:ext cx="13144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B922883-F1D2-4FE1-825E-75CA3C21526F}"/>
              </a:ext>
            </a:extLst>
          </p:cNvPr>
          <p:cNvSpPr txBox="1"/>
          <p:nvPr/>
        </p:nvSpPr>
        <p:spPr>
          <a:xfrm>
            <a:off x="-514929" y="27808344"/>
            <a:ext cx="3795452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7200" dirty="0"/>
              <a:t>Supplementary figure 4. Fold changes in the gene expression of markers detecting the </a:t>
            </a:r>
            <a:r>
              <a:rPr lang="en-US" altLang="zh-CN" sz="7200" dirty="0" err="1"/>
              <a:t>enteropathogenic</a:t>
            </a:r>
            <a:r>
              <a:rPr lang="en-US" altLang="zh-CN" sz="7200" dirty="0"/>
              <a:t> </a:t>
            </a:r>
            <a:r>
              <a:rPr lang="en-US" altLang="zh-CN" sz="7200" i="1" dirty="0"/>
              <a:t>E. coli </a:t>
            </a:r>
            <a:r>
              <a:rPr lang="en-US" altLang="zh-CN" sz="7200" dirty="0"/>
              <a:t>(intimin) (A), </a:t>
            </a:r>
            <a:r>
              <a:rPr lang="en-US" altLang="zh-CN" sz="7200" i="1" dirty="0"/>
              <a:t>Lactobacillus</a:t>
            </a:r>
            <a:r>
              <a:rPr lang="en-US" altLang="zh-CN" sz="7200" dirty="0"/>
              <a:t> spp.</a:t>
            </a:r>
            <a:r>
              <a:rPr lang="en-US" altLang="zh-CN" sz="7200" i="1" dirty="0"/>
              <a:t> </a:t>
            </a:r>
            <a:r>
              <a:rPr lang="en-US" altLang="zh-CN" sz="7200" dirty="0"/>
              <a:t>(B) and </a:t>
            </a:r>
            <a:r>
              <a:rPr lang="en-US" altLang="zh-CN" sz="7200" i="1" dirty="0"/>
              <a:t>Bifidobacterium</a:t>
            </a:r>
            <a:r>
              <a:rPr lang="en-US" altLang="zh-CN" sz="7200" dirty="0"/>
              <a:t> spp. (C)  in intestinal content samples by groups. 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5918386-AC78-4FCD-85AB-DE80E558B6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068" y="4811918"/>
            <a:ext cx="11364532" cy="956142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991FC4C-1A49-4227-B573-022DB34223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068" y="17354245"/>
            <a:ext cx="11364532" cy="956142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430292B-59B7-4C27-9E72-35CD5A0044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9002" y="17354245"/>
            <a:ext cx="11364532" cy="958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261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E6ABA7A2-26F2-46E4-B0A6-D411C9F93461}"/>
              </a:ext>
            </a:extLst>
          </p:cNvPr>
          <p:cNvSpPr txBox="1"/>
          <p:nvPr/>
        </p:nvSpPr>
        <p:spPr>
          <a:xfrm>
            <a:off x="0" y="158794"/>
            <a:ext cx="204974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 DATA 5</a:t>
            </a:r>
            <a:endParaRPr lang="zh-CN" alt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8BC6E711-910A-4882-9177-029ED9DC49E5}"/>
              </a:ext>
            </a:extLst>
          </p:cNvPr>
          <p:cNvGrpSpPr/>
          <p:nvPr/>
        </p:nvGrpSpPr>
        <p:grpSpPr>
          <a:xfrm>
            <a:off x="1727125" y="1428372"/>
            <a:ext cx="34072289" cy="25715787"/>
            <a:chOff x="1727125" y="1428372"/>
            <a:chExt cx="34072289" cy="25715787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DF4A79EF-B14B-4DCE-A94B-C58E7B62C0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1575" y="15282311"/>
              <a:ext cx="16245206" cy="11861848"/>
            </a:xfrm>
            <a:prstGeom prst="rect">
              <a:avLst/>
            </a:prstGeom>
          </p:spPr>
        </p:pic>
        <p:pic>
          <p:nvPicPr>
            <p:cNvPr id="10" name="그림 6">
              <a:extLst>
                <a:ext uri="{FF2B5EF4-FFF2-40B4-BE49-F238E27FC236}">
                  <a16:creationId xmlns:a16="http://schemas.microsoft.com/office/drawing/2014/main" id="{378FA1C2-A770-467E-8E0D-AC4C68E2E5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659"/>
            <a:stretch/>
          </p:blipFill>
          <p:spPr>
            <a:xfrm>
              <a:off x="3041575" y="1936203"/>
              <a:ext cx="14155632" cy="11861849"/>
            </a:xfrm>
            <a:prstGeom prst="rect">
              <a:avLst/>
            </a:prstGeom>
          </p:spPr>
        </p:pic>
        <p:pic>
          <p:nvPicPr>
            <p:cNvPr id="11" name="그림 7">
              <a:extLst>
                <a:ext uri="{FF2B5EF4-FFF2-40B4-BE49-F238E27FC236}">
                  <a16:creationId xmlns:a16="http://schemas.microsoft.com/office/drawing/2014/main" id="{EA18F815-8641-4A22-86C7-A9F7A56FAD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96"/>
            <a:stretch/>
          </p:blipFill>
          <p:spPr>
            <a:xfrm>
              <a:off x="21643782" y="1996175"/>
              <a:ext cx="14155632" cy="11861848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3CFECA63-0E07-41AB-A1B5-E46632DAA3A0}"/>
                </a:ext>
              </a:extLst>
            </p:cNvPr>
            <p:cNvSpPr txBox="1"/>
            <p:nvPr/>
          </p:nvSpPr>
          <p:spPr>
            <a:xfrm>
              <a:off x="1727125" y="1428373"/>
              <a:ext cx="1314450" cy="1135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A6E5BDCD-F067-47B7-B814-DFD3C07BFE9B}"/>
                </a:ext>
              </a:extLst>
            </p:cNvPr>
            <p:cNvSpPr txBox="1"/>
            <p:nvPr/>
          </p:nvSpPr>
          <p:spPr>
            <a:xfrm>
              <a:off x="20329332" y="1428372"/>
              <a:ext cx="131445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zh-CN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7CEE22E9-E4D0-4209-B799-AD30684F0BA8}"/>
                </a:ext>
              </a:extLst>
            </p:cNvPr>
            <p:cNvSpPr txBox="1"/>
            <p:nvPr/>
          </p:nvSpPr>
          <p:spPr>
            <a:xfrm>
              <a:off x="1727125" y="14032350"/>
              <a:ext cx="131445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zh-CN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DF45A8D0-95BB-4A79-B507-09DB8097CB52}"/>
              </a:ext>
            </a:extLst>
          </p:cNvPr>
          <p:cNvSpPr txBox="1"/>
          <p:nvPr/>
        </p:nvSpPr>
        <p:spPr>
          <a:xfrm>
            <a:off x="-54168" y="27447707"/>
            <a:ext cx="374396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7200" dirty="0"/>
              <a:t>Supplementary figure 5. Differences in the gut microbial diversity among groups upon pro-/</a:t>
            </a:r>
            <a:r>
              <a:rPr lang="en-US" altLang="zh-CN" sz="7200" dirty="0" err="1"/>
              <a:t>synbiotics</a:t>
            </a:r>
            <a:r>
              <a:rPr lang="en-US" altLang="zh-CN" sz="7200" dirty="0"/>
              <a:t> treatment. Alpha diversity indices (A: Shannon Index; B: Simpson Index) of gut </a:t>
            </a:r>
            <a:r>
              <a:rPr lang="en-US" altLang="zh-CN" sz="7200" dirty="0" err="1"/>
              <a:t>microbiota</a:t>
            </a:r>
            <a:r>
              <a:rPr lang="en-US" altLang="zh-CN" sz="7200" dirty="0"/>
              <a:t> by groups. Effects of PPN treatment on observed OTUs (C). </a:t>
            </a:r>
          </a:p>
        </p:txBody>
      </p:sp>
    </p:spTree>
    <p:extLst>
      <p:ext uri="{BB962C8B-B14F-4D97-AF65-F5344CB8AC3E}">
        <p14:creationId xmlns:p14="http://schemas.microsoft.com/office/powerpoint/2010/main" val="2305502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77404E32-7B3C-4AEE-A6B6-5E178A89EB07}"/>
              </a:ext>
            </a:extLst>
          </p:cNvPr>
          <p:cNvSpPr txBox="1"/>
          <p:nvPr/>
        </p:nvSpPr>
        <p:spPr>
          <a:xfrm>
            <a:off x="0" y="0"/>
            <a:ext cx="204974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 DATA 6</a:t>
            </a:r>
            <a:endParaRPr lang="zh-CN" alt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C9A3D49B-5D16-49EB-BC47-D0A6260AD50D}"/>
              </a:ext>
            </a:extLst>
          </p:cNvPr>
          <p:cNvSpPr txBox="1"/>
          <p:nvPr/>
        </p:nvSpPr>
        <p:spPr>
          <a:xfrm>
            <a:off x="15021292" y="104288"/>
            <a:ext cx="530786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Proteobacteria</a:t>
            </a:r>
            <a:endParaRPr lang="ko-KR" altLang="en-US" sz="7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069F519F-BB9E-4BA4-ADFE-7761D5ED5F19}"/>
              </a:ext>
            </a:extLst>
          </p:cNvPr>
          <p:cNvGrpSpPr/>
          <p:nvPr/>
        </p:nvGrpSpPr>
        <p:grpSpPr>
          <a:xfrm>
            <a:off x="9914436" y="196621"/>
            <a:ext cx="15521577" cy="12352867"/>
            <a:chOff x="9914436" y="196621"/>
            <a:chExt cx="15521577" cy="12352867"/>
          </a:xfrm>
        </p:grpSpPr>
        <p:pic>
          <p:nvPicPr>
            <p:cNvPr id="7" name="그림 1">
              <a:extLst>
                <a:ext uri="{FF2B5EF4-FFF2-40B4-BE49-F238E27FC236}">
                  <a16:creationId xmlns:a16="http://schemas.microsoft.com/office/drawing/2014/main" id="{0FF82150-BA00-45EE-8D1E-6290440978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414"/>
            <a:stretch/>
          </p:blipFill>
          <p:spPr>
            <a:xfrm>
              <a:off x="9914436" y="1212284"/>
              <a:ext cx="15521577" cy="11337204"/>
            </a:xfrm>
            <a:prstGeom prst="rect">
              <a:avLst/>
            </a:prstGeom>
          </p:spPr>
        </p:pic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7BAAE476-E183-46E4-B923-302C8E7A5B4D}"/>
                </a:ext>
              </a:extLst>
            </p:cNvPr>
            <p:cNvSpPr txBox="1"/>
            <p:nvPr/>
          </p:nvSpPr>
          <p:spPr>
            <a:xfrm>
              <a:off x="10050456" y="196621"/>
              <a:ext cx="1314450" cy="1135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40A5C5BF-99E9-43DA-8A2A-7F7B0856BBD8}"/>
              </a:ext>
            </a:extLst>
          </p:cNvPr>
          <p:cNvSpPr txBox="1"/>
          <p:nvPr/>
        </p:nvSpPr>
        <p:spPr>
          <a:xfrm>
            <a:off x="0" y="13765179"/>
            <a:ext cx="374396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7200" dirty="0"/>
              <a:t>Supplementary figure 6. Relative abundance of </a:t>
            </a:r>
            <a:r>
              <a:rPr lang="en-US" altLang="zh-CN" sz="7200" i="1" dirty="0" err="1"/>
              <a:t>Proteobacteria</a:t>
            </a:r>
            <a:r>
              <a:rPr lang="en-US" altLang="zh-CN" sz="7200" i="1" dirty="0"/>
              <a:t> </a:t>
            </a:r>
            <a:r>
              <a:rPr lang="en-US" altLang="zh-CN" sz="7200" dirty="0"/>
              <a:t>by groups.</a:t>
            </a:r>
            <a:r>
              <a:rPr lang="en-US" altLang="zh-CN" sz="7200" dirty="0">
                <a:cs typeface="Times New Roman" panose="02020603050405020304" pitchFamily="18" charset="0"/>
              </a:rPr>
              <a:t> One-way ANOVA with </a:t>
            </a:r>
            <a:r>
              <a:rPr lang="en-US" altLang="zh-CN" sz="7200" dirty="0" err="1">
                <a:cs typeface="Times New Roman" panose="02020603050405020304" pitchFamily="18" charset="0"/>
              </a:rPr>
              <a:t>Tukey’s</a:t>
            </a:r>
            <a:r>
              <a:rPr lang="en-US" altLang="zh-CN" sz="7200" dirty="0">
                <a:cs typeface="Times New Roman" panose="02020603050405020304" pitchFamily="18" charset="0"/>
              </a:rPr>
              <a:t> post hoc test was used to determine significant differences among groups, and different superscript letters indicate significant difference (P &lt; 0.05).</a:t>
            </a:r>
          </a:p>
        </p:txBody>
      </p:sp>
    </p:spTree>
    <p:extLst>
      <p:ext uri="{BB962C8B-B14F-4D97-AF65-F5344CB8AC3E}">
        <p14:creationId xmlns:p14="http://schemas.microsoft.com/office/powerpoint/2010/main" val="783174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3">
            <a:extLst>
              <a:ext uri="{FF2B5EF4-FFF2-40B4-BE49-F238E27FC236}">
                <a16:creationId xmlns:a16="http://schemas.microsoft.com/office/drawing/2014/main" id="{EEA2247B-D4DB-4257-9569-54860CC9D4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96"/>
          <a:stretch/>
        </p:blipFill>
        <p:spPr>
          <a:xfrm>
            <a:off x="17031039" y="14183896"/>
            <a:ext cx="12088992" cy="9016611"/>
          </a:xfrm>
          <a:prstGeom prst="rect">
            <a:avLst/>
          </a:prstGeom>
        </p:spPr>
      </p:pic>
      <p:pic>
        <p:nvPicPr>
          <p:cNvPr id="12" name="그림 4">
            <a:extLst>
              <a:ext uri="{FF2B5EF4-FFF2-40B4-BE49-F238E27FC236}">
                <a16:creationId xmlns:a16="http://schemas.microsoft.com/office/drawing/2014/main" id="{EE5505AC-94F0-4DA6-92C4-C41CF00AC04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18"/>
          <a:stretch/>
        </p:blipFill>
        <p:spPr>
          <a:xfrm>
            <a:off x="3668933" y="14359620"/>
            <a:ext cx="11352359" cy="9016611"/>
          </a:xfrm>
          <a:prstGeom prst="rect">
            <a:avLst/>
          </a:prstGeom>
        </p:spPr>
      </p:pic>
      <p:sp>
        <p:nvSpPr>
          <p:cNvPr id="13" name="TextBox 8">
            <a:extLst>
              <a:ext uri="{FF2B5EF4-FFF2-40B4-BE49-F238E27FC236}">
                <a16:creationId xmlns:a16="http://schemas.microsoft.com/office/drawing/2014/main" id="{43851447-BCE9-4D85-8484-692308C95999}"/>
              </a:ext>
            </a:extLst>
          </p:cNvPr>
          <p:cNvSpPr txBox="1"/>
          <p:nvPr/>
        </p:nvSpPr>
        <p:spPr>
          <a:xfrm>
            <a:off x="20398359" y="13000297"/>
            <a:ext cx="535435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Bifidobacterium</a:t>
            </a:r>
            <a:endParaRPr lang="ko-KR" altLang="en-US" sz="6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981CC12A-A459-4E3F-8A9B-451E89821952}"/>
              </a:ext>
            </a:extLst>
          </p:cNvPr>
          <p:cNvSpPr txBox="1"/>
          <p:nvPr/>
        </p:nvSpPr>
        <p:spPr>
          <a:xfrm>
            <a:off x="7277072" y="13000297"/>
            <a:ext cx="44566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Lactobacillus</a:t>
            </a:r>
            <a:endParaRPr lang="ko-KR" altLang="en-US" sz="6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그림 6">
            <a:extLst>
              <a:ext uri="{FF2B5EF4-FFF2-40B4-BE49-F238E27FC236}">
                <a16:creationId xmlns:a16="http://schemas.microsoft.com/office/drawing/2014/main" id="{AA5EEDE4-6653-4101-99E5-AF85B4E2C11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66"/>
          <a:stretch/>
        </p:blipFill>
        <p:spPr>
          <a:xfrm>
            <a:off x="17422171" y="25622531"/>
            <a:ext cx="11352359" cy="9016611"/>
          </a:xfrm>
          <a:prstGeom prst="rect">
            <a:avLst/>
          </a:prstGeom>
        </p:spPr>
      </p:pic>
      <p:sp>
        <p:nvSpPr>
          <p:cNvPr id="16" name="TextBox 10">
            <a:extLst>
              <a:ext uri="{FF2B5EF4-FFF2-40B4-BE49-F238E27FC236}">
                <a16:creationId xmlns:a16="http://schemas.microsoft.com/office/drawing/2014/main" id="{70A90997-B22E-4ECE-9622-4FDDA3D11DEB}"/>
              </a:ext>
            </a:extLst>
          </p:cNvPr>
          <p:cNvSpPr txBox="1"/>
          <p:nvPr/>
        </p:nvSpPr>
        <p:spPr>
          <a:xfrm>
            <a:off x="17076669" y="24297334"/>
            <a:ext cx="120433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Unclassified genus of </a:t>
            </a:r>
            <a:r>
              <a:rPr lang="en-US" altLang="ko-KR" sz="6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Veillonellaceae</a:t>
            </a:r>
            <a:endParaRPr lang="ko-KR" altLang="en-US" sz="6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그림 5">
            <a:extLst>
              <a:ext uri="{FF2B5EF4-FFF2-40B4-BE49-F238E27FC236}">
                <a16:creationId xmlns:a16="http://schemas.microsoft.com/office/drawing/2014/main" id="{C7A89786-9B95-460F-8F1C-F06E66E4517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07"/>
          <a:stretch/>
        </p:blipFill>
        <p:spPr>
          <a:xfrm>
            <a:off x="3668933" y="25622531"/>
            <a:ext cx="11352359" cy="9016611"/>
          </a:xfrm>
          <a:prstGeom prst="rect">
            <a:avLst/>
          </a:prstGeom>
        </p:spPr>
      </p:pic>
      <p:sp>
        <p:nvSpPr>
          <p:cNvPr id="18" name="TextBox 11">
            <a:extLst>
              <a:ext uri="{FF2B5EF4-FFF2-40B4-BE49-F238E27FC236}">
                <a16:creationId xmlns:a16="http://schemas.microsoft.com/office/drawing/2014/main" id="{05A832F0-F671-4281-8073-0D31EA92DBD8}"/>
              </a:ext>
            </a:extLst>
          </p:cNvPr>
          <p:cNvSpPr txBox="1"/>
          <p:nvPr/>
        </p:nvSpPr>
        <p:spPr>
          <a:xfrm>
            <a:off x="6454737" y="24297334"/>
            <a:ext cx="57807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Faecalibacterium</a:t>
            </a:r>
            <a:endParaRPr lang="ko-KR" altLang="en-US" sz="6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DC256F8-A3AD-4739-AD22-942785FC8924}"/>
              </a:ext>
            </a:extLst>
          </p:cNvPr>
          <p:cNvSpPr txBox="1"/>
          <p:nvPr/>
        </p:nvSpPr>
        <p:spPr>
          <a:xfrm>
            <a:off x="1026890" y="1324478"/>
            <a:ext cx="1314450" cy="1135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45588D9-F4FD-45EC-A692-CFEF2C25BAF4}"/>
              </a:ext>
            </a:extLst>
          </p:cNvPr>
          <p:cNvSpPr txBox="1"/>
          <p:nvPr/>
        </p:nvSpPr>
        <p:spPr>
          <a:xfrm>
            <a:off x="1026890" y="12847470"/>
            <a:ext cx="13144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3EA3B1C-34D7-4BE9-9D4E-3381ABD0FDAC}"/>
              </a:ext>
            </a:extLst>
          </p:cNvPr>
          <p:cNvSpPr txBox="1"/>
          <p:nvPr/>
        </p:nvSpPr>
        <p:spPr>
          <a:xfrm>
            <a:off x="16373814" y="12847470"/>
            <a:ext cx="13144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87FB171-AA7C-4AF3-94CC-BC7C7F105F2B}"/>
              </a:ext>
            </a:extLst>
          </p:cNvPr>
          <p:cNvSpPr txBox="1"/>
          <p:nvPr/>
        </p:nvSpPr>
        <p:spPr>
          <a:xfrm>
            <a:off x="1026890" y="23283612"/>
            <a:ext cx="13144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2A19F80A-7C31-4875-8313-3CBDB9991661}"/>
              </a:ext>
            </a:extLst>
          </p:cNvPr>
          <p:cNvSpPr txBox="1"/>
          <p:nvPr/>
        </p:nvSpPr>
        <p:spPr>
          <a:xfrm>
            <a:off x="16373814" y="23283612"/>
            <a:ext cx="13144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zh-CN" alt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5">
            <a:extLst>
              <a:ext uri="{FF2B5EF4-FFF2-40B4-BE49-F238E27FC236}">
                <a16:creationId xmlns:a16="http://schemas.microsoft.com/office/drawing/2014/main" id="{40A5C5BF-99E9-43DA-8A2A-7F7B0856BBD8}"/>
              </a:ext>
            </a:extLst>
          </p:cNvPr>
          <p:cNvSpPr txBox="1"/>
          <p:nvPr/>
        </p:nvSpPr>
        <p:spPr>
          <a:xfrm>
            <a:off x="-352628" y="34639142"/>
            <a:ext cx="3779222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7200" dirty="0"/>
              <a:t>Supplementary figure 7. Overall compositions of the gut </a:t>
            </a:r>
            <a:r>
              <a:rPr lang="en-US" altLang="zh-CN" sz="7200" dirty="0" err="1"/>
              <a:t>microbiota</a:t>
            </a:r>
            <a:r>
              <a:rPr lang="en-US" altLang="zh-CN" sz="7200" dirty="0"/>
              <a:t> at genus level (A) and relative abundance of genera significantly differed by groups. (B) </a:t>
            </a:r>
            <a:r>
              <a:rPr lang="en-US" altLang="zh-CN" sz="7200" dirty="0">
                <a:cs typeface="Times New Roman" panose="02020603050405020304" pitchFamily="18" charset="0"/>
              </a:rPr>
              <a:t> One-way ANOVA with </a:t>
            </a:r>
            <a:r>
              <a:rPr lang="en-US" altLang="zh-CN" sz="7200" dirty="0" err="1">
                <a:cs typeface="Times New Roman" panose="02020603050405020304" pitchFamily="18" charset="0"/>
              </a:rPr>
              <a:t>Tukey’s</a:t>
            </a:r>
            <a:r>
              <a:rPr lang="en-US" altLang="zh-CN" sz="7200" dirty="0">
                <a:cs typeface="Times New Roman" panose="02020603050405020304" pitchFamily="18" charset="0"/>
              </a:rPr>
              <a:t> post hoc test was used to each genera to determine significant differences among groups, and different superscript letters indicate significant difference (P &lt; 0.05).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926" y="662468"/>
            <a:ext cx="14901983" cy="1242460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7B6C1BE4-DAB2-4271-9FF3-2178C86860A6}"/>
              </a:ext>
            </a:extLst>
          </p:cNvPr>
          <p:cNvSpPr txBox="1"/>
          <p:nvPr/>
        </p:nvSpPr>
        <p:spPr>
          <a:xfrm>
            <a:off x="-115286" y="-24141"/>
            <a:ext cx="204974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 DATA 7</a:t>
            </a:r>
            <a:endParaRPr lang="zh-CN" alt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207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2A3661F-5139-4632-9293-0D7320CA00FA}"/>
              </a:ext>
            </a:extLst>
          </p:cNvPr>
          <p:cNvSpPr txBox="1"/>
          <p:nvPr/>
        </p:nvSpPr>
        <p:spPr>
          <a:xfrm>
            <a:off x="451416" y="698854"/>
            <a:ext cx="204974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 DATA 8</a:t>
            </a:r>
            <a:endParaRPr lang="zh-CN" alt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D4539DD3-B4DB-4EC7-96D4-D2934E295191}"/>
              </a:ext>
            </a:extLst>
          </p:cNvPr>
          <p:cNvGrpSpPr/>
          <p:nvPr/>
        </p:nvGrpSpPr>
        <p:grpSpPr>
          <a:xfrm>
            <a:off x="0" y="3313662"/>
            <a:ext cx="36889990" cy="20828302"/>
            <a:chOff x="0" y="3313662"/>
            <a:chExt cx="36889990" cy="20828302"/>
          </a:xfrm>
        </p:grpSpPr>
        <p:pic>
          <p:nvPicPr>
            <p:cNvPr id="5" name="그림 8">
              <a:extLst>
                <a:ext uri="{FF2B5EF4-FFF2-40B4-BE49-F238E27FC236}">
                  <a16:creationId xmlns:a16="http://schemas.microsoft.com/office/drawing/2014/main" id="{277B325C-BB88-410A-AA30-759FDC9511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313662"/>
              <a:ext cx="18444995" cy="20828302"/>
            </a:xfrm>
            <a:prstGeom prst="rect">
              <a:avLst/>
            </a:prstGeom>
          </p:spPr>
        </p:pic>
        <p:pic>
          <p:nvPicPr>
            <p:cNvPr id="6" name="그림 2">
              <a:extLst>
                <a:ext uri="{FF2B5EF4-FFF2-40B4-BE49-F238E27FC236}">
                  <a16:creationId xmlns:a16="http://schemas.microsoft.com/office/drawing/2014/main" id="{415A544A-9FE0-4773-A8FD-1E1B65B03A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44995" y="3313662"/>
              <a:ext cx="18444995" cy="20828302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A0D661E-759F-493C-8096-08DD72F63912}"/>
                </a:ext>
              </a:extLst>
            </p:cNvPr>
            <p:cNvSpPr txBox="1"/>
            <p:nvPr/>
          </p:nvSpPr>
          <p:spPr>
            <a:xfrm>
              <a:off x="2539925" y="3714373"/>
              <a:ext cx="1314450" cy="1135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9E11DE41-2549-4DF6-88E4-F2F7316BC1C5}"/>
                </a:ext>
              </a:extLst>
            </p:cNvPr>
            <p:cNvSpPr txBox="1"/>
            <p:nvPr/>
          </p:nvSpPr>
          <p:spPr>
            <a:xfrm>
              <a:off x="20984920" y="3714373"/>
              <a:ext cx="131445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zh-CN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3B466FE3-66E4-4853-9070-835077C2AFB9}"/>
              </a:ext>
            </a:extLst>
          </p:cNvPr>
          <p:cNvSpPr txBox="1"/>
          <p:nvPr/>
        </p:nvSpPr>
        <p:spPr>
          <a:xfrm>
            <a:off x="0" y="25259877"/>
            <a:ext cx="374396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7200" dirty="0"/>
              <a:t>Supplementary figure 8. </a:t>
            </a:r>
            <a:r>
              <a:rPr lang="en-US" altLang="zh-CN" sz="7200" dirty="0" err="1"/>
              <a:t>Metagenomic</a:t>
            </a:r>
            <a:r>
              <a:rPr lang="en-US" altLang="zh-CN" sz="7200" dirty="0"/>
              <a:t> prediction of gut </a:t>
            </a:r>
            <a:r>
              <a:rPr lang="en-US" altLang="zh-CN" sz="7200" dirty="0" err="1"/>
              <a:t>microbiota</a:t>
            </a:r>
            <a:r>
              <a:rPr lang="en-US" altLang="zh-CN" sz="7200" dirty="0"/>
              <a:t> of </a:t>
            </a:r>
            <a:r>
              <a:rPr lang="en-US" altLang="zh-CN" sz="7200" dirty="0" err="1"/>
              <a:t>dysbiosis</a:t>
            </a:r>
            <a:r>
              <a:rPr lang="en-US" altLang="zh-CN" sz="7200" dirty="0"/>
              <a:t>-induced mice after the trial to determine effects of </a:t>
            </a:r>
            <a:r>
              <a:rPr lang="en-US" altLang="zh-CN" sz="7200" dirty="0" err="1"/>
              <a:t>synbiotics</a:t>
            </a:r>
            <a:r>
              <a:rPr lang="en-US" altLang="zh-CN" sz="7200" dirty="0"/>
              <a:t> LP/PPN (A; T1 vs. T4) or prebiotics </a:t>
            </a:r>
            <a:r>
              <a:rPr lang="en-US" altLang="zh-CN" sz="7200" dirty="0" err="1"/>
              <a:t>nanoparticulation</a:t>
            </a:r>
            <a:r>
              <a:rPr lang="en-US" altLang="zh-CN" sz="7200" dirty="0"/>
              <a:t> (B; T3 vs. T4). Microbial functions were predicted using </a:t>
            </a:r>
            <a:r>
              <a:rPr lang="en-US" altLang="zh-CN" sz="7200" dirty="0" err="1"/>
              <a:t>PICRUSt</a:t>
            </a:r>
            <a:r>
              <a:rPr lang="en-US" altLang="zh-CN" sz="7200" dirty="0"/>
              <a:t> at the third level of the KEGG pathway and </a:t>
            </a:r>
            <a:r>
              <a:rPr lang="en-US" altLang="zh-CN" sz="7200" dirty="0" err="1"/>
              <a:t>LEfSe</a:t>
            </a:r>
            <a:r>
              <a:rPr lang="en-US" altLang="zh-CN" sz="7200" dirty="0"/>
              <a:t> analysis were represented as histograms.</a:t>
            </a:r>
          </a:p>
        </p:txBody>
      </p:sp>
    </p:spTree>
    <p:extLst>
      <p:ext uri="{BB962C8B-B14F-4D97-AF65-F5344CB8AC3E}">
        <p14:creationId xmlns:p14="http://schemas.microsoft.com/office/powerpoint/2010/main" val="2902815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305BB0BA-62C2-466A-B2DB-CF73648B20D1}"/>
              </a:ext>
            </a:extLst>
          </p:cNvPr>
          <p:cNvSpPr txBox="1"/>
          <p:nvPr/>
        </p:nvSpPr>
        <p:spPr>
          <a:xfrm>
            <a:off x="451416" y="698854"/>
            <a:ext cx="204974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 DATA 9</a:t>
            </a:r>
            <a:endParaRPr lang="zh-CN" alt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8DD9892A-680A-4364-BCD1-BFD960D66B5F}"/>
              </a:ext>
            </a:extLst>
          </p:cNvPr>
          <p:cNvGrpSpPr/>
          <p:nvPr/>
        </p:nvGrpSpPr>
        <p:grpSpPr>
          <a:xfrm>
            <a:off x="451416" y="1530909"/>
            <a:ext cx="33851532" cy="25652882"/>
            <a:chOff x="1365409" y="4927600"/>
            <a:chExt cx="33851532" cy="25652882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DC0FE9AA-14D2-4C75-9021-4CC8E5A162BB}"/>
                </a:ext>
              </a:extLst>
            </p:cNvPr>
            <p:cNvGrpSpPr/>
            <p:nvPr/>
          </p:nvGrpSpPr>
          <p:grpSpPr>
            <a:xfrm>
              <a:off x="1365409" y="4927600"/>
              <a:ext cx="10871961" cy="13067377"/>
              <a:chOff x="4090670" y="1234325"/>
              <a:chExt cx="16200000" cy="16200000"/>
            </a:xfrm>
          </p:grpSpPr>
          <p:pic>
            <p:nvPicPr>
              <p:cNvPr id="7" name="그림 5">
                <a:extLst>
                  <a:ext uri="{FF2B5EF4-FFF2-40B4-BE49-F238E27FC236}">
                    <a16:creationId xmlns:a16="http://schemas.microsoft.com/office/drawing/2014/main" id="{524BFDBD-6F5A-4CD4-A330-F432DED3D7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90670" y="1234325"/>
                <a:ext cx="16200000" cy="16200000"/>
              </a:xfrm>
              <a:prstGeom prst="rect">
                <a:avLst/>
              </a:prstGeom>
            </p:spPr>
          </p:pic>
          <p:sp>
            <p:nvSpPr>
              <p:cNvPr id="8" name="TextBox 11">
                <a:extLst>
                  <a:ext uri="{FF2B5EF4-FFF2-40B4-BE49-F238E27FC236}">
                    <a16:creationId xmlns:a16="http://schemas.microsoft.com/office/drawing/2014/main" id="{803A4C0B-0926-4424-8AA7-2AD872AC41F8}"/>
                  </a:ext>
                </a:extLst>
              </p:cNvPr>
              <p:cNvSpPr txBox="1"/>
              <p:nvPr/>
            </p:nvSpPr>
            <p:spPr>
              <a:xfrm>
                <a:off x="6835311" y="3977640"/>
                <a:ext cx="5336717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4800" b="1" i="1" dirty="0"/>
                  <a:t>r</a:t>
                </a:r>
                <a:r>
                  <a:rPr lang="en-US" altLang="ko-KR" sz="4800" b="1" dirty="0"/>
                  <a:t> = 0.45 (</a:t>
                </a:r>
                <a:r>
                  <a:rPr lang="en-US" altLang="ko-KR" sz="4800" b="1" i="1" dirty="0"/>
                  <a:t>P</a:t>
                </a:r>
                <a:r>
                  <a:rPr lang="en-US" altLang="ko-KR" sz="4800" b="1" dirty="0"/>
                  <a:t> = 0.007) </a:t>
                </a:r>
              </a:p>
              <a:p>
                <a:r>
                  <a:rPr lang="en-US" altLang="ko-KR" sz="4800" b="1" dirty="0"/>
                  <a:t>y = 3.6996x + 2.6107</a:t>
                </a:r>
                <a:endParaRPr lang="ko-KR" altLang="en-US" sz="4800" b="1" dirty="0"/>
              </a:p>
            </p:txBody>
          </p: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F0B2C2BE-3D88-4948-B9A1-F1A336F26A04}"/>
                </a:ext>
              </a:extLst>
            </p:cNvPr>
            <p:cNvGrpSpPr/>
            <p:nvPr/>
          </p:nvGrpSpPr>
          <p:grpSpPr>
            <a:xfrm>
              <a:off x="12894720" y="4927600"/>
              <a:ext cx="10871961" cy="13067377"/>
              <a:chOff x="19385979" y="1164323"/>
              <a:chExt cx="16200000" cy="16200000"/>
            </a:xfrm>
          </p:grpSpPr>
          <p:pic>
            <p:nvPicPr>
              <p:cNvPr id="10" name="그림 9">
                <a:extLst>
                  <a:ext uri="{FF2B5EF4-FFF2-40B4-BE49-F238E27FC236}">
                    <a16:creationId xmlns:a16="http://schemas.microsoft.com/office/drawing/2014/main" id="{DB2ECB9B-F292-4F75-9CA4-51470AD472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385979" y="1164323"/>
                <a:ext cx="16200000" cy="16200000"/>
              </a:xfrm>
              <a:prstGeom prst="rect">
                <a:avLst/>
              </a:prstGeom>
            </p:spPr>
          </p:pic>
          <p:sp>
            <p:nvSpPr>
              <p:cNvPr id="11" name="TextBox 12">
                <a:extLst>
                  <a:ext uri="{FF2B5EF4-FFF2-40B4-BE49-F238E27FC236}">
                    <a16:creationId xmlns:a16="http://schemas.microsoft.com/office/drawing/2014/main" id="{06FBED84-2C71-4AB3-B93B-51DAF4683F0D}"/>
                  </a:ext>
                </a:extLst>
              </p:cNvPr>
              <p:cNvSpPr txBox="1"/>
              <p:nvPr/>
            </p:nvSpPr>
            <p:spPr>
              <a:xfrm>
                <a:off x="22130620" y="3742782"/>
                <a:ext cx="5384807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4800" b="1" i="1" dirty="0"/>
                  <a:t>r</a:t>
                </a:r>
                <a:r>
                  <a:rPr lang="en-US" altLang="ko-KR" sz="4800" b="1" dirty="0"/>
                  <a:t> = 0.62 (</a:t>
                </a:r>
                <a:r>
                  <a:rPr lang="en-US" altLang="ko-KR" sz="4800" b="1" i="1" dirty="0"/>
                  <a:t>P</a:t>
                </a:r>
                <a:r>
                  <a:rPr lang="en-US" altLang="ko-KR" sz="4800" b="1" dirty="0"/>
                  <a:t> &lt; 0.001) </a:t>
                </a:r>
              </a:p>
              <a:p>
                <a:r>
                  <a:rPr lang="en-US" altLang="ko-KR" sz="4800" b="1" dirty="0"/>
                  <a:t>y = 0.0016x – 0.0014</a:t>
                </a:r>
                <a:endParaRPr lang="ko-KR" altLang="en-US" sz="4800" b="1" dirty="0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9B098F7F-B501-4F22-BBE6-EEF35FC10FFC}"/>
                </a:ext>
              </a:extLst>
            </p:cNvPr>
            <p:cNvGrpSpPr/>
            <p:nvPr/>
          </p:nvGrpSpPr>
          <p:grpSpPr>
            <a:xfrm>
              <a:off x="24344980" y="4927600"/>
              <a:ext cx="10871961" cy="13067377"/>
              <a:chOff x="35585979" y="1234325"/>
              <a:chExt cx="16200000" cy="16200000"/>
            </a:xfrm>
          </p:grpSpPr>
          <p:pic>
            <p:nvPicPr>
              <p:cNvPr id="13" name="그림 7">
                <a:extLst>
                  <a:ext uri="{FF2B5EF4-FFF2-40B4-BE49-F238E27FC236}">
                    <a16:creationId xmlns:a16="http://schemas.microsoft.com/office/drawing/2014/main" id="{24EB3BA7-C56C-47D2-ABA3-EAA5FBA816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585979" y="1234325"/>
                <a:ext cx="16200000" cy="16200000"/>
              </a:xfrm>
              <a:prstGeom prst="rect">
                <a:avLst/>
              </a:prstGeom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3A9B28A-B95A-4486-A17C-DC932D495444}"/>
                  </a:ext>
                </a:extLst>
              </p:cNvPr>
              <p:cNvSpPr txBox="1"/>
              <p:nvPr/>
            </p:nvSpPr>
            <p:spPr>
              <a:xfrm>
                <a:off x="38301172" y="3742782"/>
                <a:ext cx="5384807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4800" b="1" i="1" dirty="0"/>
                  <a:t>r</a:t>
                </a:r>
                <a:r>
                  <a:rPr lang="en-US" altLang="ko-KR" sz="4800" b="1" dirty="0"/>
                  <a:t> = 0.60 (</a:t>
                </a:r>
                <a:r>
                  <a:rPr lang="en-US" altLang="ko-KR" sz="4800" b="1" i="1" dirty="0"/>
                  <a:t>P</a:t>
                </a:r>
                <a:r>
                  <a:rPr lang="en-US" altLang="ko-KR" sz="4800" b="1" dirty="0"/>
                  <a:t> &lt; 0.001) </a:t>
                </a:r>
              </a:p>
              <a:p>
                <a:r>
                  <a:rPr lang="en-US" altLang="ko-KR" sz="4800" b="1" dirty="0"/>
                  <a:t>y = 4.7012x – 3.9303</a:t>
                </a:r>
                <a:endParaRPr lang="ko-KR" altLang="en-US" sz="4800" b="1" dirty="0"/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B56563E6-5204-41C8-9552-BEB5D3D885ED}"/>
                </a:ext>
              </a:extLst>
            </p:cNvPr>
            <p:cNvGrpSpPr/>
            <p:nvPr/>
          </p:nvGrpSpPr>
          <p:grpSpPr>
            <a:xfrm>
              <a:off x="1365409" y="17513105"/>
              <a:ext cx="10871961" cy="13067377"/>
              <a:chOff x="4090670" y="16858622"/>
              <a:chExt cx="16200000" cy="16200000"/>
            </a:xfrm>
          </p:grpSpPr>
          <p:pic>
            <p:nvPicPr>
              <p:cNvPr id="16" name="그림 10">
                <a:extLst>
                  <a:ext uri="{FF2B5EF4-FFF2-40B4-BE49-F238E27FC236}">
                    <a16:creationId xmlns:a16="http://schemas.microsoft.com/office/drawing/2014/main" id="{597DE40B-8633-4069-9310-B1DD234747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90670" y="16858622"/>
                <a:ext cx="16200000" cy="16200000"/>
              </a:xfrm>
              <a:prstGeom prst="rect">
                <a:avLst/>
              </a:prstGeom>
            </p:spPr>
          </p:pic>
          <p:sp>
            <p:nvSpPr>
              <p:cNvPr id="17" name="TextBox 14">
                <a:extLst>
                  <a:ext uri="{FF2B5EF4-FFF2-40B4-BE49-F238E27FC236}">
                    <a16:creationId xmlns:a16="http://schemas.microsoft.com/office/drawing/2014/main" id="{BC262F29-E555-4943-BDFE-0BDCC023C412}"/>
                  </a:ext>
                </a:extLst>
              </p:cNvPr>
              <p:cNvSpPr txBox="1"/>
              <p:nvPr/>
            </p:nvSpPr>
            <p:spPr>
              <a:xfrm>
                <a:off x="6811265" y="19601937"/>
                <a:ext cx="5384807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4800" b="1" i="1" dirty="0"/>
                  <a:t>r</a:t>
                </a:r>
                <a:r>
                  <a:rPr lang="en-US" altLang="ko-KR" sz="4800" b="1" dirty="0"/>
                  <a:t> = 0.59 (</a:t>
                </a:r>
                <a:r>
                  <a:rPr lang="en-US" altLang="ko-KR" sz="4800" b="1" i="1" dirty="0"/>
                  <a:t>P</a:t>
                </a:r>
                <a:r>
                  <a:rPr lang="en-US" altLang="ko-KR" sz="4800" b="1" dirty="0"/>
                  <a:t> &lt; 0.001) </a:t>
                </a:r>
              </a:p>
              <a:p>
                <a:r>
                  <a:rPr lang="en-US" altLang="ko-KR" sz="4800" b="1" dirty="0"/>
                  <a:t>y = 0.0040x – 0.0035</a:t>
                </a:r>
                <a:endParaRPr lang="ko-KR" altLang="en-US" sz="4800" b="1" dirty="0"/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C3471316-B29C-40F5-B612-52F75D52D2CB}"/>
                </a:ext>
              </a:extLst>
            </p:cNvPr>
            <p:cNvGrpSpPr/>
            <p:nvPr/>
          </p:nvGrpSpPr>
          <p:grpSpPr>
            <a:xfrm>
              <a:off x="12855195" y="17513105"/>
              <a:ext cx="10871961" cy="13067377"/>
              <a:chOff x="19385979" y="16858622"/>
              <a:chExt cx="16200000" cy="16200000"/>
            </a:xfrm>
          </p:grpSpPr>
          <p:pic>
            <p:nvPicPr>
              <p:cNvPr id="19" name="그림 8">
                <a:extLst>
                  <a:ext uri="{FF2B5EF4-FFF2-40B4-BE49-F238E27FC236}">
                    <a16:creationId xmlns:a16="http://schemas.microsoft.com/office/drawing/2014/main" id="{2A5C1ED0-8F66-469C-9DC2-B86C594338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385979" y="16858622"/>
                <a:ext cx="16200000" cy="16200000"/>
              </a:xfrm>
              <a:prstGeom prst="rect">
                <a:avLst/>
              </a:prstGeom>
            </p:spPr>
          </p:pic>
          <p:sp>
            <p:nvSpPr>
              <p:cNvPr id="20" name="TextBox 15">
                <a:extLst>
                  <a:ext uri="{FF2B5EF4-FFF2-40B4-BE49-F238E27FC236}">
                    <a16:creationId xmlns:a16="http://schemas.microsoft.com/office/drawing/2014/main" id="{4E42CE82-ACA9-414A-A545-9E4BB8699BD9}"/>
                  </a:ext>
                </a:extLst>
              </p:cNvPr>
              <p:cNvSpPr txBox="1"/>
              <p:nvPr/>
            </p:nvSpPr>
            <p:spPr>
              <a:xfrm>
                <a:off x="22179144" y="19534509"/>
                <a:ext cx="5392823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4800" b="1" i="1" dirty="0"/>
                  <a:t>r</a:t>
                </a:r>
                <a:r>
                  <a:rPr lang="en-US" altLang="ko-KR" sz="4800" b="1" dirty="0"/>
                  <a:t> = 0.49 (</a:t>
                </a:r>
                <a:r>
                  <a:rPr lang="en-US" altLang="ko-KR" sz="4800" b="1" i="1" dirty="0"/>
                  <a:t>P</a:t>
                </a:r>
                <a:r>
                  <a:rPr lang="en-US" altLang="ko-KR" sz="4800" b="1" dirty="0"/>
                  <a:t> = 0.0003) </a:t>
                </a:r>
              </a:p>
              <a:p>
                <a:r>
                  <a:rPr lang="en-US" altLang="ko-KR" sz="4800" b="1" dirty="0"/>
                  <a:t>y = 0.5535x – 0.5632</a:t>
                </a:r>
                <a:endParaRPr lang="ko-KR" altLang="en-US" sz="4800" b="1" dirty="0"/>
              </a:p>
            </p:txBody>
          </p:sp>
        </p:grp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E977A87C-1D5C-494B-A361-5FF6DBB0D987}"/>
                </a:ext>
              </a:extLst>
            </p:cNvPr>
            <p:cNvGrpSpPr/>
            <p:nvPr/>
          </p:nvGrpSpPr>
          <p:grpSpPr>
            <a:xfrm>
              <a:off x="24344980" y="17513105"/>
              <a:ext cx="10871961" cy="13067377"/>
              <a:chOff x="35585979" y="16514082"/>
              <a:chExt cx="16200000" cy="16200000"/>
            </a:xfrm>
          </p:grpSpPr>
          <p:pic>
            <p:nvPicPr>
              <p:cNvPr id="22" name="그림 6">
                <a:extLst>
                  <a:ext uri="{FF2B5EF4-FFF2-40B4-BE49-F238E27FC236}">
                    <a16:creationId xmlns:a16="http://schemas.microsoft.com/office/drawing/2014/main" id="{3E45A2CE-41CB-48B9-A434-139D3F9ACB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585979" y="16514082"/>
                <a:ext cx="16200000" cy="16200000"/>
              </a:xfrm>
              <a:prstGeom prst="rect">
                <a:avLst/>
              </a:prstGeom>
            </p:spPr>
          </p:pic>
          <p:sp>
            <p:nvSpPr>
              <p:cNvPr id="23" name="TextBox 16">
                <a:extLst>
                  <a:ext uri="{FF2B5EF4-FFF2-40B4-BE49-F238E27FC236}">
                    <a16:creationId xmlns:a16="http://schemas.microsoft.com/office/drawing/2014/main" id="{46538118-0884-469A-9B3A-226C415FDD3F}"/>
                  </a:ext>
                </a:extLst>
              </p:cNvPr>
              <p:cNvSpPr txBox="1"/>
              <p:nvPr/>
            </p:nvSpPr>
            <p:spPr>
              <a:xfrm>
                <a:off x="38301173" y="19257397"/>
                <a:ext cx="5573961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4800" b="1" i="1" dirty="0"/>
                  <a:t>r</a:t>
                </a:r>
                <a:r>
                  <a:rPr lang="en-US" altLang="ko-KR" sz="4800" b="1" dirty="0"/>
                  <a:t> = -0.34 (</a:t>
                </a:r>
                <a:r>
                  <a:rPr lang="en-US" altLang="ko-KR" sz="4800" b="1" i="1" dirty="0"/>
                  <a:t>P</a:t>
                </a:r>
                <a:r>
                  <a:rPr lang="en-US" altLang="ko-KR" sz="4800" b="1" dirty="0"/>
                  <a:t> = 0.046) </a:t>
                </a:r>
              </a:p>
              <a:p>
                <a:r>
                  <a:rPr lang="en-US" altLang="ko-KR" sz="4800" b="1" dirty="0"/>
                  <a:t>y = -0.2522x + 1.8076</a:t>
                </a:r>
                <a:endParaRPr lang="ko-KR" altLang="en-US" sz="4800" b="1" dirty="0"/>
              </a:p>
            </p:txBody>
          </p:sp>
        </p:grp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45C5D96D-79BA-47B3-BBF8-D71A6D58A2B3}"/>
                </a:ext>
              </a:extLst>
            </p:cNvPr>
            <p:cNvSpPr txBox="1"/>
            <p:nvPr/>
          </p:nvSpPr>
          <p:spPr>
            <a:xfrm>
              <a:off x="1963089" y="5403197"/>
              <a:ext cx="74285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59B7B188-AED8-4C18-8EF2-20137B1803CC}"/>
                </a:ext>
              </a:extLst>
            </p:cNvPr>
            <p:cNvSpPr txBox="1"/>
            <p:nvPr/>
          </p:nvSpPr>
          <p:spPr>
            <a:xfrm>
              <a:off x="13223783" y="5403196"/>
              <a:ext cx="74285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zh-CN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4740F2F8-F63F-4AB0-9516-48253E0B40F5}"/>
                </a:ext>
              </a:extLst>
            </p:cNvPr>
            <p:cNvSpPr txBox="1"/>
            <p:nvPr/>
          </p:nvSpPr>
          <p:spPr>
            <a:xfrm>
              <a:off x="24532909" y="5403195"/>
              <a:ext cx="74285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zh-CN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1E0E7245-E275-434E-A4D6-AD8308BF6EF7}"/>
                </a:ext>
              </a:extLst>
            </p:cNvPr>
            <p:cNvSpPr txBox="1"/>
            <p:nvPr/>
          </p:nvSpPr>
          <p:spPr>
            <a:xfrm>
              <a:off x="1963089" y="17482637"/>
              <a:ext cx="74285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lang="zh-CN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26913BD9-9311-4DA6-804B-C5081D3086F3}"/>
                </a:ext>
              </a:extLst>
            </p:cNvPr>
            <p:cNvSpPr txBox="1"/>
            <p:nvPr/>
          </p:nvSpPr>
          <p:spPr>
            <a:xfrm>
              <a:off x="13223783" y="17513105"/>
              <a:ext cx="74285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endParaRPr lang="zh-CN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7ACD0496-64BE-4C01-8F43-CA70D6E5EFC7}"/>
                </a:ext>
              </a:extLst>
            </p:cNvPr>
            <p:cNvSpPr txBox="1"/>
            <p:nvPr/>
          </p:nvSpPr>
          <p:spPr>
            <a:xfrm>
              <a:off x="24532909" y="17513105"/>
              <a:ext cx="74285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endParaRPr lang="zh-CN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C392E931-C874-482B-8CBC-C56B57346EEC}"/>
              </a:ext>
            </a:extLst>
          </p:cNvPr>
          <p:cNvSpPr txBox="1"/>
          <p:nvPr/>
        </p:nvSpPr>
        <p:spPr>
          <a:xfrm>
            <a:off x="0" y="28607842"/>
            <a:ext cx="37439600" cy="7848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7200" dirty="0"/>
              <a:t>Supplementary figure 9. Correlation analysis between the level of serum endotoxin and relative abundances of bacteria. </a:t>
            </a:r>
            <a:r>
              <a:rPr lang="en-US" altLang="zh-CN" sz="7200" i="1" dirty="0"/>
              <a:t>Proteobacteria</a:t>
            </a:r>
            <a:r>
              <a:rPr lang="en-US" altLang="zh-CN" sz="7200" dirty="0"/>
              <a:t> (A) was the only phylum showed correlation with serum endotoxin. Several genera including </a:t>
            </a:r>
            <a:r>
              <a:rPr lang="en-US" altLang="zh-CN" sz="7200" i="1" dirty="0" err="1"/>
              <a:t>Cronobacter</a:t>
            </a:r>
            <a:r>
              <a:rPr lang="en-US" altLang="zh-CN" sz="7200" dirty="0"/>
              <a:t> (B), Unclassified genus of </a:t>
            </a:r>
            <a:r>
              <a:rPr lang="en-US" altLang="zh-CN" sz="7200" i="1" dirty="0"/>
              <a:t>Enterobacteriaceae</a:t>
            </a:r>
            <a:r>
              <a:rPr lang="en-US" altLang="zh-CN" sz="7200" dirty="0"/>
              <a:t> family (C), </a:t>
            </a:r>
            <a:r>
              <a:rPr lang="en-US" altLang="zh-CN" sz="7200" i="1" dirty="0"/>
              <a:t>Enterobacter</a:t>
            </a:r>
            <a:r>
              <a:rPr lang="en-US" altLang="zh-CN" sz="7200" dirty="0"/>
              <a:t> (D), and </a:t>
            </a:r>
            <a:r>
              <a:rPr lang="en-US" altLang="zh-CN" sz="7200" i="1" dirty="0"/>
              <a:t>Streptococcus</a:t>
            </a:r>
            <a:r>
              <a:rPr lang="en-US" altLang="zh-CN" sz="7200" dirty="0"/>
              <a:t> (E) were significantly positive correlated whereas  </a:t>
            </a:r>
            <a:r>
              <a:rPr lang="en-US" altLang="zh-CN" sz="7200" i="1" dirty="0"/>
              <a:t>Lactobacillus</a:t>
            </a:r>
            <a:r>
              <a:rPr lang="en-US" altLang="zh-CN" sz="7200" dirty="0"/>
              <a:t> (F) was significantly negative correlated with the level of serum endotoxin. The relationship was assessed by Pearson’s correlation coefficient (r) and P values from simple linear regression.</a:t>
            </a:r>
          </a:p>
        </p:txBody>
      </p:sp>
    </p:spTree>
    <p:extLst>
      <p:ext uri="{BB962C8B-B14F-4D97-AF65-F5344CB8AC3E}">
        <p14:creationId xmlns:p14="http://schemas.microsoft.com/office/powerpoint/2010/main" val="29464280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1563</TotalTime>
  <Words>587</Words>
  <Application>Microsoft Office PowerPoint</Application>
  <PresentationFormat>自定义</PresentationFormat>
  <Paragraphs>58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4" baseType="lpstr">
      <vt:lpstr>等线</vt:lpstr>
      <vt:lpstr>Arial</vt:lpstr>
      <vt:lpstr>Calibri</vt:lpstr>
      <vt:lpstr>Calibri Light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hl0626@outlook.com</dc:creator>
  <cp:lastModifiedBy>洪 亮</cp:lastModifiedBy>
  <cp:revision>102</cp:revision>
  <dcterms:created xsi:type="dcterms:W3CDTF">2021-01-12T01:16:52Z</dcterms:created>
  <dcterms:modified xsi:type="dcterms:W3CDTF">2021-01-28T13:33:27Z</dcterms:modified>
</cp:coreProperties>
</file>