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61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70" d="100"/>
          <a:sy n="70" d="100"/>
        </p:scale>
        <p:origin x="1333" y="-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01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215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5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60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97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480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585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35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80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44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81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7AB21-16CB-4E8F-978D-324E2E421E86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731E2-5977-458B-9B65-F8EE91399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08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image" Target="../media/image20.emf"/><Relationship Id="rId7" Type="http://schemas.openxmlformats.org/officeDocument/2006/relationships/image" Target="../media/image12.png"/><Relationship Id="rId12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image" Target="../media/image17.png"/><Relationship Id="rId5" Type="http://schemas.openxmlformats.org/officeDocument/2006/relationships/image" Target="../media/image22.emf"/><Relationship Id="rId10" Type="http://schemas.openxmlformats.org/officeDocument/2006/relationships/image" Target="../media/image9.png"/><Relationship Id="rId4" Type="http://schemas.openxmlformats.org/officeDocument/2006/relationships/image" Target="../media/image21.emf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41E8FF-67D8-43E3-A1AC-384B6A2667A5}"/>
              </a:ext>
            </a:extLst>
          </p:cNvPr>
          <p:cNvSpPr txBox="1"/>
          <p:nvPr/>
        </p:nvSpPr>
        <p:spPr>
          <a:xfrm>
            <a:off x="285750" y="582028"/>
            <a:ext cx="6010275" cy="13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1100" b="1" kern="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Supplementary materials:</a:t>
            </a: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1100" b="1" kern="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Personalized bioconversion of </a:t>
            </a:r>
            <a:r>
              <a:rPr lang="en-US" altLang="zh-CN" sz="1100" b="1" i="1" kern="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Panax </a:t>
            </a:r>
            <a:r>
              <a:rPr lang="en-US" altLang="zh-CN" sz="1100" b="1" i="1" kern="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notoginseng</a:t>
            </a:r>
            <a:r>
              <a:rPr lang="en-US" altLang="zh-CN" sz="1100" b="1" kern="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saponins mediated by gut microbiota between Chinese-diet and Western-diet healthy subjects</a:t>
            </a: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en-US" altLang="zh-CN" sz="11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1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123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9EE576-4F12-492E-B288-A256E1D24827}"/>
              </a:ext>
            </a:extLst>
          </p:cNvPr>
          <p:cNvSpPr txBox="1"/>
          <p:nvPr/>
        </p:nvSpPr>
        <p:spPr>
          <a:xfrm>
            <a:off x="403057" y="517358"/>
            <a:ext cx="6268453" cy="4652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Legends</a:t>
            </a:r>
          </a:p>
          <a:p>
            <a:pPr>
              <a:lnSpc>
                <a:spcPct val="20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Fig.S1.Typical MRM chromatograms of blank substrate (a) and blank substrate spiked with IS or with analytes (b) in positive ion mode.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b1, b2, b3, b4, b5 and b6 were typical MRM chromatograms of blank substrate spiked with GF1, PPT, GRh2, GC-K, PPD or IS Digoxin, and a1, a2, a3, a4, a5and a6 were the corresponding chromatograms of blank substrate. Time marked on the peak was the retention time of corresponding analytes.</a:t>
            </a:r>
          </a:p>
          <a:p>
            <a:pPr>
              <a:lnSpc>
                <a:spcPct val="20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 Mass scan spectra and fragmentation pathways of GF1(a), PPT(b), GRh2(c), GC-K(d) , PPD(e) and Digoxin(f) in positive ion mode.</a:t>
            </a:r>
          </a:p>
          <a:p>
            <a:pPr>
              <a:lnSpc>
                <a:spcPct val="20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S3: Typical TICs of mixed standards(including GF1, PPT, GRh2, GC-K ,PPD and Digoxin ) (a) and samples transformed PNS by gut 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microbita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collected from LF-PF(b) and HF-HP(c) diet groups at 37 ◦C for 0h and 48 h in positive ion mode. </a:t>
            </a:r>
          </a:p>
          <a:p>
            <a:pPr>
              <a:lnSpc>
                <a:spcPct val="20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Fig. S4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Rarefaction curve based on Shannon index (a) and observed OTU numbers(b).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43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22819C-17D0-49E6-8CD2-75E559DE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32" y="767361"/>
            <a:ext cx="2462997" cy="170093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EB18044-565C-4D6B-B07D-47982B0AED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9" y="767852"/>
            <a:ext cx="2490470" cy="171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D23C536-B51E-4A12-B8B9-55D3E361B69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9" y="2598181"/>
            <a:ext cx="2490470" cy="171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D12608CC-FCFD-40DD-9518-905DB2FFD02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16" y="2606436"/>
            <a:ext cx="2477770" cy="1708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31EE1AFF-089F-427D-B06D-4558DEFABA1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39" y="4428510"/>
            <a:ext cx="2493010" cy="1718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7CF9DB26-004C-40CF-B234-6105178B046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16" y="4428510"/>
            <a:ext cx="2477770" cy="170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9650FC5-C467-4C83-9242-E091813B174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9" y="6258839"/>
            <a:ext cx="2495550" cy="172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B4F16A2-EFEF-4D54-A7EB-4EE34B88766D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886" y="6264554"/>
            <a:ext cx="2473200" cy="17151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5" name="圆角矩形 39">
            <a:extLst>
              <a:ext uri="{FF2B5EF4-FFF2-40B4-BE49-F238E27FC236}">
                <a16:creationId xmlns:a16="http://schemas.microsoft.com/office/drawing/2014/main" id="{5E921963-7B3F-479A-88DA-40D3C368B0F8}"/>
              </a:ext>
            </a:extLst>
          </p:cNvPr>
          <p:cNvSpPr/>
          <p:nvPr/>
        </p:nvSpPr>
        <p:spPr>
          <a:xfrm>
            <a:off x="1024989" y="831308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a1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圆角矩形 39">
            <a:extLst>
              <a:ext uri="{FF2B5EF4-FFF2-40B4-BE49-F238E27FC236}">
                <a16:creationId xmlns:a16="http://schemas.microsoft.com/office/drawing/2014/main" id="{EA0AF9A5-8063-444F-8F71-F8B7C0F4642B}"/>
              </a:ext>
            </a:extLst>
          </p:cNvPr>
          <p:cNvSpPr/>
          <p:nvPr/>
        </p:nvSpPr>
        <p:spPr>
          <a:xfrm>
            <a:off x="1008054" y="2651644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圆角矩形 39">
            <a:extLst>
              <a:ext uri="{FF2B5EF4-FFF2-40B4-BE49-F238E27FC236}">
                <a16:creationId xmlns:a16="http://schemas.microsoft.com/office/drawing/2014/main" id="{62CDE484-D91F-4454-BB95-D91D33FED34A}"/>
              </a:ext>
            </a:extLst>
          </p:cNvPr>
          <p:cNvSpPr/>
          <p:nvPr/>
        </p:nvSpPr>
        <p:spPr>
          <a:xfrm>
            <a:off x="1008053" y="4463514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圆角矩形 39">
            <a:extLst>
              <a:ext uri="{FF2B5EF4-FFF2-40B4-BE49-F238E27FC236}">
                <a16:creationId xmlns:a16="http://schemas.microsoft.com/office/drawing/2014/main" id="{F018BA80-FFEA-4F06-A0F4-044788AF1F76}"/>
              </a:ext>
            </a:extLst>
          </p:cNvPr>
          <p:cNvSpPr/>
          <p:nvPr/>
        </p:nvSpPr>
        <p:spPr>
          <a:xfrm>
            <a:off x="999586" y="6292314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圆角矩形 39">
            <a:extLst>
              <a:ext uri="{FF2B5EF4-FFF2-40B4-BE49-F238E27FC236}">
                <a16:creationId xmlns:a16="http://schemas.microsoft.com/office/drawing/2014/main" id="{CC6174E6-5FA5-4465-8609-1C8D66336ABB}"/>
              </a:ext>
            </a:extLst>
          </p:cNvPr>
          <p:cNvSpPr/>
          <p:nvPr/>
        </p:nvSpPr>
        <p:spPr>
          <a:xfrm>
            <a:off x="3641196" y="848240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256056A5-B717-4287-9000-BCB2A53633C9}"/>
              </a:ext>
            </a:extLst>
          </p:cNvPr>
          <p:cNvSpPr/>
          <p:nvPr/>
        </p:nvSpPr>
        <p:spPr>
          <a:xfrm>
            <a:off x="3632728" y="2710910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b2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圆角矩形 39">
            <a:extLst>
              <a:ext uri="{FF2B5EF4-FFF2-40B4-BE49-F238E27FC236}">
                <a16:creationId xmlns:a16="http://schemas.microsoft.com/office/drawing/2014/main" id="{5DB53FA6-4CF4-4E81-8E9A-1DB1BDA21581}"/>
              </a:ext>
            </a:extLst>
          </p:cNvPr>
          <p:cNvSpPr/>
          <p:nvPr/>
        </p:nvSpPr>
        <p:spPr>
          <a:xfrm>
            <a:off x="3632727" y="4480443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b3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圆角矩形 39">
            <a:extLst>
              <a:ext uri="{FF2B5EF4-FFF2-40B4-BE49-F238E27FC236}">
                <a16:creationId xmlns:a16="http://schemas.microsoft.com/office/drawing/2014/main" id="{F86829C5-CC85-4047-B005-2D14EE52EEF4}"/>
              </a:ext>
            </a:extLst>
          </p:cNvPr>
          <p:cNvSpPr/>
          <p:nvPr/>
        </p:nvSpPr>
        <p:spPr>
          <a:xfrm>
            <a:off x="3658127" y="6334644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b4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圆角矩形 39">
            <a:extLst>
              <a:ext uri="{FF2B5EF4-FFF2-40B4-BE49-F238E27FC236}">
                <a16:creationId xmlns:a16="http://schemas.microsoft.com/office/drawing/2014/main" id="{C0B4B6FB-EE6F-4161-934B-02692940A5B6}"/>
              </a:ext>
            </a:extLst>
          </p:cNvPr>
          <p:cNvSpPr/>
          <p:nvPr/>
        </p:nvSpPr>
        <p:spPr>
          <a:xfrm>
            <a:off x="4075961" y="1012070"/>
            <a:ext cx="151701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zh-CN" sz="1050" kern="1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圆角矩形 39">
            <a:extLst>
              <a:ext uri="{FF2B5EF4-FFF2-40B4-BE49-F238E27FC236}">
                <a16:creationId xmlns:a16="http://schemas.microsoft.com/office/drawing/2014/main" id="{C79AEAC9-4F51-4E1E-B915-20BACF2BEAC7}"/>
              </a:ext>
            </a:extLst>
          </p:cNvPr>
          <p:cNvSpPr/>
          <p:nvPr/>
        </p:nvSpPr>
        <p:spPr>
          <a:xfrm>
            <a:off x="4445528" y="2600844"/>
            <a:ext cx="482072" cy="2608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PPT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" name="圆角矩形 39">
            <a:extLst>
              <a:ext uri="{FF2B5EF4-FFF2-40B4-BE49-F238E27FC236}">
                <a16:creationId xmlns:a16="http://schemas.microsoft.com/office/drawing/2014/main" id="{05423009-7FA0-44F4-AAAF-1355342B0C4D}"/>
              </a:ext>
            </a:extLst>
          </p:cNvPr>
          <p:cNvSpPr/>
          <p:nvPr/>
        </p:nvSpPr>
        <p:spPr>
          <a:xfrm>
            <a:off x="4699524" y="4488915"/>
            <a:ext cx="575207" cy="2608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GRh2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" name="圆角矩形 39">
            <a:extLst>
              <a:ext uri="{FF2B5EF4-FFF2-40B4-BE49-F238E27FC236}">
                <a16:creationId xmlns:a16="http://schemas.microsoft.com/office/drawing/2014/main" id="{7BFC2249-2106-404F-8ABF-A64D3A0E40C4}"/>
              </a:ext>
            </a:extLst>
          </p:cNvPr>
          <p:cNvSpPr/>
          <p:nvPr/>
        </p:nvSpPr>
        <p:spPr>
          <a:xfrm>
            <a:off x="4851924" y="6292317"/>
            <a:ext cx="575207" cy="2608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GC-K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20B3EE0-DCB6-47E9-A30D-A932CE2874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303" y="6681096"/>
            <a:ext cx="1066095" cy="60726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9154562-7CF6-452F-B366-F041826C22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5082" y="5012227"/>
            <a:ext cx="1112937" cy="58296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E3E0767-3E24-4E18-A3E1-9D9956C54E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1650" y="3134215"/>
            <a:ext cx="1115754" cy="64497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B72F6A4-D7D6-4695-904F-85E4752D9B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5771" y="1423775"/>
            <a:ext cx="1181429" cy="697891"/>
          </a:xfrm>
          <a:prstGeom prst="rect">
            <a:avLst/>
          </a:prstGeom>
        </p:spPr>
      </p:pic>
      <p:sp>
        <p:nvSpPr>
          <p:cNvPr id="51" name="Text Box 31" descr="宽上对角线">
            <a:extLst>
              <a:ext uri="{FF2B5EF4-FFF2-40B4-BE49-F238E27FC236}">
                <a16:creationId xmlns:a16="http://schemas.microsoft.com/office/drawing/2014/main" id="{F118CCA4-A421-44CF-803F-CC9EBD89D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680" y="8352752"/>
            <a:ext cx="561372" cy="246221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</a:p>
        </p:txBody>
      </p:sp>
      <p:sp>
        <p:nvSpPr>
          <p:cNvPr id="47" name="圆角矩形 39">
            <a:extLst>
              <a:ext uri="{FF2B5EF4-FFF2-40B4-BE49-F238E27FC236}">
                <a16:creationId xmlns:a16="http://schemas.microsoft.com/office/drawing/2014/main" id="{41B36934-4128-4F36-BC84-1742A1B96F5A}"/>
              </a:ext>
            </a:extLst>
          </p:cNvPr>
          <p:cNvSpPr/>
          <p:nvPr/>
        </p:nvSpPr>
        <p:spPr>
          <a:xfrm>
            <a:off x="4183061" y="941375"/>
            <a:ext cx="482072" cy="2608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GF1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06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B394C62-C39E-4A9D-B9FE-84F3DBD56F7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47" y="645312"/>
            <a:ext cx="2473960" cy="170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D5C9719-0629-4A96-8CAB-39AC03D473A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133" y="645312"/>
            <a:ext cx="2477770" cy="1708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2A43963-4A69-4EB6-BA64-280CAA1D33F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47" y="2525396"/>
            <a:ext cx="2473960" cy="170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5E13981-4E6B-4932-B66B-A5E472F0BB7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133" y="2525396"/>
            <a:ext cx="2501265" cy="17246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圆角矩形 39">
            <a:extLst>
              <a:ext uri="{FF2B5EF4-FFF2-40B4-BE49-F238E27FC236}">
                <a16:creationId xmlns:a16="http://schemas.microsoft.com/office/drawing/2014/main" id="{65E6A9DA-95BB-4D73-9B67-37856EA5452E}"/>
              </a:ext>
            </a:extLst>
          </p:cNvPr>
          <p:cNvSpPr/>
          <p:nvPr/>
        </p:nvSpPr>
        <p:spPr>
          <a:xfrm>
            <a:off x="948784" y="687361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 39">
            <a:extLst>
              <a:ext uri="{FF2B5EF4-FFF2-40B4-BE49-F238E27FC236}">
                <a16:creationId xmlns:a16="http://schemas.microsoft.com/office/drawing/2014/main" id="{D2957BAF-2237-4EDA-9941-A3F0D033119F}"/>
              </a:ext>
            </a:extLst>
          </p:cNvPr>
          <p:cNvSpPr/>
          <p:nvPr/>
        </p:nvSpPr>
        <p:spPr>
          <a:xfrm>
            <a:off x="948784" y="2609298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39">
            <a:extLst>
              <a:ext uri="{FF2B5EF4-FFF2-40B4-BE49-F238E27FC236}">
                <a16:creationId xmlns:a16="http://schemas.microsoft.com/office/drawing/2014/main" id="{9C058B8C-9510-4D89-BF84-A427B20D7199}"/>
              </a:ext>
            </a:extLst>
          </p:cNvPr>
          <p:cNvSpPr/>
          <p:nvPr/>
        </p:nvSpPr>
        <p:spPr>
          <a:xfrm>
            <a:off x="3691989" y="2583898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b6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39">
            <a:extLst>
              <a:ext uri="{FF2B5EF4-FFF2-40B4-BE49-F238E27FC236}">
                <a16:creationId xmlns:a16="http://schemas.microsoft.com/office/drawing/2014/main" id="{9CB4DEA6-24AE-4E14-82A8-92FE66430098}"/>
              </a:ext>
            </a:extLst>
          </p:cNvPr>
          <p:cNvSpPr/>
          <p:nvPr/>
        </p:nvSpPr>
        <p:spPr>
          <a:xfrm>
            <a:off x="3675053" y="695822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b5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39">
            <a:extLst>
              <a:ext uri="{FF2B5EF4-FFF2-40B4-BE49-F238E27FC236}">
                <a16:creationId xmlns:a16="http://schemas.microsoft.com/office/drawing/2014/main" id="{B38E30A2-EC3C-489E-966E-D18E43B38102}"/>
              </a:ext>
            </a:extLst>
          </p:cNvPr>
          <p:cNvSpPr/>
          <p:nvPr/>
        </p:nvSpPr>
        <p:spPr>
          <a:xfrm>
            <a:off x="5224466" y="661974"/>
            <a:ext cx="642937" cy="3709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PPD</a:t>
            </a:r>
            <a:endParaRPr lang="zh-CN" sz="11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圆角矩形 39">
            <a:extLst>
              <a:ext uri="{FF2B5EF4-FFF2-40B4-BE49-F238E27FC236}">
                <a16:creationId xmlns:a16="http://schemas.microsoft.com/office/drawing/2014/main" id="{29A359D0-22BE-4CED-8CE3-47F664219D16}"/>
              </a:ext>
            </a:extLst>
          </p:cNvPr>
          <p:cNvSpPr/>
          <p:nvPr/>
        </p:nvSpPr>
        <p:spPr>
          <a:xfrm>
            <a:off x="4056064" y="2575442"/>
            <a:ext cx="642937" cy="3709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9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Digo</a:t>
            </a:r>
            <a:r>
              <a:rPr lang="en-US" altLang="zh-CN" sz="11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xin</a:t>
            </a:r>
            <a:endParaRPr lang="en-US" altLang="zh-CN" sz="900" b="1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E2C8646-180D-4B6D-9237-53232ABD35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6865" y="1179644"/>
            <a:ext cx="1140932" cy="63545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D06C0A6-787A-4632-B3DA-1F44F13554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413" y="3310533"/>
            <a:ext cx="1522857" cy="575378"/>
          </a:xfrm>
          <a:prstGeom prst="rect">
            <a:avLst/>
          </a:prstGeom>
        </p:spPr>
      </p:pic>
      <p:sp>
        <p:nvSpPr>
          <p:cNvPr id="18" name="Text Box 31" descr="宽上对角线">
            <a:extLst>
              <a:ext uri="{FF2B5EF4-FFF2-40B4-BE49-F238E27FC236}">
                <a16:creationId xmlns:a16="http://schemas.microsoft.com/office/drawing/2014/main" id="{88E72E9A-23E7-4985-80D9-58BA4DDFD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680" y="8352752"/>
            <a:ext cx="561372" cy="246221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</a:p>
        </p:txBody>
      </p:sp>
    </p:spTree>
    <p:extLst>
      <p:ext uri="{BB962C8B-B14F-4D97-AF65-F5344CB8AC3E}">
        <p14:creationId xmlns:p14="http://schemas.microsoft.com/office/powerpoint/2010/main" val="358846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">
            <a:extLst>
              <a:ext uri="{FF2B5EF4-FFF2-40B4-BE49-F238E27FC236}">
                <a16:creationId xmlns:a16="http://schemas.microsoft.com/office/drawing/2014/main" id="{DBDC6D28-55D8-4A45-9CA6-3E6493FED8C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72" y="451019"/>
            <a:ext cx="2700000" cy="20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E5FD4EDE-0713-49C2-AFFC-CB596EB0530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30" y="478769"/>
            <a:ext cx="2700000" cy="20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圆角矩形 39">
            <a:extLst>
              <a:ext uri="{FF2B5EF4-FFF2-40B4-BE49-F238E27FC236}">
                <a16:creationId xmlns:a16="http://schemas.microsoft.com/office/drawing/2014/main" id="{282DBDB9-343E-40AE-8203-ED3D658A3F2C}"/>
              </a:ext>
            </a:extLst>
          </p:cNvPr>
          <p:cNvSpPr/>
          <p:nvPr/>
        </p:nvSpPr>
        <p:spPr>
          <a:xfrm>
            <a:off x="801544" y="478769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圆角矩形 39">
            <a:extLst>
              <a:ext uri="{FF2B5EF4-FFF2-40B4-BE49-F238E27FC236}">
                <a16:creationId xmlns:a16="http://schemas.microsoft.com/office/drawing/2014/main" id="{99043E0A-3184-427D-BBA9-44659626BB91}"/>
              </a:ext>
            </a:extLst>
          </p:cNvPr>
          <p:cNvSpPr/>
          <p:nvPr/>
        </p:nvSpPr>
        <p:spPr>
          <a:xfrm>
            <a:off x="3882323" y="478769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Text Box 31" descr="宽上对角线">
            <a:extLst>
              <a:ext uri="{FF2B5EF4-FFF2-40B4-BE49-F238E27FC236}">
                <a16:creationId xmlns:a16="http://schemas.microsoft.com/office/drawing/2014/main" id="{74749269-3B2D-4F46-AF39-CAB8DADD8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680" y="8856024"/>
            <a:ext cx="561372" cy="246221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45AB896-29BA-4BC1-BACC-8602BE3944C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72" y="3044142"/>
            <a:ext cx="2700000" cy="20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圆角矩形 39">
            <a:extLst>
              <a:ext uri="{FF2B5EF4-FFF2-40B4-BE49-F238E27FC236}">
                <a16:creationId xmlns:a16="http://schemas.microsoft.com/office/drawing/2014/main" id="{A0C8DEE9-D792-40F1-8B4D-2BAAA122CEAD}"/>
              </a:ext>
            </a:extLst>
          </p:cNvPr>
          <p:cNvSpPr/>
          <p:nvPr/>
        </p:nvSpPr>
        <p:spPr>
          <a:xfrm>
            <a:off x="785223" y="3202009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7" name="Picture 1">
            <a:extLst>
              <a:ext uri="{FF2B5EF4-FFF2-40B4-BE49-F238E27FC236}">
                <a16:creationId xmlns:a16="http://schemas.microsoft.com/office/drawing/2014/main" id="{38B39E14-672C-49AF-9EEB-22C635C109A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30" y="3044142"/>
            <a:ext cx="2700000" cy="20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圆角矩形 39">
            <a:extLst>
              <a:ext uri="{FF2B5EF4-FFF2-40B4-BE49-F238E27FC236}">
                <a16:creationId xmlns:a16="http://schemas.microsoft.com/office/drawing/2014/main" id="{E962C1E5-E1E9-466A-9739-ADE4C55554C5}"/>
              </a:ext>
            </a:extLst>
          </p:cNvPr>
          <p:cNvSpPr/>
          <p:nvPr/>
        </p:nvSpPr>
        <p:spPr>
          <a:xfrm>
            <a:off x="3769967" y="3207907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FEAC3C71-AB28-4F22-A29D-4FF0B3C51DA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72" y="5554096"/>
            <a:ext cx="2700000" cy="20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圆角矩形 39">
            <a:extLst>
              <a:ext uri="{FF2B5EF4-FFF2-40B4-BE49-F238E27FC236}">
                <a16:creationId xmlns:a16="http://schemas.microsoft.com/office/drawing/2014/main" id="{335CC542-ED13-443C-B3C0-5CA0DAC319E9}"/>
              </a:ext>
            </a:extLst>
          </p:cNvPr>
          <p:cNvSpPr/>
          <p:nvPr/>
        </p:nvSpPr>
        <p:spPr>
          <a:xfrm>
            <a:off x="812178" y="5635576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1F4985E0-A397-461B-B660-29149E89FC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7854" y="594154"/>
            <a:ext cx="1181429" cy="69789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A52CFFD3-E2EA-4F6D-AF55-7736DB1D38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0330" y="594154"/>
            <a:ext cx="1115754" cy="64497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02A458F7-282D-4907-B809-339077B9E1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7672" y="3262950"/>
            <a:ext cx="1112937" cy="582967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06D61CE7-DBEC-425C-9BE2-223FBC68FD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1318" y="3262950"/>
            <a:ext cx="1066095" cy="607269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31F3C685-3C9A-4FFA-809A-3948E6C243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936" y="6055754"/>
            <a:ext cx="1140932" cy="63545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80E40FC-B813-4C64-9F29-53440B202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849" y="5554096"/>
            <a:ext cx="2700000" cy="209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圆角矩形 39">
            <a:extLst>
              <a:ext uri="{FF2B5EF4-FFF2-40B4-BE49-F238E27FC236}">
                <a16:creationId xmlns:a16="http://schemas.microsoft.com/office/drawing/2014/main" id="{4BE81554-93F9-4F7F-9374-98FCC8E4FA5B}"/>
              </a:ext>
            </a:extLst>
          </p:cNvPr>
          <p:cNvSpPr/>
          <p:nvPr/>
        </p:nvSpPr>
        <p:spPr>
          <a:xfrm>
            <a:off x="3762274" y="5630527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555F1CAB-FA25-4BC1-B070-43D6B22D70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2152" y="6115832"/>
            <a:ext cx="1522857" cy="57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1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75A445B3-27BB-4D15-B81C-1012EFE87F4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5" y="103682"/>
            <a:ext cx="5943600" cy="31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03BC5A8-CACF-4CA6-8DA9-34F8D36457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5" y="3282817"/>
            <a:ext cx="5943600" cy="31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64630704-B8D1-4F4C-B9CE-1A16E182BB4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5" y="6525746"/>
            <a:ext cx="5943600" cy="31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31" descr="宽上对角线">
            <a:extLst>
              <a:ext uri="{FF2B5EF4-FFF2-40B4-BE49-F238E27FC236}">
                <a16:creationId xmlns:a16="http://schemas.microsoft.com/office/drawing/2014/main" id="{84C36CB5-03B7-4EE8-8197-146A1795D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680" y="9637518"/>
            <a:ext cx="561372" cy="246221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S3</a:t>
            </a:r>
          </a:p>
        </p:txBody>
      </p:sp>
      <p:sp>
        <p:nvSpPr>
          <p:cNvPr id="7" name="圆角矩形 39">
            <a:extLst>
              <a:ext uri="{FF2B5EF4-FFF2-40B4-BE49-F238E27FC236}">
                <a16:creationId xmlns:a16="http://schemas.microsoft.com/office/drawing/2014/main" id="{374AB255-19D1-413E-9E23-F820C5D3D711}"/>
              </a:ext>
            </a:extLst>
          </p:cNvPr>
          <p:cNvSpPr/>
          <p:nvPr/>
        </p:nvSpPr>
        <p:spPr>
          <a:xfrm>
            <a:off x="888331" y="3545640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 39">
            <a:extLst>
              <a:ext uri="{FF2B5EF4-FFF2-40B4-BE49-F238E27FC236}">
                <a16:creationId xmlns:a16="http://schemas.microsoft.com/office/drawing/2014/main" id="{C0AE7E10-7E50-4EE6-BD51-A8BEF71292E7}"/>
              </a:ext>
            </a:extLst>
          </p:cNvPr>
          <p:cNvSpPr/>
          <p:nvPr/>
        </p:nvSpPr>
        <p:spPr>
          <a:xfrm>
            <a:off x="914529" y="306180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 39">
            <a:extLst>
              <a:ext uri="{FF2B5EF4-FFF2-40B4-BE49-F238E27FC236}">
                <a16:creationId xmlns:a16="http://schemas.microsoft.com/office/drawing/2014/main" id="{EA34156A-4888-4476-9745-D8F11CAE2C6D}"/>
              </a:ext>
            </a:extLst>
          </p:cNvPr>
          <p:cNvSpPr/>
          <p:nvPr/>
        </p:nvSpPr>
        <p:spPr>
          <a:xfrm>
            <a:off x="912755" y="6699915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6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</a:t>
            </a:r>
            <a:endParaRPr lang="zh-CN" sz="24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822D00-0092-45B6-874D-73AD884B7D2C}"/>
              </a:ext>
            </a:extLst>
          </p:cNvPr>
          <p:cNvSpPr txBox="1"/>
          <p:nvPr/>
        </p:nvSpPr>
        <p:spPr>
          <a:xfrm>
            <a:off x="4816548" y="122274"/>
            <a:ext cx="42227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PPD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66530E-02B0-40CD-9F80-EA782D7D248F}"/>
              </a:ext>
            </a:extLst>
          </p:cNvPr>
          <p:cNvSpPr txBox="1"/>
          <p:nvPr/>
        </p:nvSpPr>
        <p:spPr>
          <a:xfrm>
            <a:off x="2980652" y="2720168"/>
            <a:ext cx="422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81998E7-8A43-4203-9E8F-6D4F4C4D3B6C}"/>
              </a:ext>
            </a:extLst>
          </p:cNvPr>
          <p:cNvSpPr txBox="1"/>
          <p:nvPr/>
        </p:nvSpPr>
        <p:spPr>
          <a:xfrm>
            <a:off x="2771546" y="2580174"/>
            <a:ext cx="5830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GC-K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36919D3-9589-4CBF-B860-370D958BAC06}"/>
              </a:ext>
            </a:extLst>
          </p:cNvPr>
          <p:cNvSpPr txBox="1"/>
          <p:nvPr/>
        </p:nvSpPr>
        <p:spPr>
          <a:xfrm>
            <a:off x="2472063" y="2727258"/>
            <a:ext cx="5830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15B8B6D-FBEB-4A49-A606-ECFD0B8A0785}"/>
              </a:ext>
            </a:extLst>
          </p:cNvPr>
          <p:cNvSpPr txBox="1"/>
          <p:nvPr/>
        </p:nvSpPr>
        <p:spPr>
          <a:xfrm>
            <a:off x="1749045" y="2658146"/>
            <a:ext cx="5830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GF1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9847FF4-1EF2-41B3-B805-7D57220B290F}"/>
              </a:ext>
            </a:extLst>
          </p:cNvPr>
          <p:cNvSpPr txBox="1"/>
          <p:nvPr/>
        </p:nvSpPr>
        <p:spPr>
          <a:xfrm>
            <a:off x="1513361" y="2076899"/>
            <a:ext cx="5830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Digoxin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2534F88-291F-4674-9401-B98A17EBCBFF}"/>
              </a:ext>
            </a:extLst>
          </p:cNvPr>
          <p:cNvCxnSpPr>
            <a:cxnSpLocks/>
          </p:cNvCxnSpPr>
          <p:nvPr/>
        </p:nvCxnSpPr>
        <p:spPr>
          <a:xfrm flipV="1">
            <a:off x="5497033" y="3689498"/>
            <a:ext cx="207334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024A91C-1247-44B4-8670-1021C73DD556}"/>
              </a:ext>
            </a:extLst>
          </p:cNvPr>
          <p:cNvCxnSpPr>
            <a:cxnSpLocks/>
          </p:cNvCxnSpPr>
          <p:nvPr/>
        </p:nvCxnSpPr>
        <p:spPr>
          <a:xfrm flipV="1">
            <a:off x="5495260" y="3895062"/>
            <a:ext cx="207334" cy="0"/>
          </a:xfrm>
          <a:prstGeom prst="line">
            <a:avLst/>
          </a:prstGeom>
          <a:ln w="15875">
            <a:solidFill>
              <a:srgbClr val="080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3599552E-433D-4A56-AE83-798199551FDD}"/>
              </a:ext>
            </a:extLst>
          </p:cNvPr>
          <p:cNvSpPr txBox="1"/>
          <p:nvPr/>
        </p:nvSpPr>
        <p:spPr>
          <a:xfrm>
            <a:off x="5677785" y="3561906"/>
            <a:ext cx="483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h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429A2D4-9023-41BA-B709-5205D9C6E05F}"/>
              </a:ext>
            </a:extLst>
          </p:cNvPr>
          <p:cNvSpPr txBox="1"/>
          <p:nvPr/>
        </p:nvSpPr>
        <p:spPr>
          <a:xfrm>
            <a:off x="5676010" y="3772785"/>
            <a:ext cx="483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h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1EE1DE42-9D45-4E34-9CA9-ED8A6A699F62}"/>
              </a:ext>
            </a:extLst>
          </p:cNvPr>
          <p:cNvCxnSpPr>
            <a:cxnSpLocks/>
          </p:cNvCxnSpPr>
          <p:nvPr/>
        </p:nvCxnSpPr>
        <p:spPr>
          <a:xfrm flipV="1">
            <a:off x="5500572" y="7010411"/>
            <a:ext cx="207334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937F1D3-0C1C-43C8-8FD2-BE2D05546677}"/>
              </a:ext>
            </a:extLst>
          </p:cNvPr>
          <p:cNvCxnSpPr>
            <a:cxnSpLocks/>
          </p:cNvCxnSpPr>
          <p:nvPr/>
        </p:nvCxnSpPr>
        <p:spPr>
          <a:xfrm flipV="1">
            <a:off x="5498799" y="7215975"/>
            <a:ext cx="207334" cy="0"/>
          </a:xfrm>
          <a:prstGeom prst="line">
            <a:avLst/>
          </a:prstGeom>
          <a:ln w="15875">
            <a:solidFill>
              <a:srgbClr val="080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48C8AE2-81C3-48FE-B759-5F4629B001A0}"/>
              </a:ext>
            </a:extLst>
          </p:cNvPr>
          <p:cNvSpPr txBox="1"/>
          <p:nvPr/>
        </p:nvSpPr>
        <p:spPr>
          <a:xfrm>
            <a:off x="5681324" y="6882819"/>
            <a:ext cx="483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h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7BF6A49-A33A-45E8-9033-729745A1FE2A}"/>
              </a:ext>
            </a:extLst>
          </p:cNvPr>
          <p:cNvSpPr txBox="1"/>
          <p:nvPr/>
        </p:nvSpPr>
        <p:spPr>
          <a:xfrm>
            <a:off x="5679549" y="7093698"/>
            <a:ext cx="483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h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526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1" descr="宽上对角线">
            <a:extLst>
              <a:ext uri="{FF2B5EF4-FFF2-40B4-BE49-F238E27FC236}">
                <a16:creationId xmlns:a16="http://schemas.microsoft.com/office/drawing/2014/main" id="{33CC32E7-08B7-4F99-96A8-48A66DED0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680" y="8352752"/>
            <a:ext cx="561372" cy="246221"/>
          </a:xfrm>
          <a:prstGeom prst="rect">
            <a:avLst/>
          </a:prstGeom>
          <a:noFill/>
          <a:ln w="11176" algn="ctr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S4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4C5D76-4A64-4837-8397-7510D853D984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19" y="843113"/>
            <a:ext cx="5160010" cy="2492375"/>
          </a:xfrm>
          <a:prstGeom prst="rect">
            <a:avLst/>
          </a:prstGeom>
          <a:noFill/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B1C22CB-D7E7-47B2-A5D6-BFC2CAC33E5F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86" y="3579225"/>
            <a:ext cx="5070475" cy="2595880"/>
          </a:xfrm>
          <a:prstGeom prst="rect">
            <a:avLst/>
          </a:prstGeom>
          <a:noFill/>
        </p:spPr>
      </p:pic>
      <p:sp>
        <p:nvSpPr>
          <p:cNvPr id="7" name="圆角矩形 39">
            <a:extLst>
              <a:ext uri="{FF2B5EF4-FFF2-40B4-BE49-F238E27FC236}">
                <a16:creationId xmlns:a16="http://schemas.microsoft.com/office/drawing/2014/main" id="{500B571A-19CF-46A9-96B9-9EA1BE249113}"/>
              </a:ext>
            </a:extLst>
          </p:cNvPr>
          <p:cNvSpPr/>
          <p:nvPr/>
        </p:nvSpPr>
        <p:spPr>
          <a:xfrm>
            <a:off x="1175615" y="950622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sz="20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 39">
            <a:extLst>
              <a:ext uri="{FF2B5EF4-FFF2-40B4-BE49-F238E27FC236}">
                <a16:creationId xmlns:a16="http://schemas.microsoft.com/office/drawing/2014/main" id="{5DE6620D-D2BE-4882-A48B-3184C80FBD4B}"/>
              </a:ext>
            </a:extLst>
          </p:cNvPr>
          <p:cNvSpPr/>
          <p:nvPr/>
        </p:nvSpPr>
        <p:spPr>
          <a:xfrm>
            <a:off x="1175615" y="3693831"/>
            <a:ext cx="422275" cy="352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sz="20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20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</TotalTime>
  <Words>296</Words>
  <Application>Microsoft Office PowerPoint</Application>
  <PresentationFormat>A4 纸张(210x297 毫米)</PresentationFormat>
  <Paragraphs>52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王大丽</dc:creator>
  <cp:lastModifiedBy>王大丽</cp:lastModifiedBy>
  <cp:revision>37</cp:revision>
  <dcterms:created xsi:type="dcterms:W3CDTF">2021-02-25T08:22:48Z</dcterms:created>
  <dcterms:modified xsi:type="dcterms:W3CDTF">2021-04-21T07:56:05Z</dcterms:modified>
</cp:coreProperties>
</file>