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10058400" cy="57419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8">
          <p15:clr>
            <a:srgbClr val="A4A3A4"/>
          </p15:clr>
        </p15:guide>
        <p15:guide id="2" pos="31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53" autoAdjust="0"/>
    <p:restoredTop sz="95981" autoAdjust="0"/>
  </p:normalViewPr>
  <p:slideViewPr>
    <p:cSldViewPr snapToGrid="0">
      <p:cViewPr>
        <p:scale>
          <a:sx n="110" d="100"/>
          <a:sy n="110" d="100"/>
        </p:scale>
        <p:origin x="756" y="486"/>
      </p:cViewPr>
      <p:guideLst>
        <p:guide orient="horz" pos="1808"/>
        <p:guide pos="31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7890ED-11B8-4800-B8B2-72C7F4E99478}" type="datetimeFigureOut">
              <a:rPr lang="en-US" smtClean="0"/>
              <a:t>8/29/2024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1143000"/>
            <a:ext cx="54070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7101A8-4275-45CB-8E2F-D2818FB70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768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7101A8-4275-45CB-8E2F-D2818FB7047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9723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7300" y="939720"/>
            <a:ext cx="7543800" cy="1999062"/>
          </a:xfrm>
        </p:spPr>
        <p:txBody>
          <a:bodyPr anchor="b"/>
          <a:lstStyle>
            <a:lvl1pPr algn="ctr">
              <a:defRPr sz="49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7300" y="3015873"/>
            <a:ext cx="7543800" cy="1386318"/>
          </a:xfrm>
        </p:spPr>
        <p:txBody>
          <a:bodyPr/>
          <a:lstStyle>
            <a:lvl1pPr marL="0" indent="0" algn="ctr">
              <a:buNone/>
              <a:defRPr sz="1980"/>
            </a:lvl1pPr>
            <a:lvl2pPr marL="377190" indent="0" algn="ctr">
              <a:buNone/>
              <a:defRPr sz="1650"/>
            </a:lvl2pPr>
            <a:lvl3pPr marL="754380" indent="0" algn="ctr">
              <a:buNone/>
              <a:defRPr sz="1485"/>
            </a:lvl3pPr>
            <a:lvl4pPr marL="1131570" indent="0" algn="ctr">
              <a:buNone/>
              <a:defRPr sz="1320"/>
            </a:lvl4pPr>
            <a:lvl5pPr marL="1508760" indent="0" algn="ctr">
              <a:buNone/>
              <a:defRPr sz="1320"/>
            </a:lvl5pPr>
            <a:lvl6pPr marL="1885950" indent="0" algn="ctr">
              <a:buNone/>
              <a:defRPr sz="1320"/>
            </a:lvl6pPr>
            <a:lvl7pPr marL="2263140" indent="0" algn="ctr">
              <a:buNone/>
              <a:defRPr sz="1320"/>
            </a:lvl7pPr>
            <a:lvl8pPr marL="2640330" indent="0" algn="ctr">
              <a:buNone/>
              <a:defRPr sz="1320"/>
            </a:lvl8pPr>
            <a:lvl9pPr marL="3017520" indent="0" algn="ctr">
              <a:buNone/>
              <a:defRPr sz="132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8/29/2024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213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8/29/2024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955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6276" y="1431510"/>
            <a:ext cx="8675370" cy="2388507"/>
          </a:xfrm>
        </p:spPr>
        <p:txBody>
          <a:bodyPr anchor="b"/>
          <a:lstStyle>
            <a:lvl1pPr>
              <a:defRPr sz="49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6276" y="3842614"/>
            <a:ext cx="8675370" cy="1256059"/>
          </a:xfrm>
        </p:spPr>
        <p:txBody>
          <a:bodyPr/>
          <a:lstStyle>
            <a:lvl1pPr marL="0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1pPr>
            <a:lvl2pPr marL="37719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4380" indent="0">
              <a:buNone/>
              <a:defRPr sz="1485">
                <a:solidFill>
                  <a:schemeClr val="tx1">
                    <a:tint val="75000"/>
                  </a:schemeClr>
                </a:solidFill>
              </a:defRPr>
            </a:lvl3pPr>
            <a:lvl4pPr marL="1131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08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595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314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03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175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8/29/2024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861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1515" y="1528538"/>
            <a:ext cx="4274820" cy="36432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2065" y="1528538"/>
            <a:ext cx="4274820" cy="36432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8/29/2024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83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305708"/>
            <a:ext cx="8675370" cy="110985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2826" y="1407585"/>
            <a:ext cx="4255174" cy="689836"/>
          </a:xfrm>
        </p:spPr>
        <p:txBody>
          <a:bodyPr anchor="b"/>
          <a:lstStyle>
            <a:lvl1pPr marL="0" indent="0">
              <a:buNone/>
              <a:defRPr sz="1980" b="1"/>
            </a:lvl1pPr>
            <a:lvl2pPr marL="377190" indent="0">
              <a:buNone/>
              <a:defRPr sz="1650" b="1"/>
            </a:lvl2pPr>
            <a:lvl3pPr marL="754380" indent="0">
              <a:buNone/>
              <a:defRPr sz="1485" b="1"/>
            </a:lvl3pPr>
            <a:lvl4pPr marL="1131570" indent="0">
              <a:buNone/>
              <a:defRPr sz="1320" b="1"/>
            </a:lvl4pPr>
            <a:lvl5pPr marL="1508760" indent="0">
              <a:buNone/>
              <a:defRPr sz="1320" b="1"/>
            </a:lvl5pPr>
            <a:lvl6pPr marL="1885950" indent="0">
              <a:buNone/>
              <a:defRPr sz="1320" b="1"/>
            </a:lvl6pPr>
            <a:lvl7pPr marL="2263140" indent="0">
              <a:buNone/>
              <a:defRPr sz="1320" b="1"/>
            </a:lvl7pPr>
            <a:lvl8pPr marL="2640330" indent="0">
              <a:buNone/>
              <a:defRPr sz="1320" b="1"/>
            </a:lvl8pPr>
            <a:lvl9pPr marL="3017520" indent="0">
              <a:buNone/>
              <a:defRPr sz="132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2826" y="2097421"/>
            <a:ext cx="4255174" cy="308499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2065" y="1407585"/>
            <a:ext cx="4276130" cy="689836"/>
          </a:xfrm>
        </p:spPr>
        <p:txBody>
          <a:bodyPr anchor="b"/>
          <a:lstStyle>
            <a:lvl1pPr marL="0" indent="0">
              <a:buNone/>
              <a:defRPr sz="1980" b="1"/>
            </a:lvl1pPr>
            <a:lvl2pPr marL="377190" indent="0">
              <a:buNone/>
              <a:defRPr sz="1650" b="1"/>
            </a:lvl2pPr>
            <a:lvl3pPr marL="754380" indent="0">
              <a:buNone/>
              <a:defRPr sz="1485" b="1"/>
            </a:lvl3pPr>
            <a:lvl4pPr marL="1131570" indent="0">
              <a:buNone/>
              <a:defRPr sz="1320" b="1"/>
            </a:lvl4pPr>
            <a:lvl5pPr marL="1508760" indent="0">
              <a:buNone/>
              <a:defRPr sz="1320" b="1"/>
            </a:lvl5pPr>
            <a:lvl6pPr marL="1885950" indent="0">
              <a:buNone/>
              <a:defRPr sz="1320" b="1"/>
            </a:lvl6pPr>
            <a:lvl7pPr marL="2263140" indent="0">
              <a:buNone/>
              <a:defRPr sz="1320" b="1"/>
            </a:lvl7pPr>
            <a:lvl8pPr marL="2640330" indent="0">
              <a:buNone/>
              <a:defRPr sz="1320" b="1"/>
            </a:lvl8pPr>
            <a:lvl9pPr marL="3017520" indent="0">
              <a:buNone/>
              <a:defRPr sz="132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2065" y="2097421"/>
            <a:ext cx="4276130" cy="308499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8/29/2024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073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8/29/2024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570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8/29/2024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054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382799"/>
            <a:ext cx="3244096" cy="1339797"/>
          </a:xfrm>
        </p:spPr>
        <p:txBody>
          <a:bodyPr anchor="b"/>
          <a:lstStyle>
            <a:lvl1pPr>
              <a:defRPr sz="26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6130" y="826740"/>
            <a:ext cx="5092065" cy="4080533"/>
          </a:xfrm>
        </p:spPr>
        <p:txBody>
          <a:bodyPr/>
          <a:lstStyle>
            <a:lvl1pPr>
              <a:defRPr sz="2640"/>
            </a:lvl1pPr>
            <a:lvl2pPr>
              <a:defRPr sz="2310"/>
            </a:lvl2pPr>
            <a:lvl3pPr>
              <a:defRPr sz="1980"/>
            </a:lvl3pPr>
            <a:lvl4pPr>
              <a:defRPr sz="1650"/>
            </a:lvl4pPr>
            <a:lvl5pPr>
              <a:defRPr sz="1650"/>
            </a:lvl5pPr>
            <a:lvl6pPr>
              <a:defRPr sz="1650"/>
            </a:lvl6pPr>
            <a:lvl7pPr>
              <a:defRPr sz="1650"/>
            </a:lvl7pPr>
            <a:lvl8pPr>
              <a:defRPr sz="1650"/>
            </a:lvl8pPr>
            <a:lvl9pPr>
              <a:defRPr sz="16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1722596"/>
            <a:ext cx="3244096" cy="3191323"/>
          </a:xfrm>
        </p:spPr>
        <p:txBody>
          <a:bodyPr/>
          <a:lstStyle>
            <a:lvl1pPr marL="0" indent="0">
              <a:buNone/>
              <a:defRPr sz="1320"/>
            </a:lvl1pPr>
            <a:lvl2pPr marL="377190" indent="0">
              <a:buNone/>
              <a:defRPr sz="1155"/>
            </a:lvl2pPr>
            <a:lvl3pPr marL="754380" indent="0">
              <a:buNone/>
              <a:defRPr sz="990"/>
            </a:lvl3pPr>
            <a:lvl4pPr marL="1131570" indent="0">
              <a:buNone/>
              <a:defRPr sz="825"/>
            </a:lvl4pPr>
            <a:lvl5pPr marL="1508760" indent="0">
              <a:buNone/>
              <a:defRPr sz="825"/>
            </a:lvl5pPr>
            <a:lvl6pPr marL="1885950" indent="0">
              <a:buNone/>
              <a:defRPr sz="825"/>
            </a:lvl6pPr>
            <a:lvl7pPr marL="2263140" indent="0">
              <a:buNone/>
              <a:defRPr sz="825"/>
            </a:lvl7pPr>
            <a:lvl8pPr marL="2640330" indent="0">
              <a:buNone/>
              <a:defRPr sz="825"/>
            </a:lvl8pPr>
            <a:lvl9pPr marL="3017520" indent="0">
              <a:buNone/>
              <a:defRPr sz="82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8/29/2024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386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382799"/>
            <a:ext cx="3244096" cy="1339797"/>
          </a:xfrm>
        </p:spPr>
        <p:txBody>
          <a:bodyPr anchor="b"/>
          <a:lstStyle>
            <a:lvl1pPr>
              <a:defRPr sz="26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76130" y="826740"/>
            <a:ext cx="5092065" cy="4080533"/>
          </a:xfrm>
        </p:spPr>
        <p:txBody>
          <a:bodyPr anchor="t"/>
          <a:lstStyle>
            <a:lvl1pPr marL="0" indent="0">
              <a:buNone/>
              <a:defRPr sz="2640"/>
            </a:lvl1pPr>
            <a:lvl2pPr marL="377190" indent="0">
              <a:buNone/>
              <a:defRPr sz="2310"/>
            </a:lvl2pPr>
            <a:lvl3pPr marL="754380" indent="0">
              <a:buNone/>
              <a:defRPr sz="1980"/>
            </a:lvl3pPr>
            <a:lvl4pPr marL="1131570" indent="0">
              <a:buNone/>
              <a:defRPr sz="1650"/>
            </a:lvl4pPr>
            <a:lvl5pPr marL="1508760" indent="0">
              <a:buNone/>
              <a:defRPr sz="1650"/>
            </a:lvl5pPr>
            <a:lvl6pPr marL="1885950" indent="0">
              <a:buNone/>
              <a:defRPr sz="1650"/>
            </a:lvl6pPr>
            <a:lvl7pPr marL="2263140" indent="0">
              <a:buNone/>
              <a:defRPr sz="1650"/>
            </a:lvl7pPr>
            <a:lvl8pPr marL="2640330" indent="0">
              <a:buNone/>
              <a:defRPr sz="1650"/>
            </a:lvl8pPr>
            <a:lvl9pPr marL="3017520" indent="0">
              <a:buNone/>
              <a:defRPr sz="165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1722596"/>
            <a:ext cx="3244096" cy="3191323"/>
          </a:xfrm>
        </p:spPr>
        <p:txBody>
          <a:bodyPr/>
          <a:lstStyle>
            <a:lvl1pPr marL="0" indent="0">
              <a:buNone/>
              <a:defRPr sz="1320"/>
            </a:lvl1pPr>
            <a:lvl2pPr marL="377190" indent="0">
              <a:buNone/>
              <a:defRPr sz="1155"/>
            </a:lvl2pPr>
            <a:lvl3pPr marL="754380" indent="0">
              <a:buNone/>
              <a:defRPr sz="990"/>
            </a:lvl3pPr>
            <a:lvl4pPr marL="1131570" indent="0">
              <a:buNone/>
              <a:defRPr sz="825"/>
            </a:lvl4pPr>
            <a:lvl5pPr marL="1508760" indent="0">
              <a:buNone/>
              <a:defRPr sz="825"/>
            </a:lvl5pPr>
            <a:lvl6pPr marL="1885950" indent="0">
              <a:buNone/>
              <a:defRPr sz="825"/>
            </a:lvl6pPr>
            <a:lvl7pPr marL="2263140" indent="0">
              <a:buNone/>
              <a:defRPr sz="825"/>
            </a:lvl7pPr>
            <a:lvl8pPr marL="2640330" indent="0">
              <a:buNone/>
              <a:defRPr sz="825"/>
            </a:lvl8pPr>
            <a:lvl9pPr marL="3017520" indent="0">
              <a:buNone/>
              <a:defRPr sz="82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8/29/2024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644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8/29/2024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447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98042" y="305708"/>
            <a:ext cx="2168843" cy="486606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1515" y="305708"/>
            <a:ext cx="6380798" cy="486606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8/29/2024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833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1515" y="305708"/>
            <a:ext cx="8675370" cy="1109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1515" y="1528538"/>
            <a:ext cx="8675370" cy="36432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515" y="5321972"/>
            <a:ext cx="2263140" cy="3057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8559BE-96A6-4C40-8576-E268AFCD6E85}" type="datetimeFigureOut">
              <a:rPr lang="en-US" smtClean="0"/>
              <a:t>8/29/2024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1845" y="5321972"/>
            <a:ext cx="3394710" cy="3057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3745" y="5321972"/>
            <a:ext cx="2263140" cy="3057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86104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4380" rtl="0" eaLnBrk="1" latinLnBrk="0" hangingPunct="1">
        <a:lnSpc>
          <a:spcPct val="90000"/>
        </a:lnSpc>
        <a:spcBef>
          <a:spcPct val="0"/>
        </a:spcBef>
        <a:buNone/>
        <a:defRPr sz="363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595" indent="-188595" algn="l" defTabSz="754380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310" kern="1200">
          <a:solidFill>
            <a:schemeClr val="tx1"/>
          </a:solidFill>
          <a:latin typeface="+mn-lt"/>
          <a:ea typeface="+mn-ea"/>
          <a:cs typeface="+mn-cs"/>
        </a:defRPr>
      </a:lvl1pPr>
      <a:lvl2pPr marL="56578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94297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3pPr>
      <a:lvl4pPr marL="132016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4pPr>
      <a:lvl5pPr marL="169735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5pPr>
      <a:lvl6pPr marL="207454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6pPr>
      <a:lvl7pPr marL="245173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7pPr>
      <a:lvl8pPr marL="282892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8pPr>
      <a:lvl9pPr marL="320611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1pPr>
      <a:lvl2pPr marL="37719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2pPr>
      <a:lvl3pPr marL="75438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3pPr>
      <a:lvl4pPr marL="113157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4pPr>
      <a:lvl5pPr marL="150876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6pPr>
      <a:lvl7pPr marL="226314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7pPr>
      <a:lvl8pPr marL="264033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8pPr>
      <a:lvl9pPr marL="301752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58140" y="229215"/>
            <a:ext cx="95286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en-US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Occult Liver Nodules: their Detection and Characterization with CEUS  </a:t>
            </a:r>
            <a:endParaRPr lang="en-CA" sz="2800" b="1" dirty="0">
              <a:effectLst/>
              <a:latin typeface="Calibri" panose="020F0502020204030204" pitchFamily="34" charset="0"/>
              <a:ea typeface="SimSu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5105" y="5388981"/>
            <a:ext cx="2895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Qiao A, Wilson SR et al; 2024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49040" y="1249619"/>
            <a:ext cx="641245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100 at-risk patients: occult lesions on CEUS</a:t>
            </a:r>
          </a:p>
          <a:p>
            <a:r>
              <a:rPr lang="en-US" sz="2400" dirty="0"/>
              <a:t>114 occult lesions: </a:t>
            </a:r>
          </a:p>
          <a:p>
            <a:r>
              <a:rPr lang="en-US" sz="2400" dirty="0"/>
              <a:t>	78 from MR/CT, 36 from CEUS exam</a:t>
            </a:r>
          </a:p>
          <a:p>
            <a:r>
              <a:rPr lang="en-US" sz="2400" b="1" dirty="0"/>
              <a:t>KEY CEUS TECHNIQUES: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err="1"/>
              <a:t>Blindshot</a:t>
            </a:r>
            <a:r>
              <a:rPr lang="en-US" sz="2400" dirty="0"/>
              <a:t> Injection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/>
              <a:t>Portal Venous Phase Sweep of Liver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/>
              <a:t>On-top Injection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130" y="4774424"/>
            <a:ext cx="3940150" cy="857590"/>
          </a:xfrm>
          <a:prstGeom prst="rect">
            <a:avLst/>
          </a:prstGeom>
        </p:spPr>
      </p:pic>
      <p:pic>
        <p:nvPicPr>
          <p:cNvPr id="8" name="Picture 7" descr="An mri scan of a brain&#10;&#10;Description automatically generated">
            <a:extLst>
              <a:ext uri="{FF2B5EF4-FFF2-40B4-BE49-F238E27FC236}">
                <a16:creationId xmlns:a16="http://schemas.microsoft.com/office/drawing/2014/main" id="{3EBA8724-B491-AF50-C426-1B280A29C64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02"/>
          <a:stretch/>
        </p:blipFill>
        <p:spPr>
          <a:xfrm>
            <a:off x="579949" y="1046157"/>
            <a:ext cx="1229187" cy="145936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69DA6DD-C905-D61B-1D58-4D8368933D71}"/>
              </a:ext>
            </a:extLst>
          </p:cNvPr>
          <p:cNvSpPr txBox="1"/>
          <p:nvPr/>
        </p:nvSpPr>
        <p:spPr>
          <a:xfrm>
            <a:off x="255105" y="4095308"/>
            <a:ext cx="51026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Biopsy proven HCC: cirrhotic liver</a:t>
            </a:r>
          </a:p>
          <a:p>
            <a:r>
              <a:rPr lang="en-US" dirty="0"/>
              <a:t>APHE only on MR, no greyscale US correlate</a:t>
            </a:r>
          </a:p>
          <a:p>
            <a:r>
              <a:rPr lang="en-US" dirty="0"/>
              <a:t>CEUS BLINDSHOT INJECTION</a:t>
            </a:r>
          </a:p>
          <a:p>
            <a:r>
              <a:rPr lang="en-US" dirty="0"/>
              <a:t>shows APHE and late washout</a:t>
            </a:r>
          </a:p>
        </p:txBody>
      </p:sp>
      <p:pic>
        <p:nvPicPr>
          <p:cNvPr id="12" name="Picture 11" descr="A close-up of a ultrasound&#10;&#10;Description automatically generated">
            <a:extLst>
              <a:ext uri="{FF2B5EF4-FFF2-40B4-BE49-F238E27FC236}">
                <a16:creationId xmlns:a16="http://schemas.microsoft.com/office/drawing/2014/main" id="{B4F73FBC-F8DD-DF44-403B-50C71E244D5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54"/>
          <a:stretch/>
        </p:blipFill>
        <p:spPr>
          <a:xfrm>
            <a:off x="1809136" y="1046157"/>
            <a:ext cx="1197443" cy="1458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AD265E2-8814-28D9-6870-4A3ACDF3C25E}"/>
              </a:ext>
            </a:extLst>
          </p:cNvPr>
          <p:cNvSpPr txBox="1"/>
          <p:nvPr/>
        </p:nvSpPr>
        <p:spPr>
          <a:xfrm>
            <a:off x="1740196" y="2096955"/>
            <a:ext cx="1335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/>
              <a:t>Greyscale </a:t>
            </a:r>
          </a:p>
          <a:p>
            <a:pPr algn="r"/>
            <a:r>
              <a:rPr lang="en-US" sz="1200" dirty="0"/>
              <a:t>Occult</a:t>
            </a:r>
          </a:p>
        </p:txBody>
      </p:sp>
      <p:pic>
        <p:nvPicPr>
          <p:cNvPr id="1027" name="Picture 3" descr="An arrow pointing at an ultrasound&#10;&#10;Description automatically generated">
            <a:extLst>
              <a:ext uri="{FF2B5EF4-FFF2-40B4-BE49-F238E27FC236}">
                <a16:creationId xmlns:a16="http://schemas.microsoft.com/office/drawing/2014/main" id="{924A402F-08F0-3906-AAE0-8E0ED8BCB6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991" y="2494493"/>
            <a:ext cx="1230026" cy="1463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n ultrasound image of a fetus&#10;&#10;Description automatically generated">
            <a:extLst>
              <a:ext uri="{FF2B5EF4-FFF2-40B4-BE49-F238E27FC236}">
                <a16:creationId xmlns:a16="http://schemas.microsoft.com/office/drawing/2014/main" id="{F5D96C9C-0D91-3E05-7842-44D53CCC54B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47"/>
          <a:stretch/>
        </p:blipFill>
        <p:spPr>
          <a:xfrm>
            <a:off x="579949" y="2506261"/>
            <a:ext cx="1229187" cy="143853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862956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1358</TotalTime>
  <Words>82</Words>
  <Application>Microsoft Office PowerPoint</Application>
  <PresentationFormat>Custom</PresentationFormat>
  <Paragraphs>16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Theme</vt:lpstr>
      <vt:lpstr>PowerPoint Presentation</vt:lpstr>
    </vt:vector>
  </TitlesOfParts>
  <Company>BIDMC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Brook,Olga R. (HMFP - Radiology)</dc:creator>
  <cp:lastModifiedBy>Stephanie Wilson R. (MD)</cp:lastModifiedBy>
  <cp:revision>38</cp:revision>
  <dcterms:created xsi:type="dcterms:W3CDTF">2020-06-22T01:49:04Z</dcterms:created>
  <dcterms:modified xsi:type="dcterms:W3CDTF">2024-08-29T20:20:44Z</dcterms:modified>
</cp:coreProperties>
</file>