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63" r:id="rId30"/>
    <p:sldId id="288" r:id="rId31"/>
    <p:sldId id="289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87" r:id="rId41"/>
    <p:sldId id="291" r:id="rId42"/>
    <p:sldId id="300" r:id="rId43"/>
  </p:sldIdLst>
  <p:sldSz cx="5143500" cy="9144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86" d="100"/>
          <a:sy n="86" d="100"/>
        </p:scale>
        <p:origin x="23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oriput Waongenngarm" userId="8af78dba-c652-4e9d-b9ea-901758a6fbbf" providerId="ADAL" clId="{5C1C3A38-9B41-4509-884D-F89831DE1E33}"/>
    <pc:docChg chg="modSld">
      <pc:chgData name="Pooriput Waongenngarm" userId="8af78dba-c652-4e9d-b9ea-901758a6fbbf" providerId="ADAL" clId="{5C1C3A38-9B41-4509-884D-F89831DE1E33}" dt="2024-08-26T14:43:00.421" v="13" actId="2711"/>
      <pc:docMkLst>
        <pc:docMk/>
      </pc:docMkLst>
      <pc:sldChg chg="modSp mod">
        <pc:chgData name="Pooriput Waongenngarm" userId="8af78dba-c652-4e9d-b9ea-901758a6fbbf" providerId="ADAL" clId="{5C1C3A38-9B41-4509-884D-F89831DE1E33}" dt="2024-08-26T14:42:32.844" v="3" actId="2711"/>
        <pc:sldMkLst>
          <pc:docMk/>
          <pc:sldMk cId="1517555408" sldId="291"/>
        </pc:sldMkLst>
        <pc:spChg chg="mod">
          <ac:chgData name="Pooriput Waongenngarm" userId="8af78dba-c652-4e9d-b9ea-901758a6fbbf" providerId="ADAL" clId="{5C1C3A38-9B41-4509-884D-F89831DE1E33}" dt="2024-08-26T14:42:32.844" v="3" actId="2711"/>
          <ac:spMkLst>
            <pc:docMk/>
            <pc:sldMk cId="1517555408" sldId="291"/>
            <ac:spMk id="3" creationId="{6A1E7ABD-07FF-6F83-8AF2-4D76A9A43104}"/>
          </ac:spMkLst>
        </pc:spChg>
      </pc:sldChg>
      <pc:sldChg chg="modSp mod">
        <pc:chgData name="Pooriput Waongenngarm" userId="8af78dba-c652-4e9d-b9ea-901758a6fbbf" providerId="ADAL" clId="{5C1C3A38-9B41-4509-884D-F89831DE1E33}" dt="2024-08-26T14:43:00.421" v="13" actId="2711"/>
        <pc:sldMkLst>
          <pc:docMk/>
          <pc:sldMk cId="2593923215" sldId="300"/>
        </pc:sldMkLst>
        <pc:spChg chg="mod">
          <ac:chgData name="Pooriput Waongenngarm" userId="8af78dba-c652-4e9d-b9ea-901758a6fbbf" providerId="ADAL" clId="{5C1C3A38-9B41-4509-884D-F89831DE1E33}" dt="2024-08-26T14:43:00.421" v="13" actId="2711"/>
          <ac:spMkLst>
            <pc:docMk/>
            <pc:sldMk cId="2593923215" sldId="300"/>
            <ac:spMk id="3" creationId="{6A1E7ABD-07FF-6F83-8AF2-4D76A9A4310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3" y="1496484"/>
            <a:ext cx="4371975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38" y="4802717"/>
            <a:ext cx="3857625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97235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973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8" y="486834"/>
            <a:ext cx="1109067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251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6038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7" y="2279653"/>
            <a:ext cx="4436269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7" y="6119286"/>
            <a:ext cx="4436269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081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2356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486836"/>
            <a:ext cx="4436269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1"/>
            <a:ext cx="2175941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7" y="2241551"/>
            <a:ext cx="2186657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7" y="3340100"/>
            <a:ext cx="218665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332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596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4094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7" y="1316569"/>
            <a:ext cx="2603897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79785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7" y="1316569"/>
            <a:ext cx="2603897" cy="6498167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449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616" y="486836"/>
            <a:ext cx="4436269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616" y="2434167"/>
            <a:ext cx="4436269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9F979-7AD6-4986-9B19-BDD07B1FE072}" type="datetimeFigureOut">
              <a:rPr lang="th-TH" smtClean="0"/>
              <a:t>26/08/67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C79B4-BC69-4400-8959-1E7910CD7A0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2193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28">
            <a:extLst>
              <a:ext uri="{FF2B5EF4-FFF2-40B4-BE49-F238E27FC236}">
                <a16:creationId xmlns:a16="http://schemas.microsoft.com/office/drawing/2014/main" id="{4BF1781E-B5FF-CAA6-634B-95D4A7645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309" y="1034754"/>
            <a:ext cx="4136787" cy="5181024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25F4361-99B6-C06B-BA4A-94DB9777B7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7578953"/>
              </p:ext>
            </p:extLst>
          </p:nvPr>
        </p:nvGraphicFramePr>
        <p:xfrm>
          <a:off x="114300" y="6234532"/>
          <a:ext cx="4940300" cy="28078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82447">
                  <a:extLst>
                    <a:ext uri="{9D8B030D-6E8A-4147-A177-3AD203B41FA5}">
                      <a16:colId xmlns:a16="http://schemas.microsoft.com/office/drawing/2014/main" val="2245863758"/>
                    </a:ext>
                  </a:extLst>
                </a:gridCol>
                <a:gridCol w="2957853">
                  <a:extLst>
                    <a:ext uri="{9D8B030D-6E8A-4147-A177-3AD203B41FA5}">
                      <a16:colId xmlns:a16="http://schemas.microsoft.com/office/drawing/2014/main" val="4134016233"/>
                    </a:ext>
                  </a:extLst>
                </a:gridCol>
              </a:tblGrid>
              <a:tr h="3035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600" b="1" dirty="0">
                          <a:solidFill>
                            <a:sysClr val="windowText" lastClr="000000"/>
                          </a:solidFill>
                          <a:effectLst/>
                        </a:rPr>
                        <a:t>เกณฑ์ของการรับสัมผัส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600" b="1" dirty="0">
                          <a:solidFill>
                            <a:sysClr val="windowText" lastClr="000000"/>
                          </a:solidFill>
                          <a:effectLst/>
                        </a:rPr>
                        <a:t>คำอธิบายผู้ถูกประเมิน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/>
                </a:tc>
                <a:extLst>
                  <a:ext uri="{0D108BD9-81ED-4DB2-BD59-A6C34878D82A}">
                    <a16:rowId xmlns:a16="http://schemas.microsoft.com/office/drawing/2014/main" val="1100446589"/>
                  </a:ext>
                </a:extLst>
              </a:tr>
              <a:tr h="1113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การรับสัมผัสผิวหนังที่ </a:t>
                      </a: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“</a:t>
                      </a: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ปกติ</a:t>
                      </a: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”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การรับสัมผัสที่ปกติ ความรู้สึกนั้นจะเหมือนกับความรู้สึกที่บริเวณใบหน้าและสามารถแยกแยะได้ว่าวัตถุนั้นเป็นของแหลมคม ทู่มน หรือสัมผัสเบา (สำลี)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039719"/>
                  </a:ext>
                </a:extLst>
              </a:tr>
              <a:tr h="11130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การรับสัมผัสผิวหนังที่ </a:t>
                      </a: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“</a:t>
                      </a: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ผิดปกติ</a:t>
                      </a:r>
                      <a:r>
                        <a:rPr lang="en-US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”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การรับสัมผัสที่น้อยหรือมากกว่าปกติเมื่อเทียบกับความรู้สึกที่บริเวณใบหน้า หรือ ไม่สามารถแยกแยะได้ว่าวัตถุนั้นเป็นของแหลมคม ทู่มน หรือสัมผัสเบา (สำลี)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79351"/>
                  </a:ext>
                </a:extLst>
              </a:tr>
              <a:tr h="2782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ไม่รู้สึกสัมผัส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ไม่สามารถรับสัมผัสใดๆได้เลย</a:t>
                      </a:r>
                      <a:endParaRPr lang="en-US" sz="18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5244" marR="35244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4985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65166F5-763D-0D15-4B83-53D0D22F5C2C}"/>
              </a:ext>
            </a:extLst>
          </p:cNvPr>
          <p:cNvSpPr txBox="1"/>
          <p:nvPr/>
        </p:nvSpPr>
        <p:spPr>
          <a:xfrm>
            <a:off x="218357" y="295808"/>
            <a:ext cx="46026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หาเส้น</a:t>
            </a:r>
            <a:r>
              <a:rPr lang="th-TH" sz="2400" b="1" dirty="0">
                <a:solidFill>
                  <a:srgbClr val="FF0000"/>
                </a:solidFill>
                <a:ea typeface="Arial Unicode MS"/>
                <a:cs typeface="TH SarabunPSK" panose="020B0500040200020003" pitchFamily="34" charset="-34"/>
              </a:rPr>
              <a:t>แบ่ง</a:t>
            </a:r>
            <a:r>
              <a:rPr lang="th-TH" sz="2400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ระหว่างตัวอักษรที่แยกระหว่างส่วนการรับสัมผัสผิวหนังที่ </a:t>
            </a:r>
            <a:r>
              <a:rPr lang="en-US" sz="24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</a:rPr>
              <a:t>“</a:t>
            </a:r>
            <a:r>
              <a:rPr lang="th-TH" sz="2400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ปกติ</a:t>
            </a:r>
            <a:r>
              <a:rPr lang="en-US" sz="24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</a:rPr>
              <a:t>”</a:t>
            </a:r>
            <a:r>
              <a:rPr lang="th-TH" sz="2400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 “ผิดปกติ” และ “ไม่รู้สึกสัมผัส” ออกจากกัน 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2932033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T2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496290" y="282815"/>
            <a:ext cx="31945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ผิวหนังตรงรักแร้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52900B0-85FA-8CEE-5B3C-1BCA0779A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" y="2146300"/>
            <a:ext cx="5142411" cy="377282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DADA7DA-4416-11A3-0A53-8BEE03D9015F}"/>
              </a:ext>
            </a:extLst>
          </p:cNvPr>
          <p:cNvSpPr/>
          <p:nvPr/>
        </p:nvSpPr>
        <p:spPr>
          <a:xfrm>
            <a:off x="1560056" y="304286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C113A3-C309-4065-ECEB-AB35E45DA2A6}"/>
              </a:ext>
            </a:extLst>
          </p:cNvPr>
          <p:cNvSpPr/>
          <p:nvPr/>
        </p:nvSpPr>
        <p:spPr>
          <a:xfrm>
            <a:off x="3440402" y="310235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0287D67B-8530-67C1-74C6-6FC40DE44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0080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T3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496290" y="309830"/>
            <a:ext cx="36551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ผิวหนังบริเวณเหนือหัวนม </a:t>
            </a:r>
            <a:r>
              <a:rPr lang="en-US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	  </a:t>
            </a:r>
            <a:r>
              <a:rPr lang="en-GB" sz="3200" b="1" dirty="0">
                <a:effectLst/>
                <a:latin typeface="TH SarabunPSK" panose="020B0500040200020003" pitchFamily="34" charset="-34"/>
                <a:ea typeface="Arial" panose="020B0604020202020204" pitchFamily="34" charset="0"/>
              </a:rPr>
              <a:t>2</a:t>
            </a:r>
            <a:r>
              <a:rPr lang="en-GB" sz="3200" b="1" dirty="0">
                <a:effectLst/>
                <a:latin typeface="TH SarabunPSK" panose="020B0500040200020003" pitchFamily="34" charset="-34"/>
                <a:ea typeface="Arial Unicode MS"/>
              </a:rPr>
              <a:t> </a:t>
            </a:r>
            <a:r>
              <a:rPr lang="th-TH" sz="3200" b="1" dirty="0">
                <a:effectLst/>
                <a:ea typeface="Arial Unicode MS"/>
                <a:cs typeface="TH SarabunPSK" panose="020B0500040200020003" pitchFamily="34" charset="-34"/>
              </a:rPr>
              <a:t>นิ้ว</a:t>
            </a:r>
            <a:r>
              <a:rPr lang="th-TH" sz="3200" b="1" dirty="0">
                <a:effectLst/>
                <a:ea typeface="Arial" panose="020B0604020202020204" pitchFamily="34" charset="0"/>
                <a:cs typeface="TH SarabunPSK" panose="020B0500040200020003" pitchFamily="34" charset="-34"/>
              </a:rPr>
              <a:t>มือ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8A65E5D-D301-E166-F8B7-2CBD5CD61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7" y="2257549"/>
            <a:ext cx="5149407" cy="377795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FA6C44E-BAD2-FB50-4AE0-BAAA759C6EF1}"/>
              </a:ext>
            </a:extLst>
          </p:cNvPr>
          <p:cNvSpPr/>
          <p:nvPr/>
        </p:nvSpPr>
        <p:spPr>
          <a:xfrm>
            <a:off x="2190433" y="3119063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C23A7FA-8087-D1D1-0436-B51B52FBA38E}"/>
              </a:ext>
            </a:extLst>
          </p:cNvPr>
          <p:cNvSpPr/>
          <p:nvPr/>
        </p:nvSpPr>
        <p:spPr>
          <a:xfrm>
            <a:off x="2834674" y="3125994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21FE1796-7DFF-361B-ADE2-821F60526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570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T4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39964" y="282815"/>
            <a:ext cx="37146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ผิวหนังบริเวณข้างหัวนม</a:t>
            </a:r>
            <a:r>
              <a:rPr lang="th-TH" sz="3200" b="1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H SarabunPSK" panose="020B0500040200020003" pitchFamily="34" charset="-34"/>
              </a:rPr>
              <a:t>ด้านใน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938423C-C062-65B4-B4E0-FEA63CD26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44" y="2115590"/>
            <a:ext cx="5155944" cy="378275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ED20EFA-31F2-C4BA-68A1-047E081B39E6}"/>
              </a:ext>
            </a:extLst>
          </p:cNvPr>
          <p:cNvSpPr/>
          <p:nvPr/>
        </p:nvSpPr>
        <p:spPr>
          <a:xfrm>
            <a:off x="2813893" y="3188338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E5182A8-4193-1EF6-CCEF-5CD80AABB372}"/>
              </a:ext>
            </a:extLst>
          </p:cNvPr>
          <p:cNvSpPr/>
          <p:nvPr/>
        </p:nvSpPr>
        <p:spPr>
          <a:xfrm>
            <a:off x="2197364" y="3181415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03701D0F-9254-9390-5BDB-889704C37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103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T5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036844" y="282815"/>
            <a:ext cx="4208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ผิวหนังบริเวณระหว่างหัวนมกับลิ้นปี่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20F1CD5-BB41-B9BC-40AA-0D09CB8A8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" y="2169623"/>
            <a:ext cx="5138948" cy="377028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019FC50-1A37-5474-0CA7-4C144FF9B4DC}"/>
              </a:ext>
            </a:extLst>
          </p:cNvPr>
          <p:cNvSpPr/>
          <p:nvPr/>
        </p:nvSpPr>
        <p:spPr>
          <a:xfrm>
            <a:off x="2813893" y="3458498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CD7A9DC-449F-BBA6-7847-5C1048AF6398}"/>
              </a:ext>
            </a:extLst>
          </p:cNvPr>
          <p:cNvSpPr/>
          <p:nvPr/>
        </p:nvSpPr>
        <p:spPr>
          <a:xfrm>
            <a:off x="2232002" y="3458503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7102BBA0-0D03-B894-A306-F55F07623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025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6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T6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2355" y="290038"/>
            <a:ext cx="36004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ผิวหนังบริเวณลิ้นปี่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03E4334-580A-F773-C7D9-3027F4C03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" y="2348348"/>
            <a:ext cx="5138948" cy="377028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938F361-4D88-9D54-54D4-6BBEA1C03AAA}"/>
              </a:ext>
            </a:extLst>
          </p:cNvPr>
          <p:cNvSpPr/>
          <p:nvPr/>
        </p:nvSpPr>
        <p:spPr>
          <a:xfrm>
            <a:off x="2232002" y="381871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14FE188-AAEC-B0A9-0B72-27E68619451B}"/>
              </a:ext>
            </a:extLst>
          </p:cNvPr>
          <p:cNvSpPr/>
          <p:nvPr/>
        </p:nvSpPr>
        <p:spPr>
          <a:xfrm>
            <a:off x="2813893" y="3818712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8876D8E2-6E88-0A5C-56AE-772A23358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988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6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T7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2355" y="290038"/>
            <a:ext cx="40773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</a:t>
            </a:r>
            <a:r>
              <a:rPr lang="th-TH" sz="3200" b="1" dirty="0">
                <a:effectLst/>
                <a:ea typeface="Arial Unicode MS"/>
                <a:cs typeface="TH SarabunPSK" panose="020B0500040200020003" pitchFamily="34" charset="-34"/>
              </a:rPr>
              <a:t>ใต้</a:t>
            </a:r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ลิ้นปี่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F15E2DFA-5A1F-C3E1-0BDF-DF99337B1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3" y="2019993"/>
            <a:ext cx="5127617" cy="376197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6E2B927-88C3-22A3-9E52-07FC129C4494}"/>
              </a:ext>
            </a:extLst>
          </p:cNvPr>
          <p:cNvSpPr/>
          <p:nvPr/>
        </p:nvSpPr>
        <p:spPr>
          <a:xfrm>
            <a:off x="2813893" y="3673243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5A48BF8-3210-E390-3FE1-876DDAAC038D}"/>
              </a:ext>
            </a:extLst>
          </p:cNvPr>
          <p:cNvSpPr/>
          <p:nvPr/>
        </p:nvSpPr>
        <p:spPr>
          <a:xfrm>
            <a:off x="2238929" y="3680173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9AE8B872-A7C0-591E-8132-187CAE6EB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787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6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T8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2356" y="290038"/>
            <a:ext cx="33184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ผิวหนังบริเวณจุดกึ่งกลาง</a:t>
            </a:r>
          </a:p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ระหว่างลิ้นปี่กับสะดือ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26D3E5B7-3BEF-DE04-360B-346D0AEEE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08" y="2177935"/>
            <a:ext cx="5161608" cy="378690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050E290-6CA3-3931-17A0-64EAA24A36F2}"/>
              </a:ext>
            </a:extLst>
          </p:cNvPr>
          <p:cNvSpPr/>
          <p:nvPr/>
        </p:nvSpPr>
        <p:spPr>
          <a:xfrm>
            <a:off x="2218148" y="4033461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DDF5E90-AB97-2735-617D-16AF6CFBDE4B}"/>
              </a:ext>
            </a:extLst>
          </p:cNvPr>
          <p:cNvSpPr/>
          <p:nvPr/>
        </p:nvSpPr>
        <p:spPr>
          <a:xfrm>
            <a:off x="2773192" y="4046539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6F028107-9B69-79CC-1340-70DA105C0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7155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6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T9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2355" y="290038"/>
            <a:ext cx="36004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</a:t>
            </a:r>
            <a:r>
              <a:rPr lang="th-TH" sz="3200" b="1" dirty="0">
                <a:solidFill>
                  <a:srgbClr val="000000"/>
                </a:solidFill>
                <a:ea typeface="Arial Unicode MS"/>
                <a:cs typeface="TH SarabunPSK" panose="020B0500040200020003" pitchFamily="34" charset="-34"/>
              </a:rPr>
              <a:t>เหนือ</a:t>
            </a:r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สะดือ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AE546D54-5D48-C085-408E-81143AA84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7" y="2153642"/>
            <a:ext cx="5160737" cy="378627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270C217-83B7-0EE5-FBD8-8DD7420FE47F}"/>
              </a:ext>
            </a:extLst>
          </p:cNvPr>
          <p:cNvSpPr/>
          <p:nvPr/>
        </p:nvSpPr>
        <p:spPr>
          <a:xfrm>
            <a:off x="2232002" y="423435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FE5B3A4-5C15-7D40-05B7-73547B266724}"/>
              </a:ext>
            </a:extLst>
          </p:cNvPr>
          <p:cNvSpPr/>
          <p:nvPr/>
        </p:nvSpPr>
        <p:spPr>
          <a:xfrm>
            <a:off x="2800040" y="424128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3B449A25-118A-079C-656C-4618AF451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8837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T10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878676" y="282815"/>
            <a:ext cx="3259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ผิวหนังด้านข้างของสะดือ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E5CA7963-F5E9-7A60-398C-7385412FD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5037"/>
            <a:ext cx="5138076" cy="376964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FDACE09-AD53-7ADB-E8AD-B14AB772B3E3}"/>
              </a:ext>
            </a:extLst>
          </p:cNvPr>
          <p:cNvSpPr/>
          <p:nvPr/>
        </p:nvSpPr>
        <p:spPr>
          <a:xfrm>
            <a:off x="2232002" y="422049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1BC88A-F0F3-2A34-E302-9F32AF661663}"/>
              </a:ext>
            </a:extLst>
          </p:cNvPr>
          <p:cNvSpPr/>
          <p:nvPr/>
        </p:nvSpPr>
        <p:spPr>
          <a:xfrm>
            <a:off x="2772329" y="423435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B316B41E-9226-A117-A520-7A34578CC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77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T11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878677" y="282815"/>
            <a:ext cx="29473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ผิวหนังบริเวณใต้สะดือ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08BF08E9-AA81-736A-F4B7-5F47167E4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2876"/>
            <a:ext cx="5144614" cy="377444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F0936E5-7A65-DA68-C1BC-2B89CF9BB497}"/>
              </a:ext>
            </a:extLst>
          </p:cNvPr>
          <p:cNvSpPr/>
          <p:nvPr/>
        </p:nvSpPr>
        <p:spPr>
          <a:xfrm>
            <a:off x="2786183" y="4740039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3BEE78C-F98C-459A-F24A-8391F7F10844}"/>
              </a:ext>
            </a:extLst>
          </p:cNvPr>
          <p:cNvSpPr/>
          <p:nvPr/>
        </p:nvSpPr>
        <p:spPr>
          <a:xfrm>
            <a:off x="2218144" y="472618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FA00843F-15A4-6C05-2995-5E6D567C5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4269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16" y="227695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C2</a:t>
            </a:r>
            <a:endParaRPr lang="th-TH" sz="8000" dirty="0"/>
          </a:p>
        </p:txBody>
      </p:sp>
      <p:pic>
        <p:nvPicPr>
          <p:cNvPr id="7" name="Content Placeholder 6" descr="A picture containing clipart&#10;&#10;Description automatically generated">
            <a:extLst>
              <a:ext uri="{FF2B5EF4-FFF2-40B4-BE49-F238E27FC236}">
                <a16:creationId xmlns:a16="http://schemas.microsoft.com/office/drawing/2014/main" id="{9FEE03B1-3A12-1C22-13DC-E775408B3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72" y="1035909"/>
            <a:ext cx="2174356" cy="302828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924396" y="133546"/>
            <a:ext cx="31879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ผิวหนังบริเวณหลังใบหู </a:t>
            </a:r>
          </a:p>
          <a:p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</a:rPr>
              <a:t>(1 </a:t>
            </a:r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นิ้วหลังหู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</a:rPr>
              <a:t>)</a:t>
            </a:r>
            <a:endParaRPr lang="th-TH" sz="3200" b="1" dirty="0"/>
          </a:p>
        </p:txBody>
      </p:sp>
      <p:pic>
        <p:nvPicPr>
          <p:cNvPr id="9" name="Picture 8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D78F87D5-F461-9B9F-043D-A22858C56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5" y="4064194"/>
            <a:ext cx="3830461" cy="277756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24206F5-8A6D-E1B8-BDA2-4F772A2CAD26}"/>
              </a:ext>
            </a:extLst>
          </p:cNvPr>
          <p:cNvSpPr/>
          <p:nvPr/>
        </p:nvSpPr>
        <p:spPr>
          <a:xfrm>
            <a:off x="2994432" y="240717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3" name="ตาราง 5">
            <a:extLst>
              <a:ext uri="{FF2B5EF4-FFF2-40B4-BE49-F238E27FC236}">
                <a16:creationId xmlns:a16="http://schemas.microsoft.com/office/drawing/2014/main" id="{29F960FA-8B0E-8A48-425E-A91580602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605460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910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T12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878677" y="282815"/>
            <a:ext cx="32648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ผิวหนังบริเวณขาหนีบ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8030346-85D2-C571-1738-6CDE0340A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" y="2090653"/>
            <a:ext cx="5138949" cy="377028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E8714B4-6E0C-FAF2-083F-2F28A8EABD06}"/>
              </a:ext>
            </a:extLst>
          </p:cNvPr>
          <p:cNvSpPr/>
          <p:nvPr/>
        </p:nvSpPr>
        <p:spPr>
          <a:xfrm>
            <a:off x="2876235" y="4968637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F16DCAE-AE23-0579-6D46-33FF3C22508D}"/>
              </a:ext>
            </a:extLst>
          </p:cNvPr>
          <p:cNvSpPr/>
          <p:nvPr/>
        </p:nvSpPr>
        <p:spPr>
          <a:xfrm>
            <a:off x="2169654" y="496864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493507-06C8-5F95-1E95-70E96D02A327}"/>
              </a:ext>
            </a:extLst>
          </p:cNvPr>
          <p:cNvCxnSpPr>
            <a:cxnSpLocks/>
          </p:cNvCxnSpPr>
          <p:nvPr/>
        </p:nvCxnSpPr>
        <p:spPr>
          <a:xfrm flipH="1" flipV="1">
            <a:off x="2292764" y="5082012"/>
            <a:ext cx="104072" cy="29355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D85EC8-5B75-2D08-5DC7-7FB5A76F0F40}"/>
              </a:ext>
            </a:extLst>
          </p:cNvPr>
          <p:cNvCxnSpPr>
            <a:cxnSpLocks/>
            <a:endCxn id="3" idx="3"/>
          </p:cNvCxnSpPr>
          <p:nvPr/>
        </p:nvCxnSpPr>
        <p:spPr>
          <a:xfrm flipV="1">
            <a:off x="2794509" y="5082009"/>
            <a:ext cx="101660" cy="26604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6B2AD866-C228-7462-5DF6-FB756C07A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723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L1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9914" y="298142"/>
            <a:ext cx="3440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ผิวหนังบริเวณต้นขาส่วนบน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BB1AB26D-B0A2-EFD7-076A-FC52EAF40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13" y="1204534"/>
            <a:ext cx="2352170" cy="615551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9F50C88-E215-E07F-BF0A-1BA858680AB2}"/>
              </a:ext>
            </a:extLst>
          </p:cNvPr>
          <p:cNvSpPr/>
          <p:nvPr/>
        </p:nvSpPr>
        <p:spPr>
          <a:xfrm>
            <a:off x="2806963" y="220234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EFC1D4F-164F-C250-3852-88FB21CA3436}"/>
              </a:ext>
            </a:extLst>
          </p:cNvPr>
          <p:cNvSpPr/>
          <p:nvPr/>
        </p:nvSpPr>
        <p:spPr>
          <a:xfrm>
            <a:off x="2186567" y="218964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3D5BAC89-3BA9-E57F-D5D1-4E6EA8A47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257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L2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9913" y="298142"/>
            <a:ext cx="40773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ผิวหนังบริเวณต้นขาส่วนกลาง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EBFA042C-7010-A73E-5F0C-661502913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79" y="1121590"/>
            <a:ext cx="2362141" cy="618160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BFE4E94-8D28-0424-1BF1-E9A73E9DEE33}"/>
              </a:ext>
            </a:extLst>
          </p:cNvPr>
          <p:cNvSpPr/>
          <p:nvPr/>
        </p:nvSpPr>
        <p:spPr>
          <a:xfrm>
            <a:off x="2269693" y="3010525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089B038-B5C1-73FA-A5A1-391FA29AC753}"/>
              </a:ext>
            </a:extLst>
          </p:cNvPr>
          <p:cNvSpPr/>
          <p:nvPr/>
        </p:nvSpPr>
        <p:spPr>
          <a:xfrm>
            <a:off x="2726893" y="2997827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32463B26-A876-B96D-7B6B-8BA68C0E26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137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L3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9914" y="298142"/>
            <a:ext cx="34428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ผิวหนังบริเวณหัวเข่าด้านใน</a:t>
            </a:r>
            <a:endParaRPr lang="th-TH" sz="3200" b="1" dirty="0"/>
          </a:p>
        </p:txBody>
      </p:sp>
      <p:pic>
        <p:nvPicPr>
          <p:cNvPr id="6" name="Picture 5" descr="Diagram, shape&#10;&#10;Description automatically generated">
            <a:extLst>
              <a:ext uri="{FF2B5EF4-FFF2-40B4-BE49-F238E27FC236}">
                <a16:creationId xmlns:a16="http://schemas.microsoft.com/office/drawing/2014/main" id="{2DF02859-1707-3252-728B-94613BDEC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475" y="1124217"/>
            <a:ext cx="2342515" cy="613024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804B3D9-2520-3045-6121-2B6E57F81A13}"/>
              </a:ext>
            </a:extLst>
          </p:cNvPr>
          <p:cNvSpPr/>
          <p:nvPr/>
        </p:nvSpPr>
        <p:spPr>
          <a:xfrm>
            <a:off x="2320033" y="4069215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2C7E3DF-2191-5DB9-43E5-A24C7135E0C4}"/>
              </a:ext>
            </a:extLst>
          </p:cNvPr>
          <p:cNvSpPr/>
          <p:nvPr/>
        </p:nvSpPr>
        <p:spPr>
          <a:xfrm>
            <a:off x="2553711" y="4065777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4AC6A9AD-0EE9-35B0-332E-31FBFD97F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104419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928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L4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9913" y="298142"/>
            <a:ext cx="3592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ผิวหนังบริเวณข้อเท้าด้านใน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4EF3630C-8807-45BA-915C-EBC561FF3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13" y="1213117"/>
            <a:ext cx="2346671" cy="61411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BC7A4CF-8EB2-98D8-EC1F-8F167B987A80}"/>
              </a:ext>
            </a:extLst>
          </p:cNvPr>
          <p:cNvSpPr/>
          <p:nvPr/>
        </p:nvSpPr>
        <p:spPr>
          <a:xfrm>
            <a:off x="2366673" y="6558438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ECD7B8-59B6-2F7B-5912-9CEC069ACCB2}"/>
              </a:ext>
            </a:extLst>
          </p:cNvPr>
          <p:cNvSpPr/>
          <p:nvPr/>
        </p:nvSpPr>
        <p:spPr>
          <a:xfrm>
            <a:off x="2607808" y="6558438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25FD074C-7A5C-7A1C-C720-EF4B6D6E8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518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08" y="188902"/>
            <a:ext cx="1344460" cy="888920"/>
          </a:xfrm>
        </p:spPr>
        <p:txBody>
          <a:bodyPr>
            <a:noAutofit/>
          </a:bodyPr>
          <a:lstStyle/>
          <a:p>
            <a:r>
              <a:rPr lang="en-US" sz="8000" dirty="0"/>
              <a:t>L5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194261" y="199726"/>
            <a:ext cx="36977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ผิวหนังบริเวณโคนนิ้วกลาง</a:t>
            </a:r>
            <a:r>
              <a:rPr lang="en-US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 </a:t>
            </a:r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ด้านหลังเท้า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41C31E6-C228-392C-B2BD-AEFFCF185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88" y="1283005"/>
            <a:ext cx="2367453" cy="619550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ADA8E0C-2C7E-3B85-21F7-9F3E19623139}"/>
              </a:ext>
            </a:extLst>
          </p:cNvPr>
          <p:cNvSpPr/>
          <p:nvPr/>
        </p:nvSpPr>
        <p:spPr>
          <a:xfrm>
            <a:off x="2016046" y="7138019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ECBE0AE-6EC2-1C09-2465-5D0F8FF94642}"/>
              </a:ext>
            </a:extLst>
          </p:cNvPr>
          <p:cNvSpPr/>
          <p:nvPr/>
        </p:nvSpPr>
        <p:spPr>
          <a:xfrm>
            <a:off x="2923280" y="7112619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33C5F7D4-F0A5-035F-6876-E02324FA3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735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S1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9913" y="298142"/>
            <a:ext cx="37635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ผิวหนังบริเวณส้นเท้าด้าน</a:t>
            </a:r>
            <a:r>
              <a:rPr lang="th-TH" sz="3200" b="1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H SarabunPSK" panose="020B0500040200020003" pitchFamily="34" charset="-34"/>
              </a:rPr>
              <a:t>นอก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84A4055C-30DA-0F97-0B42-C502D5C5C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09" y="1149617"/>
            <a:ext cx="2662151" cy="62272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FF357F7-B6E5-7983-6D71-54326C8FFBB2}"/>
              </a:ext>
            </a:extLst>
          </p:cNvPr>
          <p:cNvSpPr/>
          <p:nvPr/>
        </p:nvSpPr>
        <p:spPr>
          <a:xfrm>
            <a:off x="1951037" y="7059511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394151D-DCCB-EA74-04AE-B20277460930}"/>
              </a:ext>
            </a:extLst>
          </p:cNvPr>
          <p:cNvSpPr/>
          <p:nvPr/>
        </p:nvSpPr>
        <p:spPr>
          <a:xfrm>
            <a:off x="3247702" y="7065283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435E642B-A15F-ABD2-E765-2239D5824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880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S2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236519" y="298142"/>
            <a:ext cx="39069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ผิวหนังบริเวณข้อพับเข่าด้านหลัง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99C467B-29D4-BB9D-04A8-AE6091174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18" y="1108890"/>
            <a:ext cx="2670464" cy="624669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3E2BECF-C5D6-DE18-7035-218888C4538A}"/>
              </a:ext>
            </a:extLst>
          </p:cNvPr>
          <p:cNvSpPr/>
          <p:nvPr/>
        </p:nvSpPr>
        <p:spPr>
          <a:xfrm>
            <a:off x="1878676" y="4462131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BB0567-DCC2-1E12-8863-D5ED26B70A71}"/>
              </a:ext>
            </a:extLst>
          </p:cNvPr>
          <p:cNvSpPr/>
          <p:nvPr/>
        </p:nvSpPr>
        <p:spPr>
          <a:xfrm>
            <a:off x="3080577" y="4462131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966DA824-0BEC-FB17-66D7-46D24530A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039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34" y="190287"/>
            <a:ext cx="1707942" cy="888920"/>
          </a:xfrm>
        </p:spPr>
        <p:txBody>
          <a:bodyPr>
            <a:noAutofit/>
          </a:bodyPr>
          <a:lstStyle/>
          <a:p>
            <a:r>
              <a:rPr lang="en-US" sz="8000" dirty="0"/>
              <a:t>S3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79913" y="298142"/>
            <a:ext cx="3592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ผิวหนังบริเวณก้นย้อย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89981DBA-57DA-098F-B763-FF28A07FA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053" y="1108890"/>
            <a:ext cx="2670464" cy="624669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44559E5-A3B7-277B-B16C-5253065ECE34}"/>
              </a:ext>
            </a:extLst>
          </p:cNvPr>
          <p:cNvSpPr/>
          <p:nvPr/>
        </p:nvSpPr>
        <p:spPr>
          <a:xfrm>
            <a:off x="2196012" y="2709513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87CB6AF-67E4-97FB-4EDD-5FFDC54C1E90}"/>
              </a:ext>
            </a:extLst>
          </p:cNvPr>
          <p:cNvSpPr/>
          <p:nvPr/>
        </p:nvSpPr>
        <p:spPr>
          <a:xfrm>
            <a:off x="2882056" y="2709512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926A77EC-315F-AD8A-51A1-6E2F7FF28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1249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27D37FB-DCDB-7655-AEC4-20EDF454C9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0371"/>
              </p:ext>
            </p:extLst>
          </p:nvPr>
        </p:nvGraphicFramePr>
        <p:xfrm>
          <a:off x="0" y="0"/>
          <a:ext cx="5143500" cy="91440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183004">
                  <a:extLst>
                    <a:ext uri="{9D8B030D-6E8A-4147-A177-3AD203B41FA5}">
                      <a16:colId xmlns:a16="http://schemas.microsoft.com/office/drawing/2014/main" val="4259346428"/>
                    </a:ext>
                  </a:extLst>
                </a:gridCol>
                <a:gridCol w="3960496">
                  <a:extLst>
                    <a:ext uri="{9D8B030D-6E8A-4147-A177-3AD203B41FA5}">
                      <a16:colId xmlns:a16="http://schemas.microsoft.com/office/drawing/2014/main" val="3168444041"/>
                    </a:ext>
                  </a:extLst>
                </a:gridCol>
              </a:tblGrid>
              <a:tr h="16647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28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28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503482372"/>
                  </a:ext>
                </a:extLst>
              </a:tr>
              <a:tr h="1162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2800" b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2800" b="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24078668"/>
                  </a:ext>
                </a:extLst>
              </a:tr>
              <a:tr h="1158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2800" b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2800" b="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มีการกระตุกของกล้ามเนื้อเมื่อพยายามทำ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56632556"/>
                  </a:ext>
                </a:extLst>
              </a:tr>
              <a:tr h="1162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2800" b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800" b="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28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64572014"/>
                  </a:ext>
                </a:extLst>
              </a:tr>
              <a:tr h="1670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28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28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28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28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391322"/>
                  </a:ext>
                </a:extLst>
              </a:tr>
              <a:tr h="1162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2800" b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2800" b="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28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81846640"/>
                  </a:ext>
                </a:extLst>
              </a:tr>
              <a:tr h="1162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2800" b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2800" b="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28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75612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2429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16" y="227695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C3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886989" y="231374"/>
            <a:ext cx="31879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ผิวหนังในร่องไหปลาร้า</a:t>
            </a:r>
            <a:endParaRPr lang="th-TH" sz="3200" b="1" dirty="0"/>
          </a:p>
        </p:txBody>
      </p:sp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id="{A2D1CC39-E383-FD89-C818-81C18201E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5" y="2067963"/>
            <a:ext cx="3765550" cy="27305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ACB258A-9445-A726-0A8A-FCF97C59F9FA}"/>
              </a:ext>
            </a:extLst>
          </p:cNvPr>
          <p:cNvSpPr/>
          <p:nvPr/>
        </p:nvSpPr>
        <p:spPr>
          <a:xfrm>
            <a:off x="2930932" y="399409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154862-3A84-2C39-9FB7-EA6DF0CC600F}"/>
              </a:ext>
            </a:extLst>
          </p:cNvPr>
          <p:cNvSpPr/>
          <p:nvPr/>
        </p:nvSpPr>
        <p:spPr>
          <a:xfrm>
            <a:off x="2175282" y="399409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4" name="ตาราง 5">
            <a:extLst>
              <a:ext uri="{FF2B5EF4-FFF2-40B4-BE49-F238E27FC236}">
                <a16:creationId xmlns:a16="http://schemas.microsoft.com/office/drawing/2014/main" id="{0A0E5991-B240-1241-9EC6-7937728E9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91960"/>
              </p:ext>
            </p:extLst>
          </p:nvPr>
        </p:nvGraphicFramePr>
        <p:xfrm>
          <a:off x="536742" y="6506381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945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C5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13" y="1133223"/>
            <a:ext cx="4474213" cy="1257795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แขนเหยียดตรง หงายมือขึ้น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งอศอก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endParaRPr lang="th-TH" dirty="0"/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17F5C28-2F5A-2B32-E139-A3DBB71842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0" y="2391018"/>
            <a:ext cx="4474213" cy="4474213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C13E4AD-ACF2-E211-E807-DD2268D35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480787"/>
              </p:ext>
            </p:extLst>
          </p:nvPr>
        </p:nvGraphicFramePr>
        <p:xfrm>
          <a:off x="341067" y="6388100"/>
          <a:ext cx="4461515" cy="269717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26147">
                  <a:extLst>
                    <a:ext uri="{9D8B030D-6E8A-4147-A177-3AD203B41FA5}">
                      <a16:colId xmlns:a16="http://schemas.microsoft.com/office/drawing/2014/main" val="4259346428"/>
                    </a:ext>
                  </a:extLst>
                </a:gridCol>
                <a:gridCol w="3435368">
                  <a:extLst>
                    <a:ext uri="{9D8B030D-6E8A-4147-A177-3AD203B41FA5}">
                      <a16:colId xmlns:a16="http://schemas.microsoft.com/office/drawing/2014/main" val="3168444041"/>
                    </a:ext>
                  </a:extLst>
                </a:gridCol>
              </a:tblGrid>
              <a:tr h="389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503482372"/>
                  </a:ext>
                </a:extLst>
              </a:tr>
              <a:tr h="348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24078668"/>
                  </a:ext>
                </a:extLst>
              </a:tr>
              <a:tr h="348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เอามือคลำต้นแขนด้านหน้า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การกระตุกของกล้ามเนื้อเมื่อพยายาม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งอศอก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56632556"/>
                  </a:ext>
                </a:extLst>
              </a:tr>
              <a:tr h="348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งอศอก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64572014"/>
                  </a:ext>
                </a:extLst>
              </a:tr>
              <a:tr h="5656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391322"/>
                  </a:ext>
                </a:extLst>
              </a:tr>
              <a:tr h="348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81846640"/>
                  </a:ext>
                </a:extLst>
              </a:tr>
              <a:tr h="3484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75612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7804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C6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13" y="1133223"/>
            <a:ext cx="4474213" cy="1248371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คว่ำมือลง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กระดกข้อมือขึ้น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endParaRPr lang="th-TH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A499CAA-E0D0-DF0F-A73D-40D7F14BE8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3" y="2376819"/>
            <a:ext cx="4474213" cy="4474213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FE283A-47F6-F415-71B0-F4D061CEC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478572"/>
              </p:ext>
            </p:extLst>
          </p:nvPr>
        </p:nvGraphicFramePr>
        <p:xfrm>
          <a:off x="353613" y="6258076"/>
          <a:ext cx="4474213" cy="279859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29068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445145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225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146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510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เอามือคลำปลายแขนด้านหลัง จะพบการกระตุกของกล้ามเนื้อเมื่อพยายามกระดกข้อมือ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510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หมุนฝ่ามือตั้งฉากกับพื้น กระดกข้อมือขึ้น สามารถขยับได้จนสุดช่วงเมื่อ</a:t>
                      </a:r>
                      <a:r>
                        <a:rPr lang="th-TH" sz="1200" kern="1200" dirty="0" err="1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107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146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146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555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C7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13" y="1133223"/>
            <a:ext cx="4436269" cy="1248371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ยกแขน งอศอก เอามือแตะไหล่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เหยียดแขนตรงชี้เพดาน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th-TH" dirty="0"/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89AA892D-DC23-8E60-2B7C-84B09BD834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7" y="2233293"/>
            <a:ext cx="4428000" cy="44280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28DEBE6-C301-6FE7-9866-94C731F9BF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656962"/>
              </p:ext>
            </p:extLst>
          </p:nvPr>
        </p:nvGraphicFramePr>
        <p:xfrm>
          <a:off x="353613" y="6519444"/>
          <a:ext cx="4464727" cy="256105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26886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437841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6986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30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330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เอามือคลำต้นแขนด้านหลัง จะพบการกระตุกของกล้ามเนื้อเมื่อพยายามเหยียดแขน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330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เหยียดแขนไปทางด้านหน้า สามารถขยับได้จนสุดช่วงเมื่อ</a:t>
                      </a:r>
                      <a:r>
                        <a:rPr lang="th-TH" sz="1200" kern="1200" dirty="0" err="1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370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30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308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765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C8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613" y="1133223"/>
            <a:ext cx="4436269" cy="12483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แบมือ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งอนิ้วกลางข้อปลาย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5" name="รูปภาพ 9">
            <a:extLst>
              <a:ext uri="{FF2B5EF4-FFF2-40B4-BE49-F238E27FC236}">
                <a16:creationId xmlns:a16="http://schemas.microsoft.com/office/drawing/2014/main" id="{BBBDBD3C-8355-DA50-747C-8F652C3C8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3" y="2393563"/>
            <a:ext cx="4428000" cy="457665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E501FF-C50E-7742-BD2F-EB6ACD6A70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501918"/>
              </p:ext>
            </p:extLst>
          </p:nvPr>
        </p:nvGraphicFramePr>
        <p:xfrm>
          <a:off x="353613" y="6234400"/>
          <a:ext cx="4428000" cy="277058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18438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409562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43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07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4990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เอามือคลำปลายแขนด้านหน้า จะพบการกระตุกของกล้ามเนื้อเมื่อพยายามงอนิ้วกลาง หรือดูการกระตุกของนิ้วกลางข้อปลาย 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4990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หมุนฝ่ามือตั้งฉากกับพื้น งอนิ้วกลางข้อปลาย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4990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สามารถขยับได้จนสุดช่วง/เมื่อ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07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074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844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T1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87" y="934815"/>
            <a:ext cx="4278321" cy="1751293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แบมือหุบนิ้วเข้าหากัน จากนั้น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" panose="020B0604020202020204" pitchFamily="34" charset="0"/>
                <a:cs typeface="TH SarabunPSK" panose="020B0500040200020003" pitchFamily="34" charset="-34"/>
              </a:rPr>
              <a:t> 	   หันฝ่ามือไปด้านหน้า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กางนิ้วก้อยออกขึ้นหาเพดาน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4" name="รูปภาพ 12">
            <a:extLst>
              <a:ext uri="{FF2B5EF4-FFF2-40B4-BE49-F238E27FC236}">
                <a16:creationId xmlns:a16="http://schemas.microsoft.com/office/drawing/2014/main" id="{B957047E-F45A-3711-DC39-900296EB4F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6"/>
          <a:stretch/>
        </p:blipFill>
        <p:spPr>
          <a:xfrm>
            <a:off x="432586" y="2679700"/>
            <a:ext cx="4278322" cy="4112204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E542498-27B7-F5F2-BD10-58EA7AFD6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703823"/>
              </p:ext>
            </p:extLst>
          </p:nvPr>
        </p:nvGraphicFramePr>
        <p:xfrm>
          <a:off x="432585" y="6360487"/>
          <a:ext cx="4278321" cy="273996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984012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294309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08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08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5001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เอามือคลำบริเวณด้านข้างฝ่ามือฝั่งนิ้วก้อย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การกระตุกของกล้ามเนื้อเมื่อพยายาม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กางนิ้วก้อย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5001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วางมือบนพื้นราบ กางนิ้วก้อยออก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001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08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080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506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L2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8" y="1116598"/>
            <a:ext cx="4738211" cy="12483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นอนหงาย เหยียดสะโพก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งอเข่าชิดอกโดยไม่ลากเท้าบนเตียง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5453DB0-E51E-FA76-9600-2EB04E0D1F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3"/>
          <a:stretch/>
        </p:blipFill>
        <p:spPr>
          <a:xfrm>
            <a:off x="240188" y="2364969"/>
            <a:ext cx="4738210" cy="387857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FC49CB-7583-2E83-25E2-37C49F417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084315"/>
              </p:ext>
            </p:extLst>
          </p:nvPr>
        </p:nvGraphicFramePr>
        <p:xfrm>
          <a:off x="240188" y="6243540"/>
          <a:ext cx="4738210" cy="282802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89787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648423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4285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6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36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เอามือคลำต้นขาด้านบน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ขาหนีบ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กระตุกของกล้ามเนื้อเมื่อพยายาม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งอสะโพก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36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งอเข่าชิดอก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824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สามารถขยับได้จนสุดช่วงข้อเมื่อ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6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63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สามารถขยับได้จนสุดช่วง/เมื่อ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33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L3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9" y="1116598"/>
            <a:ext cx="4571678" cy="12483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งอเข่า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เหยียดเข่าออกไปข้างหน้า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4A0EA9DE-A7F3-F06B-C399-E6E008163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9" y="2372283"/>
            <a:ext cx="4571678" cy="4571678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669174-FF34-6FDF-5590-43C7A181D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030448"/>
              </p:ext>
            </p:extLst>
          </p:nvPr>
        </p:nvGraphicFramePr>
        <p:xfrm>
          <a:off x="240189" y="6603999"/>
          <a:ext cx="4578151" cy="2483895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52973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525178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764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19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319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เอามือคลำเหนือเข่า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การกระตุกของกล้ามเนื้อเมื่อพยายามเ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หยียดขาออก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319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เหยียดเข่าออกไปด้านหน้า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115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19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191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9929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-172523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L4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9" y="728422"/>
            <a:ext cx="4571678" cy="12483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นั่งวางเท้าในท่าปกติ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" panose="020B0604020202020204" pitchFamily="34" charset="0"/>
                <a:cs typeface="TH SarabunPSK" panose="020B0500040200020003" pitchFamily="34" charset="-34"/>
              </a:rPr>
              <a:t>ราบกับพื้น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กระดกข้อเท้าขึ้น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618F77EE-49C8-00B9-7D69-B9BF2B2A4E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4" t="18674" r="2005" b="5735"/>
          <a:stretch/>
        </p:blipFill>
        <p:spPr bwMode="auto">
          <a:xfrm rot="16200000">
            <a:off x="266727" y="1893761"/>
            <a:ext cx="4518601" cy="4571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039EBB-C3ED-418F-E6D7-3C6102000B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072945"/>
              </p:ext>
            </p:extLst>
          </p:nvPr>
        </p:nvGraphicFramePr>
        <p:xfrm>
          <a:off x="240188" y="6456884"/>
          <a:ext cx="4578152" cy="26165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52973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525179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692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13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313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เอามือคลำด้านข้างหน้าแข้ง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การกระตุกของกล้ามเนื้อเมื่อพยายาม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กระดกข้อเท้าขึ้น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313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กระดกข้อเท้าขึ้น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019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13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13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7622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L5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9" y="1116598"/>
            <a:ext cx="4571678" cy="12483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TH SarabunPSK" panose="020B0500040200020003" pitchFamily="34" charset="-34"/>
              </a:rPr>
              <a:t>นั่งวางเท้าในท่าปกติ</a:t>
            </a: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H SarabunPSK" panose="020B0500040200020003" pitchFamily="34" charset="-34"/>
              </a:rPr>
              <a:t>ราบกับพื้น</a:t>
            </a:r>
            <a:endParaRPr lang="en-US" sz="3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TH SarabunPSK" panose="020B0500040200020003" pitchFamily="34" charset="-34"/>
              </a:rPr>
              <a:t>กระ</a:t>
            </a: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H SarabunPSK" panose="020B0500040200020003" pitchFamily="34" charset="-34"/>
              </a:rPr>
              <a:t>ดก</a:t>
            </a:r>
            <a:r>
              <a:rPr lang="th-TH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 Unicode MS"/>
                <a:cs typeface="TH SarabunPSK" panose="020B0500040200020003" pitchFamily="34" charset="-34"/>
              </a:rPr>
              <a:t>นิ้วหัวแม่เท้าขึ้น</a:t>
            </a:r>
            <a:endParaRPr lang="en-US" sz="32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DAED573-986C-C268-64AC-BFB9A64791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9" t="26924" r="24975" b="13499"/>
          <a:stretch/>
        </p:blipFill>
        <p:spPr bwMode="auto">
          <a:xfrm rot="16200000">
            <a:off x="403415" y="2201743"/>
            <a:ext cx="4245226" cy="4571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6D9807D-9AE6-6C04-C069-7C1892BF5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962001"/>
              </p:ext>
            </p:extLst>
          </p:nvPr>
        </p:nvGraphicFramePr>
        <p:xfrm>
          <a:off x="240187" y="6272704"/>
          <a:ext cx="4571678" cy="283403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51484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520194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89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30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5294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เอามือคลำหลังเท้าบริเวณนิ้วโป้ง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การกระตุกของกล้ามเนื้อเมื่อพยายาม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กระดกนิ้วโป้งเท้า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330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กระดกนิ้วโป้งเท้าขึ้น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294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30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30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482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88F8-03B5-300E-0E8B-565880034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424" y="0"/>
            <a:ext cx="1263209" cy="1248371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S1</a:t>
            </a:r>
            <a:endParaRPr lang="th-TH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7DAE-4773-1BDE-BB65-9CEB5267E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89" y="1036568"/>
            <a:ext cx="4571678" cy="12483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ตั้งท่า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นั่งวางเท้าในท่าปกติ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" panose="020B0604020202020204" pitchFamily="34" charset="0"/>
                <a:cs typeface="TH SarabunPSK" panose="020B0500040200020003" pitchFamily="34" charset="-34"/>
              </a:rPr>
              <a:t>ราบกับพื้น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ทำท่า</a:t>
            </a:r>
            <a:r>
              <a:rPr lang="en-GB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" panose="020B0604020202020204" pitchFamily="34" charset="0"/>
                <a:cs typeface="TH SarabunPSK" panose="020B0500040200020003" pitchFamily="34" charset="-34"/>
              </a:rPr>
              <a:t>ถีบ</a:t>
            </a:r>
            <a:r>
              <a:rPr lang="th-TH" sz="3200" b="1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ปลายเท้าลง/ยกส้นเท้าขึ้น </a:t>
            </a:r>
            <a:endParaRPr lang="en-US" sz="3200" b="1" dirty="0">
              <a:effectLst/>
              <a:latin typeface="TH SarabunPSK" panose="020B0500040200020003" pitchFamily="34" charset="-34"/>
              <a:ea typeface="Arial" panose="020B0604020202020204" pitchFamily="34" charset="0"/>
              <a:cs typeface="TH SarabunPSK" panose="020B0500040200020003" pitchFamily="34" charset="-34"/>
            </a:endParaRP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76C60876-A916-D886-D432-AF379DA6D8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20179" r="11850" b="9235"/>
          <a:stretch/>
        </p:blipFill>
        <p:spPr bwMode="auto">
          <a:xfrm rot="16200000">
            <a:off x="319036" y="2174550"/>
            <a:ext cx="4413986" cy="45716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D88E15-A012-23E1-D7C6-D9633DEC8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335084"/>
              </p:ext>
            </p:extLst>
          </p:nvPr>
        </p:nvGraphicFramePr>
        <p:xfrm>
          <a:off x="240189" y="6514982"/>
          <a:ext cx="4571678" cy="260976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051484">
                  <a:extLst>
                    <a:ext uri="{9D8B030D-6E8A-4147-A177-3AD203B41FA5}">
                      <a16:colId xmlns:a16="http://schemas.microsoft.com/office/drawing/2014/main" val="409973477"/>
                    </a:ext>
                  </a:extLst>
                </a:gridCol>
                <a:gridCol w="3520194">
                  <a:extLst>
                    <a:ext uri="{9D8B030D-6E8A-4147-A177-3AD203B41FA5}">
                      <a16:colId xmlns:a16="http://schemas.microsoft.com/office/drawing/2014/main" val="2118977805"/>
                    </a:ext>
                  </a:extLst>
                </a:gridCol>
              </a:tblGrid>
              <a:tr h="3755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ระดับกำลังกล้ามเนื้อ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คำอธิบาย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056603848"/>
                  </a:ext>
                </a:extLst>
              </a:tr>
              <a:tr h="318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ไม่สามารถขยับได้เลยและไม่มีการหดตัวของกล้ามเนื้อแม้จะพยายามแล้ว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44152193"/>
                  </a:ext>
                </a:extLst>
              </a:tr>
              <a:tr h="318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เอามือคลำบริเวณน่อง จะพบ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การกระตุกของกล้ามเนื้อเมื่อพยายาม</a:t>
                      </a: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ถีบปลายเท้าลง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95965024"/>
                  </a:ext>
                </a:extLst>
              </a:tr>
              <a:tr h="318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นอนตะแคง ถีบปลายเท้าลง 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สามารถขยับได้เองจนสุดช่วงหาก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แนวราบ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913525400"/>
                  </a:ext>
                </a:extLst>
              </a:tr>
              <a:tr h="510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 b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1200" b="1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b="1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แนวดิ่งโดยไม่มีแรงต้าน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b="1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(ดังภาพตัวอย่าง)</a:t>
                      </a:r>
                      <a:endParaRPr lang="en-US" sz="1200" b="1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786585"/>
                  </a:ext>
                </a:extLst>
              </a:tr>
              <a:tr h="318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แนวดิ่งแม้มีแรงต้านบ้าง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9505956"/>
                  </a:ext>
                </a:extLst>
              </a:tr>
              <a:tr h="318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GB" sz="12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endParaRPr lang="en-US" sz="120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สามารถขยับได้จนสุดช่วงเมื่อ</a:t>
                      </a:r>
                      <a:r>
                        <a:rPr lang="th-TH" sz="12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ทำใน</a:t>
                      </a:r>
                      <a:r>
                        <a:rPr lang="th-TH" sz="12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แนวดิ่งแม้มีแรงต้านสุดแรง</a:t>
                      </a:r>
                      <a:endParaRPr lang="en-US" sz="1200" dirty="0">
                        <a:effectLst/>
                        <a:latin typeface="TH SarabunPSK" panose="020B0500040200020003" pitchFamily="34" charset="-34"/>
                        <a:ea typeface="Arial" panose="020B060402020202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22201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965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16" y="227695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C4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635042" y="231374"/>
            <a:ext cx="34398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ผิวหนังตรงปุ่มกระดูกบริเวณหัวไหล่ด้านบน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6B62301-FD72-7E2C-1F65-24FE8615E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09" y="1113971"/>
            <a:ext cx="2361282" cy="3288621"/>
          </a:xfrm>
          <a:prstGeom prst="rect">
            <a:avLst/>
          </a:prstGeom>
        </p:spPr>
      </p:pic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FF9DC433-8144-4DFD-19E5-D6E49EEAC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5" y="4362219"/>
            <a:ext cx="3765550" cy="27305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8CC40DB-988C-2DBF-3307-0F1F1270FF18}"/>
              </a:ext>
            </a:extLst>
          </p:cNvPr>
          <p:cNvSpPr/>
          <p:nvPr/>
        </p:nvSpPr>
        <p:spPr>
          <a:xfrm>
            <a:off x="2878977" y="377023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F5FFF1B-963B-5E9B-E61D-EA74F03D2C8D}"/>
              </a:ext>
            </a:extLst>
          </p:cNvPr>
          <p:cNvSpPr/>
          <p:nvPr/>
        </p:nvSpPr>
        <p:spPr>
          <a:xfrm>
            <a:off x="1498925" y="644577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C748D1A-3C3F-48A8-0E39-F1B93B2FAC77}"/>
              </a:ext>
            </a:extLst>
          </p:cNvPr>
          <p:cNvSpPr/>
          <p:nvPr/>
        </p:nvSpPr>
        <p:spPr>
          <a:xfrm>
            <a:off x="3604906" y="6445775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9" name="ตาราง 5">
            <a:extLst>
              <a:ext uri="{FF2B5EF4-FFF2-40B4-BE49-F238E27FC236}">
                <a16:creationId xmlns:a16="http://schemas.microsoft.com/office/drawing/2014/main" id="{4AE992A8-824E-149A-59A6-619A1C68A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925481"/>
              </p:ext>
            </p:extLst>
          </p:nvPr>
        </p:nvGraphicFramePr>
        <p:xfrm>
          <a:off x="546593" y="755188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773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" y="298142"/>
            <a:ext cx="2011679" cy="888920"/>
          </a:xfrm>
        </p:spPr>
        <p:txBody>
          <a:bodyPr>
            <a:noAutofit/>
          </a:bodyPr>
          <a:lstStyle/>
          <a:p>
            <a:r>
              <a:rPr lang="en-US" sz="8000" dirty="0"/>
              <a:t>S4-5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2011679" y="298142"/>
            <a:ext cx="31318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ผิวหนังบริเวณรอบๆ</a:t>
            </a:r>
            <a:r>
              <a:rPr lang="en-US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       </a:t>
            </a:r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รูทวารหนัก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FD0BACAA-B31D-6022-52F1-0E993D132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662" y="1285431"/>
            <a:ext cx="2691245" cy="629531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07A441D-58BF-D5B0-B738-3290CF23B224}"/>
              </a:ext>
            </a:extLst>
          </p:cNvPr>
          <p:cNvSpPr/>
          <p:nvPr/>
        </p:nvSpPr>
        <p:spPr>
          <a:xfrm>
            <a:off x="2557896" y="2895394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6" name="ตาราง 5">
            <a:extLst>
              <a:ext uri="{FF2B5EF4-FFF2-40B4-BE49-F238E27FC236}">
                <a16:creationId xmlns:a16="http://schemas.microsoft.com/office/drawing/2014/main" id="{0DD533DC-0B47-ED3B-C5E7-1FE3E16C7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65609"/>
              </p:ext>
            </p:extLst>
          </p:nvPr>
        </p:nvGraphicFramePr>
        <p:xfrm>
          <a:off x="524042" y="76273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8874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E7ABD-07FF-6F83-8AF2-4D76A9A43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800" y="762000"/>
            <a:ext cx="4864100" cy="726056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h-TH" sz="4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ท่านสามารถรับรู้แรงกดในทวารหนักเมื่อมีการสอด</a:t>
            </a:r>
            <a:r>
              <a:rPr lang="th-TH" sz="4800" dirty="0">
                <a:solidFill>
                  <a:srgbClr val="000000"/>
                </a:solidFill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ใส่นิ้วหรืออุปกรณ์สวนทวาร</a:t>
            </a:r>
            <a:r>
              <a:rPr lang="th-TH" sz="4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เข้าไปได้หรือไม่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4400" dirty="0">
                <a:solidFill>
                  <a:srgbClr val="000000"/>
                </a:solidFill>
                <a:effectLst/>
                <a:latin typeface="TH Sarabun New" panose="020B0500040200020003" pitchFamily="34" charset="-34"/>
                <a:ea typeface="Arial Unicode MS"/>
                <a:cs typeface="TH Sarabun New" panose="020B0500040200020003" pitchFamily="34" charset="-34"/>
                <a:sym typeface="Wingdings 2" panose="05020102010507070707" pitchFamily="18" charset="2"/>
              </a:rPr>
              <a:t></a:t>
            </a:r>
            <a:r>
              <a:rPr lang="th-TH" sz="4400" dirty="0">
                <a:solidFill>
                  <a:srgbClr val="000000"/>
                </a:solidFill>
                <a:effectLst/>
                <a:latin typeface="TH Sarabun New" panose="020B0500040200020003" pitchFamily="34" charset="-34"/>
                <a:ea typeface="Arial Unicode MS"/>
                <a:cs typeface="TH Sarabun New" panose="020B0500040200020003" pitchFamily="34" charset="-34"/>
              </a:rPr>
              <a:t> ได้</a:t>
            </a:r>
            <a:endParaRPr lang="en-US" sz="4400" dirty="0">
              <a:effectLst/>
              <a:latin typeface="TH Sarabun New" panose="020B0500040200020003" pitchFamily="34" charset="-34"/>
              <a:ea typeface="Arial" panose="020B0604020202020204" pitchFamily="34" charset="0"/>
              <a:cs typeface="TH Sarabun New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4400" dirty="0">
                <a:solidFill>
                  <a:srgbClr val="000000"/>
                </a:solidFill>
                <a:effectLst/>
                <a:latin typeface="TH Sarabun New" panose="020B0500040200020003" pitchFamily="34" charset="-34"/>
                <a:ea typeface="Arial Unicode MS"/>
                <a:cs typeface="TH Sarabun New" panose="020B0500040200020003" pitchFamily="34" charset="-34"/>
                <a:sym typeface="Wingdings 2" panose="05020102010507070707" pitchFamily="18" charset="2"/>
              </a:rPr>
              <a:t></a:t>
            </a:r>
            <a:r>
              <a:rPr lang="th-TH" sz="4400" dirty="0">
                <a:solidFill>
                  <a:srgbClr val="000000"/>
                </a:solidFill>
                <a:effectLst/>
                <a:latin typeface="TH Sarabun New" panose="020B0500040200020003" pitchFamily="34" charset="-34"/>
                <a:ea typeface="Arial Unicode MS"/>
                <a:cs typeface="TH Sarabun New" panose="020B0500040200020003" pitchFamily="34" charset="-34"/>
              </a:rPr>
              <a:t> ไม่ได้</a:t>
            </a:r>
            <a:endParaRPr lang="en-US" sz="4400" dirty="0">
              <a:effectLst/>
              <a:latin typeface="TH Sarabun New" panose="020B0500040200020003" pitchFamily="34" charset="-34"/>
              <a:ea typeface="Arial" panose="020B0604020202020204" pitchFamily="34" charset="0"/>
              <a:cs typeface="TH Sarabun New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4400" dirty="0">
                <a:solidFill>
                  <a:srgbClr val="000000"/>
                </a:solidFill>
                <a:effectLst/>
                <a:latin typeface="TH Sarabun New" panose="020B0500040200020003" pitchFamily="34" charset="-34"/>
                <a:ea typeface="Arial Unicode MS"/>
                <a:cs typeface="TH Sarabun New" panose="020B0500040200020003" pitchFamily="34" charset="-34"/>
                <a:sym typeface="Wingdings 2" panose="05020102010507070707" pitchFamily="18" charset="2"/>
              </a:rPr>
              <a:t></a:t>
            </a:r>
            <a:r>
              <a:rPr lang="th-TH" sz="4400" dirty="0">
                <a:solidFill>
                  <a:srgbClr val="000000"/>
                </a:solidFill>
                <a:effectLst/>
                <a:latin typeface="TH Sarabun New" panose="020B0500040200020003" pitchFamily="34" charset="-34"/>
                <a:ea typeface="Arial Unicode MS"/>
                <a:cs typeface="TH Sarabun New" panose="020B0500040200020003" pitchFamily="34" charset="-34"/>
              </a:rPr>
              <a:t> ไม่แน่ใจ</a:t>
            </a:r>
            <a:endParaRPr lang="th-TH" sz="8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175554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E7ABD-07FF-6F83-8AF2-4D76A9A43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00" y="838200"/>
            <a:ext cx="4711700" cy="718436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th-TH" sz="480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ท่านสามารถขมิบรูทวารเพื่อ</a:t>
            </a:r>
            <a:r>
              <a:rPr lang="th-TH" sz="4800" dirty="0"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กลั้นผายลม (ตด) หรืออุจจาระไม่ให้</a:t>
            </a:r>
            <a:r>
              <a:rPr lang="th-TH" sz="4800" dirty="0"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เล็ด</a:t>
            </a:r>
            <a:r>
              <a:rPr lang="th-TH" sz="4800" dirty="0">
                <a:effectLst/>
                <a:latin typeface="TH SarabunPSK" panose="020B0500040200020003" pitchFamily="34" charset="-34"/>
                <a:ea typeface="Arial Unicode MS"/>
                <a:cs typeface="TH SarabunPSK" panose="020B0500040200020003" pitchFamily="34" charset="-34"/>
              </a:rPr>
              <a:t>ออกมาได้หรือไม่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4800" dirty="0">
                <a:latin typeface="TH Sarabun New" panose="020B0500040200020003" pitchFamily="34" charset="-34"/>
                <a:cs typeface="TH Sarabun New" panose="020B0500040200020003" pitchFamily="34" charset="-34"/>
                <a:sym typeface="Wingdings 2" panose="05020102010507070707" pitchFamily="18" charset="2"/>
              </a:rPr>
              <a:t></a:t>
            </a:r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ได้</a:t>
            </a:r>
            <a:endParaRPr lang="en-US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4800" dirty="0">
                <a:latin typeface="TH Sarabun New" panose="020B0500040200020003" pitchFamily="34" charset="-34"/>
                <a:cs typeface="TH Sarabun New" panose="020B0500040200020003" pitchFamily="34" charset="-34"/>
                <a:sym typeface="Wingdings 2" panose="05020102010507070707" pitchFamily="18" charset="2"/>
              </a:rPr>
              <a:t></a:t>
            </a:r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ไม่ได้</a:t>
            </a:r>
            <a:endParaRPr lang="en-US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4800" dirty="0">
                <a:latin typeface="TH Sarabun New" panose="020B0500040200020003" pitchFamily="34" charset="-34"/>
                <a:cs typeface="TH Sarabun New" panose="020B0500040200020003" pitchFamily="34" charset="-34"/>
                <a:sym typeface="Wingdings 2" panose="05020102010507070707" pitchFamily="18" charset="2"/>
              </a:rPr>
              <a:t></a:t>
            </a:r>
            <a:r>
              <a:rPr lang="th-TH" sz="4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ไม่แน่ใจ</a:t>
            </a:r>
          </a:p>
        </p:txBody>
      </p:sp>
    </p:spTree>
    <p:extLst>
      <p:ext uri="{BB962C8B-B14F-4D97-AF65-F5344CB8AC3E}">
        <p14:creationId xmlns:p14="http://schemas.microsoft.com/office/powerpoint/2010/main" val="2593923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C5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452417" y="282815"/>
            <a:ext cx="3678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ผิวหนังตรงข้อพั</a:t>
            </a:r>
            <a:r>
              <a:rPr lang="th-TH" sz="3200" b="1" dirty="0">
                <a:effectLst/>
                <a:ea typeface="Arial Unicode MS"/>
                <a:cs typeface="TH SarabunPSK" panose="020B0500040200020003" pitchFamily="34" charset="-34"/>
              </a:rPr>
              <a:t>บแขน</a:t>
            </a:r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ด้านนอก</a:t>
            </a:r>
            <a:endParaRPr lang="th-TH" sz="3200" b="1" dirty="0"/>
          </a:p>
        </p:txBody>
      </p:sp>
      <p:pic>
        <p:nvPicPr>
          <p:cNvPr id="4" name="Picture 3" descr="A picture containing text, scissors, tool&#10;&#10;Description automatically generated">
            <a:extLst>
              <a:ext uri="{FF2B5EF4-FFF2-40B4-BE49-F238E27FC236}">
                <a16:creationId xmlns:a16="http://schemas.microsoft.com/office/drawing/2014/main" id="{34F0BF52-FF7A-ED1F-61D8-C8D7D84A0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7" y="960118"/>
            <a:ext cx="3860155" cy="604335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CD139E-00B8-83A9-2A34-1C12D71087DD}"/>
              </a:ext>
            </a:extLst>
          </p:cNvPr>
          <p:cNvCxnSpPr>
            <a:cxnSpLocks/>
          </p:cNvCxnSpPr>
          <p:nvPr/>
        </p:nvCxnSpPr>
        <p:spPr>
          <a:xfrm flipH="1" flipV="1">
            <a:off x="2006600" y="3003550"/>
            <a:ext cx="1479550" cy="889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B8EB02C-C548-CDF8-7886-FF15899B97E0}"/>
              </a:ext>
            </a:extLst>
          </p:cNvPr>
          <p:cNvSpPr txBox="1"/>
          <p:nvPr/>
        </p:nvSpPr>
        <p:spPr>
          <a:xfrm>
            <a:off x="1282700" y="2755612"/>
            <a:ext cx="86946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sz="3200" dirty="0"/>
              <a:t>ข้อพับ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D11566-FAE4-186E-6816-CCF9A3507D7A}"/>
              </a:ext>
            </a:extLst>
          </p:cNvPr>
          <p:cNvSpPr/>
          <p:nvPr/>
        </p:nvSpPr>
        <p:spPr>
          <a:xfrm>
            <a:off x="2778532" y="3454926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6" name="ตาราง 5">
            <a:extLst>
              <a:ext uri="{FF2B5EF4-FFF2-40B4-BE49-F238E27FC236}">
                <a16:creationId xmlns:a16="http://schemas.microsoft.com/office/drawing/2014/main" id="{3A4B0D7C-15B7-3DBF-3A16-9B198506E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538268"/>
              </p:ext>
            </p:extLst>
          </p:nvPr>
        </p:nvGraphicFramePr>
        <p:xfrm>
          <a:off x="423658" y="7454850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94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C6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550322" y="282815"/>
            <a:ext cx="33559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ผิวหนังด้านหลังนิ้วหัวแม่มือ</a:t>
            </a:r>
            <a:endParaRPr lang="th-TH" sz="3200" b="1" dirty="0"/>
          </a:p>
        </p:txBody>
      </p:sp>
      <p:pic>
        <p:nvPicPr>
          <p:cNvPr id="6" name="Picture 5" descr="A picture containing text, tool, scissors&#10;&#10;Description automatically generated">
            <a:extLst>
              <a:ext uri="{FF2B5EF4-FFF2-40B4-BE49-F238E27FC236}">
                <a16:creationId xmlns:a16="http://schemas.microsoft.com/office/drawing/2014/main" id="{23A5011B-8461-C7F8-8F74-9031819E8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9371"/>
            <a:ext cx="5143500" cy="584947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FD80521-9C89-5519-26AF-3F4BCBEA6BEE}"/>
              </a:ext>
            </a:extLst>
          </p:cNvPr>
          <p:cNvSpPr/>
          <p:nvPr/>
        </p:nvSpPr>
        <p:spPr>
          <a:xfrm>
            <a:off x="2624835" y="5414303"/>
            <a:ext cx="219965" cy="249897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0A8A5E-8DE1-89C8-6A9C-9B9CEC6114B0}"/>
              </a:ext>
            </a:extLst>
          </p:cNvPr>
          <p:cNvSpPr txBox="1"/>
          <p:nvPr/>
        </p:nvSpPr>
        <p:spPr>
          <a:xfrm>
            <a:off x="3436221" y="5414303"/>
            <a:ext cx="92075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sz="3200" dirty="0"/>
              <a:t>นิ้วโป้ง</a:t>
            </a:r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B4A08030-419A-B349-5548-3672D68AC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047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C7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550322" y="282815"/>
            <a:ext cx="31404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ผิวหนังด้านหลังนิ้วกลาง</a:t>
            </a:r>
            <a:endParaRPr lang="th-TH" sz="3200" b="1" dirty="0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DF0C6647-EFFE-01CE-DBF0-98D380C56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338"/>
            <a:ext cx="5152245" cy="585941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618BDF7-FB87-8ECD-F63F-3C583ED88141}"/>
              </a:ext>
            </a:extLst>
          </p:cNvPr>
          <p:cNvSpPr/>
          <p:nvPr/>
        </p:nvSpPr>
        <p:spPr>
          <a:xfrm>
            <a:off x="1151635" y="5579403"/>
            <a:ext cx="219965" cy="249897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112B75-6ACF-9E34-A99A-27C4F94C3819}"/>
              </a:ext>
            </a:extLst>
          </p:cNvPr>
          <p:cNvSpPr txBox="1"/>
          <p:nvPr/>
        </p:nvSpPr>
        <p:spPr>
          <a:xfrm>
            <a:off x="3241067" y="5287015"/>
            <a:ext cx="92075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sz="3200" dirty="0"/>
              <a:t>นิ้วโป้ง</a:t>
            </a:r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6E2DAD1A-71BA-B8D2-70AC-462CC21489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29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C8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550322" y="282815"/>
            <a:ext cx="31404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ผิวหนังด้านหลังนิ้วก้อย</a:t>
            </a:r>
            <a:endParaRPr lang="th-TH" sz="3200" b="1" dirty="0"/>
          </a:p>
        </p:txBody>
      </p:sp>
      <p:pic>
        <p:nvPicPr>
          <p:cNvPr id="6" name="Picture 5" descr="A picture containing text, tool, scissors&#10;&#10;Description automatically generated">
            <a:extLst>
              <a:ext uri="{FF2B5EF4-FFF2-40B4-BE49-F238E27FC236}">
                <a16:creationId xmlns:a16="http://schemas.microsoft.com/office/drawing/2014/main" id="{60E2123F-CDAE-AF3B-FFD6-BC65C42B0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6395"/>
            <a:ext cx="5143500" cy="584947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715F152-6432-935F-625D-08BE347DDE40}"/>
              </a:ext>
            </a:extLst>
          </p:cNvPr>
          <p:cNvSpPr/>
          <p:nvPr/>
        </p:nvSpPr>
        <p:spPr>
          <a:xfrm>
            <a:off x="910335" y="4584700"/>
            <a:ext cx="219965" cy="249897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A77B39-4DCE-9882-6C60-6210206F6392}"/>
              </a:ext>
            </a:extLst>
          </p:cNvPr>
          <p:cNvSpPr txBox="1"/>
          <p:nvPr/>
        </p:nvSpPr>
        <p:spPr>
          <a:xfrm>
            <a:off x="3270250" y="5414303"/>
            <a:ext cx="92075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sz="3200" dirty="0"/>
              <a:t>นิ้วโป้ง</a:t>
            </a:r>
          </a:p>
        </p:txBody>
      </p:sp>
      <p:graphicFrame>
        <p:nvGraphicFramePr>
          <p:cNvPr id="7" name="ตาราง 5">
            <a:extLst>
              <a:ext uri="{FF2B5EF4-FFF2-40B4-BE49-F238E27FC236}">
                <a16:creationId xmlns:a16="http://schemas.microsoft.com/office/drawing/2014/main" id="{5F65780B-1771-A5B2-8CB5-13C36249BB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139491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281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ED475-6289-F5E2-C8FA-A4A2B53CF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38" y="190287"/>
            <a:ext cx="1259052" cy="888920"/>
          </a:xfrm>
        </p:spPr>
        <p:txBody>
          <a:bodyPr>
            <a:noAutofit/>
          </a:bodyPr>
          <a:lstStyle/>
          <a:p>
            <a:r>
              <a:rPr lang="en-US" sz="8000" dirty="0"/>
              <a:t>T1</a:t>
            </a:r>
            <a:endParaRPr lang="th-TH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492BB3-109E-1457-50A2-65DF51937DCE}"/>
              </a:ext>
            </a:extLst>
          </p:cNvPr>
          <p:cNvSpPr txBox="1"/>
          <p:nvPr/>
        </p:nvSpPr>
        <p:spPr>
          <a:xfrm>
            <a:off x="1350817" y="282815"/>
            <a:ext cx="36656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0000"/>
                </a:solidFill>
                <a:effectLst/>
                <a:ea typeface="Arial Unicode MS"/>
                <a:cs typeface="TH SarabunPSK" panose="020B0500040200020003" pitchFamily="34" charset="-34"/>
              </a:rPr>
              <a:t>ผิวหนังตรงข้อศอกด้านใน</a:t>
            </a:r>
            <a:endParaRPr lang="th-TH" sz="3200" b="1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1B1996DD-C6A3-7FD3-7A01-066DCFE6B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6" y="946212"/>
            <a:ext cx="4160520" cy="65136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29379A-926B-A41B-3F44-05CCFAA890D4}"/>
              </a:ext>
            </a:extLst>
          </p:cNvPr>
          <p:cNvCxnSpPr>
            <a:cxnSpLocks/>
          </p:cNvCxnSpPr>
          <p:nvPr/>
        </p:nvCxnSpPr>
        <p:spPr>
          <a:xfrm flipH="1" flipV="1">
            <a:off x="2152163" y="3028950"/>
            <a:ext cx="1479550" cy="88900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A474467-ED0F-853C-9CF5-75686B69DDE3}"/>
              </a:ext>
            </a:extLst>
          </p:cNvPr>
          <p:cNvSpPr txBox="1"/>
          <p:nvPr/>
        </p:nvSpPr>
        <p:spPr>
          <a:xfrm>
            <a:off x="1301263" y="2736562"/>
            <a:ext cx="86946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sz="3200" dirty="0"/>
              <a:t>ข้อพับ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7C8173B-EE7A-31D8-1F7A-BE6364C4090F}"/>
              </a:ext>
            </a:extLst>
          </p:cNvPr>
          <p:cNvSpPr/>
          <p:nvPr/>
        </p:nvSpPr>
        <p:spPr>
          <a:xfrm>
            <a:off x="3563654" y="3917950"/>
            <a:ext cx="136117" cy="132823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aphicFrame>
        <p:nvGraphicFramePr>
          <p:cNvPr id="8" name="ตาราง 5">
            <a:extLst>
              <a:ext uri="{FF2B5EF4-FFF2-40B4-BE49-F238E27FC236}">
                <a16:creationId xmlns:a16="http://schemas.microsoft.com/office/drawing/2014/main" id="{ECBEBB43-D597-E2E0-9F9A-C743230346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80222"/>
              </p:ext>
            </p:extLst>
          </p:nvPr>
        </p:nvGraphicFramePr>
        <p:xfrm>
          <a:off x="524042" y="7538435"/>
          <a:ext cx="4296183" cy="1139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5058">
                  <a:extLst>
                    <a:ext uri="{9D8B030D-6E8A-4147-A177-3AD203B41FA5}">
                      <a16:colId xmlns:a16="http://schemas.microsoft.com/office/drawing/2014/main" val="168574114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4282444981"/>
                    </a:ext>
                  </a:extLst>
                </a:gridCol>
                <a:gridCol w="1886525">
                  <a:extLst>
                    <a:ext uri="{9D8B030D-6E8A-4147-A177-3AD203B41FA5}">
                      <a16:colId xmlns:a16="http://schemas.microsoft.com/office/drawing/2014/main" val="1450356771"/>
                    </a:ext>
                  </a:extLst>
                </a:gridCol>
              </a:tblGrid>
              <a:tr h="1139312"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ปกติ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ผิดปกติ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ไม่รู้สึกสัมผัส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094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50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2330</TotalTime>
  <Words>1929</Words>
  <Application>Microsoft Office PowerPoint</Application>
  <PresentationFormat>นำเสนอทางหน้าจอ (16:9)</PresentationFormat>
  <Paragraphs>359</Paragraphs>
  <Slides>42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42</vt:i4>
      </vt:variant>
    </vt:vector>
  </HeadingPairs>
  <TitlesOfParts>
    <vt:vector size="49" baseType="lpstr">
      <vt:lpstr>Arial</vt:lpstr>
      <vt:lpstr>Arial Unicode MS</vt:lpstr>
      <vt:lpstr>Calibri</vt:lpstr>
      <vt:lpstr>Calibri Light</vt:lpstr>
      <vt:lpstr>TH Sarabun New</vt:lpstr>
      <vt:lpstr>TH SarabunPSK</vt:lpstr>
      <vt:lpstr>Office Theme</vt:lpstr>
      <vt:lpstr>งานนำเสนอ PowerPoint</vt:lpstr>
      <vt:lpstr>C2</vt:lpstr>
      <vt:lpstr>C3</vt:lpstr>
      <vt:lpstr>C4</vt:lpstr>
      <vt:lpstr>C5</vt:lpstr>
      <vt:lpstr>C6</vt:lpstr>
      <vt:lpstr>C7</vt:lpstr>
      <vt:lpstr>C8</vt:lpstr>
      <vt:lpstr>T1</vt:lpstr>
      <vt:lpstr>T2</vt:lpstr>
      <vt:lpstr>T3</vt:lpstr>
      <vt:lpstr>T4</vt:lpstr>
      <vt:lpstr>T5</vt:lpstr>
      <vt:lpstr>T6</vt:lpstr>
      <vt:lpstr>T7</vt:lpstr>
      <vt:lpstr>T8</vt:lpstr>
      <vt:lpstr>T9</vt:lpstr>
      <vt:lpstr>T10</vt:lpstr>
      <vt:lpstr>T11</vt:lpstr>
      <vt:lpstr>T12</vt:lpstr>
      <vt:lpstr>L1</vt:lpstr>
      <vt:lpstr>L2</vt:lpstr>
      <vt:lpstr>L3</vt:lpstr>
      <vt:lpstr>L4</vt:lpstr>
      <vt:lpstr>L5</vt:lpstr>
      <vt:lpstr>S1</vt:lpstr>
      <vt:lpstr>S2</vt:lpstr>
      <vt:lpstr>S3</vt:lpstr>
      <vt:lpstr>งานนำเสนอ PowerPoint</vt:lpstr>
      <vt:lpstr>C5</vt:lpstr>
      <vt:lpstr>C6</vt:lpstr>
      <vt:lpstr>C7</vt:lpstr>
      <vt:lpstr>C8</vt:lpstr>
      <vt:lpstr>T1</vt:lpstr>
      <vt:lpstr>L2</vt:lpstr>
      <vt:lpstr>L3</vt:lpstr>
      <vt:lpstr>L4</vt:lpstr>
      <vt:lpstr>L5</vt:lpstr>
      <vt:lpstr>S1</vt:lpstr>
      <vt:lpstr>S4-5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ACE</dc:title>
  <dc:creator>Aitthanatt Eitivipart</dc:creator>
  <cp:lastModifiedBy>Pooriput Waongenngarm</cp:lastModifiedBy>
  <cp:revision>10</cp:revision>
  <dcterms:created xsi:type="dcterms:W3CDTF">2022-12-22T08:00:19Z</dcterms:created>
  <dcterms:modified xsi:type="dcterms:W3CDTF">2024-08-26T14:43:00Z</dcterms:modified>
</cp:coreProperties>
</file>