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notesMasterIdLst>
    <p:notesMasterId r:id="rId3"/>
  </p:notesMasterIdLst>
  <p:sldIdLst>
    <p:sldId id="280" r:id="rId2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Resultats" id="{50064B89-A0F8-424C-BAA4-2897B520A829}">
          <p14:sldIdLst>
            <p14:sldId id="28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368" userDrawn="1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28" autoAdjust="0"/>
    <p:restoredTop sz="95890"/>
  </p:normalViewPr>
  <p:slideViewPr>
    <p:cSldViewPr snapToGrid="0" snapToObjects="1">
      <p:cViewPr varScale="1">
        <p:scale>
          <a:sx n="75" d="100"/>
          <a:sy n="75" d="100"/>
        </p:scale>
        <p:origin x="2040" y="184"/>
      </p:cViewPr>
      <p:guideLst>
        <p:guide orient="horz" pos="3368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4BF57C-99F9-0949-B180-EF94B753AF74}" type="datetimeFigureOut">
              <a:rPr lang="en-US" smtClean="0"/>
              <a:t>4/26/24</a:t>
            </a:fld>
            <a:endParaRPr lang="en-US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F1C768-AB4E-FC40-8384-A40BAD0CFE8D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6857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5454F-E4B6-2E4B-A02C-F7EFBA348510}" type="datetimeFigureOut">
              <a:rPr lang="en-US" smtClean="0"/>
              <a:t>4/26/24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E04BD-1895-6C4F-8D0D-105A79A34AB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326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5454F-E4B6-2E4B-A02C-F7EFBA348510}" type="datetimeFigureOut">
              <a:rPr lang="en-US" smtClean="0"/>
              <a:t>4/26/24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E04BD-1895-6C4F-8D0D-105A79A34AB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0805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5454F-E4B6-2E4B-A02C-F7EFBA348510}" type="datetimeFigureOut">
              <a:rPr lang="en-US" smtClean="0"/>
              <a:t>4/26/24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E04BD-1895-6C4F-8D0D-105A79A34AB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5085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5454F-E4B6-2E4B-A02C-F7EFBA348510}" type="datetimeFigureOut">
              <a:rPr lang="en-US" smtClean="0"/>
              <a:t>4/26/24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E04BD-1895-6C4F-8D0D-105A79A34AB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9755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5454F-E4B6-2E4B-A02C-F7EFBA348510}" type="datetimeFigureOut">
              <a:rPr lang="en-US" smtClean="0"/>
              <a:t>4/26/24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E04BD-1895-6C4F-8D0D-105A79A34AB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1358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5454F-E4B6-2E4B-A02C-F7EFBA348510}" type="datetimeFigureOut">
              <a:rPr lang="en-US" smtClean="0"/>
              <a:t>4/26/24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E04BD-1895-6C4F-8D0D-105A79A34AB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4290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5454F-E4B6-2E4B-A02C-F7EFBA348510}" type="datetimeFigureOut">
              <a:rPr lang="en-US" smtClean="0"/>
              <a:t>4/26/24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E04BD-1895-6C4F-8D0D-105A79A34AB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5816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5454F-E4B6-2E4B-A02C-F7EFBA348510}" type="datetimeFigureOut">
              <a:rPr lang="en-US" smtClean="0"/>
              <a:t>4/26/24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E04BD-1895-6C4F-8D0D-105A79A34AB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859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5454F-E4B6-2E4B-A02C-F7EFBA348510}" type="datetimeFigureOut">
              <a:rPr lang="en-US" smtClean="0"/>
              <a:t>4/26/24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E04BD-1895-6C4F-8D0D-105A79A34AB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7836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5454F-E4B6-2E4B-A02C-F7EFBA348510}" type="datetimeFigureOut">
              <a:rPr lang="en-US" smtClean="0"/>
              <a:t>4/26/24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E04BD-1895-6C4F-8D0D-105A79A34AB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2026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5454F-E4B6-2E4B-A02C-F7EFBA348510}" type="datetimeFigureOut">
              <a:rPr lang="en-US" smtClean="0"/>
              <a:t>4/26/24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E04BD-1895-6C4F-8D0D-105A79A34AB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8538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E5454F-E4B6-2E4B-A02C-F7EFBA348510}" type="datetimeFigureOut">
              <a:rPr lang="en-US" smtClean="0"/>
              <a:t>4/26/24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2E04BD-1895-6C4F-8D0D-105A79A34AB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950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554D9F9C-C44C-2012-82D3-B02D4E213DC0}"/>
              </a:ext>
            </a:extLst>
          </p:cNvPr>
          <p:cNvSpPr txBox="1"/>
          <p:nvPr/>
        </p:nvSpPr>
        <p:spPr>
          <a:xfrm>
            <a:off x="1667379" y="220193"/>
            <a:ext cx="1964267" cy="923330"/>
          </a:xfrm>
          <a:prstGeom prst="rect">
            <a:avLst/>
          </a:prstGeom>
          <a:noFill/>
          <a:ln w="15875">
            <a:solidFill>
              <a:schemeClr val="accent1">
                <a:shade val="1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COVID-19 positive patients</a:t>
            </a:r>
          </a:p>
          <a:p>
            <a:pPr algn="ctr"/>
            <a:r>
              <a:rPr lang="en-US" dirty="0"/>
              <a:t>N= 526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98FEC38-A720-A3F5-A37D-FCB219681F8D}"/>
              </a:ext>
            </a:extLst>
          </p:cNvPr>
          <p:cNvSpPr txBox="1"/>
          <p:nvPr/>
        </p:nvSpPr>
        <p:spPr>
          <a:xfrm>
            <a:off x="3428668" y="1373741"/>
            <a:ext cx="3775661" cy="1200329"/>
          </a:xfrm>
          <a:prstGeom prst="rect">
            <a:avLst/>
          </a:prstGeom>
          <a:noFill/>
          <a:ln w="15875">
            <a:solidFill>
              <a:schemeClr val="accent1">
                <a:shade val="1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Excluded (N= 481 )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No ICU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No 1 ml of plasmas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No lipid lowering therapy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7F7E91A-00DF-5AB1-2DF6-61045130D92D}"/>
              </a:ext>
            </a:extLst>
          </p:cNvPr>
          <p:cNvSpPr txBox="1"/>
          <p:nvPr/>
        </p:nvSpPr>
        <p:spPr>
          <a:xfrm>
            <a:off x="1667380" y="2985940"/>
            <a:ext cx="1964267" cy="646331"/>
          </a:xfrm>
          <a:prstGeom prst="rect">
            <a:avLst/>
          </a:prstGeom>
          <a:noFill/>
          <a:ln w="15875">
            <a:solidFill>
              <a:schemeClr val="accent1">
                <a:shade val="1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Study population </a:t>
            </a:r>
          </a:p>
          <a:p>
            <a:pPr algn="ctr"/>
            <a:r>
              <a:rPr lang="en-US" dirty="0"/>
              <a:t>N = 37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CE984C1-31E4-67FE-85ED-0A6854FB339C}"/>
              </a:ext>
            </a:extLst>
          </p:cNvPr>
          <p:cNvSpPr txBox="1"/>
          <p:nvPr/>
        </p:nvSpPr>
        <p:spPr>
          <a:xfrm>
            <a:off x="496804" y="5675774"/>
            <a:ext cx="1526400" cy="646331"/>
          </a:xfrm>
          <a:prstGeom prst="rect">
            <a:avLst/>
          </a:prstGeom>
          <a:noFill/>
          <a:ln w="15875">
            <a:solidFill>
              <a:schemeClr val="accent1">
                <a:shade val="1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Survivors</a:t>
            </a:r>
          </a:p>
          <a:p>
            <a:pPr algn="ctr"/>
            <a:r>
              <a:rPr lang="en-US" dirty="0"/>
              <a:t>N = 15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C23F133-E707-1F57-888E-06326166FD5C}"/>
              </a:ext>
            </a:extLst>
          </p:cNvPr>
          <p:cNvSpPr txBox="1"/>
          <p:nvPr/>
        </p:nvSpPr>
        <p:spPr>
          <a:xfrm>
            <a:off x="3278663" y="5678463"/>
            <a:ext cx="1523560" cy="646331"/>
          </a:xfrm>
          <a:prstGeom prst="rect">
            <a:avLst/>
          </a:prstGeom>
          <a:noFill/>
          <a:ln w="15875">
            <a:solidFill>
              <a:schemeClr val="accent1">
                <a:shade val="1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Non-survivors</a:t>
            </a:r>
          </a:p>
          <a:p>
            <a:pPr algn="ctr"/>
            <a:r>
              <a:rPr lang="en-US" dirty="0"/>
              <a:t>N = 16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ED2E592-A8A5-C397-6525-3DDDF831C130}"/>
              </a:ext>
            </a:extLst>
          </p:cNvPr>
          <p:cNvSpPr txBox="1"/>
          <p:nvPr/>
        </p:nvSpPr>
        <p:spPr>
          <a:xfrm>
            <a:off x="5246188" y="3820367"/>
            <a:ext cx="1964267" cy="646331"/>
          </a:xfrm>
          <a:prstGeom prst="rect">
            <a:avLst/>
          </a:prstGeom>
          <a:ln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/>
              <a:t>Apolipoprotein quantification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409DF66-A3AA-6FB2-D7EE-5CF419332D5C}"/>
              </a:ext>
            </a:extLst>
          </p:cNvPr>
          <p:cNvSpPr txBox="1"/>
          <p:nvPr/>
        </p:nvSpPr>
        <p:spPr>
          <a:xfrm>
            <a:off x="5246188" y="5814273"/>
            <a:ext cx="1964267" cy="369332"/>
          </a:xfrm>
          <a:prstGeom prst="rect">
            <a:avLst/>
          </a:prstGeom>
          <a:ln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/>
              <a:t>Lipoprint HDL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7552631-1B82-3682-DE11-4B5EB203D796}"/>
              </a:ext>
            </a:extLst>
          </p:cNvPr>
          <p:cNvSpPr txBox="1"/>
          <p:nvPr/>
        </p:nvSpPr>
        <p:spPr>
          <a:xfrm>
            <a:off x="5246187" y="7591708"/>
            <a:ext cx="1964267" cy="646331"/>
          </a:xfrm>
          <a:prstGeom prst="rect">
            <a:avLst/>
          </a:prstGeom>
          <a:ln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/>
              <a:t>Shotgun proteomics of HDL</a:t>
            </a:r>
          </a:p>
        </p:txBody>
      </p:sp>
      <p:grpSp>
        <p:nvGrpSpPr>
          <p:cNvPr id="74" name="Groupe 73">
            <a:extLst>
              <a:ext uri="{FF2B5EF4-FFF2-40B4-BE49-F238E27FC236}">
                <a16:creationId xmlns:a16="http://schemas.microsoft.com/office/drawing/2014/main" id="{69A3B72B-6407-64D6-1D44-7158A36DF0E0}"/>
              </a:ext>
            </a:extLst>
          </p:cNvPr>
          <p:cNvGrpSpPr/>
          <p:nvPr/>
        </p:nvGrpSpPr>
        <p:grpSpPr>
          <a:xfrm>
            <a:off x="496804" y="3820367"/>
            <a:ext cx="4305419" cy="646331"/>
            <a:chOff x="202337" y="4322687"/>
            <a:chExt cx="4305419" cy="646331"/>
          </a:xfrm>
        </p:grpSpPr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CFD95F64-EDFB-7DE2-3873-15A76AC9C385}"/>
                </a:ext>
              </a:extLst>
            </p:cNvPr>
            <p:cNvSpPr txBox="1"/>
            <p:nvPr/>
          </p:nvSpPr>
          <p:spPr>
            <a:xfrm>
              <a:off x="202337" y="4322687"/>
              <a:ext cx="1526400" cy="646331"/>
            </a:xfrm>
            <a:prstGeom prst="rect">
              <a:avLst/>
            </a:prstGeom>
            <a:noFill/>
            <a:ln w="15875">
              <a:solidFill>
                <a:schemeClr val="accent1">
                  <a:shade val="1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Survivors</a:t>
              </a:r>
            </a:p>
            <a:p>
              <a:pPr algn="ctr"/>
              <a:r>
                <a:rPr lang="en-US" dirty="0"/>
                <a:t>N = 18</a:t>
              </a: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8336A35A-E580-A67D-6AF5-68D7379AE200}"/>
                </a:ext>
              </a:extLst>
            </p:cNvPr>
            <p:cNvSpPr txBox="1"/>
            <p:nvPr/>
          </p:nvSpPr>
          <p:spPr>
            <a:xfrm>
              <a:off x="2984196" y="4322687"/>
              <a:ext cx="1523560" cy="646331"/>
            </a:xfrm>
            <a:prstGeom prst="rect">
              <a:avLst/>
            </a:prstGeom>
            <a:noFill/>
            <a:ln w="15875">
              <a:solidFill>
                <a:schemeClr val="accent1">
                  <a:shade val="1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Non-survivors</a:t>
              </a:r>
            </a:p>
            <a:p>
              <a:pPr algn="ctr"/>
              <a:r>
                <a:rPr lang="en-US" dirty="0"/>
                <a:t>N = 19</a:t>
              </a:r>
            </a:p>
          </p:txBody>
        </p:sp>
      </p:grpSp>
      <p:sp>
        <p:nvSpPr>
          <p:cNvPr id="19" name="ZoneTexte 18">
            <a:extLst>
              <a:ext uri="{FF2B5EF4-FFF2-40B4-BE49-F238E27FC236}">
                <a16:creationId xmlns:a16="http://schemas.microsoft.com/office/drawing/2014/main" id="{EBAABBBC-A300-53E6-5FBE-074BE7F5FF5C}"/>
              </a:ext>
            </a:extLst>
          </p:cNvPr>
          <p:cNvSpPr txBox="1"/>
          <p:nvPr/>
        </p:nvSpPr>
        <p:spPr>
          <a:xfrm>
            <a:off x="496804" y="7591708"/>
            <a:ext cx="1526400" cy="646331"/>
          </a:xfrm>
          <a:prstGeom prst="rect">
            <a:avLst/>
          </a:prstGeom>
          <a:noFill/>
          <a:ln w="15875">
            <a:solidFill>
              <a:schemeClr val="accent1">
                <a:shade val="1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Survivors</a:t>
            </a:r>
          </a:p>
          <a:p>
            <a:pPr algn="ctr"/>
            <a:r>
              <a:rPr lang="en-US" dirty="0"/>
              <a:t>N = 14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DEF9701-51BF-0BC5-6B8B-97865E2AC1E6}"/>
              </a:ext>
            </a:extLst>
          </p:cNvPr>
          <p:cNvSpPr txBox="1"/>
          <p:nvPr/>
        </p:nvSpPr>
        <p:spPr>
          <a:xfrm>
            <a:off x="3278663" y="7597565"/>
            <a:ext cx="1523560" cy="646331"/>
          </a:xfrm>
          <a:prstGeom prst="rect">
            <a:avLst/>
          </a:prstGeom>
          <a:noFill/>
          <a:ln w="15875">
            <a:solidFill>
              <a:schemeClr val="accent1">
                <a:shade val="1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Non-survivors</a:t>
            </a:r>
          </a:p>
          <a:p>
            <a:pPr algn="ctr"/>
            <a:r>
              <a:rPr lang="en-US" dirty="0"/>
              <a:t>N = 15</a:t>
            </a:r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24C13C39-986B-51C3-6FA9-115AA19F8DEA}"/>
              </a:ext>
            </a:extLst>
          </p:cNvPr>
          <p:cNvCxnSpPr>
            <a:cxnSpLocks/>
            <a:stCxn id="4" idx="2"/>
            <a:endCxn id="7" idx="0"/>
          </p:cNvCxnSpPr>
          <p:nvPr/>
        </p:nvCxnSpPr>
        <p:spPr>
          <a:xfrm>
            <a:off x="2649513" y="1143523"/>
            <a:ext cx="1" cy="184241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BEA0148C-9FDE-E3C2-82C9-92FA68A729C5}"/>
              </a:ext>
            </a:extLst>
          </p:cNvPr>
          <p:cNvCxnSpPr>
            <a:cxnSpLocks/>
            <a:stCxn id="6" idx="1"/>
          </p:cNvCxnSpPr>
          <p:nvPr/>
        </p:nvCxnSpPr>
        <p:spPr>
          <a:xfrm flipH="1" flipV="1">
            <a:off x="2646230" y="1973905"/>
            <a:ext cx="782438" cy="1"/>
          </a:xfrm>
          <a:prstGeom prst="line">
            <a:avLst/>
          </a:prstGeom>
          <a:ln w="19050">
            <a:solidFill>
              <a:schemeClr val="tx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Connecteur droit 79">
            <a:extLst>
              <a:ext uri="{FF2B5EF4-FFF2-40B4-BE49-F238E27FC236}">
                <a16:creationId xmlns:a16="http://schemas.microsoft.com/office/drawing/2014/main" id="{E9CDEB3A-6FF1-D9D8-227C-01139316E901}"/>
              </a:ext>
            </a:extLst>
          </p:cNvPr>
          <p:cNvCxnSpPr>
            <a:cxnSpLocks/>
          </p:cNvCxnSpPr>
          <p:nvPr/>
        </p:nvCxnSpPr>
        <p:spPr>
          <a:xfrm>
            <a:off x="2646231" y="3632271"/>
            <a:ext cx="0" cy="428260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Connecteur droit 84">
            <a:extLst>
              <a:ext uri="{FF2B5EF4-FFF2-40B4-BE49-F238E27FC236}">
                <a16:creationId xmlns:a16="http://schemas.microsoft.com/office/drawing/2014/main" id="{7ECC0BAC-DD17-44F7-5511-0DA060BEF316}"/>
              </a:ext>
            </a:extLst>
          </p:cNvPr>
          <p:cNvCxnSpPr>
            <a:cxnSpLocks/>
            <a:stCxn id="17" idx="1"/>
          </p:cNvCxnSpPr>
          <p:nvPr/>
        </p:nvCxnSpPr>
        <p:spPr>
          <a:xfrm flipH="1" flipV="1">
            <a:off x="2646231" y="4143532"/>
            <a:ext cx="632432" cy="1"/>
          </a:xfrm>
          <a:prstGeom prst="line">
            <a:avLst/>
          </a:prstGeom>
          <a:ln w="19050">
            <a:solidFill>
              <a:schemeClr val="tx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Connecteur droit 87">
            <a:extLst>
              <a:ext uri="{FF2B5EF4-FFF2-40B4-BE49-F238E27FC236}">
                <a16:creationId xmlns:a16="http://schemas.microsoft.com/office/drawing/2014/main" id="{4E01D540-E9FE-C354-8A1C-3560182017CA}"/>
              </a:ext>
            </a:extLst>
          </p:cNvPr>
          <p:cNvCxnSpPr>
            <a:cxnSpLocks/>
            <a:stCxn id="16" idx="3"/>
          </p:cNvCxnSpPr>
          <p:nvPr/>
        </p:nvCxnSpPr>
        <p:spPr>
          <a:xfrm flipV="1">
            <a:off x="2023204" y="4143532"/>
            <a:ext cx="623026" cy="1"/>
          </a:xfrm>
          <a:prstGeom prst="line">
            <a:avLst/>
          </a:prstGeom>
          <a:ln w="19050">
            <a:solidFill>
              <a:schemeClr val="tx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Connecteur droit 91">
            <a:extLst>
              <a:ext uri="{FF2B5EF4-FFF2-40B4-BE49-F238E27FC236}">
                <a16:creationId xmlns:a16="http://schemas.microsoft.com/office/drawing/2014/main" id="{059D7923-220C-0D6A-61E3-31DBA23A0199}"/>
              </a:ext>
            </a:extLst>
          </p:cNvPr>
          <p:cNvCxnSpPr>
            <a:cxnSpLocks/>
            <a:stCxn id="9" idx="1"/>
          </p:cNvCxnSpPr>
          <p:nvPr/>
        </p:nvCxnSpPr>
        <p:spPr>
          <a:xfrm flipH="1" flipV="1">
            <a:off x="2655634" y="5997538"/>
            <a:ext cx="623029" cy="4091"/>
          </a:xfrm>
          <a:prstGeom prst="line">
            <a:avLst/>
          </a:prstGeom>
          <a:ln w="19050">
            <a:solidFill>
              <a:schemeClr val="tx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Connecteur droit 92">
            <a:extLst>
              <a:ext uri="{FF2B5EF4-FFF2-40B4-BE49-F238E27FC236}">
                <a16:creationId xmlns:a16="http://schemas.microsoft.com/office/drawing/2014/main" id="{AFB16EC9-C19F-2C01-F5F4-4D5B17114AC0}"/>
              </a:ext>
            </a:extLst>
          </p:cNvPr>
          <p:cNvCxnSpPr>
            <a:cxnSpLocks/>
            <a:stCxn id="8" idx="3"/>
          </p:cNvCxnSpPr>
          <p:nvPr/>
        </p:nvCxnSpPr>
        <p:spPr>
          <a:xfrm flipV="1">
            <a:off x="2023204" y="5997538"/>
            <a:ext cx="632430" cy="1402"/>
          </a:xfrm>
          <a:prstGeom prst="line">
            <a:avLst/>
          </a:prstGeom>
          <a:ln w="19050">
            <a:solidFill>
              <a:schemeClr val="tx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Connecteur droit 100">
            <a:extLst>
              <a:ext uri="{FF2B5EF4-FFF2-40B4-BE49-F238E27FC236}">
                <a16:creationId xmlns:a16="http://schemas.microsoft.com/office/drawing/2014/main" id="{656D5DE1-8D9F-2457-273E-58024AC980A4}"/>
              </a:ext>
            </a:extLst>
          </p:cNvPr>
          <p:cNvCxnSpPr>
            <a:cxnSpLocks/>
            <a:stCxn id="19" idx="3"/>
          </p:cNvCxnSpPr>
          <p:nvPr/>
        </p:nvCxnSpPr>
        <p:spPr>
          <a:xfrm>
            <a:off x="2023204" y="7914874"/>
            <a:ext cx="613624" cy="5857"/>
          </a:xfrm>
          <a:prstGeom prst="line">
            <a:avLst/>
          </a:prstGeom>
          <a:ln w="19050">
            <a:solidFill>
              <a:schemeClr val="tx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Connecteur droit 101">
            <a:extLst>
              <a:ext uri="{FF2B5EF4-FFF2-40B4-BE49-F238E27FC236}">
                <a16:creationId xmlns:a16="http://schemas.microsoft.com/office/drawing/2014/main" id="{C106CEE8-7699-DDAA-6882-4F655BE06C36}"/>
              </a:ext>
            </a:extLst>
          </p:cNvPr>
          <p:cNvCxnSpPr>
            <a:cxnSpLocks/>
            <a:stCxn id="20" idx="1"/>
          </p:cNvCxnSpPr>
          <p:nvPr/>
        </p:nvCxnSpPr>
        <p:spPr>
          <a:xfrm flipH="1">
            <a:off x="2646230" y="7920731"/>
            <a:ext cx="632433" cy="0"/>
          </a:xfrm>
          <a:prstGeom prst="line">
            <a:avLst/>
          </a:prstGeom>
          <a:ln w="19050">
            <a:solidFill>
              <a:schemeClr val="tx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Rectangle : coins arrondis 107">
            <a:extLst>
              <a:ext uri="{FF2B5EF4-FFF2-40B4-BE49-F238E27FC236}">
                <a16:creationId xmlns:a16="http://schemas.microsoft.com/office/drawing/2014/main" id="{56A99C91-BB13-3BE4-F8E1-66903D464641}"/>
              </a:ext>
            </a:extLst>
          </p:cNvPr>
          <p:cNvSpPr/>
          <p:nvPr/>
        </p:nvSpPr>
        <p:spPr>
          <a:xfrm>
            <a:off x="3278662" y="4557912"/>
            <a:ext cx="3925667" cy="1079428"/>
          </a:xfrm>
          <a:prstGeom prst="roundRect">
            <a:avLst>
              <a:gd name="adj" fmla="val 28556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 samples of survivors and 3 samples of non-survivors have no volume required for the experiment</a:t>
            </a:r>
          </a:p>
        </p:txBody>
      </p:sp>
      <p:sp>
        <p:nvSpPr>
          <p:cNvPr id="109" name="Rectangle : coins arrondis 108">
            <a:extLst>
              <a:ext uri="{FF2B5EF4-FFF2-40B4-BE49-F238E27FC236}">
                <a16:creationId xmlns:a16="http://schemas.microsoft.com/office/drawing/2014/main" id="{2103234C-0667-06C5-512A-F3A3AFD8B14F}"/>
              </a:ext>
            </a:extLst>
          </p:cNvPr>
          <p:cNvSpPr/>
          <p:nvPr/>
        </p:nvSpPr>
        <p:spPr>
          <a:xfrm>
            <a:off x="3269259" y="6411917"/>
            <a:ext cx="3925667" cy="1079428"/>
          </a:xfrm>
          <a:prstGeom prst="roundRect">
            <a:avLst>
              <a:gd name="adj" fmla="val 28556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a sample of survivors and a sample of non-survivors have no volume required for the experiment</a:t>
            </a:r>
          </a:p>
        </p:txBody>
      </p:sp>
      <p:cxnSp>
        <p:nvCxnSpPr>
          <p:cNvPr id="110" name="Connecteur droit 109">
            <a:extLst>
              <a:ext uri="{FF2B5EF4-FFF2-40B4-BE49-F238E27FC236}">
                <a16:creationId xmlns:a16="http://schemas.microsoft.com/office/drawing/2014/main" id="{9014E48C-07B5-5097-91D7-BDBC5881CDF9}"/>
              </a:ext>
            </a:extLst>
          </p:cNvPr>
          <p:cNvCxnSpPr>
            <a:cxnSpLocks/>
            <a:stCxn id="108" idx="1"/>
          </p:cNvCxnSpPr>
          <p:nvPr/>
        </p:nvCxnSpPr>
        <p:spPr>
          <a:xfrm flipH="1">
            <a:off x="2646230" y="5097626"/>
            <a:ext cx="632432" cy="0"/>
          </a:xfrm>
          <a:prstGeom prst="line">
            <a:avLst/>
          </a:prstGeom>
          <a:ln w="19050">
            <a:solidFill>
              <a:schemeClr val="tx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Connecteur droit 114">
            <a:extLst>
              <a:ext uri="{FF2B5EF4-FFF2-40B4-BE49-F238E27FC236}">
                <a16:creationId xmlns:a16="http://schemas.microsoft.com/office/drawing/2014/main" id="{8639E334-FEE7-0A63-6029-14EE1546866F}"/>
              </a:ext>
            </a:extLst>
          </p:cNvPr>
          <p:cNvCxnSpPr>
            <a:cxnSpLocks/>
            <a:stCxn id="109" idx="1"/>
          </p:cNvCxnSpPr>
          <p:nvPr/>
        </p:nvCxnSpPr>
        <p:spPr>
          <a:xfrm flipH="1">
            <a:off x="2655634" y="6951631"/>
            <a:ext cx="613625" cy="0"/>
          </a:xfrm>
          <a:prstGeom prst="line">
            <a:avLst/>
          </a:prstGeom>
          <a:ln w="19050">
            <a:solidFill>
              <a:schemeClr val="tx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ZoneTexte 117">
            <a:extLst>
              <a:ext uri="{FF2B5EF4-FFF2-40B4-BE49-F238E27FC236}">
                <a16:creationId xmlns:a16="http://schemas.microsoft.com/office/drawing/2014/main" id="{EB71D5BD-2CDF-0307-0A4F-B5456B8FA354}"/>
              </a:ext>
            </a:extLst>
          </p:cNvPr>
          <p:cNvSpPr txBox="1"/>
          <p:nvPr/>
        </p:nvSpPr>
        <p:spPr>
          <a:xfrm>
            <a:off x="0" y="9207138"/>
            <a:ext cx="34735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Figure S1 : Flow chart of the study.</a:t>
            </a:r>
          </a:p>
        </p:txBody>
      </p:sp>
    </p:spTree>
    <p:extLst>
      <p:ext uri="{BB962C8B-B14F-4D97-AF65-F5344CB8AC3E}">
        <p14:creationId xmlns:p14="http://schemas.microsoft.com/office/powerpoint/2010/main" val="221917342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99335</TotalTime>
  <Words>101</Words>
  <Application>Microsoft Macintosh PowerPoint</Application>
  <PresentationFormat>Personnalisé</PresentationFormat>
  <Paragraphs>26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Floran Begue</dc:creator>
  <cp:lastModifiedBy>Floran Begue</cp:lastModifiedBy>
  <cp:revision>76</cp:revision>
  <cp:lastPrinted>2022-07-21T14:17:33Z</cp:lastPrinted>
  <dcterms:created xsi:type="dcterms:W3CDTF">2022-01-16T07:28:30Z</dcterms:created>
  <dcterms:modified xsi:type="dcterms:W3CDTF">2024-04-26T07:27:34Z</dcterms:modified>
</cp:coreProperties>
</file>