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drawings/drawing3.xml" ContentType="application/vnd.openxmlformats-officedocument.drawingml.chartshap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73" r:id="rId2"/>
    <p:sldId id="274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588" autoAdjust="0"/>
    <p:restoredTop sz="94660"/>
  </p:normalViewPr>
  <p:slideViewPr>
    <p:cSldViewPr>
      <p:cViewPr>
        <p:scale>
          <a:sx n="60" d="100"/>
          <a:sy n="60" d="100"/>
        </p:scale>
        <p:origin x="-1824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fgan\Desktop\MTT%20Transfected%20cell%20line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Office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G:\MTT%20DAPT%20NEW%206.9.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autoTitleDeleted val="1"/>
    <c:plotArea>
      <c:layout>
        <c:manualLayout>
          <c:layoutTarget val="inner"/>
          <c:xMode val="edge"/>
          <c:yMode val="edge"/>
          <c:x val="9.8805159215113708E-2"/>
          <c:y val="0.15298322488499402"/>
          <c:w val="0.8346828521434837"/>
          <c:h val="0.67955161854768276"/>
        </c:manualLayout>
      </c:layout>
      <c:lineChart>
        <c:grouping val="standard"/>
        <c:ser>
          <c:idx val="0"/>
          <c:order val="0"/>
          <c:tx>
            <c:strRef>
              <c:f>Sheet1!$B$13</c:f>
              <c:strCache>
                <c:ptCount val="1"/>
                <c:pt idx="0">
                  <c:v>CaSki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errBars>
            <c:errDir val="y"/>
            <c:errBarType val="both"/>
            <c:errValType val="stdErr"/>
            <c:spPr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Sheet1!$C$12:$G$12</c:f>
              <c:numCache>
                <c:formatCode>General</c:formatCode>
                <c:ptCount val="5"/>
                <c:pt idx="0">
                  <c:v>0.30000000000000032</c:v>
                </c:pt>
                <c:pt idx="1">
                  <c:v>1.2</c:v>
                </c:pt>
                <c:pt idx="2">
                  <c:v>2.5</c:v>
                </c:pt>
                <c:pt idx="3">
                  <c:v>5</c:v>
                </c:pt>
                <c:pt idx="4">
                  <c:v>10</c:v>
                </c:pt>
              </c:numCache>
            </c:numRef>
          </c:cat>
          <c:val>
            <c:numRef>
              <c:f>Sheet1!$C$13:$G$13</c:f>
              <c:numCache>
                <c:formatCode>General</c:formatCode>
                <c:ptCount val="5"/>
                <c:pt idx="0">
                  <c:v>100</c:v>
                </c:pt>
                <c:pt idx="1">
                  <c:v>98.86999999999999</c:v>
                </c:pt>
                <c:pt idx="2">
                  <c:v>96.36</c:v>
                </c:pt>
                <c:pt idx="3">
                  <c:v>95.5</c:v>
                </c:pt>
                <c:pt idx="4">
                  <c:v>93.36</c:v>
                </c:pt>
              </c:numCache>
            </c:numRef>
          </c:val>
        </c:ser>
        <c:ser>
          <c:idx val="1"/>
          <c:order val="1"/>
          <c:tx>
            <c:strRef>
              <c:f>Sheet1!$B$14</c:f>
              <c:strCache>
                <c:ptCount val="1"/>
                <c:pt idx="0">
                  <c:v>C33A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errBars>
            <c:errDir val="y"/>
            <c:errBarType val="both"/>
            <c:errValType val="stdErr"/>
            <c:spPr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Sheet1!$C$12:$G$12</c:f>
              <c:numCache>
                <c:formatCode>General</c:formatCode>
                <c:ptCount val="5"/>
                <c:pt idx="0">
                  <c:v>0.30000000000000032</c:v>
                </c:pt>
                <c:pt idx="1">
                  <c:v>1.2</c:v>
                </c:pt>
                <c:pt idx="2">
                  <c:v>2.5</c:v>
                </c:pt>
                <c:pt idx="3">
                  <c:v>5</c:v>
                </c:pt>
                <c:pt idx="4">
                  <c:v>10</c:v>
                </c:pt>
              </c:numCache>
            </c:numRef>
          </c:cat>
          <c:val>
            <c:numRef>
              <c:f>Sheet1!$C$14:$G$14</c:f>
              <c:numCache>
                <c:formatCode>General</c:formatCode>
                <c:ptCount val="5"/>
                <c:pt idx="0">
                  <c:v>100</c:v>
                </c:pt>
                <c:pt idx="1">
                  <c:v>99.09</c:v>
                </c:pt>
                <c:pt idx="2">
                  <c:v>98.910000000000025</c:v>
                </c:pt>
                <c:pt idx="3">
                  <c:v>90.210000000000022</c:v>
                </c:pt>
                <c:pt idx="4">
                  <c:v>89.169999999999987</c:v>
                </c:pt>
              </c:numCache>
            </c:numRef>
          </c:val>
        </c:ser>
        <c:marker val="1"/>
        <c:axId val="67626496"/>
        <c:axId val="67628032"/>
      </c:lineChart>
      <c:catAx>
        <c:axId val="6762649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28032"/>
        <c:crosses val="autoZero"/>
        <c:auto val="1"/>
        <c:lblAlgn val="ctr"/>
        <c:lblOffset val="100"/>
      </c:catAx>
      <c:valAx>
        <c:axId val="6762803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26496"/>
        <c:crosses val="autoZero"/>
        <c:crossBetween val="between"/>
      </c:valAx>
      <c:spPr>
        <a:noFill/>
        <a:ln w="19050">
          <a:solidFill>
            <a:schemeClr val="tx2">
              <a:lumMod val="75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44797403463107288"/>
          <c:y val="0.65024673874985739"/>
          <c:w val="0.43284142623602706"/>
          <c:h val="0.13866206411220849"/>
        </c:manualLayout>
      </c:layout>
      <c:spPr>
        <a:noFill/>
        <a:ln w="19050">
          <a:solidFill>
            <a:schemeClr val="tx2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solidFill>
      <a:schemeClr val="lt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369203849518819"/>
          <c:y val="0.15682925051035307"/>
          <c:w val="0.84575240594925638"/>
          <c:h val="0.6888108778069405"/>
        </c:manualLayout>
      </c:layout>
      <c:lineChart>
        <c:grouping val="standard"/>
        <c:ser>
          <c:idx val="0"/>
          <c:order val="0"/>
          <c:tx>
            <c:strRef>
              <c:f>Sheet1!$B$42</c:f>
              <c:strCache>
                <c:ptCount val="1"/>
                <c:pt idx="0">
                  <c:v>CaSki</c:v>
                </c:pt>
              </c:strCache>
            </c:strRef>
          </c:tx>
          <c:spPr>
            <a:ln w="22225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2">
                  <a:lumMod val="75000"/>
                </a:schemeClr>
              </a:solidFill>
              <a:ln w="9525">
                <a:solidFill>
                  <a:schemeClr val="accent2">
                    <a:lumMod val="75000"/>
                  </a:schemeClr>
                </a:solidFill>
                <a:round/>
              </a:ln>
              <a:effectLst/>
            </c:spPr>
          </c:marker>
          <c:errBars>
            <c:errDir val="y"/>
            <c:errBarType val="both"/>
            <c:errValType val="percentage"/>
            <c:val val="5"/>
            <c:spPr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Sheet1!$C$41:$G$41</c:f>
              <c:numCache>
                <c:formatCode>General</c:formatCode>
                <c:ptCount val="5"/>
                <c:pt idx="0">
                  <c:v>0.30000000000000032</c:v>
                </c:pt>
                <c:pt idx="1">
                  <c:v>1.2</c:v>
                </c:pt>
                <c:pt idx="2">
                  <c:v>2.5</c:v>
                </c:pt>
                <c:pt idx="3">
                  <c:v>5</c:v>
                </c:pt>
                <c:pt idx="4">
                  <c:v>10</c:v>
                </c:pt>
              </c:numCache>
            </c:numRef>
          </c:cat>
          <c:val>
            <c:numRef>
              <c:f>Sheet1!$C$42:$G$42</c:f>
              <c:numCache>
                <c:formatCode>General</c:formatCode>
                <c:ptCount val="5"/>
                <c:pt idx="0">
                  <c:v>100</c:v>
                </c:pt>
                <c:pt idx="1">
                  <c:v>98.28</c:v>
                </c:pt>
                <c:pt idx="2">
                  <c:v>93.83</c:v>
                </c:pt>
                <c:pt idx="3">
                  <c:v>91.11</c:v>
                </c:pt>
                <c:pt idx="4">
                  <c:v>81.349999999999994</c:v>
                </c:pt>
              </c:numCache>
            </c:numRef>
          </c:val>
        </c:ser>
        <c:ser>
          <c:idx val="1"/>
          <c:order val="1"/>
          <c:tx>
            <c:strRef>
              <c:f>Sheet1!$B$43</c:f>
              <c:strCache>
                <c:ptCount val="1"/>
                <c:pt idx="0">
                  <c:v>C33A</c:v>
                </c:pt>
              </c:strCache>
            </c:strRef>
          </c:tx>
          <c:spPr>
            <a:ln w="2222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4">
                  <a:lumMod val="75000"/>
                </a:schemeClr>
              </a:solidFill>
              <a:ln w="9525">
                <a:solidFill>
                  <a:schemeClr val="accent4">
                    <a:lumMod val="75000"/>
                  </a:schemeClr>
                </a:solidFill>
                <a:round/>
              </a:ln>
              <a:effectLst/>
            </c:spPr>
          </c:marker>
          <c:errBars>
            <c:errDir val="y"/>
            <c:errBarType val="both"/>
            <c:errValType val="percentage"/>
            <c:val val="5"/>
            <c:spPr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Sheet1!$C$41:$G$41</c:f>
              <c:numCache>
                <c:formatCode>General</c:formatCode>
                <c:ptCount val="5"/>
                <c:pt idx="0">
                  <c:v>0.30000000000000032</c:v>
                </c:pt>
                <c:pt idx="1">
                  <c:v>1.2</c:v>
                </c:pt>
                <c:pt idx="2">
                  <c:v>2.5</c:v>
                </c:pt>
                <c:pt idx="3">
                  <c:v>5</c:v>
                </c:pt>
                <c:pt idx="4">
                  <c:v>10</c:v>
                </c:pt>
              </c:numCache>
            </c:numRef>
          </c:cat>
          <c:val>
            <c:numRef>
              <c:f>Sheet1!$C$43:$G$43</c:f>
              <c:numCache>
                <c:formatCode>General</c:formatCode>
                <c:ptCount val="5"/>
                <c:pt idx="0">
                  <c:v>100</c:v>
                </c:pt>
                <c:pt idx="1">
                  <c:v>99.76</c:v>
                </c:pt>
                <c:pt idx="2">
                  <c:v>96.89</c:v>
                </c:pt>
                <c:pt idx="3">
                  <c:v>92.29</c:v>
                </c:pt>
                <c:pt idx="4">
                  <c:v>86.53</c:v>
                </c:pt>
              </c:numCache>
            </c:numRef>
          </c:val>
        </c:ser>
        <c:marker val="1"/>
        <c:axId val="70190592"/>
        <c:axId val="70297088"/>
      </c:lineChart>
      <c:catAx>
        <c:axId val="7019059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70297088"/>
        <c:crosses val="autoZero"/>
        <c:auto val="1"/>
        <c:lblAlgn val="ctr"/>
        <c:lblOffset val="100"/>
      </c:catAx>
      <c:valAx>
        <c:axId val="7029708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7019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530054680664918"/>
          <c:y val="0.57870370370370372"/>
          <c:w val="0.52359261669338386"/>
          <c:h val="0.19738506034957673"/>
        </c:manualLayout>
      </c:layout>
      <c:spPr>
        <a:ln w="19050">
          <a:solidFill>
            <a:srgbClr val="44546A"/>
          </a:solidFill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</c:chart>
  <c:spPr>
    <a:solidFill>
      <a:schemeClr val="lt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100"/>
      </a:pPr>
      <a:endParaRPr lang="en-US"/>
    </a:p>
  </c:txPr>
  <c:externalData r:id="rId2"/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style val="8"/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/>
              <a:t>Spectrophotometric</a:t>
            </a:r>
            <a:r>
              <a:rPr lang="en-US" b="1" baseline="0" dirty="0"/>
              <a:t> Reading of </a:t>
            </a:r>
            <a:r>
              <a:rPr lang="en-US" b="1" baseline="0" dirty="0" smtClean="0"/>
              <a:t>purified total </a:t>
            </a:r>
            <a:r>
              <a:rPr lang="en-US" b="1" baseline="0" dirty="0"/>
              <a:t>RNA </a:t>
            </a:r>
            <a:r>
              <a:rPr lang="en-US" b="1" baseline="0" dirty="0" smtClean="0"/>
              <a:t> </a:t>
            </a:r>
            <a:r>
              <a:rPr lang="en-US" b="1" baseline="0" dirty="0"/>
              <a:t>in  </a:t>
            </a:r>
            <a:r>
              <a:rPr lang="en-US" b="1" dirty="0" err="1" smtClean="0"/>
              <a:t>ng</a:t>
            </a:r>
            <a:r>
              <a:rPr lang="en-US" b="1" dirty="0" smtClean="0"/>
              <a:t>/µL</a:t>
            </a:r>
            <a:endParaRPr lang="en-US" b="1" dirty="0"/>
          </a:p>
        </c:rich>
      </c:tx>
      <c:layout>
        <c:manualLayout>
          <c:xMode val="edge"/>
          <c:yMode val="edge"/>
          <c:x val="0.15457409985663612"/>
          <c:y val="5.0925763431466986E-2"/>
        </c:manualLayout>
      </c:layout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Sheet1!$B$17</c:f>
              <c:strCache>
                <c:ptCount val="1"/>
                <c:pt idx="0">
                  <c:v>ng/µl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errBars>
            <c:errBarType val="both"/>
            <c:errValType val="stdErr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Sheet1!$A$18:$A$24</c:f>
              <c:strCache>
                <c:ptCount val="7"/>
                <c:pt idx="0">
                  <c:v>C33A control</c:v>
                </c:pt>
                <c:pt idx="1">
                  <c:v>C33A1.5µg Tat</c:v>
                </c:pt>
                <c:pt idx="2">
                  <c:v>C33A 3.0µg Tat</c:v>
                </c:pt>
                <c:pt idx="3">
                  <c:v>C33A1.5µg migR1</c:v>
                </c:pt>
                <c:pt idx="4">
                  <c:v>C33A3.0µg migR1</c:v>
                </c:pt>
                <c:pt idx="5">
                  <c:v>C33A1.5µg pNL4.3</c:v>
                </c:pt>
                <c:pt idx="6">
                  <c:v>C33A3.0µg pNL4.3</c:v>
                </c:pt>
              </c:strCache>
            </c:strRef>
          </c:cat>
          <c:val>
            <c:numRef>
              <c:f>Sheet1!$B$18:$B$24</c:f>
              <c:numCache>
                <c:formatCode>General</c:formatCode>
                <c:ptCount val="7"/>
                <c:pt idx="0">
                  <c:v>272.8</c:v>
                </c:pt>
                <c:pt idx="1">
                  <c:v>296.2999999999995</c:v>
                </c:pt>
                <c:pt idx="2">
                  <c:v>222.5</c:v>
                </c:pt>
                <c:pt idx="3">
                  <c:v>215.1</c:v>
                </c:pt>
                <c:pt idx="4">
                  <c:v>225.95000000000007</c:v>
                </c:pt>
                <c:pt idx="5">
                  <c:v>259.8</c:v>
                </c:pt>
                <c:pt idx="6">
                  <c:v>280.45000000000005</c:v>
                </c:pt>
              </c:numCache>
            </c:numRef>
          </c:val>
        </c:ser>
        <c:gapWidth val="219"/>
        <c:overlap val="-27"/>
        <c:axId val="73539584"/>
        <c:axId val="73543040"/>
      </c:barChart>
      <c:catAx>
        <c:axId val="735395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543040"/>
        <c:crosses val="autoZero"/>
        <c:auto val="1"/>
        <c:lblAlgn val="ctr"/>
        <c:lblOffset val="100"/>
      </c:catAx>
      <c:valAx>
        <c:axId val="7354304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539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Spectrophotometric reading of </a:t>
            </a:r>
            <a:r>
              <a:rPr lang="en-US" b="1" dirty="0" smtClean="0"/>
              <a:t>purified total </a:t>
            </a:r>
            <a:r>
              <a:rPr lang="en-US" b="1" dirty="0"/>
              <a:t>RNA </a:t>
            </a:r>
            <a:r>
              <a:rPr lang="en-US" b="1" dirty="0" smtClean="0"/>
              <a:t> </a:t>
            </a:r>
            <a:r>
              <a:rPr lang="en-US" b="1" dirty="0"/>
              <a:t>in </a:t>
            </a:r>
            <a:r>
              <a:rPr lang="en-US" b="1" dirty="0" err="1" smtClean="0"/>
              <a:t>ng</a:t>
            </a:r>
            <a:r>
              <a:rPr lang="en-US" b="1" dirty="0" smtClean="0"/>
              <a:t>/</a:t>
            </a:r>
            <a:r>
              <a:rPr lang="en-US" b="1" dirty="0" err="1" smtClean="0"/>
              <a:t>uL</a:t>
            </a:r>
            <a:endParaRPr lang="en-US" b="1" dirty="0"/>
          </a:p>
        </c:rich>
      </c:tx>
      <c:layout/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7152102503150971"/>
          <c:y val="0.47750068832931636"/>
          <c:w val="0.77145931155184944"/>
          <c:h val="0.33913985402588132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errBars>
            <c:errBarType val="plus"/>
            <c:errValType val="stdErr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Sheet1!$A$25:$A$31</c:f>
              <c:strCache>
                <c:ptCount val="7"/>
                <c:pt idx="0">
                  <c:v>Caski Control</c:v>
                </c:pt>
                <c:pt idx="1">
                  <c:v>CaSki1.5µg Tat</c:v>
                </c:pt>
                <c:pt idx="2">
                  <c:v>CaSki3.0µg Tat</c:v>
                </c:pt>
                <c:pt idx="3">
                  <c:v>CaSki1.5µg migR1</c:v>
                </c:pt>
                <c:pt idx="4">
                  <c:v>CaSki 3.0µg migR1</c:v>
                </c:pt>
                <c:pt idx="5">
                  <c:v>CaSki1.5µg pNL4.3</c:v>
                </c:pt>
                <c:pt idx="6">
                  <c:v>CaSki 3.0µg pNl4.3</c:v>
                </c:pt>
              </c:strCache>
            </c:strRef>
          </c:cat>
          <c:val>
            <c:numRef>
              <c:f>Sheet1!$B$25:$B$31</c:f>
              <c:numCache>
                <c:formatCode>General</c:formatCode>
                <c:ptCount val="7"/>
                <c:pt idx="0">
                  <c:v>512.5</c:v>
                </c:pt>
                <c:pt idx="1">
                  <c:v>384.20000000000005</c:v>
                </c:pt>
                <c:pt idx="2">
                  <c:v>344.54999999999995</c:v>
                </c:pt>
                <c:pt idx="3">
                  <c:v>482.05</c:v>
                </c:pt>
                <c:pt idx="4">
                  <c:v>369.95000000000005</c:v>
                </c:pt>
                <c:pt idx="5">
                  <c:v>394.15000000000032</c:v>
                </c:pt>
                <c:pt idx="6">
                  <c:v>255.29999999999998</c:v>
                </c:pt>
              </c:numCache>
            </c:numRef>
          </c:val>
        </c:ser>
        <c:gapWidth val="219"/>
        <c:overlap val="-27"/>
        <c:axId val="73600000"/>
        <c:axId val="73601792"/>
      </c:barChart>
      <c:catAx>
        <c:axId val="7360000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601792"/>
        <c:crosses val="autoZero"/>
        <c:auto val="1"/>
        <c:lblAlgn val="ctr"/>
        <c:lblOffset val="100"/>
      </c:catAx>
      <c:valAx>
        <c:axId val="7360179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600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autoTitleDeleted val="1"/>
    <c:plotArea>
      <c:layout>
        <c:manualLayout>
          <c:layoutTarget val="inner"/>
          <c:xMode val="edge"/>
          <c:yMode val="edge"/>
          <c:x val="0.21824268848176781"/>
          <c:y val="0.22349647608982484"/>
          <c:w val="0.73874041095704845"/>
          <c:h val="0.59285401052274111"/>
        </c:manualLayout>
      </c:layout>
      <c:lineChart>
        <c:grouping val="standard"/>
        <c:ser>
          <c:idx val="0"/>
          <c:order val="0"/>
          <c:tx>
            <c:strRef>
              <c:f>Sheet1!$G$70</c:f>
              <c:strCache>
                <c:ptCount val="1"/>
                <c:pt idx="0">
                  <c:v>Caski cell line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rgbClr val="C00000"/>
                </a:solidFill>
              </a:ln>
              <a:effectLst/>
            </c:spPr>
          </c:marker>
          <c:errBars>
            <c:errDir val="y"/>
            <c:errBarType val="both"/>
            <c:errValType val="percentage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Sheet1!$F$71:$F$75</c:f>
              <c:strCache>
                <c:ptCount val="5"/>
                <c:pt idx="0">
                  <c:v>Mock</c:v>
                </c:pt>
                <c:pt idx="1">
                  <c:v>0.050</c:v>
                </c:pt>
                <c:pt idx="2">
                  <c:v>0.075</c:v>
                </c:pt>
                <c:pt idx="3">
                  <c:v>0.100</c:v>
                </c:pt>
                <c:pt idx="4">
                  <c:v>0.50</c:v>
                </c:pt>
              </c:strCache>
            </c:strRef>
          </c:cat>
          <c:val>
            <c:numRef>
              <c:f>Sheet1!$G$71:$G$75</c:f>
              <c:numCache>
                <c:formatCode>0.00</c:formatCode>
                <c:ptCount val="5"/>
                <c:pt idx="0" formatCode="General">
                  <c:v>100</c:v>
                </c:pt>
                <c:pt idx="1">
                  <c:v>96.208530805687118</c:v>
                </c:pt>
                <c:pt idx="2">
                  <c:v>85.545023696682463</c:v>
                </c:pt>
                <c:pt idx="3">
                  <c:v>70.616113744075946</c:v>
                </c:pt>
                <c:pt idx="4">
                  <c:v>61.853999999999999</c:v>
                </c:pt>
              </c:numCache>
            </c:numRef>
          </c:val>
        </c:ser>
        <c:marker val="1"/>
        <c:axId val="74367360"/>
        <c:axId val="74369280"/>
      </c:lineChart>
      <c:catAx>
        <c:axId val="74367360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Concentration</a:t>
                </a:r>
                <a:r>
                  <a:rPr lang="en-US" b="1" baseline="0"/>
                  <a:t> µM/L</a:t>
                </a:r>
                <a:endParaRPr lang="en-US" b="1"/>
              </a:p>
            </c:rich>
          </c:tx>
          <c:layout>
            <c:manualLayout>
              <c:xMode val="edge"/>
              <c:yMode val="edge"/>
              <c:x val="0.39918401866433401"/>
              <c:y val="0.91273646349761839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369280"/>
        <c:crosses val="autoZero"/>
        <c:auto val="1"/>
        <c:lblAlgn val="ctr"/>
        <c:lblOffset val="100"/>
      </c:catAx>
      <c:valAx>
        <c:axId val="7436928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i="0" u="none" strike="noStrike" baseline="0">
                    <a:effectLst/>
                  </a:rPr>
                  <a:t>Cell Viability (%)</a:t>
                </a:r>
                <a:endParaRPr lang="en-US" b="1"/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367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/>
  <c:userShapes r:id="rId2"/>
</c:chartSpace>
</file>

<file path=ppt/drawing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0.0327</cdr:y>
    </cdr:from>
    <cdr:to>
      <cdr:x>1</cdr:x>
      <cdr:y>0.20352</cdr:y>
    </cdr:to>
    <cdr:sp macro="" textlink="">
      <cdr:nvSpPr>
        <cdr:cNvPr id="2" name="TextBox 10"/>
        <cdr:cNvSpPr txBox="1"/>
      </cdr:nvSpPr>
      <cdr:spPr>
        <a:xfrm xmlns:a="http://schemas.openxmlformats.org/drawingml/2006/main">
          <a:off x="0" y="75456"/>
          <a:ext cx="3078088" cy="394212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100" b="1" dirty="0" err="1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Transfected</a:t>
          </a:r>
          <a:r>
            <a:rPr lang="en-US" sz="1100" b="1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sz="1100" b="1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cell </a:t>
          </a:r>
          <a:r>
            <a:rPr lang="en-US" b="1" dirty="0" smtClean="0"/>
            <a:t> li</a:t>
          </a:r>
          <a:r>
            <a:rPr lang="en-US" sz="1100" b="1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nes </a:t>
          </a:r>
          <a:r>
            <a:rPr lang="en-US" sz="1100" b="1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with </a:t>
          </a:r>
          <a:r>
            <a:rPr lang="en-US" sz="1100" b="1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p</a:t>
          </a:r>
          <a:r>
            <a:rPr lang="en-US" sz="1100" b="1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NL4.3 </a:t>
          </a: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b="1" dirty="0" smtClean="0"/>
            <a:t>p</a:t>
          </a:r>
          <a:r>
            <a:rPr lang="en-US" sz="1100" b="1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lasmid </a:t>
          </a:r>
          <a:r>
            <a:rPr lang="en-US" sz="1100" b="1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DNA</a:t>
          </a:r>
          <a:endParaRPr lang="en-US" dirty="0">
            <a:effectLst/>
          </a:endParaRPr>
        </a:p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0.39392</cdr:x>
      <cdr:y>0.90394</cdr:y>
    </cdr:from>
    <cdr:to>
      <cdr:x>0.70437</cdr:x>
      <cdr:y>0.9894</cdr:y>
    </cdr:to>
    <cdr:sp macro="" textlink="">
      <cdr:nvSpPr>
        <cdr:cNvPr id="4" name="TextBox 10"/>
        <cdr:cNvSpPr txBox="1"/>
      </cdr:nvSpPr>
      <cdr:spPr>
        <a:xfrm xmlns:a="http://schemas.openxmlformats.org/drawingml/2006/main">
          <a:off x="1801019" y="2479675"/>
          <a:ext cx="1419357" cy="234434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100" b="1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Concentration</a:t>
          </a:r>
          <a:r>
            <a:rPr lang="en-US" sz="1100" b="1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µg/</a:t>
          </a:r>
          <a:r>
            <a:rPr lang="en-US" sz="1100" b="1" baseline="0" dirty="0" err="1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mL</a:t>
          </a:r>
          <a:endParaRPr lang="en-US" dirty="0">
            <a:effectLst/>
          </a:endParaRPr>
        </a:p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0.01892</cdr:x>
      <cdr:y>0.33102</cdr:y>
    </cdr:from>
    <cdr:to>
      <cdr:x>0.06968</cdr:x>
      <cdr:y>0.65361</cdr:y>
    </cdr:to>
    <cdr:sp macro="" textlink="">
      <cdr:nvSpPr>
        <cdr:cNvPr id="5" name="TextBox 10"/>
        <cdr:cNvSpPr txBox="1"/>
      </cdr:nvSpPr>
      <cdr:spPr>
        <a:xfrm xmlns:a="http://schemas.openxmlformats.org/drawingml/2006/main" rot="16200000">
          <a:off x="-239909" y="1234477"/>
          <a:ext cx="884929" cy="23207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b="1"/>
            <a:t>%</a:t>
          </a:r>
          <a:r>
            <a:rPr lang="en-US" sz="1100" b="1" baseline="0"/>
            <a:t> Viability</a:t>
          </a:r>
          <a:endParaRPr lang="en-US" sz="1100" b="1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0.07143</cdr:x>
      <cdr:y>0</cdr:y>
    </cdr:from>
    <cdr:to>
      <cdr:x>0.87282</cdr:x>
      <cdr:y>0.15068</cdr:y>
    </cdr:to>
    <cdr:sp macro="" textlink="">
      <cdr:nvSpPr>
        <cdr:cNvPr id="2" name="TextBox 11"/>
        <cdr:cNvSpPr txBox="1"/>
      </cdr:nvSpPr>
      <cdr:spPr>
        <a:xfrm xmlns:a="http://schemas.openxmlformats.org/drawingml/2006/main">
          <a:off x="216024" y="0"/>
          <a:ext cx="2423673" cy="288837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100" b="1" dirty="0" err="1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Transfected</a:t>
          </a:r>
          <a:r>
            <a:rPr lang="en-US" sz="1100" b="1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sz="1100" b="1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cell </a:t>
          </a:r>
          <a:r>
            <a:rPr lang="en-US" b="1" dirty="0"/>
            <a:t>l</a:t>
          </a:r>
          <a:r>
            <a:rPr lang="en-US" sz="1100" b="1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ines </a:t>
          </a:r>
          <a:r>
            <a:rPr lang="en-US" sz="1100" b="1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with </a:t>
          </a:r>
          <a:r>
            <a:rPr lang="en-US" sz="1100" b="1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Tat </a:t>
          </a:r>
          <a:r>
            <a:rPr lang="en-US" b="1" dirty="0"/>
            <a:t>p</a:t>
          </a:r>
          <a:r>
            <a:rPr lang="en-US" sz="1100" b="1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lasmid </a:t>
          </a:r>
          <a:r>
            <a:rPr lang="en-US" sz="1100" b="1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DNA</a:t>
          </a:r>
          <a:endParaRPr lang="en-US" dirty="0">
            <a:effectLst/>
          </a:endParaRPr>
        </a:p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</cdr:x>
      <cdr:y>0.35498</cdr:y>
    </cdr:from>
    <cdr:to>
      <cdr:x>0.06483</cdr:x>
      <cdr:y>0.64974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 rot="16200000">
          <a:off x="-256093" y="1229870"/>
          <a:ext cx="808590" cy="29640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0.39392</cdr:x>
      <cdr:y>0.8911</cdr:y>
    </cdr:from>
    <cdr:to>
      <cdr:x>0.70087</cdr:x>
      <cdr:y>1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1801018" y="2444466"/>
          <a:ext cx="1403344" cy="298734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0.02439</cdr:x>
      <cdr:y>0</cdr:y>
    </cdr:from>
    <cdr:to>
      <cdr:x>1</cdr:x>
      <cdr:y>0.30824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008" y="0"/>
          <a:ext cx="288032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IN" sz="1000" b="1" dirty="0" smtClean="0">
              <a:latin typeface="Arial" pitchFamily="34" charset="0"/>
              <a:cs typeface="Arial" pitchFamily="34" charset="0"/>
            </a:rPr>
            <a:t>  </a:t>
          </a:r>
          <a:r>
            <a:rPr lang="en-IN" sz="1000" b="1" dirty="0">
              <a:latin typeface="Arial" pitchFamily="34" charset="0"/>
              <a:cs typeface="Arial" pitchFamily="34" charset="0"/>
            </a:rPr>
            <a:t>V</a:t>
          </a:r>
          <a:r>
            <a:rPr lang="en-IN" sz="1000" b="1" dirty="0" smtClean="0">
              <a:latin typeface="Arial" pitchFamily="34" charset="0"/>
              <a:cs typeface="Arial" pitchFamily="34" charset="0"/>
            </a:rPr>
            <a:t>iability of </a:t>
          </a:r>
          <a:r>
            <a:rPr lang="en-IN" sz="1000" b="1" dirty="0" err="1" smtClean="0">
              <a:latin typeface="Arial" pitchFamily="34" charset="0"/>
              <a:cs typeface="Arial" pitchFamily="34" charset="0"/>
            </a:rPr>
            <a:t>CaSki</a:t>
          </a:r>
          <a:r>
            <a:rPr lang="en-IN" sz="1000" b="1" dirty="0" smtClean="0">
              <a:latin typeface="Arial" pitchFamily="34" charset="0"/>
              <a:cs typeface="Arial" pitchFamily="34" charset="0"/>
            </a:rPr>
            <a:t> cells treated with DAPT</a:t>
          </a:r>
          <a:endParaRPr lang="en-IN" sz="1000" b="1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D0842-A901-4A60-A2A4-040CA4BDE29F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C0E6D-2A4B-4C22-AB4E-2AA6AE2D8E3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492448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F074-D383-4E07-B717-96284D2919DC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4B3F-C2B3-4D4D-AFB5-B5414C85919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F074-D383-4E07-B717-96284D2919DC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4B3F-C2B3-4D4D-AFB5-B5414C85919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F074-D383-4E07-B717-96284D2919DC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4B3F-C2B3-4D4D-AFB5-B5414C85919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F074-D383-4E07-B717-96284D2919DC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4B3F-C2B3-4D4D-AFB5-B5414C85919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F074-D383-4E07-B717-96284D2919DC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4B3F-C2B3-4D4D-AFB5-B5414C85919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F074-D383-4E07-B717-96284D2919DC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4B3F-C2B3-4D4D-AFB5-B5414C85919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F074-D383-4E07-B717-96284D2919DC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4B3F-C2B3-4D4D-AFB5-B5414C85919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F074-D383-4E07-B717-96284D2919DC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4B3F-C2B3-4D4D-AFB5-B5414C85919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F074-D383-4E07-B717-96284D2919DC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4B3F-C2B3-4D4D-AFB5-B5414C85919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F074-D383-4E07-B717-96284D2919DC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4B3F-C2B3-4D4D-AFB5-B5414C85919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F074-D383-4E07-B717-96284D2919DC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4B3F-C2B3-4D4D-AFB5-B5414C85919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8F074-D383-4E07-B717-96284D2919DC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C4B3F-C2B3-4D4D-AFB5-B5414C85919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6.png"/><Relationship Id="rId7" Type="http://schemas.openxmlformats.org/officeDocument/2006/relationships/chart" Target="../charts/chart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3.xml"/><Relationship Id="rId11" Type="http://schemas.openxmlformats.org/officeDocument/2006/relationships/image" Target="../media/image10.jpeg"/><Relationship Id="rId5" Type="http://schemas.openxmlformats.org/officeDocument/2006/relationships/chart" Target="../charts/chart2.xml"/><Relationship Id="rId10" Type="http://schemas.openxmlformats.org/officeDocument/2006/relationships/chart" Target="../charts/chart5.xml"/><Relationship Id="rId4" Type="http://schemas.openxmlformats.org/officeDocument/2006/relationships/chart" Target="../charts/chart1.xml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3203848" y="10734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SUPPLEMENTARY DATA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2699792" y="620688"/>
            <a:ext cx="3384376" cy="2918085"/>
            <a:chOff x="1907704" y="584984"/>
            <a:chExt cx="3384376" cy="2664295"/>
          </a:xfrm>
        </p:grpSpPr>
        <p:grpSp>
          <p:nvGrpSpPr>
            <p:cNvPr id="17" name="Group 16"/>
            <p:cNvGrpSpPr/>
            <p:nvPr/>
          </p:nvGrpSpPr>
          <p:grpSpPr>
            <a:xfrm>
              <a:off x="2267744" y="584984"/>
              <a:ext cx="2297283" cy="2664295"/>
              <a:chOff x="382673" y="5137501"/>
              <a:chExt cx="1770522" cy="1600200"/>
            </a:xfrm>
          </p:grpSpPr>
          <p:pic>
            <p:nvPicPr>
              <p:cNvPr id="18" name="Picture 17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contrast="-17000"/>
              </a:blip>
              <a:srcRect l="22564" t="17188" r="57459" b="37988"/>
              <a:stretch>
                <a:fillRect/>
              </a:stretch>
            </p:blipFill>
            <p:spPr bwMode="auto">
              <a:xfrm>
                <a:off x="382673" y="5137501"/>
                <a:ext cx="1657860" cy="1600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TextBox 6"/>
              <p:cNvSpPr txBox="1"/>
              <p:nvPr/>
            </p:nvSpPr>
            <p:spPr>
              <a:xfrm>
                <a:off x="1581519" y="5177367"/>
                <a:ext cx="571676" cy="148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IN" sz="105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pNL</a:t>
                </a:r>
                <a:r>
                  <a:rPr lang="en-IN" sz="1050" b="1" baseline="-2500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4.3</a:t>
                </a:r>
                <a:endParaRPr lang="en-IN" sz="1050" b="1" baseline="-25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20" name="Group 11"/>
              <p:cNvGrpSpPr/>
              <p:nvPr/>
            </p:nvGrpSpPr>
            <p:grpSpPr>
              <a:xfrm>
                <a:off x="438170" y="5177367"/>
                <a:ext cx="1382045" cy="207385"/>
                <a:chOff x="2438400" y="1905000"/>
                <a:chExt cx="1842158" cy="533275"/>
              </a:xfrm>
            </p:grpSpPr>
            <p:sp>
              <p:nvSpPr>
                <p:cNvPr id="21" name="TextBox 4"/>
                <p:cNvSpPr txBox="1"/>
                <p:nvPr/>
              </p:nvSpPr>
              <p:spPr>
                <a:xfrm>
                  <a:off x="2895600" y="1905000"/>
                  <a:ext cx="914400" cy="380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IN" sz="1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 MigR1</a:t>
                  </a:r>
                  <a:endParaRPr lang="en-IN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" name="TextBox 14"/>
                <p:cNvSpPr txBox="1"/>
                <p:nvPr/>
              </p:nvSpPr>
              <p:spPr>
                <a:xfrm>
                  <a:off x="3442357" y="1922205"/>
                  <a:ext cx="838201" cy="3802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IN" sz="1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HA-</a:t>
                  </a:r>
                  <a:r>
                    <a:rPr lang="en-IN" sz="1000" b="1" i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Tat</a:t>
                  </a:r>
                  <a:endParaRPr lang="en-IN" sz="1000" b="1" i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" name="TextBox 10"/>
                <p:cNvSpPr txBox="1"/>
                <p:nvPr/>
              </p:nvSpPr>
              <p:spPr>
                <a:xfrm>
                  <a:off x="2438400" y="2057401"/>
                  <a:ext cx="609600" cy="380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IN" sz="105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MW</a:t>
                  </a:r>
                  <a:endParaRPr lang="en-IN" sz="105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24" name="Rectangle 23"/>
            <p:cNvSpPr/>
            <p:nvPr/>
          </p:nvSpPr>
          <p:spPr>
            <a:xfrm>
              <a:off x="1907704" y="2555898"/>
              <a:ext cx="33843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Purified Plasmid DNA </a:t>
              </a:r>
            </a:p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(2</a:t>
              </a:r>
              <a:r>
                <a:rPr lang="en-US" sz="1200" b="1" baseline="30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nd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Elute)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51522" y="404657"/>
            <a:ext cx="2803632" cy="2376271"/>
            <a:chOff x="152401" y="2590800"/>
            <a:chExt cx="2334398" cy="1702387"/>
          </a:xfrm>
        </p:grpSpPr>
        <p:grpSp>
          <p:nvGrpSpPr>
            <p:cNvPr id="26" name="Group 4"/>
            <p:cNvGrpSpPr/>
            <p:nvPr/>
          </p:nvGrpSpPr>
          <p:grpSpPr>
            <a:xfrm>
              <a:off x="152401" y="2590800"/>
              <a:ext cx="2334398" cy="1702387"/>
              <a:chOff x="152401" y="2743200"/>
              <a:chExt cx="2334398" cy="1702387"/>
            </a:xfrm>
          </p:grpSpPr>
          <p:pic>
            <p:nvPicPr>
              <p:cNvPr id="28" name="Picture 2" descr="G:\20171011_174636_Richtone(HDR) (2)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3426" t="11111" r="17128" b="48148"/>
              <a:stretch>
                <a:fillRect/>
              </a:stretch>
            </p:blipFill>
            <p:spPr bwMode="auto">
              <a:xfrm>
                <a:off x="228600" y="2895600"/>
                <a:ext cx="2209800" cy="1371600"/>
              </a:xfrm>
              <a:prstGeom prst="rect">
                <a:avLst/>
              </a:prstGeom>
              <a:noFill/>
            </p:spPr>
          </p:pic>
          <p:sp>
            <p:nvSpPr>
              <p:cNvPr id="29" name="TextBox 28"/>
              <p:cNvSpPr txBox="1"/>
              <p:nvPr/>
            </p:nvSpPr>
            <p:spPr>
              <a:xfrm>
                <a:off x="572094" y="3989381"/>
                <a:ext cx="518344" cy="2498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rgbClr val="FFFF00"/>
                    </a:solidFill>
                    <a:latin typeface="Arial" pitchFamily="34" charset="0"/>
                    <a:cs typeface="Arial" pitchFamily="34" charset="0"/>
                  </a:rPr>
                  <a:t>E6</a:t>
                </a:r>
                <a:endParaRPr lang="en-US" sz="16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" name="Left Brace 29"/>
              <p:cNvSpPr/>
              <p:nvPr/>
            </p:nvSpPr>
            <p:spPr>
              <a:xfrm rot="16200000">
                <a:off x="498999" y="3881613"/>
                <a:ext cx="457201" cy="670748"/>
              </a:xfrm>
              <a:prstGeom prst="leftBrace">
                <a:avLst>
                  <a:gd name="adj1" fmla="val 8333"/>
                  <a:gd name="adj2" fmla="val 52679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 rot="16200000">
                <a:off x="-13902" y="2909507"/>
                <a:ext cx="609603" cy="276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MW</a:t>
                </a:r>
                <a:endParaRPr lang="en-US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 rot="16200000">
                <a:off x="1852999" y="2947601"/>
                <a:ext cx="68580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NC</a:t>
                </a:r>
                <a:endParaRPr lang="en-US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 rot="16200000">
                <a:off x="2081600" y="3023801"/>
                <a:ext cx="5333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PC</a:t>
                </a:r>
                <a:endParaRPr lang="en-US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" name="Left Brace 33"/>
              <p:cNvSpPr/>
              <p:nvPr/>
            </p:nvSpPr>
            <p:spPr>
              <a:xfrm rot="16200000">
                <a:off x="1718198" y="3775599"/>
                <a:ext cx="457200" cy="830805"/>
              </a:xfrm>
              <a:prstGeom prst="leftBrace">
                <a:avLst>
                  <a:gd name="adj1" fmla="val 8333"/>
                  <a:gd name="adj2" fmla="val 52679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5" name="Group 34"/>
              <p:cNvGrpSpPr/>
              <p:nvPr/>
            </p:nvGrpSpPr>
            <p:grpSpPr>
              <a:xfrm>
                <a:off x="332268" y="2949554"/>
                <a:ext cx="1079212" cy="309525"/>
                <a:chOff x="3304068" y="1425554"/>
                <a:chExt cx="1079212" cy="309525"/>
              </a:xfrm>
            </p:grpSpPr>
            <p:sp>
              <p:nvSpPr>
                <p:cNvPr id="42" name="TextBox 41"/>
                <p:cNvSpPr txBox="1"/>
                <p:nvPr/>
              </p:nvSpPr>
              <p:spPr>
                <a:xfrm>
                  <a:off x="3304068" y="1458079"/>
                  <a:ext cx="152400" cy="277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2</a:t>
                  </a:r>
                  <a:endParaRPr lang="en-US" sz="1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>
                  <a:off x="3483937" y="1447806"/>
                  <a:ext cx="152400" cy="277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3</a:t>
                  </a:r>
                  <a:endParaRPr lang="en-US" sz="1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3647562" y="1447806"/>
                  <a:ext cx="76200" cy="277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4</a:t>
                  </a:r>
                  <a:endParaRPr lang="en-US" sz="1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3783718" y="1447806"/>
                  <a:ext cx="152400" cy="277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5</a:t>
                  </a:r>
                  <a:endParaRPr lang="en-US" sz="1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3963587" y="1425554"/>
                  <a:ext cx="152400" cy="277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6</a:t>
                  </a:r>
                  <a:endParaRPr lang="en-US" sz="1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4154680" y="1447805"/>
                  <a:ext cx="228600" cy="277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7</a:t>
                  </a:r>
                  <a:endParaRPr lang="en-US" sz="1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36" name="Group 35"/>
              <p:cNvGrpSpPr/>
              <p:nvPr/>
            </p:nvGrpSpPr>
            <p:grpSpPr>
              <a:xfrm>
                <a:off x="1291569" y="2949555"/>
                <a:ext cx="779430" cy="299250"/>
                <a:chOff x="3348969" y="1425555"/>
                <a:chExt cx="779430" cy="299250"/>
              </a:xfrm>
            </p:grpSpPr>
            <p:sp>
              <p:nvSpPr>
                <p:cNvPr id="39" name="TextBox 38"/>
                <p:cNvSpPr txBox="1"/>
                <p:nvPr/>
              </p:nvSpPr>
              <p:spPr>
                <a:xfrm>
                  <a:off x="3348969" y="1447805"/>
                  <a:ext cx="152400" cy="277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8</a:t>
                  </a:r>
                  <a:endParaRPr lang="en-US" sz="1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3505199" y="1425555"/>
                  <a:ext cx="263463" cy="1984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9</a:t>
                  </a:r>
                  <a:endParaRPr lang="en-US" sz="1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1" name="TextBox 40"/>
                <p:cNvSpPr txBox="1"/>
                <p:nvPr/>
              </p:nvSpPr>
              <p:spPr>
                <a:xfrm>
                  <a:off x="3747399" y="1447805"/>
                  <a:ext cx="381000" cy="277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11</a:t>
                  </a:r>
                  <a:endParaRPr lang="en-US" sz="1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37" name="TextBox 36"/>
              <p:cNvSpPr txBox="1"/>
              <p:nvPr/>
            </p:nvSpPr>
            <p:spPr>
              <a:xfrm>
                <a:off x="1531393" y="2971805"/>
                <a:ext cx="381000" cy="277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10   </a:t>
                </a:r>
                <a:endParaRPr lang="en-US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831175" y="2971805"/>
                <a:ext cx="457200" cy="277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12</a:t>
                </a:r>
                <a:endParaRPr lang="en-US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1796313" y="3828901"/>
              <a:ext cx="634425" cy="242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E7</a:t>
              </a:r>
              <a:endParaRPr lang="en-US" sz="1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9" name="Rectangle 48"/>
          <p:cNvSpPr/>
          <p:nvPr/>
        </p:nvSpPr>
        <p:spPr>
          <a:xfrm>
            <a:off x="179512" y="19561"/>
            <a:ext cx="29158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PCR to assess presence of endogenous HPV16 E6, E7 genes in DNA from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CaSki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&amp; C33A cells 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3528" y="2780928"/>
            <a:ext cx="2590800" cy="2400657"/>
          </a:xfrm>
          <a:prstGeom prst="rect">
            <a:avLst/>
          </a:prstGeom>
          <a:noFill/>
          <a:ln w="19050">
            <a:solidFill>
              <a:srgbClr val="00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50" dirty="0" smtClean="0">
                <a:latin typeface="Times New Roman" pitchFamily="18" charset="0"/>
                <a:cs typeface="Times New Roman" pitchFamily="18" charset="0"/>
              </a:rPr>
              <a:t>Lane 1,8 Molecular weight marker</a:t>
            </a:r>
          </a:p>
          <a:p>
            <a:r>
              <a:rPr lang="en-US" sz="1250" dirty="0" smtClean="0">
                <a:latin typeface="Times New Roman" pitchFamily="18" charset="0"/>
                <a:cs typeface="Times New Roman" pitchFamily="18" charset="0"/>
              </a:rPr>
              <a:t>Lane 2,3 DNA from </a:t>
            </a:r>
            <a:r>
              <a:rPr lang="en-US" sz="1250" dirty="0" err="1" smtClean="0">
                <a:latin typeface="Times New Roman" pitchFamily="18" charset="0"/>
                <a:cs typeface="Times New Roman" pitchFamily="18" charset="0"/>
              </a:rPr>
              <a:t>CaSki</a:t>
            </a:r>
            <a:r>
              <a:rPr lang="en-US" sz="1250" dirty="0" smtClean="0">
                <a:latin typeface="Times New Roman" pitchFamily="18" charset="0"/>
                <a:cs typeface="Times New Roman" pitchFamily="18" charset="0"/>
              </a:rPr>
              <a:t> cells for E6</a:t>
            </a:r>
          </a:p>
          <a:p>
            <a:r>
              <a:rPr lang="en-US" sz="1250" dirty="0" smtClean="0">
                <a:latin typeface="Times New Roman" pitchFamily="18" charset="0"/>
                <a:cs typeface="Times New Roman" pitchFamily="18" charset="0"/>
              </a:rPr>
              <a:t>Lane 4,5 DNA from C33A cells for E6</a:t>
            </a:r>
          </a:p>
          <a:p>
            <a:r>
              <a:rPr lang="en-US" sz="1250" dirty="0" smtClean="0">
                <a:latin typeface="Times New Roman" pitchFamily="18" charset="0"/>
                <a:cs typeface="Times New Roman" pitchFamily="18" charset="0"/>
              </a:rPr>
              <a:t>Lane 6,7-Positive Control for E6</a:t>
            </a:r>
          </a:p>
          <a:p>
            <a:r>
              <a:rPr lang="en-US" sz="1250" dirty="0" smtClean="0">
                <a:latin typeface="Times New Roman" pitchFamily="18" charset="0"/>
                <a:cs typeface="Times New Roman" pitchFamily="18" charset="0"/>
              </a:rPr>
              <a:t>Lane 9,10 DNA from </a:t>
            </a:r>
            <a:r>
              <a:rPr lang="en-US" sz="1250" dirty="0" err="1" smtClean="0">
                <a:latin typeface="Times New Roman" pitchFamily="18" charset="0"/>
                <a:cs typeface="Times New Roman" pitchFamily="18" charset="0"/>
              </a:rPr>
              <a:t>CaSki</a:t>
            </a:r>
            <a:r>
              <a:rPr lang="en-US" sz="1250" dirty="0" smtClean="0">
                <a:latin typeface="Times New Roman" pitchFamily="18" charset="0"/>
                <a:cs typeface="Times New Roman" pitchFamily="18" charset="0"/>
              </a:rPr>
              <a:t> cells for E7</a:t>
            </a:r>
          </a:p>
          <a:p>
            <a:r>
              <a:rPr lang="en-US" sz="1250" dirty="0" smtClean="0">
                <a:latin typeface="Times New Roman" pitchFamily="18" charset="0"/>
                <a:cs typeface="Times New Roman" pitchFamily="18" charset="0"/>
              </a:rPr>
              <a:t>Lane 11,12 DNA from C33A cells for E7</a:t>
            </a:r>
          </a:p>
          <a:p>
            <a:r>
              <a:rPr lang="en-US" sz="1250" dirty="0" smtClean="0">
                <a:latin typeface="Times New Roman" pitchFamily="18" charset="0"/>
                <a:cs typeface="Times New Roman" pitchFamily="18" charset="0"/>
              </a:rPr>
              <a:t>Lane 13,14-Negative, Positive Control for E7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372200" y="0"/>
            <a:ext cx="22322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Post </a:t>
            </a:r>
            <a:r>
              <a:rPr lang="en-US" sz="1000" b="1" dirty="0" err="1" smtClean="0">
                <a:latin typeface="Times New Roman" pitchFamily="18" charset="0"/>
                <a:cs typeface="Times New Roman" pitchFamily="18" charset="0"/>
              </a:rPr>
              <a:t>Transfection</a:t>
            </a:r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 Assessment of HIV-gag and Tat signatures</a:t>
            </a:r>
            <a:endParaRPr lang="en-IN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64088" y="2780928"/>
            <a:ext cx="37000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Sample1   :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CaSki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cell line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untransfected</a:t>
            </a: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Sample 3  :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CaSki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+ 3µg Tat </a:t>
            </a:r>
          </a:p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Sample 8  : C33A cell line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untransfected</a:t>
            </a: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Sample 10 :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Caski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+ 3µg Tat   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364088" y="3717032"/>
            <a:ext cx="37000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Sample1   :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CaSki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cell line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untransfected</a:t>
            </a: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Sample 7  :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CaSki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+ 3µg HIV-1</a:t>
            </a:r>
          </a:p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Sample 8  : C33A cell line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untransfected</a:t>
            </a: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Sample 14 :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Caski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+ 3µg HIV-1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5292080" y="620688"/>
            <a:ext cx="1846049" cy="2130858"/>
            <a:chOff x="1361905" y="2667000"/>
            <a:chExt cx="2151980" cy="2130858"/>
          </a:xfrm>
        </p:grpSpPr>
        <p:pic>
          <p:nvPicPr>
            <p:cNvPr id="57" name="Picture 56"/>
            <p:cNvPicPr/>
            <p:nvPr/>
          </p:nvPicPr>
          <p:blipFill rotWithShape="1">
            <a:blip r:embed="rId4" cstate="print"/>
            <a:srcRect l="18998" t="54070" r="70576" b="24083"/>
            <a:stretch/>
          </p:blipFill>
          <p:spPr bwMode="auto">
            <a:xfrm>
              <a:off x="1361905" y="2667000"/>
              <a:ext cx="2137622" cy="2130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8" name="Group 21"/>
            <p:cNvGrpSpPr/>
            <p:nvPr/>
          </p:nvGrpSpPr>
          <p:grpSpPr>
            <a:xfrm>
              <a:off x="1913573" y="2788166"/>
              <a:ext cx="1600312" cy="369332"/>
              <a:chOff x="1913573" y="2788166"/>
              <a:chExt cx="1600312" cy="369332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1913573" y="2788166"/>
                <a:ext cx="2749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1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2298700" y="2788166"/>
                <a:ext cx="2749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2621024" y="2788166"/>
                <a:ext cx="2749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8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872849" y="2788166"/>
                <a:ext cx="6410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14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9" name="TextBox 58"/>
            <p:cNvSpPr txBox="1"/>
            <p:nvPr/>
          </p:nvSpPr>
          <p:spPr>
            <a:xfrm>
              <a:off x="1939419" y="4251176"/>
              <a:ext cx="12691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HIV-Gag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5183956" y="2788166"/>
            <a:ext cx="740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544162" y="2788166"/>
            <a:ext cx="740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991246" y="2420888"/>
            <a:ext cx="740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622800" y="4356100"/>
            <a:ext cx="921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HIV-Tat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775200" y="4508500"/>
            <a:ext cx="921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HIV-Tat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5" name="Group 104"/>
          <p:cNvGrpSpPr/>
          <p:nvPr/>
        </p:nvGrpSpPr>
        <p:grpSpPr>
          <a:xfrm>
            <a:off x="7164288" y="548680"/>
            <a:ext cx="2160240" cy="2194358"/>
            <a:chOff x="3996161" y="2603500"/>
            <a:chExt cx="2473659" cy="2194358"/>
          </a:xfrm>
        </p:grpSpPr>
        <p:pic>
          <p:nvPicPr>
            <p:cNvPr id="106" name="Content Placeholder 4"/>
            <p:cNvPicPr>
              <a:picLocks/>
            </p:cNvPicPr>
            <p:nvPr/>
          </p:nvPicPr>
          <p:blipFill rotWithShape="1">
            <a:blip r:embed="rId4" cstate="print"/>
            <a:srcRect l="28677" t="53810" r="59379" b="24083"/>
            <a:stretch/>
          </p:blipFill>
          <p:spPr bwMode="auto">
            <a:xfrm>
              <a:off x="4072467" y="2667000"/>
              <a:ext cx="2167466" cy="2130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" name="TextBox 106"/>
            <p:cNvSpPr txBox="1"/>
            <p:nvPr/>
          </p:nvSpPr>
          <p:spPr>
            <a:xfrm>
              <a:off x="3996161" y="2667000"/>
              <a:ext cx="740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MW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453253" y="2788166"/>
              <a:ext cx="740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4813459" y="2788166"/>
              <a:ext cx="740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3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183956" y="2788166"/>
              <a:ext cx="740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5544162" y="2788166"/>
              <a:ext cx="740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10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728826" y="2603500"/>
              <a:ext cx="740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MW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622800" y="4394408"/>
              <a:ext cx="1269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HIV-Tat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221168" y="4738864"/>
            <a:ext cx="4231152" cy="2074512"/>
            <a:chOff x="1050647" y="1848238"/>
            <a:chExt cx="4210963" cy="2794592"/>
          </a:xfrm>
        </p:grpSpPr>
        <p:grpSp>
          <p:nvGrpSpPr>
            <p:cNvPr id="115" name="Group 16"/>
            <p:cNvGrpSpPr/>
            <p:nvPr/>
          </p:nvGrpSpPr>
          <p:grpSpPr>
            <a:xfrm>
              <a:off x="1050647" y="1848238"/>
              <a:ext cx="2868210" cy="2794592"/>
              <a:chOff x="1050647" y="1848238"/>
              <a:chExt cx="2868210" cy="2794592"/>
            </a:xfrm>
          </p:grpSpPr>
          <p:pic>
            <p:nvPicPr>
              <p:cNvPr id="118" name="Picture 117"/>
              <p:cNvPicPr/>
              <p:nvPr/>
            </p:nvPicPr>
            <p:blipFill>
              <a:blip r:embed="rId5" cstate="print">
                <a:lum contrast="33000"/>
              </a:blip>
              <a:srcRect l="31599" t="46139" r="59641" b="39485"/>
              <a:stretch>
                <a:fillRect/>
              </a:stretch>
            </p:blipFill>
            <p:spPr bwMode="auto">
              <a:xfrm>
                <a:off x="1050647" y="1848238"/>
                <a:ext cx="2868210" cy="27945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9" name="TextBox 118"/>
              <p:cNvSpPr txBox="1"/>
              <p:nvPr/>
            </p:nvSpPr>
            <p:spPr>
              <a:xfrm>
                <a:off x="2416628" y="2430253"/>
                <a:ext cx="426721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b="1" dirty="0" smtClean="0"/>
                  <a:t>2</a:t>
                </a:r>
                <a:endParaRPr lang="en-IN" b="1" dirty="0"/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1913885" y="2430253"/>
                <a:ext cx="426721" cy="374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b="1" dirty="0" smtClean="0"/>
                  <a:t>1</a:t>
                </a:r>
                <a:endParaRPr lang="en-IN" b="1" dirty="0"/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2991394" y="2430253"/>
                <a:ext cx="426721" cy="374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b="1" dirty="0" smtClean="0"/>
                  <a:t>3</a:t>
                </a:r>
                <a:endParaRPr lang="en-IN" b="1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3490502" y="2430253"/>
                <a:ext cx="426721" cy="374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b="1" dirty="0" smtClean="0"/>
                  <a:t>4</a:t>
                </a:r>
                <a:endParaRPr lang="en-IN" b="1" dirty="0"/>
              </a:p>
            </p:txBody>
          </p:sp>
        </p:grpSp>
        <p:sp>
          <p:nvSpPr>
            <p:cNvPr id="117" name="TextBox 116"/>
            <p:cNvSpPr txBox="1"/>
            <p:nvPr/>
          </p:nvSpPr>
          <p:spPr>
            <a:xfrm>
              <a:off x="4347210" y="3982490"/>
              <a:ext cx="914400" cy="497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b="1" dirty="0" smtClean="0">
                  <a:latin typeface="Times New Roman" pitchFamily="18" charset="0"/>
                  <a:cs typeface="Times New Roman" pitchFamily="18" charset="0"/>
                </a:rPr>
                <a:t>Notch1</a:t>
              </a:r>
              <a:endParaRPr lang="en-IN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3" name="Rectangle 122"/>
          <p:cNvSpPr/>
          <p:nvPr/>
        </p:nvSpPr>
        <p:spPr>
          <a:xfrm>
            <a:off x="251520" y="5469031"/>
            <a:ext cx="2808312" cy="1015663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/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1.  DNA from </a:t>
            </a:r>
            <a:r>
              <a:rPr lang="en-IN" sz="1200" dirty="0">
                <a:latin typeface="Times New Roman" pitchFamily="18" charset="0"/>
                <a:cs typeface="Times New Roman" pitchFamily="18" charset="0"/>
              </a:rPr>
              <a:t>untreated </a:t>
            </a:r>
            <a:r>
              <a:rPr lang="en-IN" sz="1200" dirty="0" err="1">
                <a:latin typeface="Times New Roman" pitchFamily="18" charset="0"/>
                <a:cs typeface="Times New Roman" pitchFamily="18" charset="0"/>
              </a:rPr>
              <a:t>Caski</a:t>
            </a:r>
            <a:r>
              <a:rPr lang="en-IN" sz="1200" dirty="0">
                <a:latin typeface="Times New Roman" pitchFamily="18" charset="0"/>
                <a:cs typeface="Times New Roman" pitchFamily="18" charset="0"/>
              </a:rPr>
              <a:t> cell 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s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en-IN" sz="1200" dirty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IN" sz="1200" dirty="0">
                <a:latin typeface="Times New Roman" pitchFamily="18" charset="0"/>
                <a:cs typeface="Times New Roman" pitchFamily="18" charset="0"/>
              </a:rPr>
              <a:t>DNA from C33A  cell 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s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en-IN" sz="1200" dirty="0">
                <a:latin typeface="Times New Roman" pitchFamily="18" charset="0"/>
                <a:cs typeface="Times New Roman" pitchFamily="18" charset="0"/>
              </a:rPr>
              <a:t> 3. 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DNA </a:t>
            </a:r>
            <a:r>
              <a:rPr lang="en-IN" sz="1200" dirty="0">
                <a:latin typeface="Times New Roman" pitchFamily="18" charset="0"/>
                <a:cs typeface="Times New Roman" pitchFamily="18" charset="0"/>
              </a:rPr>
              <a:t>from HIV+HPV positive 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 woman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en-IN" sz="1200" dirty="0">
                <a:latin typeface="Times New Roman" pitchFamily="18" charset="0"/>
                <a:cs typeface="Times New Roman" pitchFamily="18" charset="0"/>
              </a:rPr>
              <a:t> 4.  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DNA </a:t>
            </a:r>
            <a:r>
              <a:rPr lang="en-IN" sz="1200" dirty="0">
                <a:latin typeface="Times New Roman" pitchFamily="18" charset="0"/>
                <a:cs typeface="Times New Roman" pitchFamily="18" charset="0"/>
              </a:rPr>
              <a:t>from HIV+HPV positive 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 woman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3059832" y="3861048"/>
            <a:ext cx="237626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PCR FOR NOTCH-1 USING DNA FROM HIV-HPV TRANSFECTED CASKI AND C33A CELLS</a:t>
            </a:r>
          </a:p>
        </p:txBody>
      </p:sp>
      <p:sp>
        <p:nvSpPr>
          <p:cNvPr id="128" name="Bent Arrow 127"/>
          <p:cNvSpPr/>
          <p:nvPr/>
        </p:nvSpPr>
        <p:spPr>
          <a:xfrm>
            <a:off x="2987824" y="4941168"/>
            <a:ext cx="216024" cy="648072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29" name="Left Brace 128"/>
          <p:cNvSpPr/>
          <p:nvPr/>
        </p:nvSpPr>
        <p:spPr>
          <a:xfrm rot="16200000">
            <a:off x="1264578" y="2281815"/>
            <a:ext cx="638182" cy="360043"/>
          </a:xfrm>
          <a:prstGeom prst="leftBrace">
            <a:avLst>
              <a:gd name="adj1" fmla="val 8333"/>
              <a:gd name="adj2" fmla="val 52679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TextBox 129"/>
          <p:cNvSpPr txBox="1"/>
          <p:nvPr/>
        </p:nvSpPr>
        <p:spPr>
          <a:xfrm>
            <a:off x="1357176" y="2132856"/>
            <a:ext cx="622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PC</a:t>
            </a:r>
            <a:endParaRPr lang="en-US" sz="1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323528" y="738095"/>
            <a:ext cx="183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2483768" y="738095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13 14</a:t>
            </a:r>
            <a:endParaRPr 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0" name="Elbow Connector 139"/>
          <p:cNvCxnSpPr/>
          <p:nvPr/>
        </p:nvCxnSpPr>
        <p:spPr>
          <a:xfrm>
            <a:off x="5940152" y="5805264"/>
            <a:ext cx="628630" cy="686956"/>
          </a:xfrm>
          <a:prstGeom prst="bentConnector3">
            <a:avLst>
              <a:gd name="adj1" fmla="val 50000"/>
            </a:avLst>
          </a:prstGeom>
          <a:ln w="4762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Rectangle 141"/>
          <p:cNvSpPr/>
          <p:nvPr/>
        </p:nvSpPr>
        <p:spPr>
          <a:xfrm>
            <a:off x="6588224" y="4797152"/>
            <a:ext cx="2232248" cy="15121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PCR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amplicons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were purified and sequenced using PCR Ref sequence NG_007458 to reconfirm  the presence of Notch-1 using the same forward and reverse primers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/>
          <a:srcRect l="17510" t="25733" r="41983" b="14943"/>
          <a:stretch/>
        </p:blipFill>
        <p:spPr>
          <a:xfrm>
            <a:off x="6372200" y="5229200"/>
            <a:ext cx="2461547" cy="1512168"/>
          </a:xfrm>
          <a:prstGeom prst="rect">
            <a:avLst/>
          </a:prstGeom>
          <a:ln w="12700">
            <a:solidFill>
              <a:schemeClr val="tx2"/>
            </a:solidFill>
          </a:ln>
        </p:spPr>
      </p:pic>
      <p:graphicFrame>
        <p:nvGraphicFramePr>
          <p:cNvPr id="6" name="Chart 5"/>
          <p:cNvGraphicFramePr/>
          <p:nvPr/>
        </p:nvGraphicFramePr>
        <p:xfrm>
          <a:off x="251520" y="2276872"/>
          <a:ext cx="3024336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251520" y="260648"/>
          <a:ext cx="3024336" cy="1916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53422338"/>
              </p:ext>
            </p:extLst>
          </p:nvPr>
        </p:nvGraphicFramePr>
        <p:xfrm>
          <a:off x="3491880" y="188640"/>
          <a:ext cx="2513183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36533408"/>
              </p:ext>
            </p:extLst>
          </p:nvPr>
        </p:nvGraphicFramePr>
        <p:xfrm>
          <a:off x="3563888" y="2132856"/>
          <a:ext cx="2450032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228184" y="620688"/>
          <a:ext cx="2565400" cy="1440160"/>
        </p:xfrm>
        <a:graphic>
          <a:graphicData uri="http://schemas.openxmlformats.org/presentationml/2006/ole">
            <p:oleObj spid="_x0000_s1026" r:id="rId8" imgW="3777824" imgH="2908964" progId="">
              <p:embed/>
            </p:oleObj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6228184" y="188640"/>
            <a:ext cx="25202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Protein Estimation and </a:t>
            </a:r>
            <a:r>
              <a:rPr lang="en-IN" sz="11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Ponceau</a:t>
            </a:r>
            <a:r>
              <a:rPr lang="en-IN" sz="11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 Staining</a:t>
            </a:r>
            <a:endParaRPr lang="en-IN" sz="11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218810" y="2348880"/>
            <a:ext cx="2673670" cy="2808312"/>
            <a:chOff x="990600" y="1193503"/>
            <a:chExt cx="2743199" cy="2335915"/>
          </a:xfrm>
        </p:grpSpPr>
        <p:grpSp>
          <p:nvGrpSpPr>
            <p:cNvPr id="33" name="Group 9"/>
            <p:cNvGrpSpPr/>
            <p:nvPr/>
          </p:nvGrpSpPr>
          <p:grpSpPr>
            <a:xfrm>
              <a:off x="990600" y="1193503"/>
              <a:ext cx="2743199" cy="1485528"/>
              <a:chOff x="990600" y="1193503"/>
              <a:chExt cx="2743199" cy="1485528"/>
            </a:xfrm>
          </p:grpSpPr>
          <p:pic>
            <p:nvPicPr>
              <p:cNvPr id="57" name="Picture 3" descr="C:\Users\Hp i5\Desktop\Dr Padma Shastry NCCS\29.1.18 Ponceau stain Serena.jp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l="5082" t="4604" r="3441" b="57033"/>
              <a:stretch>
                <a:fillRect/>
              </a:stretch>
            </p:blipFill>
            <p:spPr bwMode="auto">
              <a:xfrm>
                <a:off x="990600" y="1193503"/>
                <a:ext cx="2743199" cy="1485528"/>
              </a:xfrm>
              <a:prstGeom prst="rect">
                <a:avLst/>
              </a:prstGeom>
              <a:noFill/>
            </p:spPr>
          </p:pic>
          <p:sp>
            <p:nvSpPr>
              <p:cNvPr id="35" name="TextBox 34"/>
              <p:cNvSpPr txBox="1"/>
              <p:nvPr/>
            </p:nvSpPr>
            <p:spPr>
              <a:xfrm>
                <a:off x="1905000" y="1295400"/>
                <a:ext cx="228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grpSp>
            <p:nvGrpSpPr>
              <p:cNvPr id="36" name="Group 1"/>
              <p:cNvGrpSpPr/>
              <p:nvPr/>
            </p:nvGrpSpPr>
            <p:grpSpPr>
              <a:xfrm>
                <a:off x="1066800" y="1219200"/>
                <a:ext cx="2628900" cy="395645"/>
                <a:chOff x="1066800" y="1219200"/>
                <a:chExt cx="2628900" cy="395645"/>
              </a:xfrm>
            </p:grpSpPr>
            <p:sp>
              <p:nvSpPr>
                <p:cNvPr id="45" name="TextBox 44"/>
                <p:cNvSpPr txBox="1"/>
                <p:nvPr/>
              </p:nvSpPr>
              <p:spPr>
                <a:xfrm>
                  <a:off x="1066800" y="1219200"/>
                  <a:ext cx="68580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100" dirty="0">
                      <a:latin typeface="Arial" pitchFamily="34" charset="0"/>
                      <a:cs typeface="Arial" pitchFamily="34" charset="0"/>
                    </a:rPr>
                    <a:t>MW</a:t>
                  </a: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1371600" y="1307068"/>
                  <a:ext cx="228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</a:t>
                  </a: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1600200" y="1307068"/>
                  <a:ext cx="228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2209800" y="1295400"/>
                  <a:ext cx="228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7</a:t>
                  </a: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2590800" y="1293668"/>
                  <a:ext cx="228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</a:t>
                  </a: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2895600" y="1307068"/>
                  <a:ext cx="228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3200400" y="1307068"/>
                  <a:ext cx="228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</a:t>
                  </a: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3467100" y="1307068"/>
                  <a:ext cx="228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7</a:t>
                  </a:r>
                </a:p>
              </p:txBody>
            </p:sp>
          </p:grpSp>
        </p:grpSp>
        <p:sp>
          <p:nvSpPr>
            <p:cNvPr id="31" name="TextBox 30"/>
            <p:cNvSpPr txBox="1"/>
            <p:nvPr/>
          </p:nvSpPr>
          <p:spPr>
            <a:xfrm>
              <a:off x="1517382" y="2690978"/>
              <a:ext cx="1699253" cy="83844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endParaRPr lang="en-US" sz="1000" b="1" dirty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endParaRPr>
            </a:p>
            <a:p>
              <a:r>
                <a:rPr lang="en-US" sz="1000" b="1" dirty="0">
                  <a:solidFill>
                    <a:srgbClr val="002060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1.CaSki  + mock transfected</a:t>
              </a:r>
            </a:p>
            <a:p>
              <a:r>
                <a:rPr lang="en-US" sz="1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3. </a:t>
              </a:r>
              <a:r>
                <a:rPr lang="en-US" sz="1000" b="1" dirty="0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CaSki</a:t>
              </a:r>
              <a:r>
                <a:rPr lang="en-US" sz="1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+ Tat (3.0µg)</a:t>
              </a:r>
            </a:p>
            <a:p>
              <a:r>
                <a:rPr lang="en-US" sz="1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5. </a:t>
              </a:r>
              <a:r>
                <a:rPr lang="en-US" sz="1000" b="1" dirty="0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CaSki</a:t>
              </a:r>
              <a:r>
                <a:rPr lang="en-US" sz="1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+migR1(3.0µg)</a:t>
              </a:r>
            </a:p>
            <a:p>
              <a:r>
                <a:rPr lang="en-US" sz="1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7. </a:t>
              </a:r>
              <a:r>
                <a:rPr lang="en-US" sz="1000" b="1" dirty="0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CaSki</a:t>
              </a:r>
              <a:r>
                <a:rPr lang="en-US" sz="1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+ pNL</a:t>
              </a:r>
              <a:r>
                <a:rPr lang="en-US" sz="1000" b="1" baseline="-250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4.3</a:t>
              </a:r>
              <a:r>
                <a:rPr lang="en-US" sz="1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(3.0µg)</a:t>
              </a:r>
              <a:endParaRPr lang="en-US" sz="1000" dirty="0">
                <a:solidFill>
                  <a:srgbClr val="002060"/>
                </a:solidFill>
              </a:endParaRPr>
            </a:p>
          </p:txBody>
        </p:sp>
      </p:grpSp>
      <p:graphicFrame>
        <p:nvGraphicFramePr>
          <p:cNvPr id="59" name="Chart 58"/>
          <p:cNvGraphicFramePr/>
          <p:nvPr/>
        </p:nvGraphicFramePr>
        <p:xfrm>
          <a:off x="323528" y="4509120"/>
          <a:ext cx="2952328" cy="2102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pSp>
        <p:nvGrpSpPr>
          <p:cNvPr id="69" name="Group 68"/>
          <p:cNvGrpSpPr/>
          <p:nvPr/>
        </p:nvGrpSpPr>
        <p:grpSpPr>
          <a:xfrm>
            <a:off x="3562874" y="4509120"/>
            <a:ext cx="2449286" cy="2232144"/>
            <a:chOff x="3419872" y="4653136"/>
            <a:chExt cx="2449286" cy="2232144"/>
          </a:xfrm>
        </p:grpSpPr>
        <p:pic>
          <p:nvPicPr>
            <p:cNvPr id="61" name="Picture 60" descr="UVP05550Aug22016.jpg"/>
            <p:cNvPicPr>
              <a:picLocks noChangeAspect="1"/>
            </p:cNvPicPr>
            <p:nvPr/>
          </p:nvPicPr>
          <p:blipFill>
            <a:blip r:embed="rId11" cstate="print"/>
            <a:srcRect l="25739" t="39143" r="44144" b="42459"/>
            <a:stretch>
              <a:fillRect/>
            </a:stretch>
          </p:blipFill>
          <p:spPr>
            <a:xfrm>
              <a:off x="3419872" y="4653136"/>
              <a:ext cx="2449286" cy="1261697"/>
            </a:xfrm>
            <a:prstGeom prst="rect">
              <a:avLst/>
            </a:prstGeom>
          </p:spPr>
        </p:pic>
        <p:sp>
          <p:nvSpPr>
            <p:cNvPr id="62" name="Rectangle 61"/>
            <p:cNvSpPr/>
            <p:nvPr/>
          </p:nvSpPr>
          <p:spPr>
            <a:xfrm>
              <a:off x="3419872" y="5949280"/>
              <a:ext cx="2448272" cy="936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1,4 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:</a:t>
              </a:r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Control </a:t>
              </a:r>
              <a:r>
                <a:rPr lang="en-US" sz="1000" dirty="0" err="1" smtClean="0">
                  <a:latin typeface="Arial" pitchFamily="34" charset="0"/>
                  <a:cs typeface="Arial" pitchFamily="34" charset="0"/>
                </a:rPr>
                <a:t>CaSki</a:t>
              </a:r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 (24 hrs post </a:t>
              </a:r>
              <a:r>
                <a:rPr lang="en-US" sz="1000" dirty="0" err="1" smtClean="0">
                  <a:latin typeface="Arial" pitchFamily="34" charset="0"/>
                  <a:cs typeface="Arial" pitchFamily="34" charset="0"/>
                </a:rPr>
                <a:t>transfection</a:t>
              </a:r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)</a:t>
              </a:r>
            </a:p>
            <a:p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2,5 :</a:t>
              </a:r>
              <a:r>
                <a:rPr lang="en-US" sz="1000" dirty="0" err="1" smtClean="0">
                  <a:latin typeface="Arial" pitchFamily="34" charset="0"/>
                  <a:cs typeface="Arial" pitchFamily="34" charset="0"/>
                </a:rPr>
                <a:t>Caski</a:t>
              </a:r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+ HA </a:t>
              </a:r>
              <a:r>
                <a:rPr lang="en-US" sz="1000" baseline="-25000" dirty="0" smtClean="0">
                  <a:latin typeface="Arial" pitchFamily="34" charset="0"/>
                  <a:cs typeface="Arial" pitchFamily="34" charset="0"/>
                </a:rPr>
                <a:t>tat</a:t>
              </a:r>
            </a:p>
            <a:p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3,6 :</a:t>
              </a:r>
              <a:r>
                <a:rPr lang="en-US" sz="1000" dirty="0" err="1" smtClean="0">
                  <a:latin typeface="Arial" pitchFamily="34" charset="0"/>
                  <a:cs typeface="Arial" pitchFamily="34" charset="0"/>
                </a:rPr>
                <a:t>CaSki</a:t>
              </a:r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+ HIV</a:t>
              </a:r>
            </a:p>
            <a:p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4-6  </a:t>
              </a:r>
              <a:r>
                <a:rPr lang="en-US" sz="1000" dirty="0" err="1" smtClean="0">
                  <a:latin typeface="Arial" pitchFamily="34" charset="0"/>
                  <a:cs typeface="Arial" pitchFamily="34" charset="0"/>
                </a:rPr>
                <a:t>CaSki</a:t>
              </a:r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 (48 hrs post </a:t>
              </a:r>
              <a:r>
                <a:rPr lang="en-US" sz="1000" dirty="0" err="1" smtClean="0">
                  <a:latin typeface="Arial" pitchFamily="34" charset="0"/>
                  <a:cs typeface="Arial" pitchFamily="34" charset="0"/>
                </a:rPr>
                <a:t>transfection</a:t>
              </a:r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)</a:t>
              </a:r>
            </a:p>
            <a:p>
              <a:endParaRPr lang="en-US" sz="40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563888" y="4869160"/>
              <a:ext cx="2160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solidFill>
                    <a:schemeClr val="bg1"/>
                  </a:solidFill>
                </a:rPr>
                <a:t>1</a:t>
              </a:r>
              <a:endParaRPr lang="en-IN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923928" y="4869160"/>
              <a:ext cx="2160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solidFill>
                    <a:schemeClr val="bg1"/>
                  </a:solidFill>
                </a:rPr>
                <a:t>2</a:t>
              </a:r>
              <a:endParaRPr lang="en-IN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283968" y="4869160"/>
              <a:ext cx="2160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solidFill>
                    <a:schemeClr val="bg1"/>
                  </a:solidFill>
                </a:rPr>
                <a:t>3</a:t>
              </a:r>
              <a:endParaRPr lang="en-IN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644008" y="4869160"/>
              <a:ext cx="2160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solidFill>
                    <a:schemeClr val="bg1"/>
                  </a:solidFill>
                </a:rPr>
                <a:t>4</a:t>
              </a:r>
              <a:endParaRPr lang="en-IN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076056" y="4880193"/>
              <a:ext cx="2160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solidFill>
                    <a:schemeClr val="bg1"/>
                  </a:solidFill>
                </a:rPr>
                <a:t>5</a:t>
              </a:r>
              <a:endParaRPr lang="en-IN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508104" y="4869160"/>
              <a:ext cx="2160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6</a:t>
              </a:r>
              <a:endParaRPr lang="en-IN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3491880" y="4077072"/>
            <a:ext cx="25202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050" b="1" dirty="0" smtClean="0">
                <a:latin typeface="Arial" pitchFamily="34" charset="0"/>
                <a:cs typeface="Arial" pitchFamily="34" charset="0"/>
              </a:rPr>
              <a:t>Assessment of RNA Integrity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1732</TotalTime>
  <Words>380</Words>
  <Application>Microsoft Office PowerPoint</Application>
  <PresentationFormat>On-screen Show (4:3)</PresentationFormat>
  <Paragraphs>107</Paragraphs>
  <Slides>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 i5</dc:creator>
  <cp:lastModifiedBy>Hp i5</cp:lastModifiedBy>
  <cp:revision>112</cp:revision>
  <dcterms:created xsi:type="dcterms:W3CDTF">2020-06-16T10:06:46Z</dcterms:created>
  <dcterms:modified xsi:type="dcterms:W3CDTF">2021-05-03T10:09:53Z</dcterms:modified>
</cp:coreProperties>
</file>