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9" r:id="rId3"/>
    <p:sldId id="270" r:id="rId4"/>
    <p:sldId id="261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020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D1E5A-525E-4B49-BBC6-D82C0E382726}" type="datetimeFigureOut">
              <a:rPr lang="en-IN" smtClean="0"/>
              <a:pPr/>
              <a:t>03-05-2021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5F6D2-8F89-4121-86FF-724E6058DF8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D1E5A-525E-4B49-BBC6-D82C0E382726}" type="datetimeFigureOut">
              <a:rPr lang="en-IN" smtClean="0"/>
              <a:pPr/>
              <a:t>03-05-2021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5F6D2-8F89-4121-86FF-724E6058DF8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D1E5A-525E-4B49-BBC6-D82C0E382726}" type="datetimeFigureOut">
              <a:rPr lang="en-IN" smtClean="0"/>
              <a:pPr/>
              <a:t>03-05-2021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5F6D2-8F89-4121-86FF-724E6058DF8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D1E5A-525E-4B49-BBC6-D82C0E382726}" type="datetimeFigureOut">
              <a:rPr lang="en-IN" smtClean="0"/>
              <a:pPr/>
              <a:t>03-05-2021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5F6D2-8F89-4121-86FF-724E6058DF8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D1E5A-525E-4B49-BBC6-D82C0E382726}" type="datetimeFigureOut">
              <a:rPr lang="en-IN" smtClean="0"/>
              <a:pPr/>
              <a:t>03-05-2021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5F6D2-8F89-4121-86FF-724E6058DF8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D1E5A-525E-4B49-BBC6-D82C0E382726}" type="datetimeFigureOut">
              <a:rPr lang="en-IN" smtClean="0"/>
              <a:pPr/>
              <a:t>03-05-2021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5F6D2-8F89-4121-86FF-724E6058DF8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D1E5A-525E-4B49-BBC6-D82C0E382726}" type="datetimeFigureOut">
              <a:rPr lang="en-IN" smtClean="0"/>
              <a:pPr/>
              <a:t>03-05-2021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5F6D2-8F89-4121-86FF-724E6058DF8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D1E5A-525E-4B49-BBC6-D82C0E382726}" type="datetimeFigureOut">
              <a:rPr lang="en-IN" smtClean="0"/>
              <a:pPr/>
              <a:t>03-05-2021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5F6D2-8F89-4121-86FF-724E6058DF8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D1E5A-525E-4B49-BBC6-D82C0E382726}" type="datetimeFigureOut">
              <a:rPr lang="en-IN" smtClean="0"/>
              <a:pPr/>
              <a:t>03-05-2021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5F6D2-8F89-4121-86FF-724E6058DF8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D1E5A-525E-4B49-BBC6-D82C0E382726}" type="datetimeFigureOut">
              <a:rPr lang="en-IN" smtClean="0"/>
              <a:pPr/>
              <a:t>03-05-2021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5F6D2-8F89-4121-86FF-724E6058DF8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D1E5A-525E-4B49-BBC6-D82C0E382726}" type="datetimeFigureOut">
              <a:rPr lang="en-IN" smtClean="0"/>
              <a:pPr/>
              <a:t>03-05-2021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5F6D2-8F89-4121-86FF-724E6058DF8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D1E5A-525E-4B49-BBC6-D82C0E382726}" type="datetimeFigureOut">
              <a:rPr lang="en-IN" smtClean="0"/>
              <a:pPr/>
              <a:t>03-05-2021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A5F6D2-8F89-4121-86FF-724E6058DF84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86173948"/>
              </p:ext>
            </p:extLst>
          </p:nvPr>
        </p:nvGraphicFramePr>
        <p:xfrm>
          <a:off x="1403648" y="908720"/>
          <a:ext cx="6360369" cy="338328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785052"/>
                <a:gridCol w="2899006"/>
                <a:gridCol w="2676311"/>
              </a:tblGrid>
              <a:tr h="325219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 pitchFamily="18" charset="0"/>
                          <a:cs typeface="Times New Roman" pitchFamily="18" charset="0"/>
                        </a:rPr>
                        <a:t>Genes</a:t>
                      </a:r>
                      <a:endParaRPr lang="en-IN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366" marR="683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 pitchFamily="18" charset="0"/>
                          <a:cs typeface="Times New Roman" pitchFamily="18" charset="0"/>
                        </a:rPr>
                        <a:t>Forward (5’ to 3’)</a:t>
                      </a:r>
                      <a:endParaRPr lang="en-IN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366" marR="683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 pitchFamily="18" charset="0"/>
                          <a:cs typeface="Times New Roman" pitchFamily="18" charset="0"/>
                        </a:rPr>
                        <a:t>Reverse (5’to 3’)</a:t>
                      </a:r>
                      <a:endParaRPr lang="en-IN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366" marR="68366" marT="0" marB="0"/>
                </a:tc>
              </a:tr>
              <a:tr h="325219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Times New Roman" pitchFamily="18" charset="0"/>
                          <a:cs typeface="Times New Roman" pitchFamily="18" charset="0"/>
                        </a:rPr>
                        <a:t>β−actin </a:t>
                      </a:r>
                      <a:endParaRPr lang="en-IN" sz="11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366" marR="683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 pitchFamily="18" charset="0"/>
                          <a:cs typeface="Times New Roman" pitchFamily="18" charset="0"/>
                        </a:rPr>
                        <a:t>TGGCACCCAGCACAATGAA</a:t>
                      </a:r>
                      <a:endParaRPr lang="en-IN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366" marR="683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 pitchFamily="18" charset="0"/>
                          <a:cs typeface="Times New Roman" pitchFamily="18" charset="0"/>
                        </a:rPr>
                        <a:t>CTAAGTCATAGTCCGCCTAGAAGCA</a:t>
                      </a:r>
                      <a:endParaRPr lang="en-IN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366" marR="68366" marT="0" marB="0"/>
                </a:tc>
              </a:tr>
              <a:tr h="325219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Times New Roman" pitchFamily="18" charset="0"/>
                          <a:cs typeface="Times New Roman" pitchFamily="18" charset="0"/>
                        </a:rPr>
                        <a:t>Notch1</a:t>
                      </a:r>
                      <a:endParaRPr lang="en-IN" sz="11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366" marR="683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 pitchFamily="18" charset="0"/>
                          <a:cs typeface="Times New Roman" pitchFamily="18" charset="0"/>
                        </a:rPr>
                        <a:t>TCAGCGGGATCCACTGTGAG</a:t>
                      </a:r>
                      <a:endParaRPr lang="en-IN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366" marR="683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 pitchFamily="18" charset="0"/>
                          <a:cs typeface="Times New Roman" pitchFamily="18" charset="0"/>
                        </a:rPr>
                        <a:t>ACACAGGCAGGTGAACGAGTTG</a:t>
                      </a:r>
                      <a:endParaRPr lang="en-IN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366" marR="68366" marT="0" marB="0"/>
                </a:tc>
              </a:tr>
              <a:tr h="325219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Times New Roman" pitchFamily="18" charset="0"/>
                          <a:cs typeface="Times New Roman" pitchFamily="18" charset="0"/>
                        </a:rPr>
                        <a:t>Hes1</a:t>
                      </a:r>
                      <a:endParaRPr lang="en-IN" sz="11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366" marR="683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 pitchFamily="18" charset="0"/>
                          <a:cs typeface="Times New Roman" pitchFamily="18" charset="0"/>
                        </a:rPr>
                        <a:t>TGATTTTGGATGCTCTGAAGAAAGATA</a:t>
                      </a:r>
                      <a:endParaRPr lang="en-IN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366" marR="683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 pitchFamily="18" charset="0"/>
                          <a:cs typeface="Times New Roman" pitchFamily="18" charset="0"/>
                        </a:rPr>
                        <a:t>GCTGCAGGTTCCGGAGGT</a:t>
                      </a:r>
                      <a:endParaRPr lang="en-IN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366" marR="68366" marT="0" marB="0"/>
                </a:tc>
              </a:tr>
              <a:tr h="325219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Times New Roman" pitchFamily="18" charset="0"/>
                          <a:cs typeface="Times New Roman" pitchFamily="18" charset="0"/>
                        </a:rPr>
                        <a:t>Hey1</a:t>
                      </a:r>
                      <a:endParaRPr lang="en-IN" sz="11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366" marR="683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 pitchFamily="18" charset="0"/>
                          <a:cs typeface="Times New Roman" pitchFamily="18" charset="0"/>
                        </a:rPr>
                        <a:t>GCTGGTACCCAGTGCTTTTGAG</a:t>
                      </a:r>
                      <a:endParaRPr lang="en-IN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366" marR="683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 pitchFamily="18" charset="0"/>
                          <a:cs typeface="Times New Roman" pitchFamily="18" charset="0"/>
                        </a:rPr>
                        <a:t>TGCAGGATCTCGGCTTTTTCT</a:t>
                      </a:r>
                      <a:endParaRPr lang="en-IN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366" marR="68366" marT="0" marB="0"/>
                </a:tc>
              </a:tr>
              <a:tr h="325219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Times New Roman" pitchFamily="18" charset="0"/>
                          <a:cs typeface="Times New Roman" pitchFamily="18" charset="0"/>
                        </a:rPr>
                        <a:t>EGFR</a:t>
                      </a:r>
                      <a:endParaRPr lang="en-IN" sz="11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366" marR="683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 pitchFamily="18" charset="0"/>
                          <a:cs typeface="Times New Roman" pitchFamily="18" charset="0"/>
                        </a:rPr>
                        <a:t>GCACGAGTAACAAGCTCACG</a:t>
                      </a:r>
                      <a:endParaRPr lang="en-IN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366" marR="683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 pitchFamily="18" charset="0"/>
                          <a:cs typeface="Times New Roman" pitchFamily="18" charset="0"/>
                        </a:rPr>
                        <a:t>GGAATTCGCTCCACTGTGTT</a:t>
                      </a:r>
                      <a:endParaRPr lang="en-IN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366" marR="68366" marT="0" marB="0"/>
                </a:tc>
              </a:tr>
              <a:tr h="325219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 err="1">
                          <a:latin typeface="Times New Roman" pitchFamily="18" charset="0"/>
                          <a:cs typeface="Times New Roman" pitchFamily="18" charset="0"/>
                        </a:rPr>
                        <a:t>Cyclin</a:t>
                      </a:r>
                      <a:r>
                        <a:rPr lang="en-US" sz="1100" b="1" dirty="0">
                          <a:latin typeface="Times New Roman" pitchFamily="18" charset="0"/>
                          <a:cs typeface="Times New Roman" pitchFamily="18" charset="0"/>
                        </a:rPr>
                        <a:t> D</a:t>
                      </a:r>
                      <a:endParaRPr lang="en-IN" sz="11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366" marR="683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 pitchFamily="18" charset="0"/>
                          <a:cs typeface="Times New Roman" pitchFamily="18" charset="0"/>
                        </a:rPr>
                        <a:t>TCCTACTTCCAGTGCGTGCAG</a:t>
                      </a:r>
                      <a:endParaRPr lang="en-IN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366" marR="683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 pitchFamily="18" charset="0"/>
                          <a:cs typeface="Times New Roman" pitchFamily="18" charset="0"/>
                        </a:rPr>
                        <a:t>GCAAGACAGGTAGCGATCCAG</a:t>
                      </a:r>
                      <a:endParaRPr lang="en-IN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366" marR="68366" marT="0" marB="0"/>
                </a:tc>
              </a:tr>
              <a:tr h="325219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Times New Roman" pitchFamily="18" charset="0"/>
                          <a:cs typeface="Times New Roman" pitchFamily="18" charset="0"/>
                        </a:rPr>
                        <a:t>CDK2 </a:t>
                      </a:r>
                      <a:endParaRPr lang="en-IN" sz="11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366" marR="683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 pitchFamily="18" charset="0"/>
                          <a:cs typeface="Times New Roman" pitchFamily="18" charset="0"/>
                        </a:rPr>
                        <a:t>CTCCTGGGCTCGAAATATTATTCCACAG</a:t>
                      </a:r>
                      <a:endParaRPr lang="en-IN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366" marR="683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 pitchFamily="18" charset="0"/>
                          <a:cs typeface="Times New Roman" pitchFamily="18" charset="0"/>
                        </a:rPr>
                        <a:t>CCGGAAGAGCTGGTCAATCTCAGA</a:t>
                      </a:r>
                      <a:endParaRPr lang="en-IN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366" marR="68366" marT="0" marB="0"/>
                </a:tc>
              </a:tr>
              <a:tr h="325219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Times New Roman" pitchFamily="18" charset="0"/>
                          <a:cs typeface="Times New Roman" pitchFamily="18" charset="0"/>
                        </a:rPr>
                        <a:t>P21</a:t>
                      </a:r>
                      <a:endParaRPr lang="en-IN" sz="11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366" marR="683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 pitchFamily="18" charset="0"/>
                          <a:cs typeface="Times New Roman" pitchFamily="18" charset="0"/>
                        </a:rPr>
                        <a:t>TCAAATCGTCCAGCGACCTTC</a:t>
                      </a:r>
                      <a:endParaRPr lang="en-IN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366" marR="683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 pitchFamily="18" charset="0"/>
                          <a:cs typeface="Times New Roman" pitchFamily="18" charset="0"/>
                        </a:rPr>
                        <a:t>GTCCATAGCCTCTACTGCCACCA</a:t>
                      </a:r>
                      <a:endParaRPr lang="en-IN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366" marR="68366" marT="0" marB="0"/>
                </a:tc>
              </a:tr>
              <a:tr h="325219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Times New Roman" pitchFamily="18" charset="0"/>
                          <a:cs typeface="Times New Roman" pitchFamily="18" charset="0"/>
                        </a:rPr>
                        <a:t>Tat</a:t>
                      </a:r>
                      <a:endParaRPr lang="en-IN" sz="11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366" marR="683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 pitchFamily="18" charset="0"/>
                          <a:cs typeface="Times New Roman" pitchFamily="18" charset="0"/>
                        </a:rPr>
                        <a:t>GATCGTTAACATGGAGCCAGTAGAT</a:t>
                      </a:r>
                      <a:endParaRPr lang="en-IN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366" marR="683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 pitchFamily="18" charset="0"/>
                          <a:cs typeface="Times New Roman" pitchFamily="18" charset="0"/>
                        </a:rPr>
                        <a:t>TCAGGGATCCTTACTGCTTTGATAG</a:t>
                      </a:r>
                      <a:endParaRPr lang="en-IN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366" marR="68366" marT="0" marB="0"/>
                </a:tc>
              </a:tr>
            </a:tbl>
          </a:graphicData>
        </a:graphic>
      </p:graphicFrame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1331640" y="4509120"/>
            <a:ext cx="583264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Table 1: </a:t>
            </a:r>
            <a:r>
              <a: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Primers used for Real-Time PCR.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27584" y="345430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619672" y="548680"/>
          <a:ext cx="5879975" cy="435707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75995"/>
                <a:gridCol w="1175995"/>
                <a:gridCol w="1175995"/>
                <a:gridCol w="1175995"/>
                <a:gridCol w="1175995"/>
              </a:tblGrid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n=3</a:t>
                      </a:r>
                      <a:endParaRPr lang="en-IN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C33A</a:t>
                      </a:r>
                    </a:p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Control</a:t>
                      </a:r>
                      <a:endParaRPr lang="en-IN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C33A</a:t>
                      </a:r>
                    </a:p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600ng/</a:t>
                      </a:r>
                      <a:r>
                        <a:rPr lang="en-IN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mL</a:t>
                      </a:r>
                      <a:endParaRPr lang="en-IN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CaSki</a:t>
                      </a:r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Control</a:t>
                      </a:r>
                      <a:endParaRPr lang="en-IN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CaSki</a:t>
                      </a:r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600ng/</a:t>
                      </a:r>
                      <a:r>
                        <a:rPr lang="en-IN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mL</a:t>
                      </a:r>
                      <a:endParaRPr lang="en-IN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64397"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G</a:t>
                      </a:r>
                      <a:r>
                        <a:rPr lang="en-IN" sz="12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-G</a:t>
                      </a:r>
                      <a:r>
                        <a:rPr lang="en-IN" sz="12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Phase</a:t>
                      </a:r>
                    </a:p>
                    <a:p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en-IN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value</a:t>
                      </a:r>
                      <a:endParaRPr lang="en-IN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59.85± 2.25</a:t>
                      </a:r>
                    </a:p>
                    <a:p>
                      <a:pPr algn="ctr"/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Control </a:t>
                      </a:r>
                      <a:r>
                        <a:rPr lang="en-IN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vs</a:t>
                      </a:r>
                      <a:r>
                        <a:rPr lang="en-IN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600ng/</a:t>
                      </a:r>
                      <a:r>
                        <a:rPr lang="en-IN" sz="12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mL</a:t>
                      </a:r>
                      <a:endParaRPr lang="en-IN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81.55± 1.55</a:t>
                      </a:r>
                    </a:p>
                    <a:p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0.0001*</a:t>
                      </a:r>
                      <a:endParaRPr lang="en-IN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57.93± 0.6</a:t>
                      </a:r>
                      <a:endParaRPr lang="en-IN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66.20± 2.25</a:t>
                      </a:r>
                    </a:p>
                    <a:p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0.0036**</a:t>
                      </a:r>
                      <a:endParaRPr lang="en-IN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39859"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S Phase</a:t>
                      </a:r>
                    </a:p>
                    <a:p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IN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p </a:t>
                      </a:r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value</a:t>
                      </a:r>
                      <a:endParaRPr lang="en-IN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19.7± 0.7</a:t>
                      </a:r>
                    </a:p>
                    <a:p>
                      <a:pPr algn="ctr"/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Control </a:t>
                      </a:r>
                      <a:r>
                        <a:rPr lang="en-IN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vs</a:t>
                      </a:r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600ng/</a:t>
                      </a:r>
                      <a:r>
                        <a:rPr lang="en-IN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mL</a:t>
                      </a:r>
                      <a:endParaRPr lang="en-IN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11.2± 1.56</a:t>
                      </a:r>
                    </a:p>
                    <a:p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0.0010* </a:t>
                      </a:r>
                      <a:endParaRPr lang="en-IN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17.6± 0.96</a:t>
                      </a:r>
                      <a:endParaRPr lang="en-IN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17.7± 3.43</a:t>
                      </a:r>
                    </a:p>
                    <a:p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0.9636NS</a:t>
                      </a:r>
                      <a:endParaRPr lang="en-IN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15077"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G</a:t>
                      </a:r>
                      <a:r>
                        <a:rPr lang="en-IN" sz="12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-M Phase</a:t>
                      </a:r>
                    </a:p>
                    <a:p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en-IN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value</a:t>
                      </a:r>
                      <a:endParaRPr lang="en-IN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18.2</a:t>
                      </a:r>
                      <a:r>
                        <a:rPr lang="el-GR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±</a:t>
                      </a:r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3.03</a:t>
                      </a:r>
                    </a:p>
                    <a:p>
                      <a:pPr algn="ctr"/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Control </a:t>
                      </a:r>
                      <a:r>
                        <a:rPr lang="en-IN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vs</a:t>
                      </a:r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600ng/</a:t>
                      </a:r>
                      <a:r>
                        <a:rPr lang="en-IN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mL</a:t>
                      </a:r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en-IN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5.7± 0.5</a:t>
                      </a:r>
                    </a:p>
                    <a:p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0.0029*</a:t>
                      </a:r>
                      <a:endParaRPr lang="en-IN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20.37± 1.22</a:t>
                      </a:r>
                      <a:endParaRPr lang="en-IN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12.3± 0.81</a:t>
                      </a:r>
                    </a:p>
                    <a:p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0.0007**</a:t>
                      </a:r>
                      <a:endParaRPr lang="en-IN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619672" y="5085184"/>
            <a:ext cx="59046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Table 2:  </a:t>
            </a:r>
            <a:r>
              <a:rPr lang="en-US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Cell cycle phase detection for cell lines after </a:t>
            </a:r>
            <a:r>
              <a:rPr lang="en-US" sz="12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transfection</a:t>
            </a:r>
            <a:r>
              <a:rPr lang="en-US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with 600ng/</a:t>
            </a:r>
            <a:r>
              <a:rPr lang="en-US" sz="12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mL</a:t>
            </a:r>
            <a:r>
              <a:rPr lang="en-US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HIV-1Tat plasmid. In HPV-16+ </a:t>
            </a:r>
            <a:r>
              <a:rPr lang="en-US" sz="12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CaSki</a:t>
            </a:r>
            <a:r>
              <a:rPr lang="en-US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cells lines </a:t>
            </a:r>
            <a:r>
              <a:rPr lang="en-US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lang="en-US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mock versus 600ng/</a:t>
            </a:r>
            <a:r>
              <a:rPr lang="en-US" sz="12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mL</a:t>
            </a:r>
            <a:r>
              <a:rPr lang="en-US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HIV-1 Tat) showed  that there was accumulation of G</a:t>
            </a:r>
            <a:r>
              <a:rPr lang="en-US" sz="1200" baseline="-30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en-US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-G</a:t>
            </a:r>
            <a:r>
              <a:rPr lang="en-US" sz="1200" baseline="-30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</a:t>
            </a:r>
            <a:r>
              <a:rPr lang="en-US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phase cells, S phase increased while there was a significant decline  in G</a:t>
            </a:r>
            <a:r>
              <a:rPr lang="en-US" sz="1200" baseline="-30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lang="en-US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-M phase (*p≤0.05). In C33A cells however, HIV-1Tat also showed G</a:t>
            </a:r>
            <a:r>
              <a:rPr lang="en-US" sz="1200" baseline="-30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en-US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-G</a:t>
            </a:r>
            <a:r>
              <a:rPr lang="en-US" sz="1200" baseline="-30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 </a:t>
            </a:r>
            <a:r>
              <a:rPr lang="en-US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phase cell </a:t>
            </a:r>
            <a:r>
              <a:rPr lang="en-US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accumulation with </a:t>
            </a:r>
            <a:r>
              <a:rPr lang="en-US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 significant drastic decline in G</a:t>
            </a:r>
            <a:r>
              <a:rPr lang="en-US" sz="1200" baseline="-30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lang="en-US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-Mphase cells.  </a:t>
            </a:r>
            <a:endParaRPr lang="en-US" sz="1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115616" y="308371"/>
            <a:ext cx="68407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547664" y="404664"/>
          <a:ext cx="5879975" cy="440593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75995"/>
                <a:gridCol w="1175995"/>
                <a:gridCol w="1175995"/>
                <a:gridCol w="1175995"/>
                <a:gridCol w="1175995"/>
              </a:tblGrid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n=3</a:t>
                      </a:r>
                      <a:endParaRPr lang="en-IN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C33A</a:t>
                      </a:r>
                    </a:p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Control</a:t>
                      </a:r>
                      <a:endParaRPr lang="en-IN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C33A</a:t>
                      </a:r>
                    </a:p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600ng/</a:t>
                      </a:r>
                      <a:r>
                        <a:rPr lang="en-IN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mL</a:t>
                      </a:r>
                      <a:endParaRPr lang="en-IN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CaSki</a:t>
                      </a:r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Control</a:t>
                      </a:r>
                      <a:endParaRPr lang="en-IN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CaSki</a:t>
                      </a:r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600ng/</a:t>
                      </a:r>
                      <a:r>
                        <a:rPr lang="en-IN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mL</a:t>
                      </a:r>
                      <a:endParaRPr lang="en-IN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64397"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G</a:t>
                      </a:r>
                      <a:r>
                        <a:rPr lang="en-IN" sz="12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-G</a:t>
                      </a:r>
                      <a:r>
                        <a:rPr lang="en-IN" sz="12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Phase</a:t>
                      </a:r>
                    </a:p>
                    <a:p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en-IN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value</a:t>
                      </a:r>
                      <a:endParaRPr lang="en-IN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74.30± 8.9</a:t>
                      </a:r>
                    </a:p>
                    <a:p>
                      <a:pPr algn="ctr"/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Control </a:t>
                      </a:r>
                      <a:r>
                        <a:rPr lang="en-IN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vs</a:t>
                      </a:r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600ng/</a:t>
                      </a:r>
                      <a:r>
                        <a:rPr lang="en-IN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mL</a:t>
                      </a:r>
                      <a:endParaRPr lang="en-IN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63.3± 0.9</a:t>
                      </a:r>
                    </a:p>
                    <a:p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0. 1002 NS</a:t>
                      </a:r>
                      <a:endParaRPr lang="en-IN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72.45± 0.65</a:t>
                      </a:r>
                      <a:endParaRPr lang="en-IN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80.2± 2.1</a:t>
                      </a:r>
                    </a:p>
                    <a:p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0.0036**</a:t>
                      </a:r>
                      <a:endParaRPr lang="en-IN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39859"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S Phase</a:t>
                      </a:r>
                    </a:p>
                    <a:p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IN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p </a:t>
                      </a:r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value</a:t>
                      </a:r>
                      <a:endParaRPr lang="en-IN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13.10± 2.8</a:t>
                      </a:r>
                    </a:p>
                    <a:p>
                      <a:pPr algn="ctr"/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Control </a:t>
                      </a:r>
                      <a:r>
                        <a:rPr lang="en-IN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vs</a:t>
                      </a:r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600ng/</a:t>
                      </a:r>
                      <a:r>
                        <a:rPr lang="en-IN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mL</a:t>
                      </a:r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en-IN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11.6± 2.35</a:t>
                      </a:r>
                    </a:p>
                    <a:p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0.5165 NS </a:t>
                      </a:r>
                      <a:endParaRPr lang="en-IN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13.65± 1.95</a:t>
                      </a:r>
                      <a:endParaRPr lang="en-IN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14.3± 4.8</a:t>
                      </a:r>
                    </a:p>
                    <a:p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0.839</a:t>
                      </a:r>
                      <a:r>
                        <a:rPr lang="en-IN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NS</a:t>
                      </a:r>
                      <a:endParaRPr lang="en-IN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15077"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G</a:t>
                      </a:r>
                      <a:r>
                        <a:rPr lang="en-IN" sz="12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-M Phase</a:t>
                      </a:r>
                    </a:p>
                    <a:p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en-IN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value</a:t>
                      </a:r>
                      <a:endParaRPr lang="en-IN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8.25</a:t>
                      </a:r>
                      <a:r>
                        <a:rPr lang="el-GR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±</a:t>
                      </a:r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4.05</a:t>
                      </a:r>
                    </a:p>
                    <a:p>
                      <a:pPr algn="ctr"/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Control </a:t>
                      </a:r>
                      <a:r>
                        <a:rPr lang="en-IN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vs</a:t>
                      </a:r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600ng/</a:t>
                      </a:r>
                      <a:r>
                        <a:rPr lang="en-IN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mL</a:t>
                      </a:r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en-IN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19.15± 4.0</a:t>
                      </a:r>
                    </a:p>
                    <a:p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0.0295*</a:t>
                      </a:r>
                      <a:endParaRPr lang="en-IN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12.10± 1.80</a:t>
                      </a:r>
                      <a:endParaRPr lang="en-IN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4.65± 2.6</a:t>
                      </a:r>
                    </a:p>
                    <a:p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en-IN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0.015*</a:t>
                      </a:r>
                      <a:endParaRPr lang="en-IN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547664" y="4941168"/>
            <a:ext cx="590465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Table </a:t>
            </a:r>
            <a:r>
              <a:rPr lang="en-US" sz="1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3:  </a:t>
            </a:r>
            <a:r>
              <a:rPr lang="en-US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Cell cycle phase detection for cell lines after </a:t>
            </a:r>
            <a:r>
              <a:rPr lang="en-US" sz="12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transfection</a:t>
            </a:r>
            <a:r>
              <a:rPr lang="en-US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with 600ng/</a:t>
            </a:r>
            <a:r>
              <a:rPr lang="en-US" sz="12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mL</a:t>
            </a:r>
            <a:r>
              <a:rPr lang="en-US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pNL</a:t>
            </a:r>
            <a:r>
              <a:rPr lang="en-US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1200" baseline="-30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4-3</a:t>
            </a:r>
            <a:r>
              <a:rPr lang="en-US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 </a:t>
            </a:r>
            <a:r>
              <a:rPr lang="en-US" sz="12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Transfection</a:t>
            </a:r>
            <a:r>
              <a:rPr lang="en-US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with HIV-1 in </a:t>
            </a:r>
            <a:r>
              <a:rPr lang="en-US" sz="12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CaSki</a:t>
            </a:r>
            <a:r>
              <a:rPr lang="en-US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cells also resulted in G</a:t>
            </a:r>
            <a:r>
              <a:rPr lang="en-US" sz="1200" baseline="-30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en-US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-G</a:t>
            </a:r>
            <a:r>
              <a:rPr lang="en-US" sz="1200" baseline="-30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</a:t>
            </a:r>
            <a:r>
              <a:rPr lang="en-US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and decrease in G</a:t>
            </a:r>
            <a:r>
              <a:rPr lang="en-US" sz="1200" baseline="-30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lang="en-US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-M phase while in C33A cells, the </a:t>
            </a:r>
            <a:r>
              <a:rPr lang="en-US" sz="12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transfection</a:t>
            </a:r>
            <a:r>
              <a:rPr lang="en-US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increased the population of </a:t>
            </a:r>
            <a:r>
              <a:rPr lang="en-US" sz="12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Sphase</a:t>
            </a:r>
            <a:r>
              <a:rPr lang="en-US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and G2-M cells significantly *p≤0.05.  </a:t>
            </a:r>
            <a:endParaRPr lang="en-US" sz="1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884637484"/>
              </p:ext>
            </p:extLst>
          </p:nvPr>
        </p:nvGraphicFramePr>
        <p:xfrm>
          <a:off x="1475656" y="692696"/>
          <a:ext cx="6264697" cy="2930667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2087785"/>
                <a:gridCol w="1898170"/>
                <a:gridCol w="2278742"/>
              </a:tblGrid>
              <a:tr h="2989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n=3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CaSki Control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CaSki +62.5mM /L DAPT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7877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G0-G1 phase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 </a:t>
                      </a:r>
                      <a:r>
                        <a:rPr lang="en-US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value</a:t>
                      </a:r>
                      <a:endParaRPr lang="en-US" sz="12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67.5 ± 1.6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53.15± 1.5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0.00034**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7877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 </a:t>
                      </a:r>
                      <a:r>
                        <a:rPr lang="en-US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phase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 </a:t>
                      </a:r>
                      <a:r>
                        <a:rPr lang="en-US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value</a:t>
                      </a:r>
                      <a:endParaRPr lang="en-US" sz="12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16.35 </a:t>
                      </a:r>
                      <a:r>
                        <a:rPr lang="en-US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± 0.65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27.35± 1.35</a:t>
                      </a:r>
                      <a:r>
                        <a:rPr lang="en-US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0.00022**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0563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G2-M </a:t>
                      </a:r>
                      <a:r>
                        <a:rPr lang="en-US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phase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 </a:t>
                      </a:r>
                      <a:r>
                        <a:rPr lang="en-US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value</a:t>
                      </a:r>
                      <a:endParaRPr lang="en-US" sz="12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16.8 </a:t>
                      </a:r>
                      <a:r>
                        <a:rPr lang="en-US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± 1.2</a:t>
                      </a:r>
                      <a:endParaRPr lang="en-US" sz="12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18.8</a:t>
                      </a:r>
                      <a:r>
                        <a:rPr lang="en-US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± </a:t>
                      </a:r>
                      <a:r>
                        <a:rPr lang="en-US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1.2</a:t>
                      </a:r>
                      <a:r>
                        <a:rPr lang="en-US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(0.11 NS)</a:t>
                      </a:r>
                      <a:endParaRPr lang="en-US" sz="12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475656" y="4169405"/>
            <a:ext cx="626469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Table 4</a:t>
            </a:r>
            <a:r>
              <a: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Cell </a:t>
            </a:r>
            <a:r>
              <a:rPr lang="en-US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</a:t>
            </a:r>
            <a:r>
              <a: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ycle analysis for </a:t>
            </a:r>
            <a:r>
              <a:rPr kumimoji="0" lang="en-US" sz="12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CaSki</a:t>
            </a:r>
            <a:r>
              <a: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(control) and </a:t>
            </a:r>
            <a:r>
              <a:rPr kumimoji="0" lang="en-US" sz="12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CaSki</a:t>
            </a:r>
            <a:r>
              <a: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+ DAPT (62.5mM/L) treated cell line.</a:t>
            </a:r>
            <a:r>
              <a:rPr kumimoji="0" lang="en-US" sz="1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ncubation with negative control Notch-1 inhibitor, DAPT, showed significant decline in G</a:t>
            </a:r>
            <a:r>
              <a:rPr kumimoji="0" lang="en-US" sz="1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-G</a:t>
            </a:r>
            <a:r>
              <a:rPr kumimoji="0" lang="en-US" sz="1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phase cells with a significant marked recovery in S phase **p≤0.05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1488</TotalTime>
  <Words>428</Words>
  <Application>Microsoft Office PowerPoint</Application>
  <PresentationFormat>On-screen Show (4:3)</PresentationFormat>
  <Paragraphs>188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Slide 1</vt:lpstr>
      <vt:lpstr>Slide 2</vt:lpstr>
      <vt:lpstr>Slide 3</vt:lpstr>
      <vt:lpstr>Slide 4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 i5</dc:creator>
  <cp:lastModifiedBy>Hp i5</cp:lastModifiedBy>
  <cp:revision>44</cp:revision>
  <dcterms:created xsi:type="dcterms:W3CDTF">2020-07-08T08:08:54Z</dcterms:created>
  <dcterms:modified xsi:type="dcterms:W3CDTF">2021-05-03T09:48:39Z</dcterms:modified>
</cp:coreProperties>
</file>