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0" r:id="rId2"/>
    <p:sldId id="294" r:id="rId3"/>
    <p:sldId id="312" r:id="rId4"/>
    <p:sldId id="313" r:id="rId5"/>
  </p:sldIdLst>
  <p:sldSz cx="6858000" cy="9144000" type="screen4x3"/>
  <p:notesSz cx="6761163" cy="99425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D1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3036" autoAdjust="0"/>
  </p:normalViewPr>
  <p:slideViewPr>
    <p:cSldViewPr>
      <p:cViewPr>
        <p:scale>
          <a:sx n="100" d="100"/>
          <a:sy n="100" d="100"/>
        </p:scale>
        <p:origin x="-3232" y="-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25991;&#31456;\&#19977;&#19971;&#24635;&#30338;&#33527;2\Re;%20PNS%20manuscript20200131\&#19977;&#19971;&#24635;&#30338;&#33527;&#20307;&#37325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Sheet1!$G$8</c:f>
              <c:strCache>
                <c:ptCount val="1"/>
                <c:pt idx="0">
                  <c:v>Saline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Sheet1!$G$10</c:f>
                <c:numCache>
                  <c:formatCode>General</c:formatCode>
                  <c:ptCount val="1"/>
                  <c:pt idx="0">
                    <c:v>2.8582337203244887</c:v>
                  </c:pt>
                </c:numCache>
              </c:numRef>
            </c:plus>
            <c:minus>
              <c:numRef>
                <c:f>Sheet1!$G$10</c:f>
                <c:numCache>
                  <c:formatCode>General</c:formatCode>
                  <c:ptCount val="1"/>
                  <c:pt idx="0">
                    <c:v>2.8582337203244887</c:v>
                  </c:pt>
                </c:numCache>
              </c:numRef>
            </c:minus>
            <c:spPr>
              <a:ln w="12700">
                <a:solidFill>
                  <a:prstClr val="black"/>
                </a:solidFill>
              </a:ln>
            </c:spPr>
          </c:errBars>
          <c:val>
            <c:numRef>
              <c:f>Sheet1!$G$9</c:f>
              <c:numCache>
                <c:formatCode>General</c:formatCode>
                <c:ptCount val="1"/>
                <c:pt idx="0">
                  <c:v>18.919999999999995</c:v>
                </c:pt>
              </c:numCache>
            </c:numRef>
          </c:val>
        </c:ser>
        <c:ser>
          <c:idx val="1"/>
          <c:order val="1"/>
          <c:tx>
            <c:strRef>
              <c:f>Sheet1!$H$8</c:f>
              <c:strCache>
                <c:ptCount val="1"/>
                <c:pt idx="0">
                  <c:v>PNS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Sheet1!$H$10</c:f>
                <c:numCache>
                  <c:formatCode>General</c:formatCode>
                  <c:ptCount val="1"/>
                  <c:pt idx="0">
                    <c:v>4.0729753953870897</c:v>
                  </c:pt>
                </c:numCache>
              </c:numRef>
            </c:plus>
            <c:minus>
              <c:numRef>
                <c:f>Sheet1!$H$10</c:f>
                <c:numCache>
                  <c:formatCode>General</c:formatCode>
                  <c:ptCount val="1"/>
                  <c:pt idx="0">
                    <c:v>4.0729753953870897</c:v>
                  </c:pt>
                </c:numCache>
              </c:numRef>
            </c:minus>
            <c:spPr>
              <a:ln w="12700">
                <a:solidFill>
                  <a:prstClr val="black"/>
                </a:solidFill>
              </a:ln>
            </c:spPr>
          </c:errBars>
          <c:val>
            <c:numRef>
              <c:f>Sheet1!$H$9</c:f>
              <c:numCache>
                <c:formatCode>General</c:formatCode>
                <c:ptCount val="1"/>
                <c:pt idx="0">
                  <c:v>19.705714285714283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8742912"/>
        <c:axId val="239600768"/>
      </c:barChart>
      <c:catAx>
        <c:axId val="238742912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>
            <a:solidFill>
              <a:sysClr val="windowText" lastClr="000000"/>
            </a:solidFill>
          </a:ln>
        </c:spPr>
        <c:crossAx val="239600768"/>
        <c:crosses val="autoZero"/>
        <c:auto val="1"/>
        <c:lblAlgn val="ctr"/>
        <c:lblOffset val="100"/>
        <c:noMultiLvlLbl val="0"/>
      </c:catAx>
      <c:valAx>
        <c:axId val="239600768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23874291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D2792-8BD1-4917-BC86-75348598E35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46125"/>
            <a:ext cx="27955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5801" y="4722416"/>
            <a:ext cx="5409562" cy="4474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1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AEE0D-9A37-489B-A539-43F938E806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874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AEE0D-9A37-489B-A539-43F938E806D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AEE0D-9A37-489B-A539-43F938E806D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1" y="1913468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2020/7/24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56" y="179512"/>
            <a:ext cx="4920818" cy="261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85728" y="2987824"/>
            <a:ext cx="6215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1. Location of ankle tissues that are used for whole-mount immunofluorescence staining.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Images of paws were from a WT mouse. Based on our preliminary findings, we used the ventral portion (A) for staining capillary LVs and the dorsal portion (B) for staining mature LVs.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666218" y="249739"/>
            <a:ext cx="5295013" cy="3126380"/>
            <a:chOff x="666218" y="249739"/>
            <a:chExt cx="5295013" cy="3126380"/>
          </a:xfrm>
        </p:grpSpPr>
        <p:pic>
          <p:nvPicPr>
            <p:cNvPr id="2" name="Picture 25" descr="C:\LQQ study 11-4-2011\E26-LSMC CULTURE\E26-LSMC CULTURE\2MONTH OLD wt LSMCP11\Image9.tif"/>
            <p:cNvPicPr preferRelativeResize="0">
              <a:picLocks noChangeArrowheads="1"/>
            </p:cNvPicPr>
            <p:nvPr/>
          </p:nvPicPr>
          <p:blipFill>
            <a:blip r:embed="rId2" cstate="print">
              <a:lum bright="-10000" contrast="40000"/>
            </a:blip>
            <a:srcRect/>
            <a:stretch>
              <a:fillRect/>
            </a:stretch>
          </p:blipFill>
          <p:spPr bwMode="auto">
            <a:xfrm>
              <a:off x="4701231" y="640914"/>
              <a:ext cx="1260000" cy="993600"/>
            </a:xfrm>
            <a:prstGeom prst="rect">
              <a:avLst/>
            </a:prstGeom>
            <a:noFill/>
          </p:spPr>
        </p:pic>
        <p:sp>
          <p:nvSpPr>
            <p:cNvPr id="3" name="TextBox 2"/>
            <p:cNvSpPr txBox="1"/>
            <p:nvPr/>
          </p:nvSpPr>
          <p:spPr>
            <a:xfrm>
              <a:off x="815031" y="310714"/>
              <a:ext cx="5029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             P3                      P6                             </a:t>
              </a:r>
              <a:r>
                <a:rPr lang="en-US" altLang="zh-CN" sz="1200" dirty="0">
                  <a:latin typeface="Arial" pitchFamily="34" charset="0"/>
                  <a:cs typeface="Arial" pitchFamily="34" charset="0"/>
                </a:rPr>
                <a:t>P</a:t>
              </a:r>
              <a:r>
                <a:rPr lang="en-US" altLang="zh-CN" sz="1200" dirty="0" smtClean="0">
                  <a:latin typeface="Arial" pitchFamily="34" charset="0"/>
                  <a:cs typeface="Arial" pitchFamily="34" charset="0"/>
                </a:rPr>
                <a:t>9                         P11</a:t>
              </a:r>
              <a:endParaRPr lang="zh-CN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" name="Picture 27" descr="C:\LQQ study 11-4-2011\E26-LSMC CULTURE\E26-LSMC CULTURE\LSMCP2\Image17-PS.tif"/>
            <p:cNvPicPr preferRelativeResize="0">
              <a:picLocks noChangeArrowheads="1"/>
            </p:cNvPicPr>
            <p:nvPr/>
          </p:nvPicPr>
          <p:blipFill>
            <a:blip r:embed="rId3" cstate="print">
              <a:lum bright="20000" contrast="40000"/>
            </a:blip>
            <a:srcRect/>
            <a:stretch>
              <a:fillRect/>
            </a:stretch>
          </p:blipFill>
          <p:spPr bwMode="auto">
            <a:xfrm>
              <a:off x="815031" y="638914"/>
              <a:ext cx="1260000" cy="993600"/>
            </a:xfrm>
            <a:prstGeom prst="rect">
              <a:avLst/>
            </a:prstGeom>
            <a:noFill/>
          </p:spPr>
        </p:pic>
        <p:pic>
          <p:nvPicPr>
            <p:cNvPr id="5" name="Picture 2" descr="C:\LQQ study 11-4-2011\E26-LSMC CULTURE\E26-LSMC CULTURE\2MONTH OLD WT LSMC P6\Image18-PS.tif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10431" y="640914"/>
              <a:ext cx="1260000" cy="993600"/>
            </a:xfrm>
            <a:prstGeom prst="rect">
              <a:avLst/>
            </a:prstGeom>
            <a:noFill/>
          </p:spPr>
        </p:pic>
        <p:pic>
          <p:nvPicPr>
            <p:cNvPr id="6" name="Picture 2" descr="C:\LQQ study 11-4-2011\E26-LSMC CULTURE\E26-LSMC CULTURE\lsmcp10\Image1.tif"/>
            <p:cNvPicPr preferRelativeResize="0">
              <a:picLocks noChangeArrowheads="1"/>
            </p:cNvPicPr>
            <p:nvPr/>
          </p:nvPicPr>
          <p:blipFill>
            <a:blip r:embed="rId5" cstate="print">
              <a:lum bright="20000" contrast="40000"/>
            </a:blip>
            <a:srcRect/>
            <a:stretch>
              <a:fillRect/>
            </a:stretch>
          </p:blipFill>
          <p:spPr bwMode="auto">
            <a:xfrm>
              <a:off x="3405831" y="640914"/>
              <a:ext cx="1260000" cy="993600"/>
            </a:xfrm>
            <a:prstGeom prst="rect">
              <a:avLst/>
            </a:prstGeom>
            <a:noFill/>
          </p:spPr>
        </p:pic>
        <p:grpSp>
          <p:nvGrpSpPr>
            <p:cNvPr id="7" name="Group 30"/>
            <p:cNvGrpSpPr/>
            <p:nvPr/>
          </p:nvGrpSpPr>
          <p:grpSpPr>
            <a:xfrm>
              <a:off x="779631" y="2038906"/>
              <a:ext cx="3733800" cy="1280298"/>
              <a:chOff x="1051064" y="3200330"/>
              <a:chExt cx="5748699" cy="1921031"/>
            </a:xfrm>
          </p:grpSpPr>
          <p:pic>
            <p:nvPicPr>
              <p:cNvPr id="8" name="Picture 2" descr="C:\LQQ study 11-4-2011\E26-LSMC CULTURE\protein concentration\2011-11-29-smyh2-beta-actin p3, p6,p9,p11\1.tif"/>
              <p:cNvPicPr>
                <a:picLocks noChangeAspect="1" noChangeArrowheads="1"/>
              </p:cNvPicPr>
              <p:nvPr/>
            </p:nvPicPr>
            <p:blipFill>
              <a:blip r:embed="rId6" cstate="email">
                <a:lum bright="-10000" contrast="30000"/>
              </a:blip>
              <a:srcRect/>
              <a:stretch>
                <a:fillRect/>
              </a:stretch>
            </p:blipFill>
            <p:spPr bwMode="auto">
              <a:xfrm rot="10575971">
                <a:off x="2684963" y="3657599"/>
                <a:ext cx="4114800" cy="685800"/>
              </a:xfrm>
              <a:prstGeom prst="rect">
                <a:avLst/>
              </a:prstGeom>
              <a:noFill/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1285703" y="3772003"/>
                <a:ext cx="1759806" cy="415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Arial" pitchFamily="34" charset="0"/>
                    <a:cs typeface="Arial" pitchFamily="34" charset="0"/>
                  </a:rPr>
                  <a:t>SMYH2</a:t>
                </a:r>
                <a:endParaRPr lang="zh-CN" alt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51064" y="4705736"/>
                <a:ext cx="1994447" cy="415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Symbol" panose="05050102010706020507" pitchFamily="18" charset="2"/>
                    <a:cs typeface="Arial" pitchFamily="34" charset="0"/>
                  </a:rPr>
                  <a:t>     b</a:t>
                </a:r>
                <a:r>
                  <a:rPr lang="en-US" altLang="zh-CN" sz="1200" dirty="0" smtClean="0">
                    <a:latin typeface="Arial" pitchFamily="34" charset="0"/>
                    <a:cs typeface="Arial" pitchFamily="34" charset="0"/>
                  </a:rPr>
                  <a:t>-actin</a:t>
                </a:r>
                <a:endParaRPr lang="zh-CN" alt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38401" y="3200330"/>
                <a:ext cx="4267200" cy="415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Arial" pitchFamily="34" charset="0"/>
                    <a:cs typeface="Arial" pitchFamily="34" charset="0"/>
                  </a:rPr>
                  <a:t>        P3            P6          P9         P11</a:t>
                </a:r>
                <a:endParaRPr lang="zh-CN" alt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 35"/>
            <p:cNvGrpSpPr/>
            <p:nvPr/>
          </p:nvGrpSpPr>
          <p:grpSpPr>
            <a:xfrm>
              <a:off x="1694030" y="3004106"/>
              <a:ext cx="3048000" cy="372013"/>
              <a:chOff x="2057400" y="4419603"/>
              <a:chExt cx="3048000" cy="508417"/>
            </a:xfrm>
          </p:grpSpPr>
          <p:pic>
            <p:nvPicPr>
              <p:cNvPr id="13" name="Picture 4" descr="C:\LQQ study 11-4-2011\E26-LSMC CULTURE\protein concentration\2011-11-29-smyh2-beta-actin p3, p6,p9,p11\3.tif"/>
              <p:cNvPicPr>
                <a:picLocks noChangeAspect="1" noChangeArrowheads="1"/>
              </p:cNvPicPr>
              <p:nvPr/>
            </p:nvPicPr>
            <p:blipFill>
              <a:blip r:embed="rId7" cstate="email">
                <a:lum contrast="40000"/>
              </a:blip>
              <a:srcRect/>
              <a:stretch>
                <a:fillRect/>
              </a:stretch>
            </p:blipFill>
            <p:spPr bwMode="auto">
              <a:xfrm rot="10800000">
                <a:off x="2057400" y="4511457"/>
                <a:ext cx="931634" cy="4165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Picture 4" descr="C:\LQQ study 11-4-2011\E26-LSMC CULTURE\protein concentration\2011-11-29-smyh2-beta-actin p3, p6,p9,p11\3.tif"/>
              <p:cNvPicPr>
                <a:picLocks noChangeAspect="1" noChangeArrowheads="1"/>
              </p:cNvPicPr>
              <p:nvPr/>
            </p:nvPicPr>
            <p:blipFill>
              <a:blip r:embed="rId8" cstate="email">
                <a:lum contrast="40000"/>
              </a:blip>
              <a:srcRect/>
              <a:stretch>
                <a:fillRect/>
              </a:stretch>
            </p:blipFill>
            <p:spPr bwMode="auto">
              <a:xfrm rot="10640414">
                <a:off x="2913881" y="4419603"/>
                <a:ext cx="2191519" cy="50841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15" name="Rectangle 40"/>
            <p:cNvSpPr/>
            <p:nvPr/>
          </p:nvSpPr>
          <p:spPr>
            <a:xfrm>
              <a:off x="666218" y="249739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zh-CN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41"/>
            <p:cNvSpPr/>
            <p:nvPr/>
          </p:nvSpPr>
          <p:spPr>
            <a:xfrm>
              <a:off x="666218" y="2088049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zh-CN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Rectangle 39"/>
          <p:cNvSpPr/>
          <p:nvPr/>
        </p:nvSpPr>
        <p:spPr>
          <a:xfrm>
            <a:off x="369101" y="3734211"/>
            <a:ext cx="60734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2. Changes of morphology and expression of smooth muscle myosin heavy chain 2 in different passages of lymphatic muscle cells.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Primary rat lymphatic muscle cells were cultured. Cells were harvested at different passages. (A) Images of bright fields show morphologic changes. (B) Expression of smooth muscle myosin heavy chain 2 (SMYH2) by Western blot analysis.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64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Box 6"/>
          <p:cNvSpPr txBox="1">
            <a:spLocks noChangeArrowheads="1"/>
          </p:cNvSpPr>
          <p:nvPr/>
        </p:nvSpPr>
        <p:spPr bwMode="auto">
          <a:xfrm>
            <a:off x="260648" y="251520"/>
            <a:ext cx="3635207" cy="30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678" tIns="45839" rIns="91678" bIns="45839">
            <a:spAutoFit/>
          </a:bodyPr>
          <a:lstStyle/>
          <a:p>
            <a:pPr defTabSz="915988" eaLnBrk="0" hangingPunct="0"/>
            <a:r>
              <a:rPr lang="en-US" altLang="zh-CN" sz="1400" b="1" dirty="0" smtClean="0">
                <a:latin typeface="Arial"/>
                <a:ea typeface="宋体" charset="-122"/>
                <a:cs typeface="Arial"/>
              </a:rPr>
              <a:t> A                                                          </a:t>
            </a:r>
            <a:r>
              <a:rPr lang="en-US" altLang="zh-CN" sz="1400" b="1" dirty="0">
                <a:latin typeface="Arial"/>
                <a:ea typeface="宋体" charset="-122"/>
                <a:cs typeface="Arial"/>
              </a:rPr>
              <a:t>B</a:t>
            </a:r>
          </a:p>
        </p:txBody>
      </p:sp>
      <p:sp>
        <p:nvSpPr>
          <p:cNvPr id="231" name="Line 7"/>
          <p:cNvSpPr>
            <a:spLocks noChangeShapeType="1"/>
          </p:cNvSpPr>
          <p:nvPr/>
        </p:nvSpPr>
        <p:spPr bwMode="auto">
          <a:xfrm>
            <a:off x="670085" y="777704"/>
            <a:ext cx="0" cy="142057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2" name="Line 8"/>
          <p:cNvSpPr>
            <a:spLocks noChangeShapeType="1"/>
          </p:cNvSpPr>
          <p:nvPr/>
        </p:nvSpPr>
        <p:spPr bwMode="auto">
          <a:xfrm>
            <a:off x="623968" y="2198274"/>
            <a:ext cx="47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3" name="Line 9"/>
          <p:cNvSpPr>
            <a:spLocks noChangeShapeType="1"/>
          </p:cNvSpPr>
          <p:nvPr/>
        </p:nvSpPr>
        <p:spPr bwMode="auto">
          <a:xfrm>
            <a:off x="623968" y="1845011"/>
            <a:ext cx="4723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4" name="Line 10"/>
          <p:cNvSpPr>
            <a:spLocks noChangeShapeType="1"/>
          </p:cNvSpPr>
          <p:nvPr/>
        </p:nvSpPr>
        <p:spPr bwMode="auto">
          <a:xfrm>
            <a:off x="623968" y="1491747"/>
            <a:ext cx="4723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5" name="Line 11"/>
          <p:cNvSpPr>
            <a:spLocks noChangeShapeType="1"/>
          </p:cNvSpPr>
          <p:nvPr/>
        </p:nvSpPr>
        <p:spPr bwMode="auto">
          <a:xfrm>
            <a:off x="623968" y="1130967"/>
            <a:ext cx="4723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6" name="Line 12"/>
          <p:cNvSpPr>
            <a:spLocks noChangeShapeType="1"/>
          </p:cNvSpPr>
          <p:nvPr/>
        </p:nvSpPr>
        <p:spPr bwMode="auto">
          <a:xfrm>
            <a:off x="623968" y="777704"/>
            <a:ext cx="4723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7" name="Line 13"/>
          <p:cNvSpPr>
            <a:spLocks noChangeShapeType="1"/>
          </p:cNvSpPr>
          <p:nvPr/>
        </p:nvSpPr>
        <p:spPr bwMode="auto">
          <a:xfrm>
            <a:off x="670085" y="2198274"/>
            <a:ext cx="178927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64" name="Rectangle 45"/>
          <p:cNvSpPr>
            <a:spLocks noChangeArrowheads="1"/>
          </p:cNvSpPr>
          <p:nvPr/>
        </p:nvSpPr>
        <p:spPr bwMode="auto">
          <a:xfrm>
            <a:off x="292176" y="1769848"/>
            <a:ext cx="230132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0.04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5" name="Rectangle 46"/>
          <p:cNvSpPr>
            <a:spLocks noChangeArrowheads="1"/>
          </p:cNvSpPr>
          <p:nvPr/>
        </p:nvSpPr>
        <p:spPr bwMode="auto">
          <a:xfrm>
            <a:off x="292176" y="1416585"/>
            <a:ext cx="230132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0.08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" name="Rectangle 47"/>
          <p:cNvSpPr>
            <a:spLocks noChangeArrowheads="1"/>
          </p:cNvSpPr>
          <p:nvPr/>
        </p:nvSpPr>
        <p:spPr bwMode="auto">
          <a:xfrm>
            <a:off x="292176" y="1055805"/>
            <a:ext cx="230132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0.12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7" name="Rectangle 48"/>
          <p:cNvSpPr>
            <a:spLocks noChangeArrowheads="1"/>
          </p:cNvSpPr>
          <p:nvPr/>
        </p:nvSpPr>
        <p:spPr bwMode="auto">
          <a:xfrm>
            <a:off x="292176" y="702541"/>
            <a:ext cx="230132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0.16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2" name="Rectangle 53"/>
          <p:cNvSpPr>
            <a:spLocks noChangeArrowheads="1"/>
          </p:cNvSpPr>
          <p:nvPr/>
        </p:nvSpPr>
        <p:spPr bwMode="auto">
          <a:xfrm>
            <a:off x="2198913" y="1115935"/>
            <a:ext cx="185589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WT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4" name="Rectangle 55"/>
          <p:cNvSpPr>
            <a:spLocks noChangeArrowheads="1"/>
          </p:cNvSpPr>
          <p:nvPr/>
        </p:nvSpPr>
        <p:spPr bwMode="auto">
          <a:xfrm>
            <a:off x="2172543" y="1506780"/>
            <a:ext cx="416958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TNF-</a:t>
            </a:r>
            <a:r>
              <a:rPr lang="en-US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Tg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8" name="Freeform 18"/>
          <p:cNvSpPr>
            <a:spLocks/>
          </p:cNvSpPr>
          <p:nvPr/>
        </p:nvSpPr>
        <p:spPr bwMode="auto">
          <a:xfrm>
            <a:off x="863077" y="1168548"/>
            <a:ext cx="1230253" cy="413393"/>
          </a:xfrm>
          <a:custGeom>
            <a:avLst/>
            <a:gdLst/>
            <a:ahLst/>
            <a:cxnLst>
              <a:cxn ang="0">
                <a:pos x="0" y="55"/>
              </a:cxn>
              <a:cxn ang="0">
                <a:pos x="124" y="17"/>
              </a:cxn>
              <a:cxn ang="0">
                <a:pos x="247" y="0"/>
              </a:cxn>
            </a:cxnLst>
            <a:rect l="0" t="0" r="r" b="b"/>
            <a:pathLst>
              <a:path w="247" h="55">
                <a:moveTo>
                  <a:pt x="0" y="55"/>
                </a:moveTo>
                <a:lnTo>
                  <a:pt x="124" y="17"/>
                </a:lnTo>
                <a:lnTo>
                  <a:pt x="247" y="0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39" name="Line 19"/>
          <p:cNvSpPr>
            <a:spLocks noChangeShapeType="1"/>
          </p:cNvSpPr>
          <p:nvPr/>
        </p:nvSpPr>
        <p:spPr bwMode="auto">
          <a:xfrm flipV="1">
            <a:off x="863077" y="1461682"/>
            <a:ext cx="0" cy="1202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0" name="Line 20"/>
          <p:cNvSpPr>
            <a:spLocks noChangeShapeType="1"/>
          </p:cNvSpPr>
          <p:nvPr/>
        </p:nvSpPr>
        <p:spPr bwMode="auto">
          <a:xfrm>
            <a:off x="848134" y="1461682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1" name="Line 21"/>
          <p:cNvSpPr>
            <a:spLocks noChangeShapeType="1"/>
          </p:cNvSpPr>
          <p:nvPr/>
        </p:nvSpPr>
        <p:spPr bwMode="auto">
          <a:xfrm flipV="1">
            <a:off x="1480694" y="1243711"/>
            <a:ext cx="0" cy="5261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2" name="Line 22"/>
          <p:cNvSpPr>
            <a:spLocks noChangeShapeType="1"/>
          </p:cNvSpPr>
          <p:nvPr/>
        </p:nvSpPr>
        <p:spPr bwMode="auto">
          <a:xfrm>
            <a:off x="1465751" y="1243711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3" name="Line 23"/>
          <p:cNvSpPr>
            <a:spLocks noChangeShapeType="1"/>
          </p:cNvSpPr>
          <p:nvPr/>
        </p:nvSpPr>
        <p:spPr bwMode="auto">
          <a:xfrm flipV="1">
            <a:off x="2093330" y="1115935"/>
            <a:ext cx="0" cy="5261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4" name="Line 24"/>
          <p:cNvSpPr>
            <a:spLocks noChangeShapeType="1"/>
          </p:cNvSpPr>
          <p:nvPr/>
        </p:nvSpPr>
        <p:spPr bwMode="auto">
          <a:xfrm>
            <a:off x="2078388" y="1115935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5" name="Line 25"/>
          <p:cNvSpPr>
            <a:spLocks noChangeShapeType="1"/>
          </p:cNvSpPr>
          <p:nvPr/>
        </p:nvSpPr>
        <p:spPr bwMode="auto">
          <a:xfrm>
            <a:off x="863077" y="1581942"/>
            <a:ext cx="0" cy="1277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6" name="Line 26"/>
          <p:cNvSpPr>
            <a:spLocks noChangeShapeType="1"/>
          </p:cNvSpPr>
          <p:nvPr/>
        </p:nvSpPr>
        <p:spPr bwMode="auto">
          <a:xfrm>
            <a:off x="848134" y="1709718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7" name="Line 27"/>
          <p:cNvSpPr>
            <a:spLocks noChangeShapeType="1"/>
          </p:cNvSpPr>
          <p:nvPr/>
        </p:nvSpPr>
        <p:spPr bwMode="auto">
          <a:xfrm>
            <a:off x="1480694" y="1296325"/>
            <a:ext cx="0" cy="6013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8" name="Line 28"/>
          <p:cNvSpPr>
            <a:spLocks noChangeShapeType="1"/>
          </p:cNvSpPr>
          <p:nvPr/>
        </p:nvSpPr>
        <p:spPr bwMode="auto">
          <a:xfrm>
            <a:off x="1465751" y="1356455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49" name="Line 29"/>
          <p:cNvSpPr>
            <a:spLocks noChangeShapeType="1"/>
          </p:cNvSpPr>
          <p:nvPr/>
        </p:nvSpPr>
        <p:spPr bwMode="auto">
          <a:xfrm>
            <a:off x="2093330" y="1168548"/>
            <a:ext cx="0" cy="6013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0" name="Line 30"/>
          <p:cNvSpPr>
            <a:spLocks noChangeShapeType="1"/>
          </p:cNvSpPr>
          <p:nvPr/>
        </p:nvSpPr>
        <p:spPr bwMode="auto">
          <a:xfrm>
            <a:off x="2078388" y="1228679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1" name="Freeform 31"/>
          <p:cNvSpPr>
            <a:spLocks/>
          </p:cNvSpPr>
          <p:nvPr/>
        </p:nvSpPr>
        <p:spPr bwMode="auto">
          <a:xfrm>
            <a:off x="863077" y="1551877"/>
            <a:ext cx="1230253" cy="105227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124" y="10"/>
              </a:cxn>
              <a:cxn ang="0">
                <a:pos x="247" y="0"/>
              </a:cxn>
            </a:cxnLst>
            <a:rect l="0" t="0" r="r" b="b"/>
            <a:pathLst>
              <a:path w="247" h="14">
                <a:moveTo>
                  <a:pt x="0" y="14"/>
                </a:moveTo>
                <a:lnTo>
                  <a:pt x="124" y="10"/>
                </a:lnTo>
                <a:lnTo>
                  <a:pt x="247" y="0"/>
                </a:lnTo>
              </a:path>
            </a:pathLst>
          </a:custGeom>
          <a:noFill/>
          <a:ln w="12700">
            <a:solidFill>
              <a:srgbClr val="C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2" name="Line 32"/>
          <p:cNvSpPr>
            <a:spLocks noChangeShapeType="1"/>
          </p:cNvSpPr>
          <p:nvPr/>
        </p:nvSpPr>
        <p:spPr bwMode="auto">
          <a:xfrm flipV="1">
            <a:off x="863077" y="1536844"/>
            <a:ext cx="0" cy="1202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3" name="Line 33"/>
          <p:cNvSpPr>
            <a:spLocks noChangeShapeType="1"/>
          </p:cNvSpPr>
          <p:nvPr/>
        </p:nvSpPr>
        <p:spPr bwMode="auto">
          <a:xfrm>
            <a:off x="848134" y="1536844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4" name="Line 34"/>
          <p:cNvSpPr>
            <a:spLocks noChangeShapeType="1"/>
          </p:cNvSpPr>
          <p:nvPr/>
        </p:nvSpPr>
        <p:spPr bwMode="auto">
          <a:xfrm flipV="1">
            <a:off x="1480694" y="1544361"/>
            <a:ext cx="0" cy="826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1465751" y="1544361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6" name="Line 36"/>
          <p:cNvSpPr>
            <a:spLocks noChangeShapeType="1"/>
          </p:cNvSpPr>
          <p:nvPr/>
        </p:nvSpPr>
        <p:spPr bwMode="auto">
          <a:xfrm flipV="1">
            <a:off x="2093330" y="1506780"/>
            <a:ext cx="0" cy="45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7" name="Line 37"/>
          <p:cNvSpPr>
            <a:spLocks noChangeShapeType="1"/>
          </p:cNvSpPr>
          <p:nvPr/>
        </p:nvSpPr>
        <p:spPr bwMode="auto">
          <a:xfrm>
            <a:off x="2078388" y="1506780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8" name="Line 38"/>
          <p:cNvSpPr>
            <a:spLocks noChangeShapeType="1"/>
          </p:cNvSpPr>
          <p:nvPr/>
        </p:nvSpPr>
        <p:spPr bwMode="auto">
          <a:xfrm>
            <a:off x="863077" y="1657104"/>
            <a:ext cx="0" cy="1277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59" name="Line 39"/>
          <p:cNvSpPr>
            <a:spLocks noChangeShapeType="1"/>
          </p:cNvSpPr>
          <p:nvPr/>
        </p:nvSpPr>
        <p:spPr bwMode="auto">
          <a:xfrm>
            <a:off x="848134" y="1784881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60" name="Line 40"/>
          <p:cNvSpPr>
            <a:spLocks noChangeShapeType="1"/>
          </p:cNvSpPr>
          <p:nvPr/>
        </p:nvSpPr>
        <p:spPr bwMode="auto">
          <a:xfrm>
            <a:off x="1480694" y="1627039"/>
            <a:ext cx="0" cy="75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61" name="Line 41"/>
          <p:cNvSpPr>
            <a:spLocks noChangeShapeType="1"/>
          </p:cNvSpPr>
          <p:nvPr/>
        </p:nvSpPr>
        <p:spPr bwMode="auto">
          <a:xfrm>
            <a:off x="1465751" y="1702202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62" name="Line 42"/>
          <p:cNvSpPr>
            <a:spLocks noChangeShapeType="1"/>
          </p:cNvSpPr>
          <p:nvPr/>
        </p:nvSpPr>
        <p:spPr bwMode="auto">
          <a:xfrm>
            <a:off x="2093330" y="1551877"/>
            <a:ext cx="0" cy="4509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63" name="Line 43"/>
          <p:cNvSpPr>
            <a:spLocks noChangeShapeType="1"/>
          </p:cNvSpPr>
          <p:nvPr/>
        </p:nvSpPr>
        <p:spPr bwMode="auto">
          <a:xfrm>
            <a:off x="2078388" y="1596975"/>
            <a:ext cx="3486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0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1372588" y="993765"/>
            <a:ext cx="199231" cy="283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latin typeface="Arial" panose="020B0604020202020204" pitchFamily="34" charset="0"/>
                <a:cs typeface="Arial" pitchFamily="34" charset="0"/>
              </a:rPr>
              <a:t>*</a:t>
            </a:r>
            <a:endParaRPr lang="zh-CN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1982795" y="890296"/>
            <a:ext cx="199231" cy="283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" pitchFamily="34" charset="0"/>
                <a:cs typeface="Arial" pitchFamily="34" charset="0"/>
              </a:rPr>
              <a:t>*</a:t>
            </a:r>
            <a:endParaRPr lang="zh-CN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7" name="Rectangle 57"/>
          <p:cNvSpPr>
            <a:spLocks noChangeArrowheads="1"/>
          </p:cNvSpPr>
          <p:nvPr/>
        </p:nvSpPr>
        <p:spPr bwMode="auto">
          <a:xfrm>
            <a:off x="389722" y="2114394"/>
            <a:ext cx="65576" cy="1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9" name="Text Box 165"/>
          <p:cNvSpPr txBox="1">
            <a:spLocks noChangeArrowheads="1"/>
          </p:cNvSpPr>
          <p:nvPr/>
        </p:nvSpPr>
        <p:spPr bwMode="auto">
          <a:xfrm>
            <a:off x="724223" y="2246442"/>
            <a:ext cx="19832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itchFamily="34" charset="0"/>
                <a:ea typeface="宋体" charset="-122"/>
                <a:cs typeface="Arial" pitchFamily="34" charset="0"/>
              </a:rPr>
              <a:t> </a:t>
            </a:r>
            <a:r>
              <a:rPr lang="en-US" altLang="zh-CN" sz="1200" b="0" dirty="0" smtClean="0">
                <a:latin typeface="Arial" pitchFamily="34" charset="0"/>
                <a:ea typeface="宋体" charset="-122"/>
                <a:cs typeface="Arial" pitchFamily="34" charset="0"/>
              </a:rPr>
              <a:t>1            2            3  (Day)</a:t>
            </a:r>
            <a:endParaRPr lang="en-US" altLang="zh-CN" sz="1200" b="0" dirty="0"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282" name="Text Box 169"/>
          <p:cNvSpPr txBox="1">
            <a:spLocks noChangeArrowheads="1"/>
          </p:cNvSpPr>
          <p:nvPr/>
        </p:nvSpPr>
        <p:spPr bwMode="auto">
          <a:xfrm>
            <a:off x="705903" y="658979"/>
            <a:ext cx="8242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b="0" dirty="0">
                <a:latin typeface="Arial" pitchFamily="34" charset="0"/>
                <a:ea typeface="宋体" charset="-122"/>
                <a:cs typeface="Arial" pitchFamily="34" charset="0"/>
              </a:rPr>
              <a:t>OD value</a:t>
            </a:r>
          </a:p>
        </p:txBody>
      </p:sp>
      <p:sp>
        <p:nvSpPr>
          <p:cNvPr id="283" name="Line 27"/>
          <p:cNvSpPr>
            <a:spLocks noChangeShapeType="1"/>
          </p:cNvSpPr>
          <p:nvPr/>
        </p:nvSpPr>
        <p:spPr bwMode="auto">
          <a:xfrm>
            <a:off x="3441391" y="2218387"/>
            <a:ext cx="3115481" cy="1373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4" name="Line 28"/>
          <p:cNvSpPr>
            <a:spLocks noChangeShapeType="1"/>
          </p:cNvSpPr>
          <p:nvPr/>
        </p:nvSpPr>
        <p:spPr bwMode="auto">
          <a:xfrm flipV="1">
            <a:off x="3441391" y="575938"/>
            <a:ext cx="0" cy="162854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5" name="Text Box 31"/>
          <p:cNvSpPr txBox="1">
            <a:spLocks noChangeArrowheads="1"/>
          </p:cNvSpPr>
          <p:nvPr/>
        </p:nvSpPr>
        <p:spPr bwMode="auto">
          <a:xfrm rot="16200000">
            <a:off x="2808903" y="1370282"/>
            <a:ext cx="9268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200" dirty="0" err="1" smtClean="0">
                <a:latin typeface="Arial" pitchFamily="34" charset="0"/>
                <a:cs typeface="Arial" pitchFamily="34" charset="0"/>
              </a:rPr>
              <a:t>Annexin</a:t>
            </a:r>
            <a:r>
              <a:rPr lang="en-US" altLang="zh-CN" sz="1200" dirty="0" smtClean="0">
                <a:latin typeface="Arial" pitchFamily="34" charset="0"/>
                <a:cs typeface="Arial" pitchFamily="34" charset="0"/>
              </a:rPr>
              <a:t> V </a:t>
            </a:r>
            <a:endParaRPr lang="en-US" altLang="zh-CN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7" name="Text Box 38"/>
          <p:cNvSpPr txBox="1">
            <a:spLocks noChangeArrowheads="1"/>
          </p:cNvSpPr>
          <p:nvPr/>
        </p:nvSpPr>
        <p:spPr bwMode="auto">
          <a:xfrm>
            <a:off x="4139453" y="547177"/>
            <a:ext cx="4251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200">
                <a:latin typeface="Arial" pitchFamily="34" charset="0"/>
                <a:cs typeface="Arial" pitchFamily="34" charset="0"/>
              </a:rPr>
              <a:t>WT</a:t>
            </a:r>
          </a:p>
        </p:txBody>
      </p:sp>
      <p:sp>
        <p:nvSpPr>
          <p:cNvPr id="288" name="Text Box 39"/>
          <p:cNvSpPr txBox="1">
            <a:spLocks noChangeArrowheads="1"/>
          </p:cNvSpPr>
          <p:nvPr/>
        </p:nvSpPr>
        <p:spPr bwMode="auto">
          <a:xfrm>
            <a:off x="5569082" y="547177"/>
            <a:ext cx="7152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Arial" pitchFamily="34" charset="0"/>
                <a:cs typeface="Arial" pitchFamily="34" charset="0"/>
              </a:rPr>
              <a:t>TNF-</a:t>
            </a:r>
            <a:r>
              <a:rPr lang="en-US" altLang="zh-CN" sz="1200" dirty="0" err="1">
                <a:latin typeface="Arial" pitchFamily="34" charset="0"/>
                <a:cs typeface="Arial" pitchFamily="34" charset="0"/>
              </a:rPr>
              <a:t>T</a:t>
            </a:r>
            <a:r>
              <a:rPr lang="en-US" altLang="zh-CN" sz="1200" dirty="0" err="1" smtClean="0">
                <a:latin typeface="Arial" pitchFamily="34" charset="0"/>
                <a:cs typeface="Arial" pitchFamily="34" charset="0"/>
              </a:rPr>
              <a:t>g</a:t>
            </a:r>
            <a:endParaRPr lang="en-US" altLang="zh-CN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9" name="Picture 6"/>
          <p:cNvPicPr>
            <a:picLocks noChangeAspect="1" noChangeArrowheads="1"/>
          </p:cNvPicPr>
          <p:nvPr/>
        </p:nvPicPr>
        <p:blipFill>
          <a:blip r:embed="rId3" cstate="print"/>
          <a:srcRect l="11111" r="4444" b="24378"/>
          <a:stretch>
            <a:fillRect/>
          </a:stretch>
        </p:blipFill>
        <p:spPr bwMode="auto">
          <a:xfrm>
            <a:off x="3494558" y="770088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0" name="Picture 7"/>
          <p:cNvPicPr>
            <a:picLocks noChangeAspect="1" noChangeArrowheads="1"/>
          </p:cNvPicPr>
          <p:nvPr/>
        </p:nvPicPr>
        <p:blipFill>
          <a:blip r:embed="rId4" cstate="print"/>
          <a:srcRect l="11111" r="4444" b="24378"/>
          <a:stretch>
            <a:fillRect/>
          </a:stretch>
        </p:blipFill>
        <p:spPr bwMode="auto">
          <a:xfrm>
            <a:off x="5094758" y="770088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1" name="Text Box 35"/>
          <p:cNvSpPr txBox="1">
            <a:spLocks noChangeArrowheads="1"/>
          </p:cNvSpPr>
          <p:nvPr/>
        </p:nvSpPr>
        <p:spPr bwMode="auto">
          <a:xfrm>
            <a:off x="4340126" y="875003"/>
            <a:ext cx="534121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Arial" pitchFamily="34" charset="0"/>
                <a:cs typeface="Arial" pitchFamily="34" charset="0"/>
              </a:rPr>
              <a:t>0.4%</a:t>
            </a:r>
            <a:endParaRPr lang="en-US" altLang="zh-CN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2" name="Text Box 35"/>
          <p:cNvSpPr txBox="1">
            <a:spLocks noChangeArrowheads="1"/>
          </p:cNvSpPr>
          <p:nvPr/>
        </p:nvSpPr>
        <p:spPr bwMode="auto">
          <a:xfrm>
            <a:off x="5924302" y="886036"/>
            <a:ext cx="534121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Arial" pitchFamily="34" charset="0"/>
                <a:cs typeface="Arial" pitchFamily="34" charset="0"/>
              </a:rPr>
              <a:t>4.0%</a:t>
            </a:r>
            <a:endParaRPr lang="en-US" altLang="zh-CN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3" name="Text Box 13"/>
          <p:cNvSpPr txBox="1">
            <a:spLocks noChangeArrowheads="1"/>
          </p:cNvSpPr>
          <p:nvPr/>
        </p:nvSpPr>
        <p:spPr bwMode="auto">
          <a:xfrm>
            <a:off x="4432557" y="2235035"/>
            <a:ext cx="13244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b="0" dirty="0" err="1" smtClean="0">
                <a:latin typeface="Arial" pitchFamily="34" charset="0"/>
                <a:ea typeface="宋体" charset="-122"/>
                <a:cs typeface="Arial" pitchFamily="34" charset="0"/>
              </a:rPr>
              <a:t>Propidium</a:t>
            </a:r>
            <a:r>
              <a:rPr lang="en-US" altLang="zh-CN" sz="1200" b="0" dirty="0" smtClean="0">
                <a:latin typeface="Arial" pitchFamily="34" charset="0"/>
                <a:ea typeface="宋体" charset="-122"/>
                <a:cs typeface="Arial" pitchFamily="34" charset="0"/>
              </a:rPr>
              <a:t> </a:t>
            </a:r>
            <a:r>
              <a:rPr lang="en-US" altLang="zh-CN" sz="1200" b="0" dirty="0">
                <a:latin typeface="Arial" pitchFamily="34" charset="0"/>
                <a:ea typeface="宋体" charset="-122"/>
                <a:cs typeface="Arial" pitchFamily="34" charset="0"/>
              </a:rPr>
              <a:t>iodide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183691" y="2732891"/>
            <a:ext cx="6454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3. TNF inhibits the survival of smooth muscle cells isolated from TNF-Tg mice.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Vascular smooth muscle cells were isolated from the mesenteries of WT and TNF-Tg mice. (A) Cell growth was assessed by an MTT assay. Values are mean ± SD of 3 samples. *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</a:t>
            </a:r>
            <a:r>
              <a:rPr lang="en-US" altLang="zh-CN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analysis of variance in repeated measurement design followed LSD-</a:t>
            </a:r>
            <a:r>
              <a:rPr lang="en-US" altLang="zh-CN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post hoc test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Cell apoptosis was determined by flow cytometry. n=3 mice/group. </a:t>
            </a:r>
          </a:p>
        </p:txBody>
      </p:sp>
    </p:spTree>
    <p:extLst>
      <p:ext uri="{BB962C8B-B14F-4D97-AF65-F5344CB8AC3E}">
        <p14:creationId xmlns:p14="http://schemas.microsoft.com/office/powerpoint/2010/main" val="41148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172"/>
          <p:cNvSpPr/>
          <p:nvPr/>
        </p:nvSpPr>
        <p:spPr>
          <a:xfrm>
            <a:off x="183691" y="2732891"/>
            <a:ext cx="6454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PNS did not significantly affect the weight of TNF-Tg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mice.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 of 3-month-old TNF-Tg mice were treated with PNS or saline by gavage daily for 3 months. n=7 mice/group, NS, p&gt;0.05 by student </a:t>
            </a:r>
            <a:r>
              <a:rPr lang="en-US" altLang="zh-CN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test.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58" name="图表 57"/>
          <p:cNvGraphicFramePr/>
          <p:nvPr/>
        </p:nvGraphicFramePr>
        <p:xfrm>
          <a:off x="2132856" y="683568"/>
          <a:ext cx="1656184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Text Box 169"/>
          <p:cNvSpPr txBox="1">
            <a:spLocks noChangeArrowheads="1"/>
          </p:cNvSpPr>
          <p:nvPr/>
        </p:nvSpPr>
        <p:spPr bwMode="auto">
          <a:xfrm>
            <a:off x="2420888" y="251520"/>
            <a:ext cx="89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Arial" pitchFamily="34" charset="0"/>
                <a:ea typeface="宋体" charset="-122"/>
                <a:cs typeface="Arial" pitchFamily="34" charset="0"/>
              </a:rPr>
              <a:t>Weight (g)</a:t>
            </a:r>
            <a:endParaRPr lang="en-US" altLang="zh-CN" sz="1200" b="0" dirty="0"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grpSp>
        <p:nvGrpSpPr>
          <p:cNvPr id="60" name="Group 105"/>
          <p:cNvGrpSpPr/>
          <p:nvPr/>
        </p:nvGrpSpPr>
        <p:grpSpPr>
          <a:xfrm>
            <a:off x="3933056" y="465366"/>
            <a:ext cx="1292428" cy="362218"/>
            <a:chOff x="4310504" y="537374"/>
            <a:chExt cx="1292428" cy="362218"/>
          </a:xfrm>
        </p:grpSpPr>
        <p:sp>
          <p:nvSpPr>
            <p:cNvPr id="61" name="Rectangle 117"/>
            <p:cNvSpPr>
              <a:spLocks noChangeArrowheads="1"/>
            </p:cNvSpPr>
            <p:nvPr/>
          </p:nvSpPr>
          <p:spPr bwMode="auto">
            <a:xfrm>
              <a:off x="4550196" y="537374"/>
              <a:ext cx="936104" cy="161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/>
              <a:r>
                <a:rPr lang="en-US" altLang="zh-CN" sz="1050" b="0" dirty="0" err="1" smtClean="0">
                  <a:solidFill>
                    <a:srgbClr val="000000"/>
                  </a:solidFill>
                  <a:latin typeface="Arial" pitchFamily="34" charset="0"/>
                  <a:ea typeface="宋体" charset="-122"/>
                  <a:cs typeface="Arial" pitchFamily="34" charset="0"/>
                </a:rPr>
                <a:t>TNF-Tg+Saline</a:t>
              </a:r>
              <a:endParaRPr lang="en-US" altLang="zh-CN" sz="1050" b="0" dirty="0">
                <a:latin typeface="Arial" pitchFamily="34" charset="0"/>
                <a:ea typeface="宋体" charset="-122"/>
                <a:cs typeface="Arial" pitchFamily="34" charset="0"/>
              </a:endParaRPr>
            </a:p>
          </p:txBody>
        </p:sp>
        <p:sp>
          <p:nvSpPr>
            <p:cNvPr id="63" name="Rectangle 117"/>
            <p:cNvSpPr>
              <a:spLocks noChangeArrowheads="1"/>
            </p:cNvSpPr>
            <p:nvPr/>
          </p:nvSpPr>
          <p:spPr bwMode="auto">
            <a:xfrm>
              <a:off x="4550196" y="738009"/>
              <a:ext cx="1052736" cy="161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/>
              <a:r>
                <a:rPr lang="en-US" altLang="zh-CN" sz="1050" b="0" dirty="0" err="1" smtClean="0">
                  <a:solidFill>
                    <a:srgbClr val="000000"/>
                  </a:solidFill>
                  <a:latin typeface="Arial" pitchFamily="34" charset="0"/>
                  <a:ea typeface="宋体" charset="-122"/>
                  <a:cs typeface="Arial" pitchFamily="34" charset="0"/>
                </a:rPr>
                <a:t>TNF-Tg+PNS</a:t>
              </a:r>
              <a:endParaRPr lang="en-US" altLang="zh-CN" sz="1050" b="0" dirty="0">
                <a:latin typeface="Arial" pitchFamily="34" charset="0"/>
                <a:ea typeface="宋体" charset="-122"/>
                <a:cs typeface="Arial" pitchFamily="34" charset="0"/>
              </a:endParaRPr>
            </a:p>
          </p:txBody>
        </p:sp>
        <p:sp>
          <p:nvSpPr>
            <p:cNvPr id="65" name="Rectangle 112"/>
            <p:cNvSpPr>
              <a:spLocks noChangeArrowheads="1"/>
            </p:cNvSpPr>
            <p:nvPr/>
          </p:nvSpPr>
          <p:spPr bwMode="auto">
            <a:xfrm>
              <a:off x="4310504" y="557119"/>
              <a:ext cx="196388" cy="152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zh-CN" altLang="zh-CN" sz="1200" b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endParaRPr>
            </a:p>
          </p:txBody>
        </p:sp>
        <p:sp>
          <p:nvSpPr>
            <p:cNvPr id="66" name="Rectangle 112"/>
            <p:cNvSpPr>
              <a:spLocks noChangeArrowheads="1"/>
            </p:cNvSpPr>
            <p:nvPr/>
          </p:nvSpPr>
          <p:spPr bwMode="auto">
            <a:xfrm>
              <a:off x="4310504" y="724679"/>
              <a:ext cx="196388" cy="1525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zh-CN" altLang="zh-CN" sz="1200" b="0"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2871986" y="778818"/>
            <a:ext cx="360040" cy="48766"/>
            <a:chOff x="2852936" y="611560"/>
            <a:chExt cx="360040" cy="144016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2852936" y="611560"/>
              <a:ext cx="0" cy="144016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2852936" y="611560"/>
              <a:ext cx="360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3212976" y="611560"/>
              <a:ext cx="0" cy="144016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 Box 169"/>
          <p:cNvSpPr txBox="1">
            <a:spLocks noChangeArrowheads="1"/>
          </p:cNvSpPr>
          <p:nvPr/>
        </p:nvSpPr>
        <p:spPr bwMode="auto">
          <a:xfrm>
            <a:off x="2842668" y="492944"/>
            <a:ext cx="3978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latin typeface="Arial" pitchFamily="34" charset="0"/>
                <a:ea typeface="宋体" charset="-122"/>
                <a:cs typeface="Arial" pitchFamily="34" charset="0"/>
              </a:rPr>
              <a:t>NS</a:t>
            </a:r>
            <a:endParaRPr lang="en-US" altLang="zh-CN" sz="1200" b="0" dirty="0">
              <a:latin typeface="Arial" pitchFamily="34" charset="0"/>
              <a:ea typeface="宋体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8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88169</TotalTime>
  <Words>212</Words>
  <Application>Microsoft Office PowerPoint</Application>
  <PresentationFormat>全屏显示(4:3)</PresentationFormat>
  <Paragraphs>35</Paragraphs>
  <Slides>4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LX</dc:creator>
  <cp:lastModifiedBy>Microsoft</cp:lastModifiedBy>
  <cp:revision>844</cp:revision>
  <cp:lastPrinted>2015-02-20T23:31:04Z</cp:lastPrinted>
  <dcterms:created xsi:type="dcterms:W3CDTF">2014-12-10T15:46:52Z</dcterms:created>
  <dcterms:modified xsi:type="dcterms:W3CDTF">2020-07-24T10:26:29Z</dcterms:modified>
</cp:coreProperties>
</file>