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4111" r:id="rId1"/>
  </p:sldMasterIdLst>
  <p:notesMasterIdLst>
    <p:notesMasterId r:id="rId3"/>
  </p:notesMasterIdLst>
  <p:handoutMasterIdLst>
    <p:handoutMasterId r:id="rId4"/>
  </p:handoutMasterIdLst>
  <p:sldIdLst>
    <p:sldId id="3536" r:id="rId2"/>
  </p:sldIdLst>
  <p:sldSz cx="12192000" cy="6858000"/>
  <p:notesSz cx="6669088" cy="9928225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Calibri Light" panose="020F0302020204030204" pitchFamily="34" charset="0"/>
      <p:regular r:id="rId9"/>
      <p:italic r:id="rId1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bg2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bg2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bg2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bg2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bg2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bg2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bg2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bg2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bg2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52" userDrawn="1">
          <p15:clr>
            <a:srgbClr val="A4A3A4"/>
          </p15:clr>
        </p15:guide>
        <p15:guide id="2" orient="horz" pos="2832" userDrawn="1">
          <p15:clr>
            <a:srgbClr val="A4A3A4"/>
          </p15:clr>
        </p15:guide>
        <p15:guide id="3" orient="horz" pos="2304" userDrawn="1">
          <p15:clr>
            <a:srgbClr val="A4A3A4"/>
          </p15:clr>
        </p15:guide>
        <p15:guide id="4" orient="horz" pos="576" userDrawn="1">
          <p15:clr>
            <a:srgbClr val="A4A3A4"/>
          </p15:clr>
        </p15:guide>
        <p15:guide id="5" orient="horz" pos="4133" userDrawn="1">
          <p15:clr>
            <a:srgbClr val="A4A3A4"/>
          </p15:clr>
        </p15:guide>
        <p15:guide id="6" orient="horz" pos="3249" userDrawn="1">
          <p15:clr>
            <a:srgbClr val="A4A3A4"/>
          </p15:clr>
        </p15:guide>
        <p15:guide id="7" orient="horz" pos="1440" userDrawn="1">
          <p15:clr>
            <a:srgbClr val="A4A3A4"/>
          </p15:clr>
        </p15:guide>
        <p15:guide id="8" pos="3264" userDrawn="1">
          <p15:clr>
            <a:srgbClr val="A4A3A4"/>
          </p15:clr>
        </p15:guide>
        <p15:guide id="9" pos="5952" userDrawn="1">
          <p15:clr>
            <a:srgbClr val="A4A3A4"/>
          </p15:clr>
        </p15:guide>
        <p15:guide id="10" pos="384" userDrawn="1">
          <p15:clr>
            <a:srgbClr val="A4A3A4"/>
          </p15:clr>
        </p15:guide>
        <p15:guide id="11" pos="7360" userDrawn="1">
          <p15:clr>
            <a:srgbClr val="A4A3A4"/>
          </p15:clr>
        </p15:guide>
        <p15:guide id="12" pos="3840" userDrawn="1">
          <p15:clr>
            <a:srgbClr val="A4A3A4"/>
          </p15:clr>
        </p15:guide>
        <p15:guide id="13" pos="7168" userDrawn="1">
          <p15:clr>
            <a:srgbClr val="A4A3A4"/>
          </p15:clr>
        </p15:guide>
        <p15:guide id="14" pos="43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77">
          <p15:clr>
            <a:srgbClr val="A4A3A4"/>
          </p15:clr>
        </p15:guide>
        <p15:guide id="2" pos="322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vonsiem" initials="-" lastIdx="3" clrIdx="0">
    <p:extLst>
      <p:ext uri="{19B8F6BF-5375-455C-9EA6-DF929625EA0E}">
        <p15:presenceInfo xmlns:p15="http://schemas.microsoft.com/office/powerpoint/2012/main" userId="svonsie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CCCC"/>
    <a:srgbClr val="66CCFF"/>
    <a:srgbClr val="BCC7EA"/>
    <a:srgbClr val="EBEEF9"/>
    <a:srgbClr val="C5CFED"/>
    <a:srgbClr val="EBF0F9"/>
    <a:srgbClr val="00CCFF"/>
    <a:srgbClr val="969696"/>
    <a:srgbClr val="00FF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88" autoAdjust="0"/>
    <p:restoredTop sz="95390" autoAdjust="0"/>
  </p:normalViewPr>
  <p:slideViewPr>
    <p:cSldViewPr snapToGrid="0">
      <p:cViewPr varScale="1">
        <p:scale>
          <a:sx n="105" d="100"/>
          <a:sy n="105" d="100"/>
        </p:scale>
        <p:origin x="1236" y="108"/>
      </p:cViewPr>
      <p:guideLst>
        <p:guide orient="horz" pos="1152"/>
        <p:guide orient="horz" pos="2832"/>
        <p:guide orient="horz" pos="2304"/>
        <p:guide orient="horz" pos="576"/>
        <p:guide orient="horz" pos="4133"/>
        <p:guide orient="horz" pos="3249"/>
        <p:guide orient="horz" pos="1440"/>
        <p:guide pos="3264"/>
        <p:guide pos="5952"/>
        <p:guide pos="384"/>
        <p:guide pos="7360"/>
        <p:guide pos="3840"/>
        <p:guide pos="7168"/>
        <p:guide pos="4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-1848" y="-72"/>
      </p:cViewPr>
      <p:guideLst>
        <p:guide orient="horz" pos="2177"/>
        <p:guide pos="32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commentAuthors" Target="commentAuthors.xml"/><Relationship Id="rId5" Type="http://schemas.openxmlformats.org/officeDocument/2006/relationships/font" Target="fonts/font1.fntdata"/><Relationship Id="rId15" Type="http://schemas.openxmlformats.org/officeDocument/2006/relationships/tableStyles" Target="tableStyles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269" tIns="0" rIns="19269" bIns="0" numCol="1" anchor="t" anchorCtr="0" compatLnSpc="1">
            <a:prstTxWarp prst="textNoShape">
              <a:avLst/>
            </a:prstTxWarp>
          </a:bodyPr>
          <a:lstStyle>
            <a:lvl1pPr algn="l" defTabSz="771525" eaLnBrk="0" hangingPunct="0">
              <a:spcBef>
                <a:spcPct val="0"/>
              </a:spcBef>
              <a:defRPr sz="1000" i="1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269" tIns="0" rIns="19269" bIns="0" numCol="1" anchor="t" anchorCtr="0" compatLnSpc="1">
            <a:prstTxWarp prst="textNoShape">
              <a:avLst/>
            </a:prstTxWarp>
          </a:bodyPr>
          <a:lstStyle>
            <a:lvl1pPr algn="r" defTabSz="771525" eaLnBrk="0" hangingPunct="0">
              <a:spcBef>
                <a:spcPct val="0"/>
              </a:spcBef>
              <a:defRPr sz="1000" i="1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88925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269" tIns="0" rIns="19269" bIns="0" numCol="1" anchor="b" anchorCtr="0" compatLnSpc="1">
            <a:prstTxWarp prst="textNoShape">
              <a:avLst/>
            </a:prstTxWarp>
          </a:bodyPr>
          <a:lstStyle>
            <a:lvl1pPr algn="l" defTabSz="771525" eaLnBrk="0" hangingPunct="0">
              <a:spcBef>
                <a:spcPct val="0"/>
              </a:spcBef>
              <a:defRPr sz="1000" i="1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838" y="9431338"/>
            <a:ext cx="288925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269" tIns="0" rIns="19269" bIns="0" numCol="1" anchor="b" anchorCtr="0" compatLnSpc="1">
            <a:prstTxWarp prst="textNoShape">
              <a:avLst/>
            </a:prstTxWarp>
          </a:bodyPr>
          <a:lstStyle>
            <a:lvl1pPr algn="r" defTabSz="771525" eaLnBrk="0" hangingPunct="0">
              <a:spcBef>
                <a:spcPct val="0"/>
              </a:spcBef>
              <a:defRPr sz="1000" i="1" smtClean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8FDBEB8-2DDD-456F-BACF-FE234958B6F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269" tIns="0" rIns="19269" bIns="0" numCol="1" anchor="t" anchorCtr="0" compatLnSpc="1">
            <a:prstTxWarp prst="textNoShape">
              <a:avLst/>
            </a:prstTxWarp>
          </a:bodyPr>
          <a:lstStyle>
            <a:lvl1pPr algn="l" defTabSz="771525" eaLnBrk="0" hangingPunct="0">
              <a:spcBef>
                <a:spcPct val="0"/>
              </a:spcBef>
              <a:defRPr sz="1000" i="1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269" tIns="0" rIns="19269" bIns="0" numCol="1" anchor="t" anchorCtr="0" compatLnSpc="1">
            <a:prstTxWarp prst="textNoShape">
              <a:avLst/>
            </a:prstTxWarp>
          </a:bodyPr>
          <a:lstStyle>
            <a:lvl1pPr algn="r" defTabSz="771525" eaLnBrk="0" hangingPunct="0">
              <a:spcBef>
                <a:spcPct val="0"/>
              </a:spcBef>
              <a:defRPr sz="1000" i="1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" y="750888"/>
            <a:ext cx="6594475" cy="37099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716463"/>
            <a:ext cx="4894262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32" tIns="46567" rIns="93132" bIns="4656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noProof="0"/>
              <a:t>Klicken Sie, um die Formate des Vorlagentextes zu bearbeiten</a:t>
            </a:r>
          </a:p>
          <a:p>
            <a:pPr lvl="1"/>
            <a:r>
              <a:rPr lang="en-US" altLang="de-DE" noProof="0"/>
              <a:t>Zweite Ebene</a:t>
            </a:r>
          </a:p>
          <a:p>
            <a:pPr lvl="2"/>
            <a:r>
              <a:rPr lang="en-US" altLang="de-DE" noProof="0"/>
              <a:t>Dritte Ebene</a:t>
            </a:r>
          </a:p>
          <a:p>
            <a:pPr lvl="3"/>
            <a:r>
              <a:rPr lang="en-US" altLang="de-DE" noProof="0"/>
              <a:t>Vierte Ebene</a:t>
            </a:r>
          </a:p>
          <a:p>
            <a:pPr lvl="4"/>
            <a:r>
              <a:rPr lang="en-US" altLang="de-DE" noProof="0"/>
              <a:t>Fünfte Ebene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88925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269" tIns="0" rIns="19269" bIns="0" numCol="1" anchor="b" anchorCtr="0" compatLnSpc="1">
            <a:prstTxWarp prst="textNoShape">
              <a:avLst/>
            </a:prstTxWarp>
          </a:bodyPr>
          <a:lstStyle>
            <a:lvl1pPr algn="l" defTabSz="771525" eaLnBrk="0" hangingPunct="0">
              <a:spcBef>
                <a:spcPct val="0"/>
              </a:spcBef>
              <a:defRPr sz="1000" i="1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838" y="9431338"/>
            <a:ext cx="288925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269" tIns="0" rIns="19269" bIns="0" numCol="1" anchor="b" anchorCtr="0" compatLnSpc="1">
            <a:prstTxWarp prst="textNoShape">
              <a:avLst/>
            </a:prstTxWarp>
          </a:bodyPr>
          <a:lstStyle>
            <a:lvl1pPr algn="r" defTabSz="771525" eaLnBrk="0" hangingPunct="0">
              <a:spcBef>
                <a:spcPct val="0"/>
              </a:spcBef>
              <a:defRPr sz="1000" i="1" smtClean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D23363E-B46E-4E63-8B4E-200C706454C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262E9-1D14-43C2-9F19-E931BC31D227}" type="datetimeFigureOut">
              <a:rPr lang="de-DE" smtClean="0"/>
              <a:t>25.07.2024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061D-C4AD-494D-950C-1FEA8AC930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6279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262E9-1D14-43C2-9F19-E931BC31D227}" type="datetimeFigureOut">
              <a:rPr lang="de-DE" smtClean="0"/>
              <a:t>25.07.2024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061D-C4AD-494D-950C-1FEA8AC930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0963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262E9-1D14-43C2-9F19-E931BC31D227}" type="datetimeFigureOut">
              <a:rPr lang="de-DE" smtClean="0"/>
              <a:t>25.07.2024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061D-C4AD-494D-950C-1FEA8AC930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0507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262E9-1D14-43C2-9F19-E931BC31D227}" type="datetimeFigureOut">
              <a:rPr lang="de-DE" smtClean="0"/>
              <a:t>25.07.2024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061D-C4AD-494D-950C-1FEA8AC930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0877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262E9-1D14-43C2-9F19-E931BC31D227}" type="datetimeFigureOut">
              <a:rPr lang="de-DE" smtClean="0"/>
              <a:t>25.07.2024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061D-C4AD-494D-950C-1FEA8AC930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4750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262E9-1D14-43C2-9F19-E931BC31D227}" type="datetimeFigureOut">
              <a:rPr lang="de-DE" smtClean="0"/>
              <a:t>25.07.2024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061D-C4AD-494D-950C-1FEA8AC930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860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262E9-1D14-43C2-9F19-E931BC31D227}" type="datetimeFigureOut">
              <a:rPr lang="de-DE" smtClean="0"/>
              <a:t>25.07.2024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061D-C4AD-494D-950C-1FEA8AC930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615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262E9-1D14-43C2-9F19-E931BC31D227}" type="datetimeFigureOut">
              <a:rPr lang="de-DE" smtClean="0"/>
              <a:t>25.07.2024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061D-C4AD-494D-950C-1FEA8AC930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3139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262E9-1D14-43C2-9F19-E931BC31D227}" type="datetimeFigureOut">
              <a:rPr lang="de-DE" smtClean="0"/>
              <a:t>25.07.2024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061D-C4AD-494D-950C-1FEA8AC930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0701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262E9-1D14-43C2-9F19-E931BC31D227}" type="datetimeFigureOut">
              <a:rPr lang="de-DE" smtClean="0"/>
              <a:t>25.07.2024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061D-C4AD-494D-950C-1FEA8AC930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2506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262E9-1D14-43C2-9F19-E931BC31D227}" type="datetimeFigureOut">
              <a:rPr lang="de-DE" smtClean="0"/>
              <a:t>25.07.2024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061D-C4AD-494D-950C-1FEA8AC930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0427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262E9-1D14-43C2-9F19-E931BC31D227}" type="datetimeFigureOut">
              <a:rPr lang="de-DE" smtClean="0"/>
              <a:t>25.07.2024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4061D-C4AD-494D-950C-1FEA8AC930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7828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ADFE96D0-961E-45BE-9879-EA76377E0B86}"/>
              </a:ext>
            </a:extLst>
          </p:cNvPr>
          <p:cNvSpPr txBox="1"/>
          <p:nvPr/>
        </p:nvSpPr>
        <p:spPr>
          <a:xfrm>
            <a:off x="2133600" y="1122375"/>
            <a:ext cx="4651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All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1504D41E-4022-4383-BE76-3CB0D23F02B9}"/>
              </a:ext>
            </a:extLst>
          </p:cNvPr>
          <p:cNvSpPr txBox="1"/>
          <p:nvPr/>
        </p:nvSpPr>
        <p:spPr>
          <a:xfrm>
            <a:off x="5309296" y="1122375"/>
            <a:ext cx="19648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&lt; 18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years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age</a:t>
            </a: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66AB081D-4026-4FFC-BD72-5505D0638FE6}"/>
              </a:ext>
            </a:extLst>
          </p:cNvPr>
          <p:cNvSpPr txBox="1"/>
          <p:nvPr/>
        </p:nvSpPr>
        <p:spPr>
          <a:xfrm>
            <a:off x="9042223" y="1122375"/>
            <a:ext cx="19648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≥ 18 </a:t>
            </a:r>
            <a:r>
              <a:rPr lang="de-DE" sz="20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years</a:t>
            </a:r>
            <a:r>
              <a:rPr lang="de-DE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de-DE" sz="20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age</a:t>
            </a: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822054D-0296-4161-90C0-779DF4843D60}"/>
              </a:ext>
            </a:extLst>
          </p:cNvPr>
          <p:cNvSpPr txBox="1"/>
          <p:nvPr/>
        </p:nvSpPr>
        <p:spPr>
          <a:xfrm>
            <a:off x="4406039" y="230429"/>
            <a:ext cx="3379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Time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course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infections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782813B-79D9-4800-A4CD-F4647D0300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59" r="26652"/>
          <a:stretch/>
        </p:blipFill>
        <p:spPr>
          <a:xfrm>
            <a:off x="122711" y="1800892"/>
            <a:ext cx="4037809" cy="3030056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56263F9-368E-423E-A7C7-C118841D35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539" r="27463"/>
          <a:stretch/>
        </p:blipFill>
        <p:spPr>
          <a:xfrm>
            <a:off x="4081950" y="1800893"/>
            <a:ext cx="3988062" cy="303005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FC292DC-199B-45A7-9FFF-6C4F777908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659" r="27801"/>
          <a:stretch/>
        </p:blipFill>
        <p:spPr>
          <a:xfrm>
            <a:off x="8052642" y="1800892"/>
            <a:ext cx="3974542" cy="3030055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EADFE6F9-3241-4379-8AD5-457A528C95BC}"/>
              </a:ext>
            </a:extLst>
          </p:cNvPr>
          <p:cNvSpPr txBox="1"/>
          <p:nvPr/>
        </p:nvSpPr>
        <p:spPr>
          <a:xfrm rot="16200000">
            <a:off x="-158135" y="2975333"/>
            <a:ext cx="83869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tx1"/>
                </a:solidFill>
                <a:latin typeface="+mn-lt"/>
              </a:rPr>
              <a:t>  </a:t>
            </a:r>
            <a:r>
              <a:rPr lang="de-DE" dirty="0" err="1">
                <a:solidFill>
                  <a:schemeClr val="tx1"/>
                </a:solidFill>
                <a:latin typeface="+mn-lt"/>
              </a:rPr>
              <a:t>Number</a:t>
            </a:r>
            <a:r>
              <a:rPr lang="de-DE" dirty="0">
                <a:solidFill>
                  <a:schemeClr val="tx1"/>
                </a:solidFill>
                <a:latin typeface="+mn-lt"/>
              </a:rPr>
              <a:t> 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E485DBC6-8A87-461D-BA60-F41BDCDFA251}"/>
              </a:ext>
            </a:extLst>
          </p:cNvPr>
          <p:cNvSpPr txBox="1"/>
          <p:nvPr/>
        </p:nvSpPr>
        <p:spPr>
          <a:xfrm rot="16200000">
            <a:off x="7772812" y="2975333"/>
            <a:ext cx="83869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tx1"/>
                </a:solidFill>
                <a:latin typeface="+mn-lt"/>
              </a:rPr>
              <a:t>  </a:t>
            </a:r>
            <a:r>
              <a:rPr lang="de-DE" dirty="0" err="1">
                <a:solidFill>
                  <a:schemeClr val="tx1"/>
                </a:solidFill>
                <a:latin typeface="+mn-lt"/>
              </a:rPr>
              <a:t>Number</a:t>
            </a:r>
            <a:r>
              <a:rPr lang="de-DE" dirty="0">
                <a:solidFill>
                  <a:schemeClr val="tx1"/>
                </a:solidFill>
                <a:latin typeface="+mn-lt"/>
              </a:rPr>
              <a:t>  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8576423F-9230-419D-B552-D09CFC6C8F89}"/>
              </a:ext>
            </a:extLst>
          </p:cNvPr>
          <p:cNvSpPr txBox="1"/>
          <p:nvPr/>
        </p:nvSpPr>
        <p:spPr>
          <a:xfrm rot="16200000">
            <a:off x="3833334" y="2975332"/>
            <a:ext cx="83869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tx1"/>
                </a:solidFill>
                <a:latin typeface="+mn-lt"/>
              </a:rPr>
              <a:t>  </a:t>
            </a:r>
            <a:r>
              <a:rPr lang="de-DE" dirty="0" err="1">
                <a:solidFill>
                  <a:schemeClr val="tx1"/>
                </a:solidFill>
                <a:latin typeface="+mn-lt"/>
              </a:rPr>
              <a:t>Number</a:t>
            </a:r>
            <a:r>
              <a:rPr lang="de-DE" dirty="0">
                <a:solidFill>
                  <a:schemeClr val="tx1"/>
                </a:solidFill>
                <a:latin typeface="+mn-lt"/>
              </a:rPr>
              <a:t>  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BAC12F93-4913-4F2B-9DFE-EE5EBD7F2D69}"/>
              </a:ext>
            </a:extLst>
          </p:cNvPr>
          <p:cNvSpPr txBox="1"/>
          <p:nvPr/>
        </p:nvSpPr>
        <p:spPr>
          <a:xfrm>
            <a:off x="1445544" y="4557233"/>
            <a:ext cx="1896866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tx1"/>
                </a:solidFill>
                <a:latin typeface="+mn-lt"/>
              </a:rPr>
              <a:t>        </a:t>
            </a:r>
            <a:r>
              <a:rPr lang="de-DE" dirty="0" err="1">
                <a:solidFill>
                  <a:schemeClr val="tx1"/>
                </a:solidFill>
                <a:latin typeface="+mn-lt"/>
              </a:rPr>
              <a:t>Month</a:t>
            </a:r>
            <a:r>
              <a:rPr lang="de-DE" dirty="0">
                <a:solidFill>
                  <a:schemeClr val="tx1"/>
                </a:solidFill>
                <a:latin typeface="+mn-lt"/>
              </a:rPr>
              <a:t> of </a:t>
            </a:r>
            <a:r>
              <a:rPr lang="de-DE" dirty="0" err="1">
                <a:solidFill>
                  <a:schemeClr val="tx1"/>
                </a:solidFill>
                <a:latin typeface="+mn-lt"/>
              </a:rPr>
              <a:t>admission</a:t>
            </a:r>
            <a:r>
              <a:rPr lang="de-DE" dirty="0">
                <a:solidFill>
                  <a:schemeClr val="tx1"/>
                </a:solidFill>
                <a:latin typeface="+mn-lt"/>
              </a:rPr>
              <a:t>     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1F83EEFF-F0CB-428F-9066-4778CD77799A}"/>
              </a:ext>
            </a:extLst>
          </p:cNvPr>
          <p:cNvSpPr txBox="1"/>
          <p:nvPr/>
        </p:nvSpPr>
        <p:spPr>
          <a:xfrm>
            <a:off x="9364022" y="4557233"/>
            <a:ext cx="1896866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tx1"/>
                </a:solidFill>
                <a:latin typeface="+mn-lt"/>
              </a:rPr>
              <a:t>        </a:t>
            </a:r>
            <a:r>
              <a:rPr lang="de-DE" dirty="0" err="1">
                <a:solidFill>
                  <a:schemeClr val="tx1"/>
                </a:solidFill>
                <a:latin typeface="+mn-lt"/>
              </a:rPr>
              <a:t>Month</a:t>
            </a:r>
            <a:r>
              <a:rPr lang="de-DE" dirty="0">
                <a:solidFill>
                  <a:schemeClr val="tx1"/>
                </a:solidFill>
                <a:latin typeface="+mn-lt"/>
              </a:rPr>
              <a:t> of </a:t>
            </a:r>
            <a:r>
              <a:rPr lang="de-DE" dirty="0" err="1">
                <a:solidFill>
                  <a:schemeClr val="tx1"/>
                </a:solidFill>
                <a:latin typeface="+mn-lt"/>
              </a:rPr>
              <a:t>admission</a:t>
            </a:r>
            <a:r>
              <a:rPr lang="de-DE" dirty="0">
                <a:solidFill>
                  <a:schemeClr val="tx1"/>
                </a:solidFill>
                <a:latin typeface="+mn-lt"/>
              </a:rPr>
              <a:t>     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51AF382E-D03F-4A8A-8244-CB17FCCFF907}"/>
              </a:ext>
            </a:extLst>
          </p:cNvPr>
          <p:cNvSpPr txBox="1"/>
          <p:nvPr/>
        </p:nvSpPr>
        <p:spPr>
          <a:xfrm>
            <a:off x="5404783" y="4557233"/>
            <a:ext cx="1896866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tx1"/>
                </a:solidFill>
                <a:latin typeface="+mn-lt"/>
              </a:rPr>
              <a:t>        </a:t>
            </a:r>
            <a:r>
              <a:rPr lang="de-DE" dirty="0" err="1">
                <a:solidFill>
                  <a:schemeClr val="tx1"/>
                </a:solidFill>
                <a:latin typeface="+mn-lt"/>
              </a:rPr>
              <a:t>Month</a:t>
            </a:r>
            <a:r>
              <a:rPr lang="de-DE" dirty="0">
                <a:solidFill>
                  <a:schemeClr val="tx1"/>
                </a:solidFill>
                <a:latin typeface="+mn-lt"/>
              </a:rPr>
              <a:t> of </a:t>
            </a:r>
            <a:r>
              <a:rPr lang="de-DE" dirty="0" err="1">
                <a:solidFill>
                  <a:schemeClr val="tx1"/>
                </a:solidFill>
                <a:latin typeface="+mn-lt"/>
              </a:rPr>
              <a:t>admission</a:t>
            </a:r>
            <a:r>
              <a:rPr lang="de-DE" dirty="0">
                <a:solidFill>
                  <a:schemeClr val="tx1"/>
                </a:solidFill>
                <a:latin typeface="+mn-lt"/>
              </a:rPr>
              <a:t>     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959C02EF-089B-4A1A-AD33-0A977DB6F16D}"/>
              </a:ext>
            </a:extLst>
          </p:cNvPr>
          <p:cNvSpPr txBox="1"/>
          <p:nvPr/>
        </p:nvSpPr>
        <p:spPr>
          <a:xfrm>
            <a:off x="836599" y="5330643"/>
            <a:ext cx="109102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err="1">
                <a:solidFill>
                  <a:schemeClr val="tx1"/>
                </a:solidFill>
                <a:latin typeface="+mn-lt"/>
              </a:rPr>
              <a:t>Supplemental</a:t>
            </a:r>
            <a:r>
              <a:rPr lang="de-DE" sz="1600" b="1" dirty="0">
                <a:solidFill>
                  <a:schemeClr val="tx1"/>
                </a:solidFill>
                <a:latin typeface="+mn-lt"/>
              </a:rPr>
              <a:t> Figure 1:</a:t>
            </a:r>
            <a:r>
              <a:rPr lang="de-DE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Numbers of patients stratified according to type of infections versus month of admission. Absolute numbers are shown. On the horizontal axes, </a:t>
            </a:r>
            <a:r>
              <a:rPr lang="de-DE" sz="1600" dirty="0">
                <a:solidFill>
                  <a:schemeClr val="tx1"/>
                </a:solidFill>
                <a:latin typeface="+mn-lt"/>
              </a:rPr>
              <a:t>„8“ </a:t>
            </a:r>
            <a:r>
              <a:rPr lang="de-DE" sz="1600" dirty="0" err="1">
                <a:solidFill>
                  <a:schemeClr val="tx1"/>
                </a:solidFill>
                <a:latin typeface="+mn-lt"/>
              </a:rPr>
              <a:t>refers</a:t>
            </a:r>
            <a:r>
              <a:rPr lang="de-DE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+mn-lt"/>
              </a:rPr>
              <a:t>to</a:t>
            </a:r>
            <a:r>
              <a:rPr lang="de-DE" sz="1600" dirty="0">
                <a:solidFill>
                  <a:schemeClr val="tx1"/>
                </a:solidFill>
                <a:latin typeface="+mn-lt"/>
              </a:rPr>
              <a:t> August 2023, „12“ </a:t>
            </a:r>
            <a:r>
              <a:rPr lang="de-DE" sz="1600" dirty="0" err="1">
                <a:solidFill>
                  <a:schemeClr val="tx1"/>
                </a:solidFill>
                <a:latin typeface="+mn-lt"/>
              </a:rPr>
              <a:t>to</a:t>
            </a:r>
            <a:r>
              <a:rPr lang="de-DE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+mn-lt"/>
              </a:rPr>
              <a:t>December</a:t>
            </a:r>
            <a:r>
              <a:rPr lang="de-DE" sz="1600" dirty="0">
                <a:solidFill>
                  <a:schemeClr val="tx1"/>
                </a:solidFill>
                <a:latin typeface="+mn-lt"/>
              </a:rPr>
              <a:t> 2023, and „13“ and „14“ </a:t>
            </a:r>
            <a:r>
              <a:rPr lang="de-DE" sz="1600" dirty="0" err="1">
                <a:solidFill>
                  <a:schemeClr val="tx1"/>
                </a:solidFill>
                <a:latin typeface="+mn-lt"/>
              </a:rPr>
              <a:t>to</a:t>
            </a:r>
            <a:r>
              <a:rPr lang="de-DE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+mn-lt"/>
              </a:rPr>
              <a:t>January</a:t>
            </a:r>
            <a:r>
              <a:rPr lang="de-DE" sz="1600" dirty="0">
                <a:solidFill>
                  <a:schemeClr val="tx1"/>
                </a:solidFill>
                <a:latin typeface="+mn-lt"/>
              </a:rPr>
              <a:t> and </a:t>
            </a:r>
            <a:r>
              <a:rPr lang="de-DE" sz="1600" dirty="0" err="1">
                <a:solidFill>
                  <a:schemeClr val="tx1"/>
                </a:solidFill>
                <a:latin typeface="+mn-lt"/>
              </a:rPr>
              <a:t>February</a:t>
            </a:r>
            <a:r>
              <a:rPr lang="de-DE" sz="1600" dirty="0">
                <a:solidFill>
                  <a:schemeClr val="tx1"/>
                </a:solidFill>
                <a:latin typeface="+mn-lt"/>
              </a:rPr>
              <a:t> 2024, </a:t>
            </a:r>
            <a:r>
              <a:rPr lang="de-DE" sz="1600" dirty="0" err="1">
                <a:solidFill>
                  <a:schemeClr val="tx1"/>
                </a:solidFill>
                <a:latin typeface="+mn-lt"/>
              </a:rPr>
              <a:t>respectively</a:t>
            </a:r>
            <a:r>
              <a:rPr lang="de-DE" sz="1600" dirty="0">
                <a:solidFill>
                  <a:schemeClr val="tx1"/>
                </a:solidFill>
                <a:latin typeface="+mn-lt"/>
              </a:rPr>
              <a:t>.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D75B5572-0661-41D8-A450-678C4326B5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388" y="1463058"/>
            <a:ext cx="1390008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74169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</Words>
  <Application>Microsoft Office PowerPoint</Application>
  <PresentationFormat>Breitbild</PresentationFormat>
  <Paragraphs>11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Times New Roman</vt:lpstr>
      <vt:lpstr>Calibri Light</vt:lpstr>
      <vt:lpstr>Calibri</vt:lpstr>
      <vt:lpstr>2_Office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Body</dc:title>
  <dc:creator>rjoerres</dc:creator>
  <cp:lastModifiedBy>Jörres, Rudolf  PD Dr.</cp:lastModifiedBy>
  <cp:revision>2446</cp:revision>
  <cp:lastPrinted>2020-09-29T14:28:29Z</cp:lastPrinted>
  <dcterms:created xsi:type="dcterms:W3CDTF">1998-07-08T08:27:30Z</dcterms:created>
  <dcterms:modified xsi:type="dcterms:W3CDTF">2024-07-25T12:45:29Z</dcterms:modified>
</cp:coreProperties>
</file>