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1D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62"/>
    <p:restoredTop sz="94648"/>
  </p:normalViewPr>
  <p:slideViewPr>
    <p:cSldViewPr snapToGrid="0">
      <p:cViewPr varScale="1">
        <p:scale>
          <a:sx n="100" d="100"/>
          <a:sy n="100" d="100"/>
        </p:scale>
        <p:origin x="168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6C0EE-38EF-768B-4BBC-D3BF050652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0BC15B-D8F5-ADD8-D319-322E8253DE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E8EA2-DB75-5D8C-543A-D61B3E90F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83186-547E-824C-9561-6B6A28B4C55C}" type="datetimeFigureOut">
              <a:rPr lang="en-US" smtClean="0"/>
              <a:t>8/13/24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0AB70E-0E37-2F10-A696-780463607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CC2AE-DE22-4187-9C3E-71FE655D7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C8F5C-8522-F14B-9236-A1048ABCA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621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F6BED-38D5-E65C-F246-FD1B02578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A8719-7744-6542-7E34-AEF4FA10F7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B1533-04A3-A4CA-8E51-7E95CDCFC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83186-547E-824C-9561-6B6A28B4C55C}" type="datetimeFigureOut">
              <a:rPr lang="en-US" smtClean="0"/>
              <a:t>8/13/24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A6DE2-6544-A0AB-1AB2-1381AAC5C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0C3FED-F0E6-E096-D2C9-0A4872752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C8F5C-8522-F14B-9236-A1048ABCA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573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5CDB4-0A2B-F1C8-1F4C-551F39AF4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E993A1-6A50-CE42-7D63-21690670E3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F66BF-1468-CDAF-41B5-BA96D8159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83186-547E-824C-9561-6B6A28B4C55C}" type="datetimeFigureOut">
              <a:rPr lang="en-US" smtClean="0"/>
              <a:t>8/13/24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61621-20D3-BE57-A94A-73548012F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B3553-2DF9-DB36-938A-82DD4FD5E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C8F5C-8522-F14B-9236-A1048ABCA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189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37239-3D86-45CC-2B10-937AAE6AE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54BB8-CB58-AAC1-535B-895E14EF9B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5A8045-F3BC-C37A-415E-7AA3727D8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FB174B-28AC-444E-5C7E-B81829DD5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83186-547E-824C-9561-6B6A28B4C55C}" type="datetimeFigureOut">
              <a:rPr lang="en-US" smtClean="0"/>
              <a:t>8/13/24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488988-A222-9DDF-8FD3-D23412655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E7403E-50C5-5F92-FEF8-4C60DCA7E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C8F5C-8522-F14B-9236-A1048ABCA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065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F762A-FBDD-9E07-D994-DC26B2CEE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354F1-DA05-5917-75D0-FB2FC4EE7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0DA8F8-BBC0-C246-56D8-B8797E0F4B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E045FD-011F-C9FC-DFD8-F0B3A60F73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97F8F1-F65C-4D26-7F8E-050CCF02BE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7CD184-C774-18CA-3CF0-0E6CCF685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83186-547E-824C-9561-6B6A28B4C55C}" type="datetimeFigureOut">
              <a:rPr lang="en-US" smtClean="0"/>
              <a:t>8/13/24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7281CF-7DC0-007B-8A09-96D9E889E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B9FE18-8B85-E719-2FC5-FCD4A7886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C8F5C-8522-F14B-9236-A1048ABCA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91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D491B-AB70-53E9-D758-E06692A8B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AB3B1A-7E4D-ED6C-41BA-965CCD97A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83186-547E-824C-9561-6B6A28B4C55C}" type="datetimeFigureOut">
              <a:rPr lang="en-US" smtClean="0"/>
              <a:t>8/13/24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B0F1C9-A091-5FB8-6700-023402789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C00A19-038E-680F-21A3-4DEB29E1F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C8F5C-8522-F14B-9236-A1048ABCA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11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F250D1-BAFC-8359-ACE4-D81E9BD8D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83186-547E-824C-9561-6B6A28B4C55C}" type="datetimeFigureOut">
              <a:rPr lang="en-US" smtClean="0"/>
              <a:t>8/13/24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41466E-CBE0-C269-4DEC-505E4EEE7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1135D8-6259-94D2-6F3E-0A516598B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C8F5C-8522-F14B-9236-A1048ABCA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51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EB14D-D1F5-5F89-A8E8-81F60C2D9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EC810-9D8D-7C5C-8FD7-70A37F6A0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E31929-8900-D98E-E60F-5354B4546E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D850AC-0CB5-CBC6-A442-5611E50DC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83186-547E-824C-9561-6B6A28B4C55C}" type="datetimeFigureOut">
              <a:rPr lang="en-US" smtClean="0"/>
              <a:t>8/13/24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AC882A-0FA1-99CD-C016-C9672CCAF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3F865F-D8FA-7073-68D4-0C2746AEC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C8F5C-8522-F14B-9236-A1048ABCA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24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31750-7845-746B-76DF-23375E663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C16EF6-A8E2-5AF6-33D3-62AA67914C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A88AE-63A9-3F9D-EA42-DA18B9A3B6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EA8F1B-9533-2B8B-2677-D2B467539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83186-547E-824C-9561-6B6A28B4C55C}" type="datetimeFigureOut">
              <a:rPr lang="en-US" smtClean="0"/>
              <a:t>8/13/24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F0F9F5-1B4F-4C3C-794C-37297939D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1314B6-E223-409D-8F47-2B0865360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C8F5C-8522-F14B-9236-A1048ABCA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070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51860-8FAA-DE77-32E6-02E4D5B2F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93FC67-6AEE-D655-B108-5400FC7A91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6DB6F-0760-1C23-9C90-A77C77576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83186-547E-824C-9561-6B6A28B4C55C}" type="datetimeFigureOut">
              <a:rPr lang="en-US" smtClean="0"/>
              <a:t>8/13/24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8EBDD-7E21-A3DE-EEB6-2187D9E7F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D8BCC-FC25-1ACB-2319-DB1594D69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C8F5C-8522-F14B-9236-A1048ABCA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225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0921E5-235E-3659-8D1F-0A9A082A4E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A9C302-ADA6-ECDB-BD9C-0ADD748D43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63459-D689-4D19-1BD2-AD43D2CB3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83186-547E-824C-9561-6B6A28B4C55C}" type="datetimeFigureOut">
              <a:rPr lang="en-US" smtClean="0"/>
              <a:t>8/13/24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0BD3E-2F67-243C-38BB-88468326C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EAAF7-CECD-3582-4BF9-B875C6B58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C8F5C-8522-F14B-9236-A1048ABCA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926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8BE452-16D2-40AF-EF64-9D5CEC79C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707B3-53FD-80BC-0AFB-8DDBFE75B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A9BCB9-213D-1683-EBD0-4002302049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3186-547E-824C-9561-6B6A28B4C55C}" type="datetimeFigureOut">
              <a:rPr lang="en-US" smtClean="0"/>
              <a:t>8/13/24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915CF-4A31-8973-BE13-DA60DA8BCE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A0218-6EED-A19E-6F4E-58B706DF1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C8F5C-8522-F14B-9236-A1048ABCA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87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angle 95">
            <a:extLst>
              <a:ext uri="{FF2B5EF4-FFF2-40B4-BE49-F238E27FC236}">
                <a16:creationId xmlns:a16="http://schemas.microsoft.com/office/drawing/2014/main" id="{D695BEFB-6D3E-CD13-9CDA-6DE38070ED9A}"/>
              </a:ext>
            </a:extLst>
          </p:cNvPr>
          <p:cNvSpPr/>
          <p:nvPr/>
        </p:nvSpPr>
        <p:spPr>
          <a:xfrm>
            <a:off x="6136744" y="3344400"/>
            <a:ext cx="250619" cy="20758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pic>
        <p:nvPicPr>
          <p:cNvPr id="92" name="Picture 91" descr="A outline of a map&#10;&#10;Description automatically generated">
            <a:extLst>
              <a:ext uri="{FF2B5EF4-FFF2-40B4-BE49-F238E27FC236}">
                <a16:creationId xmlns:a16="http://schemas.microsoft.com/office/drawing/2014/main" id="{1EF423B0-A2DC-41E3-9674-3DD22A923B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64" t="11870" r="22828" b="15370"/>
          <a:stretch/>
        </p:blipFill>
        <p:spPr>
          <a:xfrm>
            <a:off x="220397" y="2082161"/>
            <a:ext cx="3465640" cy="3466586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63D6AED6-BF1B-FA0B-C1C2-19B7D8BC2196}"/>
              </a:ext>
            </a:extLst>
          </p:cNvPr>
          <p:cNvSpPr/>
          <p:nvPr/>
        </p:nvSpPr>
        <p:spPr>
          <a:xfrm>
            <a:off x="6389148" y="3323887"/>
            <a:ext cx="254826" cy="2319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E82A29B-5943-72B6-D73C-9EE90E1F2D5C}"/>
              </a:ext>
            </a:extLst>
          </p:cNvPr>
          <p:cNvSpPr/>
          <p:nvPr/>
        </p:nvSpPr>
        <p:spPr>
          <a:xfrm>
            <a:off x="6389148" y="3122266"/>
            <a:ext cx="254826" cy="2319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6EF27B8-E2C6-172B-C916-2D07C9ACF5D3}"/>
              </a:ext>
            </a:extLst>
          </p:cNvPr>
          <p:cNvSpPr/>
          <p:nvPr/>
        </p:nvSpPr>
        <p:spPr>
          <a:xfrm>
            <a:off x="5877068" y="3124551"/>
            <a:ext cx="254826" cy="2319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1442DF-AAB5-DDD7-45AC-9FD135542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214" y="2826559"/>
            <a:ext cx="867110" cy="867110"/>
          </a:xfrm>
          <a:prstGeom prst="rect">
            <a:avLst/>
          </a:prstGeom>
        </p:spPr>
      </p:pic>
      <p:pic>
        <p:nvPicPr>
          <p:cNvPr id="6" name="Graphic 5" descr="Children with solid fill">
            <a:extLst>
              <a:ext uri="{FF2B5EF4-FFF2-40B4-BE49-F238E27FC236}">
                <a16:creationId xmlns:a16="http://schemas.microsoft.com/office/drawing/2014/main" id="{7395ABD8-780C-0C04-C89D-D521C59BC1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0144" y="3079029"/>
            <a:ext cx="1124990" cy="1124990"/>
          </a:xfrm>
          <a:prstGeom prst="rect">
            <a:avLst/>
          </a:prstGeom>
        </p:spPr>
      </p:pic>
      <p:pic>
        <p:nvPicPr>
          <p:cNvPr id="7" name="Graphic 6" descr="Flip calendar with solid fill">
            <a:extLst>
              <a:ext uri="{FF2B5EF4-FFF2-40B4-BE49-F238E27FC236}">
                <a16:creationId xmlns:a16="http://schemas.microsoft.com/office/drawing/2014/main" id="{303FCA5D-CC2A-7C21-B1B4-6F688E64DE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16752" y="2266974"/>
            <a:ext cx="1082902" cy="1124990"/>
          </a:xfrm>
          <a:prstGeom prst="rect">
            <a:avLst/>
          </a:prstGeom>
        </p:spPr>
      </p:pic>
      <p:pic>
        <p:nvPicPr>
          <p:cNvPr id="8" name="Graphic 7" descr="Flip calendar with solid fill">
            <a:extLst>
              <a:ext uri="{FF2B5EF4-FFF2-40B4-BE49-F238E27FC236}">
                <a16:creationId xmlns:a16="http://schemas.microsoft.com/office/drawing/2014/main" id="{6299C654-CEC9-C64F-C842-19493FC2F9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62822" y="2266974"/>
            <a:ext cx="1082902" cy="11249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BD69CA8-C7D8-168B-2492-7BBBACE0BF84}"/>
              </a:ext>
            </a:extLst>
          </p:cNvPr>
          <p:cNvSpPr txBox="1"/>
          <p:nvPr/>
        </p:nvSpPr>
        <p:spPr>
          <a:xfrm>
            <a:off x="2031411" y="2855765"/>
            <a:ext cx="7574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2005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2EC094-BA3E-8304-5B54-8D82A995EC66}"/>
              </a:ext>
            </a:extLst>
          </p:cNvPr>
          <p:cNvSpPr txBox="1"/>
          <p:nvPr/>
        </p:nvSpPr>
        <p:spPr>
          <a:xfrm>
            <a:off x="2888319" y="2856489"/>
            <a:ext cx="739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2015</a:t>
            </a:r>
            <a:endParaRPr lang="en-US" b="1" dirty="0"/>
          </a:p>
        </p:txBody>
      </p:sp>
      <p:pic>
        <p:nvPicPr>
          <p:cNvPr id="12" name="Graphic 11" descr="Group of people outline">
            <a:extLst>
              <a:ext uri="{FF2B5EF4-FFF2-40B4-BE49-F238E27FC236}">
                <a16:creationId xmlns:a16="http://schemas.microsoft.com/office/drawing/2014/main" id="{D31B13F2-8698-5C04-9BE3-63B9F48532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04549" y="4611640"/>
            <a:ext cx="585822" cy="585822"/>
          </a:xfrm>
          <a:prstGeom prst="rect">
            <a:avLst/>
          </a:prstGeom>
        </p:spPr>
      </p:pic>
      <p:pic>
        <p:nvPicPr>
          <p:cNvPr id="13" name="Graphic 12" descr="Door Closed outline">
            <a:extLst>
              <a:ext uri="{FF2B5EF4-FFF2-40B4-BE49-F238E27FC236}">
                <a16:creationId xmlns:a16="http://schemas.microsoft.com/office/drawing/2014/main" id="{8216C4DD-53B3-6E0F-94B9-29768A21C8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07328" y="4501792"/>
            <a:ext cx="781619" cy="781619"/>
          </a:xfrm>
          <a:prstGeom prst="rect">
            <a:avLst/>
          </a:prstGeom>
        </p:spPr>
      </p:pic>
      <p:pic>
        <p:nvPicPr>
          <p:cNvPr id="14" name="Graphic 13" descr="Medical outline">
            <a:extLst>
              <a:ext uri="{FF2B5EF4-FFF2-40B4-BE49-F238E27FC236}">
                <a16:creationId xmlns:a16="http://schemas.microsoft.com/office/drawing/2014/main" id="{5E75AA47-864F-C99B-4C90-25344AE5692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930810" y="4609113"/>
            <a:ext cx="329242" cy="32924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FF726E5-80CD-F2C9-B484-C37422B071E3}"/>
              </a:ext>
            </a:extLst>
          </p:cNvPr>
          <p:cNvSpPr/>
          <p:nvPr/>
        </p:nvSpPr>
        <p:spPr>
          <a:xfrm>
            <a:off x="4736551" y="4520766"/>
            <a:ext cx="1301337" cy="7547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pic>
        <p:nvPicPr>
          <p:cNvPr id="16" name="Graphic 15" descr="Flip calendar outline">
            <a:extLst>
              <a:ext uri="{FF2B5EF4-FFF2-40B4-BE49-F238E27FC236}">
                <a16:creationId xmlns:a16="http://schemas.microsoft.com/office/drawing/2014/main" id="{94E3B4F4-4FAA-8226-F635-3B8D7478CFA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492656" y="1980563"/>
            <a:ext cx="2392640" cy="187002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609C14A-011B-5659-3A1A-38D62DAD0161}"/>
              </a:ext>
            </a:extLst>
          </p:cNvPr>
          <p:cNvSpPr txBox="1"/>
          <p:nvPr/>
        </p:nvSpPr>
        <p:spPr>
          <a:xfrm>
            <a:off x="4877011" y="4207388"/>
            <a:ext cx="11769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Incidence</a:t>
            </a:r>
            <a:r>
              <a:rPr lang="en-US" sz="1600" b="1" baseline="-25000" dirty="0" err="1">
                <a:solidFill>
                  <a:srgbClr val="0E1D40"/>
                </a:solidFill>
              </a:rPr>
              <a:t>E</a:t>
            </a:r>
            <a:endParaRPr lang="en-US" sz="1600" b="1" dirty="0">
              <a:solidFill>
                <a:srgbClr val="0E1D4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6A19AF6-BF3A-6128-D456-38888A3ACE8F}"/>
              </a:ext>
            </a:extLst>
          </p:cNvPr>
          <p:cNvSpPr txBox="1"/>
          <p:nvPr/>
        </p:nvSpPr>
        <p:spPr>
          <a:xfrm>
            <a:off x="5997905" y="2335884"/>
            <a:ext cx="1462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MAY 2005</a:t>
            </a:r>
          </a:p>
        </p:txBody>
      </p:sp>
      <p:pic>
        <p:nvPicPr>
          <p:cNvPr id="19" name="Graphic 18" descr="Group outline">
            <a:extLst>
              <a:ext uri="{FF2B5EF4-FFF2-40B4-BE49-F238E27FC236}">
                <a16:creationId xmlns:a16="http://schemas.microsoft.com/office/drawing/2014/main" id="{8991939D-B9FE-374B-0E8A-9472D52A437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893966" y="4654933"/>
            <a:ext cx="481930" cy="48193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B830287-042F-D774-60AB-98E6C521D21B}"/>
              </a:ext>
            </a:extLst>
          </p:cNvPr>
          <p:cNvSpPr/>
          <p:nvPr/>
        </p:nvSpPr>
        <p:spPr>
          <a:xfrm>
            <a:off x="5885977" y="2697578"/>
            <a:ext cx="250999" cy="2113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D73B772-F9E0-C46D-0348-20649B39D634}"/>
              </a:ext>
            </a:extLst>
          </p:cNvPr>
          <p:cNvSpPr/>
          <p:nvPr/>
        </p:nvSpPr>
        <p:spPr>
          <a:xfrm>
            <a:off x="5885475" y="3128602"/>
            <a:ext cx="251000" cy="2113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BD9DCD4-2E9E-B917-0477-A0C42042EA21}"/>
              </a:ext>
            </a:extLst>
          </p:cNvPr>
          <p:cNvSpPr/>
          <p:nvPr/>
        </p:nvSpPr>
        <p:spPr>
          <a:xfrm>
            <a:off x="5884152" y="3344805"/>
            <a:ext cx="250999" cy="2113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88505B-11E7-0DF6-3201-EF139D51620D}"/>
              </a:ext>
            </a:extLst>
          </p:cNvPr>
          <p:cNvSpPr/>
          <p:nvPr/>
        </p:nvSpPr>
        <p:spPr>
          <a:xfrm>
            <a:off x="5886382" y="2915574"/>
            <a:ext cx="250999" cy="2113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CE22FF2-3E07-4E88-4F13-A982BC6E6B2B}"/>
              </a:ext>
            </a:extLst>
          </p:cNvPr>
          <p:cNvSpPr/>
          <p:nvPr/>
        </p:nvSpPr>
        <p:spPr>
          <a:xfrm>
            <a:off x="6135336" y="2697975"/>
            <a:ext cx="250999" cy="2113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1FB5BDF-C638-10F1-E35E-BF7AEFD55C22}"/>
              </a:ext>
            </a:extLst>
          </p:cNvPr>
          <p:cNvSpPr/>
          <p:nvPr/>
        </p:nvSpPr>
        <p:spPr>
          <a:xfrm>
            <a:off x="6138189" y="3137236"/>
            <a:ext cx="251000" cy="2113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F283A4F-4F48-43B2-B47C-C1788038D0DF}"/>
              </a:ext>
            </a:extLst>
          </p:cNvPr>
          <p:cNvSpPr/>
          <p:nvPr/>
        </p:nvSpPr>
        <p:spPr>
          <a:xfrm>
            <a:off x="6136364" y="3342862"/>
            <a:ext cx="250999" cy="2113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016CD40-D989-8A48-D825-9A5FC8C5081E}"/>
              </a:ext>
            </a:extLst>
          </p:cNvPr>
          <p:cNvSpPr/>
          <p:nvPr/>
        </p:nvSpPr>
        <p:spPr>
          <a:xfrm>
            <a:off x="6136976" y="2920275"/>
            <a:ext cx="250999" cy="2113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ED299B6-C6B2-056B-24C9-AE27ECB5A018}"/>
              </a:ext>
            </a:extLst>
          </p:cNvPr>
          <p:cNvSpPr/>
          <p:nvPr/>
        </p:nvSpPr>
        <p:spPr>
          <a:xfrm>
            <a:off x="6388768" y="2699678"/>
            <a:ext cx="250999" cy="2113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6115B10-233D-AA27-FD38-7578B9354FA7}"/>
              </a:ext>
            </a:extLst>
          </p:cNvPr>
          <p:cNvSpPr/>
          <p:nvPr/>
        </p:nvSpPr>
        <p:spPr>
          <a:xfrm>
            <a:off x="6386957" y="3136208"/>
            <a:ext cx="251000" cy="2113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92581D7-0114-DB79-7AD1-9569F9566500}"/>
              </a:ext>
            </a:extLst>
          </p:cNvPr>
          <p:cNvSpPr/>
          <p:nvPr/>
        </p:nvSpPr>
        <p:spPr>
          <a:xfrm>
            <a:off x="6387226" y="3343836"/>
            <a:ext cx="250999" cy="2113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D2753B4-5F12-521C-3635-EC0D51B11956}"/>
              </a:ext>
            </a:extLst>
          </p:cNvPr>
          <p:cNvSpPr/>
          <p:nvPr/>
        </p:nvSpPr>
        <p:spPr>
          <a:xfrm>
            <a:off x="6388026" y="2917113"/>
            <a:ext cx="250999" cy="2113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4C8FA10-AB47-F328-5856-BF6C244E1215}"/>
              </a:ext>
            </a:extLst>
          </p:cNvPr>
          <p:cNvSpPr txBox="1"/>
          <p:nvPr/>
        </p:nvSpPr>
        <p:spPr>
          <a:xfrm>
            <a:off x="5838734" y="2475721"/>
            <a:ext cx="17244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/>
              <a:t>S     M     T     W     T     F     S</a:t>
            </a:r>
          </a:p>
        </p:txBody>
      </p:sp>
      <p:pic>
        <p:nvPicPr>
          <p:cNvPr id="37" name="Graphic 36" descr="Map with pin outline">
            <a:extLst>
              <a:ext uri="{FF2B5EF4-FFF2-40B4-BE49-F238E27FC236}">
                <a16:creationId xmlns:a16="http://schemas.microsoft.com/office/drawing/2014/main" id="{493A49B7-043B-539D-31E9-B449EABEB8F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403300" y="2342895"/>
            <a:ext cx="1171291" cy="984791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05A8F17C-E758-33EF-356F-AD7007CF159C}"/>
              </a:ext>
            </a:extLst>
          </p:cNvPr>
          <p:cNvSpPr txBox="1"/>
          <p:nvPr/>
        </p:nvSpPr>
        <p:spPr>
          <a:xfrm>
            <a:off x="4936040" y="2774666"/>
            <a:ext cx="655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n w="317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Rounded MT Bold" panose="020F0704030504030204" pitchFamily="34" charset="77"/>
              </a:rPr>
              <a:t>K0A</a:t>
            </a:r>
            <a:endParaRPr lang="en-US" b="1" dirty="0">
              <a:ln w="3175">
                <a:solidFill>
                  <a:schemeClr val="bg1"/>
                </a:solidFill>
              </a:ln>
              <a:solidFill>
                <a:sysClr val="windowText" lastClr="00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237EE61-194B-9174-77DB-9BBEF7B40959}"/>
              </a:ext>
            </a:extLst>
          </p:cNvPr>
          <p:cNvSpPr txBox="1"/>
          <p:nvPr/>
        </p:nvSpPr>
        <p:spPr>
          <a:xfrm>
            <a:off x="6274076" y="4214768"/>
            <a:ext cx="1201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Incidence</a:t>
            </a:r>
            <a:r>
              <a:rPr lang="en-US" sz="1600" b="1" baseline="-25000" dirty="0" err="1"/>
              <a:t>U</a:t>
            </a:r>
            <a:endParaRPr lang="en-US" sz="1600" b="1" dirty="0"/>
          </a:p>
        </p:txBody>
      </p:sp>
      <p:pic>
        <p:nvPicPr>
          <p:cNvPr id="46" name="Graphic 45" descr="Door Closed outline">
            <a:extLst>
              <a:ext uri="{FF2B5EF4-FFF2-40B4-BE49-F238E27FC236}">
                <a16:creationId xmlns:a16="http://schemas.microsoft.com/office/drawing/2014/main" id="{E9D98827-BBE5-30E6-F524-C414F571354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51947" y="4498016"/>
            <a:ext cx="781619" cy="781619"/>
          </a:xfrm>
          <a:prstGeom prst="rect">
            <a:avLst/>
          </a:prstGeom>
        </p:spPr>
      </p:pic>
      <p:pic>
        <p:nvPicPr>
          <p:cNvPr id="47" name="Graphic 46" descr="Medical outline">
            <a:extLst>
              <a:ext uri="{FF2B5EF4-FFF2-40B4-BE49-F238E27FC236}">
                <a16:creationId xmlns:a16="http://schemas.microsoft.com/office/drawing/2014/main" id="{D299DAA8-7507-7370-9B3F-702539B629F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374980" y="4608150"/>
            <a:ext cx="329242" cy="329242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FD9E5EA8-15CA-5941-5552-B78C6A653366}"/>
              </a:ext>
            </a:extLst>
          </p:cNvPr>
          <p:cNvSpPr txBox="1"/>
          <p:nvPr/>
        </p:nvSpPr>
        <p:spPr>
          <a:xfrm>
            <a:off x="5644803" y="5298447"/>
            <a:ext cx="8803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RR = 2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581E0E7-660A-B124-CD76-98E65E7052D2}"/>
              </a:ext>
            </a:extLst>
          </p:cNvPr>
          <p:cNvSpPr txBox="1"/>
          <p:nvPr/>
        </p:nvSpPr>
        <p:spPr>
          <a:xfrm>
            <a:off x="6372110" y="32605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5C46A1B-AB8D-7CDD-75E5-5664A21EDA30}"/>
              </a:ext>
            </a:extLst>
          </p:cNvPr>
          <p:cNvSpPr txBox="1"/>
          <p:nvPr/>
        </p:nvSpPr>
        <p:spPr>
          <a:xfrm>
            <a:off x="6372083" y="305481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FB97DF9-046B-54AC-547E-EBC705D3BEC6}"/>
              </a:ext>
            </a:extLst>
          </p:cNvPr>
          <p:cNvSpPr txBox="1"/>
          <p:nvPr/>
        </p:nvSpPr>
        <p:spPr>
          <a:xfrm>
            <a:off x="6361940" y="284154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917F234A-1EAC-55CD-9C03-242BB020693C}"/>
              </a:ext>
            </a:extLst>
          </p:cNvPr>
          <p:cNvSpPr txBox="1"/>
          <p:nvPr/>
        </p:nvSpPr>
        <p:spPr>
          <a:xfrm>
            <a:off x="6361535" y="261822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4122B381-4377-A5EF-BA2E-E1475F024161}"/>
              </a:ext>
            </a:extLst>
          </p:cNvPr>
          <p:cNvSpPr/>
          <p:nvPr/>
        </p:nvSpPr>
        <p:spPr>
          <a:xfrm>
            <a:off x="6200239" y="4520181"/>
            <a:ext cx="1301950" cy="754790"/>
          </a:xfrm>
          <a:prstGeom prst="rect">
            <a:avLst/>
          </a:prstGeom>
          <a:noFill/>
          <a:ln w="38100">
            <a:solidFill>
              <a:srgbClr val="548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6AFA201-C280-473D-FEDE-21DA820E7B9A}"/>
              </a:ext>
            </a:extLst>
          </p:cNvPr>
          <p:cNvSpPr txBox="1"/>
          <p:nvPr/>
        </p:nvSpPr>
        <p:spPr>
          <a:xfrm>
            <a:off x="5612454" y="4036805"/>
            <a:ext cx="1036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Strata 3</a:t>
            </a:r>
            <a:r>
              <a:rPr lang="en-US" sz="1600" dirty="0"/>
              <a:t>*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E5DE33C-6494-93C2-8E60-1955C1136E7F}"/>
              </a:ext>
            </a:extLst>
          </p:cNvPr>
          <p:cNvSpPr txBox="1"/>
          <p:nvPr/>
        </p:nvSpPr>
        <p:spPr>
          <a:xfrm>
            <a:off x="-1" y="753821"/>
            <a:ext cx="40564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E1D40"/>
                </a:solidFill>
              </a:rPr>
              <a:t>Population</a:t>
            </a:r>
          </a:p>
          <a:p>
            <a:pPr algn="ctr"/>
            <a:r>
              <a:rPr lang="en-US" sz="1600" dirty="0">
                <a:solidFill>
                  <a:srgbClr val="0E1D40"/>
                </a:solidFill>
              </a:rPr>
              <a:t>Children in Ontario (May-Sep; 2005-2015) seeking emergency healthcare</a:t>
            </a:r>
            <a:endParaRPr lang="en-US" sz="1200" dirty="0">
              <a:solidFill>
                <a:srgbClr val="0E1D40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E549EA4-1DFA-574D-58E3-EAA75CF81A8A}"/>
              </a:ext>
            </a:extLst>
          </p:cNvPr>
          <p:cNvSpPr txBox="1"/>
          <p:nvPr/>
        </p:nvSpPr>
        <p:spPr>
          <a:xfrm>
            <a:off x="4056440" y="757851"/>
            <a:ext cx="40542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E1D40"/>
                </a:solidFill>
              </a:rPr>
              <a:t>Methods</a:t>
            </a:r>
            <a:br>
              <a:rPr lang="en-US" sz="2400" b="1" dirty="0">
                <a:solidFill>
                  <a:srgbClr val="0E1D40"/>
                </a:solidFill>
              </a:rPr>
            </a:br>
            <a:r>
              <a:rPr lang="en-US" sz="1600" dirty="0">
                <a:solidFill>
                  <a:srgbClr val="0E1D40"/>
                </a:solidFill>
              </a:rPr>
              <a:t>Space-time-stratified case crossover with </a:t>
            </a:r>
          </a:p>
          <a:p>
            <a:pPr algn="ctr"/>
            <a:r>
              <a:rPr lang="en-US" sz="1600" dirty="0">
                <a:solidFill>
                  <a:srgbClr val="0E1D40"/>
                </a:solidFill>
              </a:rPr>
              <a:t>conditional quasi-Poisson regression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35D76D4-E7CB-1746-C71B-E3C8C8B22905}"/>
              </a:ext>
            </a:extLst>
          </p:cNvPr>
          <p:cNvSpPr txBox="1"/>
          <p:nvPr/>
        </p:nvSpPr>
        <p:spPr>
          <a:xfrm>
            <a:off x="8123730" y="755355"/>
            <a:ext cx="4054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E1D40"/>
                </a:solidFill>
              </a:rPr>
              <a:t>Results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F5955A0-ED42-65DD-1B66-4356A8ADBE31}"/>
              </a:ext>
            </a:extLst>
          </p:cNvPr>
          <p:cNvSpPr/>
          <p:nvPr/>
        </p:nvSpPr>
        <p:spPr>
          <a:xfrm>
            <a:off x="0" y="0"/>
            <a:ext cx="12192000" cy="679273"/>
          </a:xfrm>
          <a:prstGeom prst="rect">
            <a:avLst/>
          </a:prstGeom>
          <a:solidFill>
            <a:srgbClr val="0E1D4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Extreme heat and pediatric health in a warming world: a space-time stratified case-crossover investigation in Ontario</a:t>
            </a:r>
            <a:br>
              <a:rPr lang="en-CA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C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Hallah </a:t>
            </a:r>
            <a:r>
              <a:rPr lang="en-CA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Kassem</a:t>
            </a:r>
            <a:r>
              <a:rPr lang="en-CA" sz="1600" baseline="30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C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Dr. Eric </a:t>
            </a:r>
            <a:r>
              <a:rPr lang="en-CA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Lavigne</a:t>
            </a:r>
            <a:r>
              <a:rPr lang="en-CA" sz="1600" baseline="30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b,c</a:t>
            </a:r>
            <a:r>
              <a:rPr lang="en-C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Dr. Kate Weinberger</a:t>
            </a:r>
            <a:r>
              <a:rPr lang="en-CA" sz="16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a1</a:t>
            </a:r>
            <a:r>
              <a:rPr lang="en-C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Dr. Michael </a:t>
            </a:r>
            <a:r>
              <a:rPr lang="en-CA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Brauer</a:t>
            </a:r>
            <a:r>
              <a:rPr lang="en-CA" sz="1600" baseline="30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endParaRPr lang="en-C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17B4E3BF-9030-282B-9790-E522540C634A}"/>
              </a:ext>
            </a:extLst>
          </p:cNvPr>
          <p:cNvSpPr/>
          <p:nvPr/>
        </p:nvSpPr>
        <p:spPr>
          <a:xfrm>
            <a:off x="0" y="6080082"/>
            <a:ext cx="12192000" cy="800527"/>
          </a:xfrm>
          <a:prstGeom prst="rect">
            <a:avLst/>
          </a:prstGeom>
          <a:solidFill>
            <a:srgbClr val="0E1D4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200" baseline="30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CA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School</a:t>
            </a:r>
            <a:r>
              <a:rPr lang="en-CA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Population and Public Health, University of British Columbia, Vancouver, BC </a:t>
            </a:r>
          </a:p>
          <a:p>
            <a:r>
              <a:rPr lang="en-CA" sz="1200" baseline="30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CA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School</a:t>
            </a:r>
            <a:r>
              <a:rPr lang="en-CA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Epidemiology and Public Health, University of Ottawa, Ottawa, ON </a:t>
            </a:r>
          </a:p>
          <a:p>
            <a:r>
              <a:rPr lang="en-CA" sz="1200" baseline="30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CA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Environmental</a:t>
            </a:r>
            <a:r>
              <a:rPr lang="en-CA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Health Science and Research Bureau, Health Canada, Ottawa, ON</a:t>
            </a:r>
          </a:p>
          <a:p>
            <a:r>
              <a:rPr lang="en-CA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en-CA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Present address: ICF, Seattle, WA</a:t>
            </a:r>
            <a:endParaRPr lang="en-US" sz="120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7EA0BD1-56E3-72AF-F1AA-88AE6068F6F7}"/>
              </a:ext>
            </a:extLst>
          </p:cNvPr>
          <p:cNvSpPr txBox="1"/>
          <p:nvPr/>
        </p:nvSpPr>
        <p:spPr>
          <a:xfrm>
            <a:off x="1995190" y="2699707"/>
            <a:ext cx="8201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May-Sep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4C9D6C91-1D50-52CF-7878-1F3FE9E05621}"/>
              </a:ext>
            </a:extLst>
          </p:cNvPr>
          <p:cNvSpPr txBox="1"/>
          <p:nvPr/>
        </p:nvSpPr>
        <p:spPr>
          <a:xfrm>
            <a:off x="2847895" y="2699866"/>
            <a:ext cx="8201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May-Sep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E425F27-1E96-42BA-02C3-A304A6973D5A}"/>
              </a:ext>
            </a:extLst>
          </p:cNvPr>
          <p:cNvSpPr txBox="1"/>
          <p:nvPr/>
        </p:nvSpPr>
        <p:spPr>
          <a:xfrm>
            <a:off x="5196345" y="3533098"/>
            <a:ext cx="1496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Strata:  1   2   3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49258A8-FD93-4E77-92AC-E45F2D872C2A}"/>
              </a:ext>
            </a:extLst>
          </p:cNvPr>
          <p:cNvSpPr txBox="1"/>
          <p:nvPr/>
        </p:nvSpPr>
        <p:spPr>
          <a:xfrm>
            <a:off x="0" y="5753022"/>
            <a:ext cx="12191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E1D40"/>
                </a:solidFill>
              </a:rPr>
              <a:t>*Example uses synthetic Strata 3 data</a:t>
            </a:r>
          </a:p>
        </p:txBody>
      </p:sp>
      <p:pic>
        <p:nvPicPr>
          <p:cNvPr id="100" name="Picture 10">
            <a:extLst>
              <a:ext uri="{FF2B5EF4-FFF2-40B4-BE49-F238E27FC236}">
                <a16:creationId xmlns:a16="http://schemas.microsoft.com/office/drawing/2014/main" id="{2BDB3D42-EEEE-84AC-6FC7-3AB214FCD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9320" y="6135876"/>
            <a:ext cx="1056232" cy="24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16">
            <a:extLst>
              <a:ext uri="{FF2B5EF4-FFF2-40B4-BE49-F238E27FC236}">
                <a16:creationId xmlns:a16="http://schemas.microsoft.com/office/drawing/2014/main" id="{622FD8DB-3C5C-F485-83C3-93D83B4C2A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8" t="35933" r="34818" b="38489"/>
          <a:stretch/>
        </p:blipFill>
        <p:spPr bwMode="auto">
          <a:xfrm>
            <a:off x="8338882" y="6594853"/>
            <a:ext cx="1056232" cy="254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102" descr="A blue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FAF25CAD-EDDE-B705-8734-431CB607256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565593" y="6176820"/>
            <a:ext cx="2575886" cy="642632"/>
          </a:xfrm>
          <a:prstGeom prst="rect">
            <a:avLst/>
          </a:prstGeom>
        </p:spPr>
      </p:pic>
      <p:pic>
        <p:nvPicPr>
          <p:cNvPr id="102" name="Picture 101" descr="A blue sign with white text&#10;&#10;Description automatically generated with low confidence">
            <a:extLst>
              <a:ext uri="{FF2B5EF4-FFF2-40B4-BE49-F238E27FC236}">
                <a16:creationId xmlns:a16="http://schemas.microsoft.com/office/drawing/2014/main" id="{03CCEADA-4C8E-DBBF-5AF5-5534342ADA47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2298" t="1" r="1" b="-9500"/>
          <a:stretch/>
        </p:blipFill>
        <p:spPr>
          <a:xfrm>
            <a:off x="8339321" y="6362117"/>
            <a:ext cx="1056231" cy="261248"/>
          </a:xfrm>
          <a:prstGeom prst="rect">
            <a:avLst/>
          </a:prstGeom>
        </p:spPr>
      </p:pic>
      <p:pic>
        <p:nvPicPr>
          <p:cNvPr id="3" name="Picture 2" descr="A chart with text on it&#10;&#10;Description automatically generated">
            <a:extLst>
              <a:ext uri="{FF2B5EF4-FFF2-40B4-BE49-F238E27FC236}">
                <a16:creationId xmlns:a16="http://schemas.microsoft.com/office/drawing/2014/main" id="{1728FFA2-BCCB-3A62-154D-0F38E5FB606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149439" y="1333041"/>
            <a:ext cx="3985084" cy="458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7312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147</Words>
  <Application>Microsoft Macintosh PowerPoint</Application>
  <PresentationFormat>Widescreen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Rounded MT Bold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Hallah Kassem</dc:creator>
  <cp:lastModifiedBy> </cp:lastModifiedBy>
  <cp:revision>37</cp:revision>
  <dcterms:created xsi:type="dcterms:W3CDTF">2023-07-11T22:43:25Z</dcterms:created>
  <dcterms:modified xsi:type="dcterms:W3CDTF">2024-08-13T06:22:32Z</dcterms:modified>
</cp:coreProperties>
</file>