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31"/>
  </p:notesMasterIdLst>
  <p:sldIdLst>
    <p:sldId id="256" r:id="rId5"/>
    <p:sldId id="259" r:id="rId6"/>
    <p:sldId id="274" r:id="rId7"/>
    <p:sldId id="262" r:id="rId8"/>
    <p:sldId id="273" r:id="rId9"/>
    <p:sldId id="275" r:id="rId10"/>
    <p:sldId id="276" r:id="rId11"/>
    <p:sldId id="277" r:id="rId12"/>
    <p:sldId id="278" r:id="rId13"/>
    <p:sldId id="279" r:id="rId14"/>
    <p:sldId id="280" r:id="rId15"/>
    <p:sldId id="263" r:id="rId16"/>
    <p:sldId id="281" r:id="rId17"/>
    <p:sldId id="282" r:id="rId18"/>
    <p:sldId id="284" r:id="rId19"/>
    <p:sldId id="283" r:id="rId20"/>
    <p:sldId id="285" r:id="rId21"/>
    <p:sldId id="286" r:id="rId22"/>
    <p:sldId id="287" r:id="rId23"/>
    <p:sldId id="288" r:id="rId24"/>
    <p:sldId id="289" r:id="rId25"/>
    <p:sldId id="290" r:id="rId26"/>
    <p:sldId id="291" r:id="rId27"/>
    <p:sldId id="292" r:id="rId28"/>
    <p:sldId id="293" r:id="rId29"/>
    <p:sldId id="294" r:id="rId30"/>
  </p:sldIdLst>
  <p:sldSz cx="20104100" cy="11309350"/>
  <p:notesSz cx="20104100" cy="1130935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D4A"/>
    <a:srgbClr val="05281F"/>
    <a:srgbClr val="D3ED6C"/>
    <a:srgbClr val="F6F0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686"/>
    <p:restoredTop sz="94685"/>
  </p:normalViewPr>
  <p:slideViewPr>
    <p:cSldViewPr snapToGrid="0">
      <p:cViewPr varScale="1">
        <p:scale>
          <a:sx n="49" d="100"/>
          <a:sy n="49" d="100"/>
        </p:scale>
        <p:origin x="1424" y="200"/>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1387138" y="0"/>
            <a:ext cx="8712200" cy="566738"/>
          </a:xfrm>
          <a:prstGeom prst="rect">
            <a:avLst/>
          </a:prstGeom>
        </p:spPr>
        <p:txBody>
          <a:bodyPr vert="horz" lIns="91440" tIns="45720" rIns="91440" bIns="45720" rtlCol="0"/>
          <a:lstStyle>
            <a:lvl1pPr algn="r">
              <a:defRPr sz="1200"/>
            </a:lvl1pPr>
          </a:lstStyle>
          <a:p>
            <a:fld id="{5DF4B215-3A0D-DF45-B471-971976EC6AAA}" type="datetimeFigureOut">
              <a:rPr lang="en-US" smtClean="0"/>
              <a:t>8/12/24</a:t>
            </a:fld>
            <a:endParaRPr lang="en-US"/>
          </a:p>
        </p:txBody>
      </p:sp>
      <p:sp>
        <p:nvSpPr>
          <p:cNvPr id="4" name="Slide Image Placeholder 3"/>
          <p:cNvSpPr>
            <a:spLocks noGrp="1" noRot="1" noChangeAspect="1"/>
          </p:cNvSpPr>
          <p:nvPr>
            <p:ph type="sldImg" idx="2"/>
          </p:nvPr>
        </p:nvSpPr>
        <p:spPr>
          <a:xfrm>
            <a:off x="6659563" y="1414463"/>
            <a:ext cx="6784975" cy="38163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2009775" y="5441950"/>
            <a:ext cx="16084550" cy="4454525"/>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10742613"/>
            <a:ext cx="8712200" cy="5667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1387138" y="10742613"/>
            <a:ext cx="8712200" cy="566737"/>
          </a:xfrm>
          <a:prstGeom prst="rect">
            <a:avLst/>
          </a:prstGeom>
        </p:spPr>
        <p:txBody>
          <a:bodyPr vert="horz" lIns="91440" tIns="45720" rIns="91440" bIns="45720" rtlCol="0" anchor="b"/>
          <a:lstStyle>
            <a:lvl1pPr algn="r">
              <a:defRPr sz="1200"/>
            </a:lvl1pPr>
          </a:lstStyle>
          <a:p>
            <a:fld id="{A344A0AC-3993-864D-A805-9EDF449DDDE8}" type="slidenum">
              <a:rPr lang="en-US" smtClean="0"/>
              <a:t>‹#›</a:t>
            </a:fld>
            <a:endParaRPr lang="en-US"/>
          </a:p>
        </p:txBody>
      </p:sp>
    </p:spTree>
    <p:extLst>
      <p:ext uri="{BB962C8B-B14F-4D97-AF65-F5344CB8AC3E}">
        <p14:creationId xmlns:p14="http://schemas.microsoft.com/office/powerpoint/2010/main" val="1859898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44A0AC-3993-864D-A805-9EDF449DDDE8}" type="slidenum">
              <a:rPr lang="en-US" smtClean="0"/>
              <a:t>1</a:t>
            </a:fld>
            <a:endParaRPr lang="en-US"/>
          </a:p>
        </p:txBody>
      </p:sp>
    </p:spTree>
    <p:extLst>
      <p:ext uri="{BB962C8B-B14F-4D97-AF65-F5344CB8AC3E}">
        <p14:creationId xmlns:p14="http://schemas.microsoft.com/office/powerpoint/2010/main" val="20086873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44A0AC-3993-864D-A805-9EDF449DDDE8}" type="slidenum">
              <a:rPr lang="en-US" smtClean="0"/>
              <a:t>14</a:t>
            </a:fld>
            <a:endParaRPr lang="en-US"/>
          </a:p>
        </p:txBody>
      </p:sp>
    </p:spTree>
    <p:extLst>
      <p:ext uri="{BB962C8B-B14F-4D97-AF65-F5344CB8AC3E}">
        <p14:creationId xmlns:p14="http://schemas.microsoft.com/office/powerpoint/2010/main" val="20086873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44A0AC-3993-864D-A805-9EDF449DDDE8}" type="slidenum">
              <a:rPr lang="en-US" smtClean="0"/>
              <a:t>18</a:t>
            </a:fld>
            <a:endParaRPr lang="en-US"/>
          </a:p>
        </p:txBody>
      </p:sp>
    </p:spTree>
    <p:extLst>
      <p:ext uri="{BB962C8B-B14F-4D97-AF65-F5344CB8AC3E}">
        <p14:creationId xmlns:p14="http://schemas.microsoft.com/office/powerpoint/2010/main" val="27752520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7" name="Footer Placeholder 21">
            <a:extLst>
              <a:ext uri="{FF2B5EF4-FFF2-40B4-BE49-F238E27FC236}">
                <a16:creationId xmlns:a16="http://schemas.microsoft.com/office/drawing/2014/main" id="{5F712944-66E4-0C2B-DC02-6E394FD4BA72}"/>
              </a:ext>
            </a:extLst>
          </p:cNvPr>
          <p:cNvSpPr>
            <a:spLocks noGrp="1"/>
          </p:cNvSpPr>
          <p:nvPr>
            <p:ph type="ftr" sz="quarter" idx="3"/>
          </p:nvPr>
        </p:nvSpPr>
        <p:spPr>
          <a:xfrm>
            <a:off x="475107" y="10246870"/>
            <a:ext cx="1562204" cy="677108"/>
          </a:xfrm>
          <a:prstGeom prst="rect">
            <a:avLst/>
          </a:prstGeom>
        </p:spPr>
        <p:txBody>
          <a:bodyPr/>
          <a:lstStyle/>
          <a:p>
            <a:pPr algn="l"/>
            <a:r>
              <a:rPr lang="en-GB" sz="4400" err="1">
                <a:solidFill>
                  <a:srgbClr val="05281F"/>
                </a:solidFill>
                <a:latin typeface="Founders Grotesk" panose="020B0503030202060203" pitchFamily="34" charset="77"/>
              </a:rPr>
              <a:t>Kailo</a:t>
            </a:r>
            <a:endParaRPr lang="en-GB" sz="4400">
              <a:solidFill>
                <a:srgbClr val="05281F"/>
              </a:solidFill>
              <a:latin typeface="Founders Grotesk" panose="020B0503030202060203" pitchFamily="34" charset="77"/>
            </a:endParaRPr>
          </a:p>
        </p:txBody>
      </p:sp>
      <p:sp>
        <p:nvSpPr>
          <p:cNvPr id="8" name="Slide Number Placeholder 22">
            <a:extLst>
              <a:ext uri="{FF2B5EF4-FFF2-40B4-BE49-F238E27FC236}">
                <a16:creationId xmlns:a16="http://schemas.microsoft.com/office/drawing/2014/main" id="{543EB052-16B9-28A6-EA29-4FE9D6704FE3}"/>
              </a:ext>
            </a:extLst>
          </p:cNvPr>
          <p:cNvSpPr>
            <a:spLocks noGrp="1"/>
          </p:cNvSpPr>
          <p:nvPr>
            <p:ph type="sldNum" sz="quarter" idx="4"/>
          </p:nvPr>
        </p:nvSpPr>
        <p:spPr>
          <a:xfrm>
            <a:off x="15005050" y="10246870"/>
            <a:ext cx="4623943" cy="677108"/>
          </a:xfrm>
          <a:prstGeom prst="rect">
            <a:avLst/>
          </a:prstGeom>
        </p:spPr>
        <p:txBody>
          <a:bodyPr/>
          <a:lstStyle>
            <a:lvl1pPr algn="r">
              <a:defRPr/>
            </a:lvl1pPr>
          </a:lstStyle>
          <a:p>
            <a:fld id="{B6F15528-21DE-4FAA-801E-634DDDAF4B2B}" type="slidenum">
              <a:rPr lang="en-GB" sz="4400" smtClean="0">
                <a:solidFill>
                  <a:srgbClr val="05281F"/>
                </a:solidFill>
                <a:latin typeface="Founders Grotesk" panose="020B0503030202060203" pitchFamily="34" charset="77"/>
              </a:rPr>
              <a:pPr/>
              <a:t>‹#›</a:t>
            </a:fld>
            <a:endParaRPr lang="en-GB" sz="4400">
              <a:solidFill>
                <a:srgbClr val="05281F"/>
              </a:solidFill>
              <a:latin typeface="Founders Grotesk" panose="020B0503030202060203" pitchFamily="34" charset="77"/>
            </a:endParaRPr>
          </a:p>
        </p:txBody>
      </p:sp>
      <p:sp>
        <p:nvSpPr>
          <p:cNvPr id="9" name="Title 8">
            <a:extLst>
              <a:ext uri="{FF2B5EF4-FFF2-40B4-BE49-F238E27FC236}">
                <a16:creationId xmlns:a16="http://schemas.microsoft.com/office/drawing/2014/main" id="{938121E5-64CB-309C-7793-601CE8AF3918}"/>
              </a:ext>
            </a:extLst>
          </p:cNvPr>
          <p:cNvSpPr>
            <a:spLocks noGrp="1"/>
          </p:cNvSpPr>
          <p:nvPr>
            <p:ph type="title"/>
          </p:nvPr>
        </p:nvSpPr>
        <p:spPr>
          <a:xfrm>
            <a:off x="755650" y="777875"/>
            <a:ext cx="17338675" cy="2185987"/>
          </a:xfrm>
          <a:prstGeom prst="rect">
            <a:avLst/>
          </a:prstGeom>
        </p:spPr>
        <p:txBody>
          <a:bodyPr/>
          <a:lstStyle>
            <a:lvl1pPr>
              <a:lnSpc>
                <a:spcPct val="75000"/>
              </a:lnSpc>
              <a:defRPr sz="13300"/>
            </a:lvl1pPr>
          </a:lstStyle>
          <a:p>
            <a:r>
              <a:rPr lang="en-GB"/>
              <a:t>Click to edit Master 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8" name="Footer Placeholder 21">
            <a:extLst>
              <a:ext uri="{FF2B5EF4-FFF2-40B4-BE49-F238E27FC236}">
                <a16:creationId xmlns:a16="http://schemas.microsoft.com/office/drawing/2014/main" id="{109D6739-22CA-CCC8-104B-3C793BC99313}"/>
              </a:ext>
            </a:extLst>
          </p:cNvPr>
          <p:cNvSpPr>
            <a:spLocks noGrp="1"/>
          </p:cNvSpPr>
          <p:nvPr>
            <p:ph type="ftr" sz="quarter" idx="3"/>
          </p:nvPr>
        </p:nvSpPr>
        <p:spPr>
          <a:xfrm>
            <a:off x="475107" y="10246870"/>
            <a:ext cx="1562204" cy="677108"/>
          </a:xfrm>
          <a:prstGeom prst="rect">
            <a:avLst/>
          </a:prstGeom>
        </p:spPr>
        <p:txBody>
          <a:bodyPr/>
          <a:lstStyle/>
          <a:p>
            <a:pPr algn="l"/>
            <a:r>
              <a:rPr lang="en-GB" sz="4400" err="1">
                <a:solidFill>
                  <a:srgbClr val="05281F"/>
                </a:solidFill>
                <a:latin typeface="Founders Grotesk" panose="020B0503030202060203" pitchFamily="34" charset="77"/>
              </a:rPr>
              <a:t>Kailo</a:t>
            </a:r>
            <a:endParaRPr lang="en-GB" sz="4400">
              <a:solidFill>
                <a:srgbClr val="05281F"/>
              </a:solidFill>
              <a:latin typeface="Founders Grotesk" panose="020B0503030202060203" pitchFamily="34" charset="77"/>
            </a:endParaRPr>
          </a:p>
        </p:txBody>
      </p:sp>
      <p:sp>
        <p:nvSpPr>
          <p:cNvPr id="9" name="Slide Number Placeholder 22">
            <a:extLst>
              <a:ext uri="{FF2B5EF4-FFF2-40B4-BE49-F238E27FC236}">
                <a16:creationId xmlns:a16="http://schemas.microsoft.com/office/drawing/2014/main" id="{DF232145-8192-20BA-AEE9-D24467CE9508}"/>
              </a:ext>
            </a:extLst>
          </p:cNvPr>
          <p:cNvSpPr>
            <a:spLocks noGrp="1"/>
          </p:cNvSpPr>
          <p:nvPr>
            <p:ph type="sldNum" sz="quarter" idx="4"/>
          </p:nvPr>
        </p:nvSpPr>
        <p:spPr>
          <a:xfrm>
            <a:off x="15005050" y="10246870"/>
            <a:ext cx="4623943" cy="677108"/>
          </a:xfrm>
          <a:prstGeom prst="rect">
            <a:avLst/>
          </a:prstGeom>
        </p:spPr>
        <p:txBody>
          <a:bodyPr/>
          <a:lstStyle>
            <a:lvl1pPr algn="r">
              <a:defRPr/>
            </a:lvl1pPr>
          </a:lstStyle>
          <a:p>
            <a:fld id="{B6F15528-21DE-4FAA-801E-634DDDAF4B2B}" type="slidenum">
              <a:rPr lang="en-GB" sz="4400" smtClean="0">
                <a:solidFill>
                  <a:srgbClr val="05281F"/>
                </a:solidFill>
                <a:latin typeface="Founders Grotesk" panose="020B0503030202060203" pitchFamily="34" charset="77"/>
              </a:rPr>
              <a:pPr/>
              <a:t>‹#›</a:t>
            </a:fld>
            <a:endParaRPr lang="en-GB" sz="4400">
              <a:solidFill>
                <a:srgbClr val="05281F"/>
              </a:solidFill>
              <a:latin typeface="Founders Grotesk" panose="020B0503030202060203" pitchFamily="34" charset="77"/>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Blank">
    <p:spTree>
      <p:nvGrpSpPr>
        <p:cNvPr id="1" name=""/>
        <p:cNvGrpSpPr/>
        <p:nvPr/>
      </p:nvGrpSpPr>
      <p:grpSpPr>
        <a:xfrm>
          <a:off x="0" y="0"/>
          <a:ext cx="0" cy="0"/>
          <a:chOff x="0" y="0"/>
          <a:chExt cx="0" cy="0"/>
        </a:xfrm>
      </p:grpSpPr>
      <p:sp>
        <p:nvSpPr>
          <p:cNvPr id="16" name="bg object 16"/>
          <p:cNvSpPr/>
          <p:nvPr/>
        </p:nvSpPr>
        <p:spPr>
          <a:xfrm>
            <a:off x="0" y="5245"/>
            <a:ext cx="20093940" cy="11298555"/>
          </a:xfrm>
          <a:custGeom>
            <a:avLst/>
            <a:gdLst/>
            <a:ahLst/>
            <a:cxnLst/>
            <a:rect l="l" t="t" r="r" b="b"/>
            <a:pathLst>
              <a:path w="20093940" h="11298555">
                <a:moveTo>
                  <a:pt x="20093629" y="0"/>
                </a:moveTo>
                <a:lnTo>
                  <a:pt x="0" y="0"/>
                </a:lnTo>
                <a:lnTo>
                  <a:pt x="0" y="11298074"/>
                </a:lnTo>
                <a:lnTo>
                  <a:pt x="20093629" y="11298074"/>
                </a:lnTo>
                <a:lnTo>
                  <a:pt x="20093629" y="0"/>
                </a:lnTo>
                <a:close/>
              </a:path>
            </a:pathLst>
          </a:custGeom>
          <a:solidFill>
            <a:srgbClr val="05291F"/>
          </a:solidFill>
        </p:spPr>
        <p:txBody>
          <a:bodyPr wrap="square" lIns="0" tIns="0" rIns="0" bIns="0" rtlCol="0"/>
          <a:lstStyle/>
          <a:p>
            <a:endParaRPr/>
          </a:p>
        </p:txBody>
      </p:sp>
      <p:sp>
        <p:nvSpPr>
          <p:cNvPr id="5" name="Footer Placeholder 21">
            <a:extLst>
              <a:ext uri="{FF2B5EF4-FFF2-40B4-BE49-F238E27FC236}">
                <a16:creationId xmlns:a16="http://schemas.microsoft.com/office/drawing/2014/main" id="{23DC6856-4C59-2BD9-BFBF-10488988471E}"/>
              </a:ext>
            </a:extLst>
          </p:cNvPr>
          <p:cNvSpPr>
            <a:spLocks noGrp="1"/>
          </p:cNvSpPr>
          <p:nvPr>
            <p:ph type="ftr" sz="quarter" idx="3"/>
          </p:nvPr>
        </p:nvSpPr>
        <p:spPr>
          <a:xfrm>
            <a:off x="475107" y="10246870"/>
            <a:ext cx="1562204" cy="677108"/>
          </a:xfrm>
          <a:prstGeom prst="rect">
            <a:avLst/>
          </a:prstGeom>
        </p:spPr>
        <p:txBody>
          <a:bodyPr/>
          <a:lstStyle>
            <a:lvl1pPr>
              <a:defRPr>
                <a:solidFill>
                  <a:schemeClr val="bg1"/>
                </a:solidFill>
              </a:defRPr>
            </a:lvl1pPr>
          </a:lstStyle>
          <a:p>
            <a:pPr algn="l"/>
            <a:r>
              <a:rPr lang="en-GB" sz="4400">
                <a:latin typeface="Founders Grotesk" panose="020B0503030202060203" pitchFamily="34" charset="77"/>
              </a:rPr>
              <a:t>Kailo</a:t>
            </a:r>
          </a:p>
        </p:txBody>
      </p:sp>
      <p:sp>
        <p:nvSpPr>
          <p:cNvPr id="6" name="Slide Number Placeholder 22">
            <a:extLst>
              <a:ext uri="{FF2B5EF4-FFF2-40B4-BE49-F238E27FC236}">
                <a16:creationId xmlns:a16="http://schemas.microsoft.com/office/drawing/2014/main" id="{CEB6C98C-D766-8D91-28DC-EB2EAA7AA98F}"/>
              </a:ext>
            </a:extLst>
          </p:cNvPr>
          <p:cNvSpPr>
            <a:spLocks noGrp="1"/>
          </p:cNvSpPr>
          <p:nvPr>
            <p:ph type="sldNum" sz="quarter" idx="4"/>
          </p:nvPr>
        </p:nvSpPr>
        <p:spPr>
          <a:xfrm>
            <a:off x="15005050" y="10246870"/>
            <a:ext cx="4623943" cy="677108"/>
          </a:xfrm>
          <a:prstGeom prst="rect">
            <a:avLst/>
          </a:prstGeom>
        </p:spPr>
        <p:txBody>
          <a:bodyPr/>
          <a:lstStyle>
            <a:lvl1pPr algn="r">
              <a:defRPr>
                <a:solidFill>
                  <a:schemeClr val="bg1"/>
                </a:solidFill>
              </a:defRPr>
            </a:lvl1pPr>
          </a:lstStyle>
          <a:p>
            <a:fld id="{B6F15528-21DE-4FAA-801E-634DDDAF4B2B}" type="slidenum">
              <a:rPr lang="en-GB" sz="4400" smtClean="0">
                <a:latin typeface="Founders Grotesk" panose="020B0503030202060203" pitchFamily="34" charset="77"/>
              </a:rPr>
              <a:pPr/>
              <a:t>‹#›</a:t>
            </a:fld>
            <a:endParaRPr lang="en-GB" sz="4400">
              <a:latin typeface="Founders Grotesk" panose="020B0503030202060203" pitchFamily="34" charset="77"/>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1_Blank">
    <p:bg>
      <p:bgPr>
        <a:solidFill>
          <a:srgbClr val="FF6D4A"/>
        </a:solidFill>
        <a:effectLst/>
      </p:bgPr>
    </p:bg>
    <p:spTree>
      <p:nvGrpSpPr>
        <p:cNvPr id="1" name=""/>
        <p:cNvGrpSpPr/>
        <p:nvPr/>
      </p:nvGrpSpPr>
      <p:grpSpPr>
        <a:xfrm>
          <a:off x="0" y="0"/>
          <a:ext cx="0" cy="0"/>
          <a:chOff x="0" y="0"/>
          <a:chExt cx="0" cy="0"/>
        </a:xfrm>
      </p:grpSpPr>
      <p:sp>
        <p:nvSpPr>
          <p:cNvPr id="16" name="bg object 16"/>
          <p:cNvSpPr/>
          <p:nvPr/>
        </p:nvSpPr>
        <p:spPr>
          <a:xfrm>
            <a:off x="0" y="5245"/>
            <a:ext cx="20093940" cy="11298555"/>
          </a:xfrm>
          <a:custGeom>
            <a:avLst/>
            <a:gdLst/>
            <a:ahLst/>
            <a:cxnLst/>
            <a:rect l="l" t="t" r="r" b="b"/>
            <a:pathLst>
              <a:path w="20093940" h="11298555">
                <a:moveTo>
                  <a:pt x="20093629" y="0"/>
                </a:moveTo>
                <a:lnTo>
                  <a:pt x="0" y="0"/>
                </a:lnTo>
                <a:lnTo>
                  <a:pt x="0" y="11298074"/>
                </a:lnTo>
                <a:lnTo>
                  <a:pt x="20093629" y="11298074"/>
                </a:lnTo>
                <a:lnTo>
                  <a:pt x="20093629" y="0"/>
                </a:lnTo>
                <a:close/>
              </a:path>
            </a:pathLst>
          </a:custGeom>
          <a:solidFill>
            <a:srgbClr val="FF6D4A"/>
          </a:solidFill>
        </p:spPr>
        <p:txBody>
          <a:bodyPr wrap="square" lIns="0" tIns="0" rIns="0" bIns="0" rtlCol="0"/>
          <a:lstStyle/>
          <a:p>
            <a:endParaRPr/>
          </a:p>
        </p:txBody>
      </p:sp>
      <p:sp>
        <p:nvSpPr>
          <p:cNvPr id="5" name="Footer Placeholder 21">
            <a:extLst>
              <a:ext uri="{FF2B5EF4-FFF2-40B4-BE49-F238E27FC236}">
                <a16:creationId xmlns:a16="http://schemas.microsoft.com/office/drawing/2014/main" id="{23DC6856-4C59-2BD9-BFBF-10488988471E}"/>
              </a:ext>
            </a:extLst>
          </p:cNvPr>
          <p:cNvSpPr>
            <a:spLocks noGrp="1"/>
          </p:cNvSpPr>
          <p:nvPr>
            <p:ph type="ftr" sz="quarter" idx="3"/>
          </p:nvPr>
        </p:nvSpPr>
        <p:spPr>
          <a:xfrm>
            <a:off x="475107" y="10246870"/>
            <a:ext cx="1562204" cy="677108"/>
          </a:xfrm>
          <a:prstGeom prst="rect">
            <a:avLst/>
          </a:prstGeom>
        </p:spPr>
        <p:txBody>
          <a:bodyPr/>
          <a:lstStyle>
            <a:lvl1pPr>
              <a:defRPr>
                <a:solidFill>
                  <a:schemeClr val="bg1"/>
                </a:solidFill>
              </a:defRPr>
            </a:lvl1pPr>
          </a:lstStyle>
          <a:p>
            <a:pPr algn="l"/>
            <a:r>
              <a:rPr lang="en-GB" sz="4400">
                <a:latin typeface="Founders Grotesk" panose="020B0503030202060203" pitchFamily="34" charset="77"/>
              </a:rPr>
              <a:t>Kailo</a:t>
            </a:r>
          </a:p>
        </p:txBody>
      </p:sp>
      <p:sp>
        <p:nvSpPr>
          <p:cNvPr id="6" name="Slide Number Placeholder 22">
            <a:extLst>
              <a:ext uri="{FF2B5EF4-FFF2-40B4-BE49-F238E27FC236}">
                <a16:creationId xmlns:a16="http://schemas.microsoft.com/office/drawing/2014/main" id="{CEB6C98C-D766-8D91-28DC-EB2EAA7AA98F}"/>
              </a:ext>
            </a:extLst>
          </p:cNvPr>
          <p:cNvSpPr>
            <a:spLocks noGrp="1"/>
          </p:cNvSpPr>
          <p:nvPr>
            <p:ph type="sldNum" sz="quarter" idx="4"/>
          </p:nvPr>
        </p:nvSpPr>
        <p:spPr>
          <a:xfrm>
            <a:off x="15005050" y="10246870"/>
            <a:ext cx="4623943" cy="677108"/>
          </a:xfrm>
          <a:prstGeom prst="rect">
            <a:avLst/>
          </a:prstGeom>
        </p:spPr>
        <p:txBody>
          <a:bodyPr/>
          <a:lstStyle>
            <a:lvl1pPr algn="r">
              <a:defRPr>
                <a:solidFill>
                  <a:schemeClr val="bg1"/>
                </a:solidFill>
              </a:defRPr>
            </a:lvl1pPr>
          </a:lstStyle>
          <a:p>
            <a:fld id="{B6F15528-21DE-4FAA-801E-634DDDAF4B2B}" type="slidenum">
              <a:rPr lang="en-GB" sz="4400" smtClean="0">
                <a:latin typeface="Founders Grotesk" panose="020B0503030202060203" pitchFamily="34" charset="77"/>
              </a:rPr>
              <a:pPr/>
              <a:t>‹#›</a:t>
            </a:fld>
            <a:endParaRPr lang="en-GB" sz="4400">
              <a:latin typeface="Founders Grotesk" panose="020B0503030202060203" pitchFamily="34" charset="77"/>
            </a:endParaRPr>
          </a:p>
        </p:txBody>
      </p:sp>
    </p:spTree>
    <p:extLst>
      <p:ext uri="{BB962C8B-B14F-4D97-AF65-F5344CB8AC3E}">
        <p14:creationId xmlns:p14="http://schemas.microsoft.com/office/powerpoint/2010/main" val="199172428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6F0EC"/>
        </a:solidFill>
        <a:effectLst/>
      </p:bgPr>
    </p:bg>
    <p:spTree>
      <p:nvGrpSpPr>
        <p:cNvPr id="1" name=""/>
        <p:cNvGrpSpPr/>
        <p:nvPr/>
      </p:nvGrpSpPr>
      <p:grpSpPr>
        <a:xfrm>
          <a:off x="0" y="0"/>
          <a:ext cx="0" cy="0"/>
          <a:chOff x="0" y="0"/>
          <a:chExt cx="0" cy="0"/>
        </a:xfrm>
      </p:grpSpPr>
      <p:sp>
        <p:nvSpPr>
          <p:cNvPr id="9" name="Footer Placeholder 21">
            <a:extLst>
              <a:ext uri="{FF2B5EF4-FFF2-40B4-BE49-F238E27FC236}">
                <a16:creationId xmlns:a16="http://schemas.microsoft.com/office/drawing/2014/main" id="{578C0831-A71B-EAFD-EA9B-35A284335F2B}"/>
              </a:ext>
            </a:extLst>
          </p:cNvPr>
          <p:cNvSpPr>
            <a:spLocks noGrp="1"/>
          </p:cNvSpPr>
          <p:nvPr>
            <p:ph type="ftr" sz="quarter" idx="3"/>
          </p:nvPr>
        </p:nvSpPr>
        <p:spPr>
          <a:xfrm>
            <a:off x="475107" y="10246870"/>
            <a:ext cx="1562204" cy="677108"/>
          </a:xfrm>
          <a:prstGeom prst="rect">
            <a:avLst/>
          </a:prstGeom>
        </p:spPr>
        <p:txBody>
          <a:bodyPr/>
          <a:lstStyle/>
          <a:p>
            <a:pPr algn="l"/>
            <a:r>
              <a:rPr lang="en-GB" sz="4400" err="1">
                <a:solidFill>
                  <a:srgbClr val="05281F"/>
                </a:solidFill>
                <a:latin typeface="Founders Grotesk" panose="020B0503030202060203" pitchFamily="34" charset="77"/>
              </a:rPr>
              <a:t>Kailo</a:t>
            </a:r>
            <a:endParaRPr lang="en-GB" sz="4400">
              <a:solidFill>
                <a:srgbClr val="05281F"/>
              </a:solidFill>
              <a:latin typeface="Founders Grotesk" panose="020B0503030202060203" pitchFamily="34" charset="77"/>
            </a:endParaRPr>
          </a:p>
        </p:txBody>
      </p:sp>
      <p:sp>
        <p:nvSpPr>
          <p:cNvPr id="10" name="Slide Number Placeholder 22">
            <a:extLst>
              <a:ext uri="{FF2B5EF4-FFF2-40B4-BE49-F238E27FC236}">
                <a16:creationId xmlns:a16="http://schemas.microsoft.com/office/drawing/2014/main" id="{530A04B7-81E5-6146-A99A-B6BB1AD70508}"/>
              </a:ext>
            </a:extLst>
          </p:cNvPr>
          <p:cNvSpPr>
            <a:spLocks noGrp="1"/>
          </p:cNvSpPr>
          <p:nvPr>
            <p:ph type="sldNum" sz="quarter" idx="4"/>
          </p:nvPr>
        </p:nvSpPr>
        <p:spPr>
          <a:xfrm>
            <a:off x="15005050" y="10246870"/>
            <a:ext cx="4623943" cy="677108"/>
          </a:xfrm>
          <a:prstGeom prst="rect">
            <a:avLst/>
          </a:prstGeom>
        </p:spPr>
        <p:txBody>
          <a:bodyPr/>
          <a:lstStyle>
            <a:lvl1pPr algn="r">
              <a:defRPr/>
            </a:lvl1pPr>
          </a:lstStyle>
          <a:p>
            <a:fld id="{B6F15528-21DE-4FAA-801E-634DDDAF4B2B}" type="slidenum">
              <a:rPr lang="en-GB" sz="4400" smtClean="0">
                <a:solidFill>
                  <a:srgbClr val="05281F"/>
                </a:solidFill>
                <a:latin typeface="Founders Grotesk" panose="020B0503030202060203" pitchFamily="34" charset="77"/>
              </a:rPr>
              <a:pPr/>
              <a:t>‹#›</a:t>
            </a:fld>
            <a:endParaRPr lang="en-GB" sz="4400">
              <a:solidFill>
                <a:srgbClr val="05281F"/>
              </a:solidFill>
              <a:latin typeface="Founders Grotesk" panose="020B0503030202060203" pitchFamily="34" charset="77"/>
            </a:endParaRPr>
          </a:p>
        </p:txBody>
      </p:sp>
    </p:spTree>
  </p:cSld>
  <p:clrMap bg1="lt1" tx1="dk1" bg2="lt2" tx2="dk2" accent1="accent1" accent2="accent2" accent3="accent3" accent4="accent4" accent5="accent5" accent6="accent6" hlink="hlink" folHlink="folHlink"/>
  <p:sldLayoutIdLst>
    <p:sldLayoutId id="2147483662" r:id="rId1"/>
    <p:sldLayoutId id="2147483664" r:id="rId2"/>
    <p:sldLayoutId id="2147483665" r:id="rId3"/>
    <p:sldLayoutId id="2147483666" r:id="rId4"/>
  </p:sldLayoutIdLst>
  <p:hf hdr="0" dt="0"/>
  <p:txStyles>
    <p:titleStyle>
      <a:lvl1pPr>
        <a:defRPr baseline="0">
          <a:latin typeface="Founders Grotesk" panose="020B0503030202060203" pitchFamily="34" charset="77"/>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16.pn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7.emf"/></Relationships>
</file>

<file path=ppt/slides/_rels/slide19.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hyperlink" Target="https://doi.org/10.1080/09581596.2013.873532"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0795"/>
            <a:ext cx="20093940" cy="11298555"/>
          </a:xfrm>
          <a:custGeom>
            <a:avLst/>
            <a:gdLst/>
            <a:ahLst/>
            <a:cxnLst/>
            <a:rect l="l" t="t" r="r" b="b"/>
            <a:pathLst>
              <a:path w="20093940" h="11298555">
                <a:moveTo>
                  <a:pt x="20093629" y="0"/>
                </a:moveTo>
                <a:lnTo>
                  <a:pt x="0" y="0"/>
                </a:lnTo>
                <a:lnTo>
                  <a:pt x="0" y="11298074"/>
                </a:lnTo>
                <a:lnTo>
                  <a:pt x="20093629" y="11298074"/>
                </a:lnTo>
                <a:lnTo>
                  <a:pt x="20093629" y="0"/>
                </a:lnTo>
                <a:close/>
              </a:path>
            </a:pathLst>
          </a:custGeom>
          <a:solidFill>
            <a:srgbClr val="05291F"/>
          </a:solidFill>
        </p:spPr>
        <p:txBody>
          <a:bodyPr wrap="square" lIns="0" tIns="0" rIns="0" bIns="0" rtlCol="0"/>
          <a:lstStyle/>
          <a:p>
            <a:endParaRPr/>
          </a:p>
        </p:txBody>
      </p:sp>
      <p:sp>
        <p:nvSpPr>
          <p:cNvPr id="3" name="object 3"/>
          <p:cNvSpPr/>
          <p:nvPr/>
        </p:nvSpPr>
        <p:spPr>
          <a:xfrm>
            <a:off x="13612150" y="5989341"/>
            <a:ext cx="5864225" cy="4691380"/>
          </a:xfrm>
          <a:custGeom>
            <a:avLst/>
            <a:gdLst/>
            <a:ahLst/>
            <a:cxnLst/>
            <a:rect l="l" t="t" r="r" b="b"/>
            <a:pathLst>
              <a:path w="5864225" h="4691380">
                <a:moveTo>
                  <a:pt x="2345478" y="0"/>
                </a:moveTo>
                <a:lnTo>
                  <a:pt x="0" y="0"/>
                </a:lnTo>
                <a:lnTo>
                  <a:pt x="0" y="4690956"/>
                </a:lnTo>
                <a:lnTo>
                  <a:pt x="2345478" y="4690956"/>
                </a:lnTo>
                <a:lnTo>
                  <a:pt x="2345478" y="0"/>
                </a:lnTo>
                <a:close/>
              </a:path>
              <a:path w="5864225" h="4691380">
                <a:moveTo>
                  <a:pt x="4690967" y="2345478"/>
                </a:moveTo>
                <a:lnTo>
                  <a:pt x="2345478" y="2345478"/>
                </a:lnTo>
                <a:lnTo>
                  <a:pt x="2345968" y="2393937"/>
                </a:lnTo>
                <a:lnTo>
                  <a:pt x="2347434" y="2442158"/>
                </a:lnTo>
                <a:lnTo>
                  <a:pt x="2349866" y="2490129"/>
                </a:lnTo>
                <a:lnTo>
                  <a:pt x="2353253" y="2537842"/>
                </a:lnTo>
                <a:lnTo>
                  <a:pt x="2357587" y="2585288"/>
                </a:lnTo>
                <a:lnTo>
                  <a:pt x="2362859" y="2632457"/>
                </a:lnTo>
                <a:lnTo>
                  <a:pt x="2369058" y="2679339"/>
                </a:lnTo>
                <a:lnTo>
                  <a:pt x="2376176" y="2725925"/>
                </a:lnTo>
                <a:lnTo>
                  <a:pt x="2384203" y="2772205"/>
                </a:lnTo>
                <a:lnTo>
                  <a:pt x="2393130" y="2818171"/>
                </a:lnTo>
                <a:lnTo>
                  <a:pt x="2402946" y="2863813"/>
                </a:lnTo>
                <a:lnTo>
                  <a:pt x="2413644" y="2909121"/>
                </a:lnTo>
                <a:lnTo>
                  <a:pt x="2425212" y="2954086"/>
                </a:lnTo>
                <a:lnTo>
                  <a:pt x="2437643" y="2998698"/>
                </a:lnTo>
                <a:lnTo>
                  <a:pt x="2450926" y="3042948"/>
                </a:lnTo>
                <a:lnTo>
                  <a:pt x="2465052" y="3086827"/>
                </a:lnTo>
                <a:lnTo>
                  <a:pt x="2480011" y="3130325"/>
                </a:lnTo>
                <a:lnTo>
                  <a:pt x="2495795" y="3173433"/>
                </a:lnTo>
                <a:lnTo>
                  <a:pt x="2512393" y="3216141"/>
                </a:lnTo>
                <a:lnTo>
                  <a:pt x="2529797" y="3258440"/>
                </a:lnTo>
                <a:lnTo>
                  <a:pt x="2547996" y="3300321"/>
                </a:lnTo>
                <a:lnTo>
                  <a:pt x="2566982" y="3341773"/>
                </a:lnTo>
                <a:lnTo>
                  <a:pt x="2586745" y="3382788"/>
                </a:lnTo>
                <a:lnTo>
                  <a:pt x="2607275" y="3423357"/>
                </a:lnTo>
                <a:lnTo>
                  <a:pt x="2628564" y="3463468"/>
                </a:lnTo>
                <a:lnTo>
                  <a:pt x="2650601" y="3503115"/>
                </a:lnTo>
                <a:lnTo>
                  <a:pt x="2673378" y="3542286"/>
                </a:lnTo>
                <a:lnTo>
                  <a:pt x="2696884" y="3580972"/>
                </a:lnTo>
                <a:lnTo>
                  <a:pt x="2721110" y="3619164"/>
                </a:lnTo>
                <a:lnTo>
                  <a:pt x="2746048" y="3656853"/>
                </a:lnTo>
                <a:lnTo>
                  <a:pt x="2771687" y="3694030"/>
                </a:lnTo>
                <a:lnTo>
                  <a:pt x="2798018" y="3730683"/>
                </a:lnTo>
                <a:lnTo>
                  <a:pt x="2825032" y="3766805"/>
                </a:lnTo>
                <a:lnTo>
                  <a:pt x="2852719" y="3802386"/>
                </a:lnTo>
                <a:lnTo>
                  <a:pt x="2881070" y="3837416"/>
                </a:lnTo>
                <a:lnTo>
                  <a:pt x="2910076" y="3871887"/>
                </a:lnTo>
                <a:lnTo>
                  <a:pt x="2939726" y="3905787"/>
                </a:lnTo>
                <a:lnTo>
                  <a:pt x="2970011" y="3939109"/>
                </a:lnTo>
                <a:lnTo>
                  <a:pt x="3000923" y="3971843"/>
                </a:lnTo>
                <a:lnTo>
                  <a:pt x="3032452" y="4003978"/>
                </a:lnTo>
                <a:lnTo>
                  <a:pt x="3064587" y="4035507"/>
                </a:lnTo>
                <a:lnTo>
                  <a:pt x="3097321" y="4066419"/>
                </a:lnTo>
                <a:lnTo>
                  <a:pt x="3130642" y="4096705"/>
                </a:lnTo>
                <a:lnTo>
                  <a:pt x="3164543" y="4126355"/>
                </a:lnTo>
                <a:lnTo>
                  <a:pt x="3199013" y="4155360"/>
                </a:lnTo>
                <a:lnTo>
                  <a:pt x="3234043" y="4183711"/>
                </a:lnTo>
                <a:lnTo>
                  <a:pt x="3269624" y="4211399"/>
                </a:lnTo>
                <a:lnTo>
                  <a:pt x="3305746" y="4238413"/>
                </a:lnTo>
                <a:lnTo>
                  <a:pt x="3342400" y="4264744"/>
                </a:lnTo>
                <a:lnTo>
                  <a:pt x="3379576" y="4290383"/>
                </a:lnTo>
                <a:lnTo>
                  <a:pt x="3417265" y="4315321"/>
                </a:lnTo>
                <a:lnTo>
                  <a:pt x="3455457" y="4339548"/>
                </a:lnTo>
                <a:lnTo>
                  <a:pt x="3494144" y="4363054"/>
                </a:lnTo>
                <a:lnTo>
                  <a:pt x="3533315" y="4385831"/>
                </a:lnTo>
                <a:lnTo>
                  <a:pt x="3572961" y="4407868"/>
                </a:lnTo>
                <a:lnTo>
                  <a:pt x="3613073" y="4429157"/>
                </a:lnTo>
                <a:lnTo>
                  <a:pt x="3653641" y="4449687"/>
                </a:lnTo>
                <a:lnTo>
                  <a:pt x="3694656" y="4469450"/>
                </a:lnTo>
                <a:lnTo>
                  <a:pt x="3736109" y="4488436"/>
                </a:lnTo>
                <a:lnTo>
                  <a:pt x="3777989" y="4506636"/>
                </a:lnTo>
                <a:lnTo>
                  <a:pt x="3820288" y="4524039"/>
                </a:lnTo>
                <a:lnTo>
                  <a:pt x="3862997" y="4540638"/>
                </a:lnTo>
                <a:lnTo>
                  <a:pt x="3906104" y="4556422"/>
                </a:lnTo>
                <a:lnTo>
                  <a:pt x="3949603" y="4571381"/>
                </a:lnTo>
                <a:lnTo>
                  <a:pt x="3993482" y="4585507"/>
                </a:lnTo>
                <a:lnTo>
                  <a:pt x="4037732" y="4598790"/>
                </a:lnTo>
                <a:lnTo>
                  <a:pt x="4082345" y="4611221"/>
                </a:lnTo>
                <a:lnTo>
                  <a:pt x="4127310" y="4622790"/>
                </a:lnTo>
                <a:lnTo>
                  <a:pt x="4172618" y="4633487"/>
                </a:lnTo>
                <a:lnTo>
                  <a:pt x="4218260" y="4643304"/>
                </a:lnTo>
                <a:lnTo>
                  <a:pt x="4264226" y="4652231"/>
                </a:lnTo>
                <a:lnTo>
                  <a:pt x="4310507" y="4660258"/>
                </a:lnTo>
                <a:lnTo>
                  <a:pt x="4357093" y="4667376"/>
                </a:lnTo>
                <a:lnTo>
                  <a:pt x="4403975" y="4673575"/>
                </a:lnTo>
                <a:lnTo>
                  <a:pt x="4451144" y="4678847"/>
                </a:lnTo>
                <a:lnTo>
                  <a:pt x="4498590" y="4683181"/>
                </a:lnTo>
                <a:lnTo>
                  <a:pt x="4546304" y="4686568"/>
                </a:lnTo>
                <a:lnTo>
                  <a:pt x="4594276" y="4689000"/>
                </a:lnTo>
                <a:lnTo>
                  <a:pt x="4642496" y="4690465"/>
                </a:lnTo>
                <a:lnTo>
                  <a:pt x="4690956" y="4690956"/>
                </a:lnTo>
                <a:lnTo>
                  <a:pt x="5863695" y="4690956"/>
                </a:lnTo>
                <a:lnTo>
                  <a:pt x="5863695" y="3518217"/>
                </a:lnTo>
                <a:lnTo>
                  <a:pt x="5862717" y="3469877"/>
                </a:lnTo>
                <a:lnTo>
                  <a:pt x="5859808" y="3422034"/>
                </a:lnTo>
                <a:lnTo>
                  <a:pt x="5855005" y="3374727"/>
                </a:lnTo>
                <a:lnTo>
                  <a:pt x="5848346" y="3327992"/>
                </a:lnTo>
                <a:lnTo>
                  <a:pt x="5839869" y="3281869"/>
                </a:lnTo>
                <a:lnTo>
                  <a:pt x="5829612" y="3236394"/>
                </a:lnTo>
                <a:lnTo>
                  <a:pt x="5817613" y="3191605"/>
                </a:lnTo>
                <a:lnTo>
                  <a:pt x="5803908" y="3147540"/>
                </a:lnTo>
                <a:lnTo>
                  <a:pt x="5788537" y="3104237"/>
                </a:lnTo>
                <a:lnTo>
                  <a:pt x="5771536" y="3061734"/>
                </a:lnTo>
                <a:lnTo>
                  <a:pt x="5752943" y="3020067"/>
                </a:lnTo>
                <a:lnTo>
                  <a:pt x="5732797" y="2979275"/>
                </a:lnTo>
                <a:lnTo>
                  <a:pt x="5711134" y="2939396"/>
                </a:lnTo>
                <a:lnTo>
                  <a:pt x="5687993" y="2900468"/>
                </a:lnTo>
                <a:lnTo>
                  <a:pt x="5663411" y="2862527"/>
                </a:lnTo>
                <a:lnTo>
                  <a:pt x="5637426" y="2825612"/>
                </a:lnTo>
                <a:lnTo>
                  <a:pt x="5610075" y="2789761"/>
                </a:lnTo>
                <a:lnTo>
                  <a:pt x="5581397" y="2755010"/>
                </a:lnTo>
                <a:lnTo>
                  <a:pt x="5551430" y="2721399"/>
                </a:lnTo>
                <a:lnTo>
                  <a:pt x="5520210" y="2688965"/>
                </a:lnTo>
                <a:lnTo>
                  <a:pt x="5487775" y="2657745"/>
                </a:lnTo>
                <a:lnTo>
                  <a:pt x="5454164" y="2627777"/>
                </a:lnTo>
                <a:lnTo>
                  <a:pt x="5419415" y="2599099"/>
                </a:lnTo>
                <a:lnTo>
                  <a:pt x="5383563" y="2571748"/>
                </a:lnTo>
                <a:lnTo>
                  <a:pt x="5346649" y="2545763"/>
                </a:lnTo>
                <a:lnTo>
                  <a:pt x="5308708" y="2521181"/>
                </a:lnTo>
                <a:lnTo>
                  <a:pt x="5269780" y="2498039"/>
                </a:lnTo>
                <a:lnTo>
                  <a:pt x="5229901" y="2476377"/>
                </a:lnTo>
                <a:lnTo>
                  <a:pt x="5189110" y="2456230"/>
                </a:lnTo>
                <a:lnTo>
                  <a:pt x="5147444" y="2437637"/>
                </a:lnTo>
                <a:lnTo>
                  <a:pt x="5104941" y="2420636"/>
                </a:lnTo>
                <a:lnTo>
                  <a:pt x="5061638" y="2405265"/>
                </a:lnTo>
                <a:lnTo>
                  <a:pt x="5017574" y="2391560"/>
                </a:lnTo>
                <a:lnTo>
                  <a:pt x="4972786" y="2379561"/>
                </a:lnTo>
                <a:lnTo>
                  <a:pt x="4927311" y="2369304"/>
                </a:lnTo>
                <a:lnTo>
                  <a:pt x="4881188" y="2360827"/>
                </a:lnTo>
                <a:lnTo>
                  <a:pt x="4834455" y="2354168"/>
                </a:lnTo>
                <a:lnTo>
                  <a:pt x="4787148" y="2349365"/>
                </a:lnTo>
                <a:lnTo>
                  <a:pt x="4739306" y="2346456"/>
                </a:lnTo>
                <a:lnTo>
                  <a:pt x="4690967" y="2345478"/>
                </a:lnTo>
                <a:close/>
              </a:path>
              <a:path w="5864225" h="4691380">
                <a:moveTo>
                  <a:pt x="5863695" y="0"/>
                </a:moveTo>
                <a:lnTo>
                  <a:pt x="3518217" y="0"/>
                </a:lnTo>
                <a:lnTo>
                  <a:pt x="3518217" y="2345478"/>
                </a:lnTo>
                <a:lnTo>
                  <a:pt x="3566677" y="2344987"/>
                </a:lnTo>
                <a:lnTo>
                  <a:pt x="3614898" y="2343521"/>
                </a:lnTo>
                <a:lnTo>
                  <a:pt x="3662869" y="2341090"/>
                </a:lnTo>
                <a:lnTo>
                  <a:pt x="3710583" y="2337703"/>
                </a:lnTo>
                <a:lnTo>
                  <a:pt x="3758029" y="2333368"/>
                </a:lnTo>
                <a:lnTo>
                  <a:pt x="3805198" y="2328097"/>
                </a:lnTo>
                <a:lnTo>
                  <a:pt x="3852080" y="2321897"/>
                </a:lnTo>
                <a:lnTo>
                  <a:pt x="3898666" y="2314779"/>
                </a:lnTo>
                <a:lnTo>
                  <a:pt x="3944947" y="2306752"/>
                </a:lnTo>
                <a:lnTo>
                  <a:pt x="3990913" y="2297826"/>
                </a:lnTo>
                <a:lnTo>
                  <a:pt x="4036555" y="2288009"/>
                </a:lnTo>
                <a:lnTo>
                  <a:pt x="4081863" y="2277312"/>
                </a:lnTo>
                <a:lnTo>
                  <a:pt x="4126828" y="2265743"/>
                </a:lnTo>
                <a:lnTo>
                  <a:pt x="4171441" y="2253312"/>
                </a:lnTo>
                <a:lnTo>
                  <a:pt x="4215691" y="2240029"/>
                </a:lnTo>
                <a:lnTo>
                  <a:pt x="4259570" y="2225903"/>
                </a:lnTo>
                <a:lnTo>
                  <a:pt x="4303069" y="2210943"/>
                </a:lnTo>
                <a:lnTo>
                  <a:pt x="4346177" y="2195160"/>
                </a:lnTo>
                <a:lnTo>
                  <a:pt x="4388885" y="2178561"/>
                </a:lnTo>
                <a:lnTo>
                  <a:pt x="4431184" y="2161157"/>
                </a:lnTo>
                <a:lnTo>
                  <a:pt x="4473064" y="2142958"/>
                </a:lnTo>
                <a:lnTo>
                  <a:pt x="4514517" y="2123972"/>
                </a:lnTo>
                <a:lnTo>
                  <a:pt x="4555532" y="2104209"/>
                </a:lnTo>
                <a:lnTo>
                  <a:pt x="4596100" y="2083678"/>
                </a:lnTo>
                <a:lnTo>
                  <a:pt x="4636212" y="2062390"/>
                </a:lnTo>
                <a:lnTo>
                  <a:pt x="4675858" y="2040352"/>
                </a:lnTo>
                <a:lnTo>
                  <a:pt x="4715029" y="2017576"/>
                </a:lnTo>
                <a:lnTo>
                  <a:pt x="4753716" y="1994069"/>
                </a:lnTo>
                <a:lnTo>
                  <a:pt x="4791908" y="1969843"/>
                </a:lnTo>
                <a:lnTo>
                  <a:pt x="4829597" y="1944905"/>
                </a:lnTo>
                <a:lnTo>
                  <a:pt x="4866773" y="1919266"/>
                </a:lnTo>
                <a:lnTo>
                  <a:pt x="4903427" y="1892934"/>
                </a:lnTo>
                <a:lnTo>
                  <a:pt x="4939549" y="1865920"/>
                </a:lnTo>
                <a:lnTo>
                  <a:pt x="4975130" y="1838233"/>
                </a:lnTo>
                <a:lnTo>
                  <a:pt x="5010160" y="1809882"/>
                </a:lnTo>
                <a:lnTo>
                  <a:pt x="5044630" y="1780877"/>
                </a:lnTo>
                <a:lnTo>
                  <a:pt x="5078531" y="1751226"/>
                </a:lnTo>
                <a:lnTo>
                  <a:pt x="5111852" y="1720940"/>
                </a:lnTo>
                <a:lnTo>
                  <a:pt x="5144586" y="1690029"/>
                </a:lnTo>
                <a:lnTo>
                  <a:pt x="5176721" y="1658500"/>
                </a:lnTo>
                <a:lnTo>
                  <a:pt x="5208250" y="1626364"/>
                </a:lnTo>
                <a:lnTo>
                  <a:pt x="5239162" y="1593631"/>
                </a:lnTo>
                <a:lnTo>
                  <a:pt x="5269447" y="1560309"/>
                </a:lnTo>
                <a:lnTo>
                  <a:pt x="5299098" y="1526408"/>
                </a:lnTo>
                <a:lnTo>
                  <a:pt x="5328103" y="1491938"/>
                </a:lnTo>
                <a:lnTo>
                  <a:pt x="5356454" y="1456908"/>
                </a:lnTo>
                <a:lnTo>
                  <a:pt x="5384141" y="1421327"/>
                </a:lnTo>
                <a:lnTo>
                  <a:pt x="5411155" y="1385205"/>
                </a:lnTo>
                <a:lnTo>
                  <a:pt x="5437486" y="1348551"/>
                </a:lnTo>
                <a:lnTo>
                  <a:pt x="5463125" y="1311375"/>
                </a:lnTo>
                <a:lnTo>
                  <a:pt x="5488063" y="1273686"/>
                </a:lnTo>
                <a:lnTo>
                  <a:pt x="5512289" y="1235494"/>
                </a:lnTo>
                <a:lnTo>
                  <a:pt x="5535796" y="1196807"/>
                </a:lnTo>
                <a:lnTo>
                  <a:pt x="5558572" y="1157636"/>
                </a:lnTo>
                <a:lnTo>
                  <a:pt x="5580609" y="1117990"/>
                </a:lnTo>
                <a:lnTo>
                  <a:pt x="5601898" y="1077878"/>
                </a:lnTo>
                <a:lnTo>
                  <a:pt x="5622428" y="1037310"/>
                </a:lnTo>
                <a:lnTo>
                  <a:pt x="5642191" y="996295"/>
                </a:lnTo>
                <a:lnTo>
                  <a:pt x="5661177" y="954843"/>
                </a:lnTo>
                <a:lnTo>
                  <a:pt x="5679376" y="912962"/>
                </a:lnTo>
                <a:lnTo>
                  <a:pt x="5696780" y="870663"/>
                </a:lnTo>
                <a:lnTo>
                  <a:pt x="5713378" y="827955"/>
                </a:lnTo>
                <a:lnTo>
                  <a:pt x="5729162" y="784847"/>
                </a:lnTo>
                <a:lnTo>
                  <a:pt x="5744121" y="741349"/>
                </a:lnTo>
                <a:lnTo>
                  <a:pt x="5758247" y="697470"/>
                </a:lnTo>
                <a:lnTo>
                  <a:pt x="5771530" y="653220"/>
                </a:lnTo>
                <a:lnTo>
                  <a:pt x="5783961" y="608607"/>
                </a:lnTo>
                <a:lnTo>
                  <a:pt x="5795530" y="563642"/>
                </a:lnTo>
                <a:lnTo>
                  <a:pt x="5806227" y="518334"/>
                </a:lnTo>
                <a:lnTo>
                  <a:pt x="5816044" y="472693"/>
                </a:lnTo>
                <a:lnTo>
                  <a:pt x="5824970" y="426727"/>
                </a:lnTo>
                <a:lnTo>
                  <a:pt x="5832997" y="380446"/>
                </a:lnTo>
                <a:lnTo>
                  <a:pt x="5840115" y="333860"/>
                </a:lnTo>
                <a:lnTo>
                  <a:pt x="5846314" y="286978"/>
                </a:lnTo>
                <a:lnTo>
                  <a:pt x="5851586" y="239810"/>
                </a:lnTo>
                <a:lnTo>
                  <a:pt x="5855920" y="192364"/>
                </a:lnTo>
                <a:lnTo>
                  <a:pt x="5859308" y="144651"/>
                </a:lnTo>
                <a:lnTo>
                  <a:pt x="5861739" y="96679"/>
                </a:lnTo>
                <a:lnTo>
                  <a:pt x="5863205" y="48459"/>
                </a:lnTo>
                <a:lnTo>
                  <a:pt x="5863695" y="0"/>
                </a:lnTo>
                <a:close/>
              </a:path>
            </a:pathLst>
          </a:custGeom>
          <a:solidFill>
            <a:srgbClr val="D4ED6B"/>
          </a:solidFill>
        </p:spPr>
        <p:txBody>
          <a:bodyPr wrap="square" lIns="0" tIns="0" rIns="0" bIns="0" rtlCol="0"/>
          <a:lstStyle/>
          <a:p>
            <a:endParaRPr/>
          </a:p>
        </p:txBody>
      </p:sp>
      <p:sp>
        <p:nvSpPr>
          <p:cNvPr id="4" name="object 4"/>
          <p:cNvSpPr/>
          <p:nvPr/>
        </p:nvSpPr>
        <p:spPr>
          <a:xfrm>
            <a:off x="628243" y="10031114"/>
            <a:ext cx="995044" cy="649605"/>
          </a:xfrm>
          <a:custGeom>
            <a:avLst/>
            <a:gdLst/>
            <a:ahLst/>
            <a:cxnLst/>
            <a:rect l="l" t="t" r="r" b="b"/>
            <a:pathLst>
              <a:path w="995044" h="649604">
                <a:moveTo>
                  <a:pt x="530885" y="637057"/>
                </a:moveTo>
                <a:lnTo>
                  <a:pt x="226517" y="280111"/>
                </a:lnTo>
                <a:lnTo>
                  <a:pt x="500557" y="0"/>
                </a:lnTo>
                <a:lnTo>
                  <a:pt x="396392" y="0"/>
                </a:lnTo>
                <a:lnTo>
                  <a:pt x="87972" y="314477"/>
                </a:lnTo>
                <a:lnTo>
                  <a:pt x="87972" y="0"/>
                </a:lnTo>
                <a:lnTo>
                  <a:pt x="0" y="0"/>
                </a:lnTo>
                <a:lnTo>
                  <a:pt x="0" y="637057"/>
                </a:lnTo>
                <a:lnTo>
                  <a:pt x="87972" y="637057"/>
                </a:lnTo>
                <a:lnTo>
                  <a:pt x="87972" y="409536"/>
                </a:lnTo>
                <a:lnTo>
                  <a:pt x="161798" y="334708"/>
                </a:lnTo>
                <a:lnTo>
                  <a:pt x="424713" y="637057"/>
                </a:lnTo>
                <a:lnTo>
                  <a:pt x="530885" y="637057"/>
                </a:lnTo>
                <a:close/>
              </a:path>
              <a:path w="995044" h="649604">
                <a:moveTo>
                  <a:pt x="995032" y="574370"/>
                </a:moveTo>
                <a:lnTo>
                  <a:pt x="985329" y="578929"/>
                </a:lnTo>
                <a:lnTo>
                  <a:pt x="975055" y="582079"/>
                </a:lnTo>
                <a:lnTo>
                  <a:pt x="965174" y="583895"/>
                </a:lnTo>
                <a:lnTo>
                  <a:pt x="956602" y="584479"/>
                </a:lnTo>
                <a:lnTo>
                  <a:pt x="942276" y="582383"/>
                </a:lnTo>
                <a:lnTo>
                  <a:pt x="931456" y="576008"/>
                </a:lnTo>
                <a:lnTo>
                  <a:pt x="924610" y="565277"/>
                </a:lnTo>
                <a:lnTo>
                  <a:pt x="923658" y="559193"/>
                </a:lnTo>
                <a:lnTo>
                  <a:pt x="922223" y="550100"/>
                </a:lnTo>
                <a:lnTo>
                  <a:pt x="922223" y="418630"/>
                </a:lnTo>
                <a:lnTo>
                  <a:pt x="922223" y="351904"/>
                </a:lnTo>
                <a:lnTo>
                  <a:pt x="916838" y="300418"/>
                </a:lnTo>
                <a:lnTo>
                  <a:pt x="901065" y="258229"/>
                </a:lnTo>
                <a:lnTo>
                  <a:pt x="892898" y="247751"/>
                </a:lnTo>
                <a:lnTo>
                  <a:pt x="875461" y="225374"/>
                </a:lnTo>
                <a:lnTo>
                  <a:pt x="840574" y="201866"/>
                </a:lnTo>
                <a:lnTo>
                  <a:pt x="796988" y="187744"/>
                </a:lnTo>
                <a:lnTo>
                  <a:pt x="745261" y="183032"/>
                </a:lnTo>
                <a:lnTo>
                  <a:pt x="687463" y="190004"/>
                </a:lnTo>
                <a:lnTo>
                  <a:pt x="639368" y="209689"/>
                </a:lnTo>
                <a:lnTo>
                  <a:pt x="601472" y="240245"/>
                </a:lnTo>
                <a:lnTo>
                  <a:pt x="574243" y="279844"/>
                </a:lnTo>
                <a:lnTo>
                  <a:pt x="558190" y="326618"/>
                </a:lnTo>
                <a:lnTo>
                  <a:pt x="633018" y="336727"/>
                </a:lnTo>
                <a:lnTo>
                  <a:pt x="646988" y="301066"/>
                </a:lnTo>
                <a:lnTo>
                  <a:pt x="669671" y="272897"/>
                </a:lnTo>
                <a:lnTo>
                  <a:pt x="701840" y="254393"/>
                </a:lnTo>
                <a:lnTo>
                  <a:pt x="744258" y="247751"/>
                </a:lnTo>
                <a:lnTo>
                  <a:pt x="785444" y="254546"/>
                </a:lnTo>
                <a:lnTo>
                  <a:pt x="815924" y="274040"/>
                </a:lnTo>
                <a:lnTo>
                  <a:pt x="834834" y="304914"/>
                </a:lnTo>
                <a:lnTo>
                  <a:pt x="841324" y="345833"/>
                </a:lnTo>
                <a:lnTo>
                  <a:pt x="841324" y="363016"/>
                </a:lnTo>
                <a:lnTo>
                  <a:pt x="841324" y="418630"/>
                </a:lnTo>
                <a:lnTo>
                  <a:pt x="841324" y="439877"/>
                </a:lnTo>
                <a:lnTo>
                  <a:pt x="834504" y="489394"/>
                </a:lnTo>
                <a:lnTo>
                  <a:pt x="815340" y="530288"/>
                </a:lnTo>
                <a:lnTo>
                  <a:pt x="785850" y="561162"/>
                </a:lnTo>
                <a:lnTo>
                  <a:pt x="748004" y="580694"/>
                </a:lnTo>
                <a:lnTo>
                  <a:pt x="703808" y="587502"/>
                </a:lnTo>
                <a:lnTo>
                  <a:pt x="670623" y="582498"/>
                </a:lnTo>
                <a:lnTo>
                  <a:pt x="646925" y="568667"/>
                </a:lnTo>
                <a:lnTo>
                  <a:pt x="632701" y="547839"/>
                </a:lnTo>
                <a:lnTo>
                  <a:pt x="627964" y="521779"/>
                </a:lnTo>
                <a:lnTo>
                  <a:pt x="636003" y="488505"/>
                </a:lnTo>
                <a:lnTo>
                  <a:pt x="658926" y="466420"/>
                </a:lnTo>
                <a:lnTo>
                  <a:pt x="694944" y="451535"/>
                </a:lnTo>
                <a:lnTo>
                  <a:pt x="742238" y="439877"/>
                </a:lnTo>
                <a:lnTo>
                  <a:pt x="841324" y="418630"/>
                </a:lnTo>
                <a:lnTo>
                  <a:pt x="841324" y="363016"/>
                </a:lnTo>
                <a:lnTo>
                  <a:pt x="722007" y="387299"/>
                </a:lnTo>
                <a:lnTo>
                  <a:pt x="662724" y="401904"/>
                </a:lnTo>
                <a:lnTo>
                  <a:pt x="613486" y="421411"/>
                </a:lnTo>
                <a:lnTo>
                  <a:pt x="576097" y="447573"/>
                </a:lnTo>
                <a:lnTo>
                  <a:pt x="552348" y="482130"/>
                </a:lnTo>
                <a:lnTo>
                  <a:pt x="544029" y="526834"/>
                </a:lnTo>
                <a:lnTo>
                  <a:pt x="550506" y="568680"/>
                </a:lnTo>
                <a:lnTo>
                  <a:pt x="569112" y="602665"/>
                </a:lnTo>
                <a:lnTo>
                  <a:pt x="598639" y="627964"/>
                </a:lnTo>
                <a:lnTo>
                  <a:pt x="637870" y="643750"/>
                </a:lnTo>
                <a:lnTo>
                  <a:pt x="685609" y="649185"/>
                </a:lnTo>
                <a:lnTo>
                  <a:pt x="737285" y="642378"/>
                </a:lnTo>
                <a:lnTo>
                  <a:pt x="782802" y="623531"/>
                </a:lnTo>
                <a:lnTo>
                  <a:pt x="819416" y="595007"/>
                </a:lnTo>
                <a:lnTo>
                  <a:pt x="824649" y="587502"/>
                </a:lnTo>
                <a:lnTo>
                  <a:pt x="844372" y="559193"/>
                </a:lnTo>
                <a:lnTo>
                  <a:pt x="853059" y="594969"/>
                </a:lnTo>
                <a:lnTo>
                  <a:pt x="870661" y="622388"/>
                </a:lnTo>
                <a:lnTo>
                  <a:pt x="895845" y="639965"/>
                </a:lnTo>
                <a:lnTo>
                  <a:pt x="927290" y="646150"/>
                </a:lnTo>
                <a:lnTo>
                  <a:pt x="950239" y="644182"/>
                </a:lnTo>
                <a:lnTo>
                  <a:pt x="968362" y="638695"/>
                </a:lnTo>
                <a:lnTo>
                  <a:pt x="982878" y="630377"/>
                </a:lnTo>
                <a:lnTo>
                  <a:pt x="995032" y="619874"/>
                </a:lnTo>
                <a:lnTo>
                  <a:pt x="995032" y="584479"/>
                </a:lnTo>
                <a:lnTo>
                  <a:pt x="995032" y="574370"/>
                </a:lnTo>
                <a:close/>
              </a:path>
            </a:pathLst>
          </a:custGeom>
          <a:solidFill>
            <a:srgbClr val="FFFFFF"/>
          </a:solidFill>
        </p:spPr>
        <p:txBody>
          <a:bodyPr wrap="square" lIns="0" tIns="0" rIns="0" bIns="0" rtlCol="0"/>
          <a:lstStyle/>
          <a:p>
            <a:endParaRPr/>
          </a:p>
        </p:txBody>
      </p:sp>
      <p:sp>
        <p:nvSpPr>
          <p:cNvPr id="5" name="object 5"/>
          <p:cNvSpPr/>
          <p:nvPr/>
        </p:nvSpPr>
        <p:spPr>
          <a:xfrm>
            <a:off x="1674849" y="10031107"/>
            <a:ext cx="86995" cy="95250"/>
          </a:xfrm>
          <a:custGeom>
            <a:avLst/>
            <a:gdLst/>
            <a:ahLst/>
            <a:cxnLst/>
            <a:rect l="l" t="t" r="r" b="b"/>
            <a:pathLst>
              <a:path w="86994" h="95250">
                <a:moveTo>
                  <a:pt x="86960" y="0"/>
                </a:moveTo>
                <a:lnTo>
                  <a:pt x="0" y="0"/>
                </a:lnTo>
                <a:lnTo>
                  <a:pt x="0" y="95054"/>
                </a:lnTo>
                <a:lnTo>
                  <a:pt x="86960" y="95054"/>
                </a:lnTo>
                <a:lnTo>
                  <a:pt x="86960" y="0"/>
                </a:lnTo>
                <a:close/>
              </a:path>
            </a:pathLst>
          </a:custGeom>
          <a:solidFill>
            <a:srgbClr val="FFFFFF"/>
          </a:solidFill>
        </p:spPr>
        <p:txBody>
          <a:bodyPr wrap="square" lIns="0" tIns="0" rIns="0" bIns="0" rtlCol="0"/>
          <a:lstStyle/>
          <a:p>
            <a:endParaRPr/>
          </a:p>
        </p:txBody>
      </p:sp>
      <p:sp>
        <p:nvSpPr>
          <p:cNvPr id="6" name="object 6"/>
          <p:cNvSpPr/>
          <p:nvPr/>
        </p:nvSpPr>
        <p:spPr>
          <a:xfrm>
            <a:off x="1676870" y="10226264"/>
            <a:ext cx="84455" cy="441959"/>
          </a:xfrm>
          <a:custGeom>
            <a:avLst/>
            <a:gdLst/>
            <a:ahLst/>
            <a:cxnLst/>
            <a:rect l="l" t="t" r="r" b="b"/>
            <a:pathLst>
              <a:path w="84455" h="441959">
                <a:moveTo>
                  <a:pt x="83934" y="0"/>
                </a:moveTo>
                <a:lnTo>
                  <a:pt x="0" y="0"/>
                </a:lnTo>
                <a:lnTo>
                  <a:pt x="0" y="441902"/>
                </a:lnTo>
                <a:lnTo>
                  <a:pt x="83934" y="441902"/>
                </a:lnTo>
                <a:lnTo>
                  <a:pt x="83934" y="0"/>
                </a:lnTo>
                <a:close/>
              </a:path>
            </a:pathLst>
          </a:custGeom>
          <a:solidFill>
            <a:srgbClr val="FFFFFF"/>
          </a:solidFill>
        </p:spPr>
        <p:txBody>
          <a:bodyPr wrap="square" lIns="0" tIns="0" rIns="0" bIns="0" rtlCol="0"/>
          <a:lstStyle/>
          <a:p>
            <a:endParaRPr/>
          </a:p>
        </p:txBody>
      </p:sp>
      <p:sp>
        <p:nvSpPr>
          <p:cNvPr id="7" name="object 7"/>
          <p:cNvSpPr/>
          <p:nvPr/>
        </p:nvSpPr>
        <p:spPr>
          <a:xfrm>
            <a:off x="1837650" y="10031107"/>
            <a:ext cx="84455" cy="637540"/>
          </a:xfrm>
          <a:custGeom>
            <a:avLst/>
            <a:gdLst/>
            <a:ahLst/>
            <a:cxnLst/>
            <a:rect l="l" t="t" r="r" b="b"/>
            <a:pathLst>
              <a:path w="84455" h="637540">
                <a:moveTo>
                  <a:pt x="83934" y="0"/>
                </a:moveTo>
                <a:lnTo>
                  <a:pt x="0" y="0"/>
                </a:lnTo>
                <a:lnTo>
                  <a:pt x="0" y="637059"/>
                </a:lnTo>
                <a:lnTo>
                  <a:pt x="83934" y="637059"/>
                </a:lnTo>
                <a:lnTo>
                  <a:pt x="83934" y="0"/>
                </a:lnTo>
                <a:close/>
              </a:path>
            </a:pathLst>
          </a:custGeom>
          <a:solidFill>
            <a:srgbClr val="FFFFFF"/>
          </a:solidFill>
        </p:spPr>
        <p:txBody>
          <a:bodyPr wrap="square" lIns="0" tIns="0" rIns="0" bIns="0" rtlCol="0"/>
          <a:lstStyle/>
          <a:p>
            <a:endParaRPr/>
          </a:p>
        </p:txBody>
      </p:sp>
      <p:sp>
        <p:nvSpPr>
          <p:cNvPr id="8" name="object 8"/>
          <p:cNvSpPr/>
          <p:nvPr/>
        </p:nvSpPr>
        <p:spPr>
          <a:xfrm>
            <a:off x="1980239" y="10214128"/>
            <a:ext cx="451484" cy="466725"/>
          </a:xfrm>
          <a:custGeom>
            <a:avLst/>
            <a:gdLst/>
            <a:ahLst/>
            <a:cxnLst/>
            <a:rect l="l" t="t" r="r" b="b"/>
            <a:pathLst>
              <a:path w="451485" h="466725">
                <a:moveTo>
                  <a:pt x="224485" y="0"/>
                </a:moveTo>
                <a:lnTo>
                  <a:pt x="177678" y="4396"/>
                </a:lnTo>
                <a:lnTo>
                  <a:pt x="134805" y="17159"/>
                </a:lnTo>
                <a:lnTo>
                  <a:pt x="96578" y="37649"/>
                </a:lnTo>
                <a:lnTo>
                  <a:pt x="63706" y="65225"/>
                </a:lnTo>
                <a:lnTo>
                  <a:pt x="36901" y="99248"/>
                </a:lnTo>
                <a:lnTo>
                  <a:pt x="16874" y="139077"/>
                </a:lnTo>
                <a:lnTo>
                  <a:pt x="4337" y="184073"/>
                </a:lnTo>
                <a:lnTo>
                  <a:pt x="0" y="233594"/>
                </a:lnTo>
                <a:lnTo>
                  <a:pt x="4337" y="283073"/>
                </a:lnTo>
                <a:lnTo>
                  <a:pt x="16874" y="327953"/>
                </a:lnTo>
                <a:lnTo>
                  <a:pt x="36901" y="367620"/>
                </a:lnTo>
                <a:lnTo>
                  <a:pt x="63706" y="401456"/>
                </a:lnTo>
                <a:lnTo>
                  <a:pt x="96578" y="428846"/>
                </a:lnTo>
                <a:lnTo>
                  <a:pt x="134805" y="449173"/>
                </a:lnTo>
                <a:lnTo>
                  <a:pt x="177678" y="461821"/>
                </a:lnTo>
                <a:lnTo>
                  <a:pt x="224485" y="466174"/>
                </a:lnTo>
                <a:lnTo>
                  <a:pt x="271670" y="461821"/>
                </a:lnTo>
                <a:lnTo>
                  <a:pt x="314908" y="449173"/>
                </a:lnTo>
                <a:lnTo>
                  <a:pt x="353478" y="428846"/>
                </a:lnTo>
                <a:lnTo>
                  <a:pt x="386657" y="401453"/>
                </a:lnTo>
                <a:lnTo>
                  <a:pt x="224485" y="401453"/>
                </a:lnTo>
                <a:lnTo>
                  <a:pt x="175909" y="393413"/>
                </a:lnTo>
                <a:lnTo>
                  <a:pt x="137282" y="370617"/>
                </a:lnTo>
                <a:lnTo>
                  <a:pt x="109091" y="335056"/>
                </a:lnTo>
                <a:lnTo>
                  <a:pt x="91820" y="288719"/>
                </a:lnTo>
                <a:lnTo>
                  <a:pt x="85955" y="233594"/>
                </a:lnTo>
                <a:lnTo>
                  <a:pt x="91820" y="178084"/>
                </a:lnTo>
                <a:lnTo>
                  <a:pt x="109091" y="131699"/>
                </a:lnTo>
                <a:lnTo>
                  <a:pt x="137282" y="96282"/>
                </a:lnTo>
                <a:lnTo>
                  <a:pt x="175909" y="73680"/>
                </a:lnTo>
                <a:lnTo>
                  <a:pt x="224485" y="65736"/>
                </a:lnTo>
                <a:lnTo>
                  <a:pt x="387061" y="65736"/>
                </a:lnTo>
                <a:lnTo>
                  <a:pt x="386655" y="65225"/>
                </a:lnTo>
                <a:lnTo>
                  <a:pt x="353478" y="37649"/>
                </a:lnTo>
                <a:lnTo>
                  <a:pt x="314908" y="17159"/>
                </a:lnTo>
                <a:lnTo>
                  <a:pt x="271670" y="4396"/>
                </a:lnTo>
                <a:lnTo>
                  <a:pt x="224485" y="0"/>
                </a:lnTo>
                <a:close/>
              </a:path>
              <a:path w="451485" h="466725">
                <a:moveTo>
                  <a:pt x="387061" y="65736"/>
                </a:moveTo>
                <a:lnTo>
                  <a:pt x="224485" y="65736"/>
                </a:lnTo>
                <a:lnTo>
                  <a:pt x="273662" y="73680"/>
                </a:lnTo>
                <a:lnTo>
                  <a:pt x="312841" y="96282"/>
                </a:lnTo>
                <a:lnTo>
                  <a:pt x="341488" y="131699"/>
                </a:lnTo>
                <a:lnTo>
                  <a:pt x="359067" y="178084"/>
                </a:lnTo>
                <a:lnTo>
                  <a:pt x="365046" y="233594"/>
                </a:lnTo>
                <a:lnTo>
                  <a:pt x="359067" y="288719"/>
                </a:lnTo>
                <a:lnTo>
                  <a:pt x="341488" y="335056"/>
                </a:lnTo>
                <a:lnTo>
                  <a:pt x="312841" y="370617"/>
                </a:lnTo>
                <a:lnTo>
                  <a:pt x="273662" y="393413"/>
                </a:lnTo>
                <a:lnTo>
                  <a:pt x="224485" y="401453"/>
                </a:lnTo>
                <a:lnTo>
                  <a:pt x="386657" y="401453"/>
                </a:lnTo>
                <a:lnTo>
                  <a:pt x="413718" y="367620"/>
                </a:lnTo>
                <a:lnTo>
                  <a:pt x="433943" y="327953"/>
                </a:lnTo>
                <a:lnTo>
                  <a:pt x="446609" y="283073"/>
                </a:lnTo>
                <a:lnTo>
                  <a:pt x="450991" y="233594"/>
                </a:lnTo>
                <a:lnTo>
                  <a:pt x="446609" y="184073"/>
                </a:lnTo>
                <a:lnTo>
                  <a:pt x="433943" y="139077"/>
                </a:lnTo>
                <a:lnTo>
                  <a:pt x="413718" y="99248"/>
                </a:lnTo>
                <a:lnTo>
                  <a:pt x="387061" y="65736"/>
                </a:lnTo>
                <a:close/>
              </a:path>
            </a:pathLst>
          </a:custGeom>
          <a:solidFill>
            <a:srgbClr val="FFFFFF"/>
          </a:solidFill>
        </p:spPr>
        <p:txBody>
          <a:bodyPr wrap="square" lIns="0" tIns="0" rIns="0" bIns="0" rtlCol="0"/>
          <a:lstStyle/>
          <a:p>
            <a:endParaRPr/>
          </a:p>
        </p:txBody>
      </p:sp>
      <p:sp>
        <p:nvSpPr>
          <p:cNvPr id="11" name="object 11"/>
          <p:cNvSpPr txBox="1"/>
          <p:nvPr/>
        </p:nvSpPr>
        <p:spPr>
          <a:xfrm>
            <a:off x="615552" y="7979070"/>
            <a:ext cx="5615701" cy="1136978"/>
          </a:xfrm>
          <a:prstGeom prst="rect">
            <a:avLst/>
          </a:prstGeom>
        </p:spPr>
        <p:txBody>
          <a:bodyPr vert="horz" wrap="square" lIns="0" tIns="13970" rIns="0" bIns="0" rtlCol="0">
            <a:spAutoFit/>
          </a:bodyPr>
          <a:lstStyle/>
          <a:p>
            <a:pPr marL="12700">
              <a:lnSpc>
                <a:spcPts val="2005"/>
              </a:lnSpc>
              <a:spcBef>
                <a:spcPts val="110"/>
              </a:spcBef>
            </a:pPr>
            <a:r>
              <a:rPr lang="en-GB" sz="4000" b="1" dirty="0">
                <a:solidFill>
                  <a:srgbClr val="D4ED6B"/>
                </a:solidFill>
                <a:latin typeface="Founders Grotesk"/>
                <a:cs typeface="Founders Grotesk"/>
              </a:rPr>
              <a:t>Big Circle Meeting</a:t>
            </a:r>
          </a:p>
          <a:p>
            <a:pPr marL="12700">
              <a:lnSpc>
                <a:spcPts val="2005"/>
              </a:lnSpc>
              <a:spcBef>
                <a:spcPts val="110"/>
              </a:spcBef>
            </a:pPr>
            <a:endParaRPr lang="en-GB" sz="4000" b="1" dirty="0">
              <a:solidFill>
                <a:srgbClr val="D4ED6B"/>
              </a:solidFill>
              <a:latin typeface="Founders Grotesk"/>
              <a:cs typeface="Founders Grotesk"/>
            </a:endParaRPr>
          </a:p>
          <a:p>
            <a:pPr marL="12700">
              <a:lnSpc>
                <a:spcPts val="2005"/>
              </a:lnSpc>
              <a:spcBef>
                <a:spcPts val="110"/>
              </a:spcBef>
            </a:pPr>
            <a:r>
              <a:rPr lang="en-GB" sz="4000" b="1" dirty="0">
                <a:solidFill>
                  <a:srgbClr val="D4ED6B"/>
                </a:solidFill>
                <a:latin typeface="Founders Grotesk"/>
                <a:cs typeface="Founders Grotesk"/>
              </a:rPr>
              <a:t> </a:t>
            </a:r>
            <a:endParaRPr sz="4000" dirty="0">
              <a:latin typeface="Founders Grotesk"/>
              <a:cs typeface="Founders Grotesk"/>
            </a:endParaRPr>
          </a:p>
          <a:p>
            <a:pPr marL="12700">
              <a:lnSpc>
                <a:spcPts val="2005"/>
              </a:lnSpc>
            </a:pPr>
            <a:r>
              <a:rPr lang="en-GB" sz="4000" dirty="0">
                <a:solidFill>
                  <a:srgbClr val="D4ED6B"/>
                </a:solidFill>
                <a:latin typeface="Founders Grotesk"/>
                <a:cs typeface="Founders Grotesk"/>
              </a:rPr>
              <a:t>19.01.2024</a:t>
            </a:r>
            <a:endParaRPr sz="4000" dirty="0">
              <a:latin typeface="Founders Grotesk"/>
              <a:cs typeface="Founders Grotesk"/>
            </a:endParaRPr>
          </a:p>
        </p:txBody>
      </p:sp>
      <p:sp>
        <p:nvSpPr>
          <p:cNvPr id="13" name="Title 12">
            <a:extLst>
              <a:ext uri="{FF2B5EF4-FFF2-40B4-BE49-F238E27FC236}">
                <a16:creationId xmlns:a16="http://schemas.microsoft.com/office/drawing/2014/main" id="{1C3977C9-6B30-9F41-6B69-D67A597E80FF}"/>
              </a:ext>
            </a:extLst>
          </p:cNvPr>
          <p:cNvSpPr>
            <a:spLocks noGrp="1"/>
          </p:cNvSpPr>
          <p:nvPr>
            <p:ph type="title"/>
          </p:nvPr>
        </p:nvSpPr>
        <p:spPr>
          <a:xfrm>
            <a:off x="615552" y="640703"/>
            <a:ext cx="16656447" cy="1800225"/>
          </a:xfrm>
          <a:prstGeom prst="rect">
            <a:avLst/>
          </a:prstGeom>
        </p:spPr>
        <p:txBody>
          <a:bodyPr/>
          <a:lstStyle/>
          <a:p>
            <a:r>
              <a:rPr lang="en-US">
                <a:solidFill>
                  <a:schemeClr val="bg1"/>
                </a:solidFill>
              </a:rPr>
              <a:t>Activities for Wellbeing System Maps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
            <a:ext cx="20093940" cy="11543030"/>
          </a:xfrm>
          <a:custGeom>
            <a:avLst/>
            <a:gdLst/>
            <a:ahLst/>
            <a:cxnLst/>
            <a:rect l="l" t="t" r="r" b="b"/>
            <a:pathLst>
              <a:path w="20093940" h="11298555">
                <a:moveTo>
                  <a:pt x="20093629" y="0"/>
                </a:moveTo>
                <a:lnTo>
                  <a:pt x="0" y="0"/>
                </a:lnTo>
                <a:lnTo>
                  <a:pt x="0" y="11298074"/>
                </a:lnTo>
                <a:lnTo>
                  <a:pt x="20093629" y="11298074"/>
                </a:lnTo>
                <a:lnTo>
                  <a:pt x="20093629" y="0"/>
                </a:lnTo>
                <a:close/>
              </a:path>
            </a:pathLst>
          </a:custGeom>
          <a:solidFill>
            <a:srgbClr val="05291F"/>
          </a:solidFill>
        </p:spPr>
        <p:txBody>
          <a:bodyPr wrap="square" lIns="0" tIns="0" rIns="0" bIns="0" rtlCol="0"/>
          <a:lstStyle/>
          <a:p>
            <a:endParaRPr dirty="0"/>
          </a:p>
        </p:txBody>
      </p:sp>
      <p:sp>
        <p:nvSpPr>
          <p:cNvPr id="12" name="Slide Number Placeholder 11">
            <a:extLst>
              <a:ext uri="{FF2B5EF4-FFF2-40B4-BE49-F238E27FC236}">
                <a16:creationId xmlns:a16="http://schemas.microsoft.com/office/drawing/2014/main" id="{FEE4BC4E-1F2C-2A92-E326-200D7344FD40}"/>
              </a:ext>
            </a:extLst>
          </p:cNvPr>
          <p:cNvSpPr>
            <a:spLocks noGrp="1"/>
          </p:cNvSpPr>
          <p:nvPr>
            <p:ph type="sldNum" sz="quarter" idx="4"/>
          </p:nvPr>
        </p:nvSpPr>
        <p:spPr>
          <a:prstGeom prst="rect">
            <a:avLst/>
          </a:prstGeom>
        </p:spPr>
        <p:txBody>
          <a:bodyPr/>
          <a:lstStyle/>
          <a:p>
            <a:fld id="{B6F15528-21DE-4FAA-801E-634DDDAF4B2B}" type="slidenum">
              <a:rPr lang="en-GB" smtClean="0"/>
              <a:t>2</a:t>
            </a:fld>
            <a:endParaRPr lang="en-GB"/>
          </a:p>
        </p:txBody>
      </p:sp>
      <p:sp>
        <p:nvSpPr>
          <p:cNvPr id="3" name="object 3"/>
          <p:cNvSpPr txBox="1">
            <a:spLocks noGrp="1"/>
          </p:cNvSpPr>
          <p:nvPr>
            <p:ph type="title"/>
          </p:nvPr>
        </p:nvSpPr>
        <p:spPr>
          <a:xfrm>
            <a:off x="628242" y="244475"/>
            <a:ext cx="16643757" cy="2060179"/>
          </a:xfrm>
          <a:prstGeom prst="rect">
            <a:avLst/>
          </a:prstGeom>
        </p:spPr>
        <p:txBody>
          <a:bodyPr vert="horz" wrap="square" lIns="0" tIns="13335" rIns="0" bIns="0" rtlCol="0">
            <a:spAutoFit/>
          </a:bodyPr>
          <a:lstStyle/>
          <a:p>
            <a:pPr marL="12700">
              <a:lnSpc>
                <a:spcPct val="100000"/>
              </a:lnSpc>
              <a:spcBef>
                <a:spcPts val="105"/>
              </a:spcBef>
            </a:pPr>
            <a:r>
              <a:rPr lang="en-GB" spc="80">
                <a:solidFill>
                  <a:schemeClr val="bg1"/>
                </a:solidFill>
              </a:rPr>
              <a:t>Group Model Building</a:t>
            </a:r>
            <a:endParaRPr spc="-40">
              <a:solidFill>
                <a:schemeClr val="bg1"/>
              </a:solidFill>
            </a:endParaRPr>
          </a:p>
        </p:txBody>
      </p:sp>
      <p:sp>
        <p:nvSpPr>
          <p:cNvPr id="6" name="object 6"/>
          <p:cNvSpPr/>
          <p:nvPr/>
        </p:nvSpPr>
        <p:spPr>
          <a:xfrm>
            <a:off x="628243" y="10031114"/>
            <a:ext cx="995044" cy="649605"/>
          </a:xfrm>
          <a:custGeom>
            <a:avLst/>
            <a:gdLst/>
            <a:ahLst/>
            <a:cxnLst/>
            <a:rect l="l" t="t" r="r" b="b"/>
            <a:pathLst>
              <a:path w="995044" h="649604">
                <a:moveTo>
                  <a:pt x="530885" y="637057"/>
                </a:moveTo>
                <a:lnTo>
                  <a:pt x="226517" y="280111"/>
                </a:lnTo>
                <a:lnTo>
                  <a:pt x="500557" y="0"/>
                </a:lnTo>
                <a:lnTo>
                  <a:pt x="396392" y="0"/>
                </a:lnTo>
                <a:lnTo>
                  <a:pt x="87972" y="314477"/>
                </a:lnTo>
                <a:lnTo>
                  <a:pt x="87972" y="0"/>
                </a:lnTo>
                <a:lnTo>
                  <a:pt x="0" y="0"/>
                </a:lnTo>
                <a:lnTo>
                  <a:pt x="0" y="637057"/>
                </a:lnTo>
                <a:lnTo>
                  <a:pt x="87972" y="637057"/>
                </a:lnTo>
                <a:lnTo>
                  <a:pt x="87972" y="409536"/>
                </a:lnTo>
                <a:lnTo>
                  <a:pt x="161798" y="334708"/>
                </a:lnTo>
                <a:lnTo>
                  <a:pt x="424713" y="637057"/>
                </a:lnTo>
                <a:lnTo>
                  <a:pt x="530885" y="637057"/>
                </a:lnTo>
                <a:close/>
              </a:path>
              <a:path w="995044" h="649604">
                <a:moveTo>
                  <a:pt x="995032" y="574370"/>
                </a:moveTo>
                <a:lnTo>
                  <a:pt x="985329" y="578929"/>
                </a:lnTo>
                <a:lnTo>
                  <a:pt x="975055" y="582079"/>
                </a:lnTo>
                <a:lnTo>
                  <a:pt x="965174" y="583895"/>
                </a:lnTo>
                <a:lnTo>
                  <a:pt x="956602" y="584479"/>
                </a:lnTo>
                <a:lnTo>
                  <a:pt x="942276" y="582383"/>
                </a:lnTo>
                <a:lnTo>
                  <a:pt x="931456" y="576008"/>
                </a:lnTo>
                <a:lnTo>
                  <a:pt x="924610" y="565277"/>
                </a:lnTo>
                <a:lnTo>
                  <a:pt x="923658" y="559193"/>
                </a:lnTo>
                <a:lnTo>
                  <a:pt x="922223" y="550100"/>
                </a:lnTo>
                <a:lnTo>
                  <a:pt x="922223" y="418630"/>
                </a:lnTo>
                <a:lnTo>
                  <a:pt x="922223" y="351904"/>
                </a:lnTo>
                <a:lnTo>
                  <a:pt x="916838" y="300418"/>
                </a:lnTo>
                <a:lnTo>
                  <a:pt x="901065" y="258229"/>
                </a:lnTo>
                <a:lnTo>
                  <a:pt x="892898" y="247751"/>
                </a:lnTo>
                <a:lnTo>
                  <a:pt x="875461" y="225374"/>
                </a:lnTo>
                <a:lnTo>
                  <a:pt x="840574" y="201866"/>
                </a:lnTo>
                <a:lnTo>
                  <a:pt x="796988" y="187744"/>
                </a:lnTo>
                <a:lnTo>
                  <a:pt x="745261" y="183032"/>
                </a:lnTo>
                <a:lnTo>
                  <a:pt x="687463" y="190004"/>
                </a:lnTo>
                <a:lnTo>
                  <a:pt x="639368" y="209689"/>
                </a:lnTo>
                <a:lnTo>
                  <a:pt x="601472" y="240245"/>
                </a:lnTo>
                <a:lnTo>
                  <a:pt x="574243" y="279844"/>
                </a:lnTo>
                <a:lnTo>
                  <a:pt x="558190" y="326618"/>
                </a:lnTo>
                <a:lnTo>
                  <a:pt x="633018" y="336727"/>
                </a:lnTo>
                <a:lnTo>
                  <a:pt x="646988" y="301066"/>
                </a:lnTo>
                <a:lnTo>
                  <a:pt x="669671" y="272897"/>
                </a:lnTo>
                <a:lnTo>
                  <a:pt x="701840" y="254393"/>
                </a:lnTo>
                <a:lnTo>
                  <a:pt x="744258" y="247751"/>
                </a:lnTo>
                <a:lnTo>
                  <a:pt x="785444" y="254546"/>
                </a:lnTo>
                <a:lnTo>
                  <a:pt x="815924" y="274040"/>
                </a:lnTo>
                <a:lnTo>
                  <a:pt x="834834" y="304914"/>
                </a:lnTo>
                <a:lnTo>
                  <a:pt x="841324" y="345833"/>
                </a:lnTo>
                <a:lnTo>
                  <a:pt x="841324" y="363016"/>
                </a:lnTo>
                <a:lnTo>
                  <a:pt x="841324" y="418630"/>
                </a:lnTo>
                <a:lnTo>
                  <a:pt x="841324" y="439877"/>
                </a:lnTo>
                <a:lnTo>
                  <a:pt x="834504" y="489394"/>
                </a:lnTo>
                <a:lnTo>
                  <a:pt x="815340" y="530288"/>
                </a:lnTo>
                <a:lnTo>
                  <a:pt x="785850" y="561162"/>
                </a:lnTo>
                <a:lnTo>
                  <a:pt x="748004" y="580694"/>
                </a:lnTo>
                <a:lnTo>
                  <a:pt x="703808" y="587502"/>
                </a:lnTo>
                <a:lnTo>
                  <a:pt x="670623" y="582498"/>
                </a:lnTo>
                <a:lnTo>
                  <a:pt x="646925" y="568667"/>
                </a:lnTo>
                <a:lnTo>
                  <a:pt x="632701" y="547839"/>
                </a:lnTo>
                <a:lnTo>
                  <a:pt x="627964" y="521779"/>
                </a:lnTo>
                <a:lnTo>
                  <a:pt x="636003" y="488505"/>
                </a:lnTo>
                <a:lnTo>
                  <a:pt x="658926" y="466420"/>
                </a:lnTo>
                <a:lnTo>
                  <a:pt x="694944" y="451535"/>
                </a:lnTo>
                <a:lnTo>
                  <a:pt x="742238" y="439877"/>
                </a:lnTo>
                <a:lnTo>
                  <a:pt x="841324" y="418630"/>
                </a:lnTo>
                <a:lnTo>
                  <a:pt x="841324" y="363016"/>
                </a:lnTo>
                <a:lnTo>
                  <a:pt x="722007" y="387299"/>
                </a:lnTo>
                <a:lnTo>
                  <a:pt x="662724" y="401904"/>
                </a:lnTo>
                <a:lnTo>
                  <a:pt x="613486" y="421411"/>
                </a:lnTo>
                <a:lnTo>
                  <a:pt x="576097" y="447573"/>
                </a:lnTo>
                <a:lnTo>
                  <a:pt x="552348" y="482130"/>
                </a:lnTo>
                <a:lnTo>
                  <a:pt x="544029" y="526834"/>
                </a:lnTo>
                <a:lnTo>
                  <a:pt x="550506" y="568680"/>
                </a:lnTo>
                <a:lnTo>
                  <a:pt x="569112" y="602665"/>
                </a:lnTo>
                <a:lnTo>
                  <a:pt x="598639" y="627964"/>
                </a:lnTo>
                <a:lnTo>
                  <a:pt x="637870" y="643750"/>
                </a:lnTo>
                <a:lnTo>
                  <a:pt x="685609" y="649185"/>
                </a:lnTo>
                <a:lnTo>
                  <a:pt x="737285" y="642378"/>
                </a:lnTo>
                <a:lnTo>
                  <a:pt x="782802" y="623531"/>
                </a:lnTo>
                <a:lnTo>
                  <a:pt x="819416" y="595007"/>
                </a:lnTo>
                <a:lnTo>
                  <a:pt x="824649" y="587502"/>
                </a:lnTo>
                <a:lnTo>
                  <a:pt x="844372" y="559193"/>
                </a:lnTo>
                <a:lnTo>
                  <a:pt x="853059" y="594969"/>
                </a:lnTo>
                <a:lnTo>
                  <a:pt x="870661" y="622388"/>
                </a:lnTo>
                <a:lnTo>
                  <a:pt x="895845" y="639965"/>
                </a:lnTo>
                <a:lnTo>
                  <a:pt x="927290" y="646150"/>
                </a:lnTo>
                <a:lnTo>
                  <a:pt x="950239" y="644182"/>
                </a:lnTo>
                <a:lnTo>
                  <a:pt x="968362" y="638695"/>
                </a:lnTo>
                <a:lnTo>
                  <a:pt x="982878" y="630377"/>
                </a:lnTo>
                <a:lnTo>
                  <a:pt x="995032" y="619874"/>
                </a:lnTo>
                <a:lnTo>
                  <a:pt x="995032" y="584479"/>
                </a:lnTo>
                <a:lnTo>
                  <a:pt x="995032" y="574370"/>
                </a:lnTo>
                <a:close/>
              </a:path>
            </a:pathLst>
          </a:custGeom>
          <a:solidFill>
            <a:srgbClr val="FFFFFF"/>
          </a:solidFill>
        </p:spPr>
        <p:txBody>
          <a:bodyPr wrap="square" lIns="0" tIns="0" rIns="0" bIns="0" rtlCol="0"/>
          <a:lstStyle/>
          <a:p>
            <a:endParaRPr/>
          </a:p>
        </p:txBody>
      </p:sp>
      <p:sp>
        <p:nvSpPr>
          <p:cNvPr id="7" name="object 7"/>
          <p:cNvSpPr/>
          <p:nvPr/>
        </p:nvSpPr>
        <p:spPr>
          <a:xfrm>
            <a:off x="1674849" y="10031107"/>
            <a:ext cx="86995" cy="95250"/>
          </a:xfrm>
          <a:custGeom>
            <a:avLst/>
            <a:gdLst/>
            <a:ahLst/>
            <a:cxnLst/>
            <a:rect l="l" t="t" r="r" b="b"/>
            <a:pathLst>
              <a:path w="86994" h="95250">
                <a:moveTo>
                  <a:pt x="86960" y="0"/>
                </a:moveTo>
                <a:lnTo>
                  <a:pt x="0" y="0"/>
                </a:lnTo>
                <a:lnTo>
                  <a:pt x="0" y="95054"/>
                </a:lnTo>
                <a:lnTo>
                  <a:pt x="86960" y="95054"/>
                </a:lnTo>
                <a:lnTo>
                  <a:pt x="86960" y="0"/>
                </a:lnTo>
                <a:close/>
              </a:path>
            </a:pathLst>
          </a:custGeom>
          <a:solidFill>
            <a:srgbClr val="FFFFFF"/>
          </a:solidFill>
        </p:spPr>
        <p:txBody>
          <a:bodyPr wrap="square" lIns="0" tIns="0" rIns="0" bIns="0" rtlCol="0"/>
          <a:lstStyle/>
          <a:p>
            <a:endParaRPr/>
          </a:p>
        </p:txBody>
      </p:sp>
      <p:sp>
        <p:nvSpPr>
          <p:cNvPr id="8" name="object 8"/>
          <p:cNvSpPr/>
          <p:nvPr/>
        </p:nvSpPr>
        <p:spPr>
          <a:xfrm>
            <a:off x="1676870" y="10226264"/>
            <a:ext cx="84455" cy="441959"/>
          </a:xfrm>
          <a:custGeom>
            <a:avLst/>
            <a:gdLst/>
            <a:ahLst/>
            <a:cxnLst/>
            <a:rect l="l" t="t" r="r" b="b"/>
            <a:pathLst>
              <a:path w="84455" h="441959">
                <a:moveTo>
                  <a:pt x="83934" y="0"/>
                </a:moveTo>
                <a:lnTo>
                  <a:pt x="0" y="0"/>
                </a:lnTo>
                <a:lnTo>
                  <a:pt x="0" y="441902"/>
                </a:lnTo>
                <a:lnTo>
                  <a:pt x="83934" y="441902"/>
                </a:lnTo>
                <a:lnTo>
                  <a:pt x="83934" y="0"/>
                </a:lnTo>
                <a:close/>
              </a:path>
            </a:pathLst>
          </a:custGeom>
          <a:solidFill>
            <a:srgbClr val="FFFFFF"/>
          </a:solidFill>
        </p:spPr>
        <p:txBody>
          <a:bodyPr wrap="square" lIns="0" tIns="0" rIns="0" bIns="0" rtlCol="0"/>
          <a:lstStyle/>
          <a:p>
            <a:endParaRPr/>
          </a:p>
        </p:txBody>
      </p:sp>
      <p:sp>
        <p:nvSpPr>
          <p:cNvPr id="9" name="object 9"/>
          <p:cNvSpPr/>
          <p:nvPr/>
        </p:nvSpPr>
        <p:spPr>
          <a:xfrm>
            <a:off x="1837650" y="10031107"/>
            <a:ext cx="84455" cy="637540"/>
          </a:xfrm>
          <a:custGeom>
            <a:avLst/>
            <a:gdLst/>
            <a:ahLst/>
            <a:cxnLst/>
            <a:rect l="l" t="t" r="r" b="b"/>
            <a:pathLst>
              <a:path w="84455" h="637540">
                <a:moveTo>
                  <a:pt x="83934" y="0"/>
                </a:moveTo>
                <a:lnTo>
                  <a:pt x="0" y="0"/>
                </a:lnTo>
                <a:lnTo>
                  <a:pt x="0" y="637059"/>
                </a:lnTo>
                <a:lnTo>
                  <a:pt x="83934" y="637059"/>
                </a:lnTo>
                <a:lnTo>
                  <a:pt x="83934" y="0"/>
                </a:lnTo>
                <a:close/>
              </a:path>
            </a:pathLst>
          </a:custGeom>
          <a:solidFill>
            <a:srgbClr val="FFFFFF"/>
          </a:solidFill>
        </p:spPr>
        <p:txBody>
          <a:bodyPr wrap="square" lIns="0" tIns="0" rIns="0" bIns="0" rtlCol="0"/>
          <a:lstStyle/>
          <a:p>
            <a:endParaRPr/>
          </a:p>
        </p:txBody>
      </p:sp>
      <p:sp>
        <p:nvSpPr>
          <p:cNvPr id="10" name="object 10"/>
          <p:cNvSpPr/>
          <p:nvPr/>
        </p:nvSpPr>
        <p:spPr>
          <a:xfrm>
            <a:off x="1980239" y="10214128"/>
            <a:ext cx="451484" cy="466725"/>
          </a:xfrm>
          <a:custGeom>
            <a:avLst/>
            <a:gdLst/>
            <a:ahLst/>
            <a:cxnLst/>
            <a:rect l="l" t="t" r="r" b="b"/>
            <a:pathLst>
              <a:path w="451485" h="466725">
                <a:moveTo>
                  <a:pt x="224485" y="0"/>
                </a:moveTo>
                <a:lnTo>
                  <a:pt x="177678" y="4396"/>
                </a:lnTo>
                <a:lnTo>
                  <a:pt x="134805" y="17159"/>
                </a:lnTo>
                <a:lnTo>
                  <a:pt x="96578" y="37649"/>
                </a:lnTo>
                <a:lnTo>
                  <a:pt x="63706" y="65225"/>
                </a:lnTo>
                <a:lnTo>
                  <a:pt x="36901" y="99248"/>
                </a:lnTo>
                <a:lnTo>
                  <a:pt x="16874" y="139077"/>
                </a:lnTo>
                <a:lnTo>
                  <a:pt x="4337" y="184073"/>
                </a:lnTo>
                <a:lnTo>
                  <a:pt x="0" y="233594"/>
                </a:lnTo>
                <a:lnTo>
                  <a:pt x="4337" y="283073"/>
                </a:lnTo>
                <a:lnTo>
                  <a:pt x="16874" y="327953"/>
                </a:lnTo>
                <a:lnTo>
                  <a:pt x="36901" y="367620"/>
                </a:lnTo>
                <a:lnTo>
                  <a:pt x="63706" y="401456"/>
                </a:lnTo>
                <a:lnTo>
                  <a:pt x="96578" y="428846"/>
                </a:lnTo>
                <a:lnTo>
                  <a:pt x="134805" y="449173"/>
                </a:lnTo>
                <a:lnTo>
                  <a:pt x="177678" y="461821"/>
                </a:lnTo>
                <a:lnTo>
                  <a:pt x="224485" y="466174"/>
                </a:lnTo>
                <a:lnTo>
                  <a:pt x="271670" y="461821"/>
                </a:lnTo>
                <a:lnTo>
                  <a:pt x="314908" y="449173"/>
                </a:lnTo>
                <a:lnTo>
                  <a:pt x="353478" y="428846"/>
                </a:lnTo>
                <a:lnTo>
                  <a:pt x="386657" y="401453"/>
                </a:lnTo>
                <a:lnTo>
                  <a:pt x="224485" y="401453"/>
                </a:lnTo>
                <a:lnTo>
                  <a:pt x="175909" y="393413"/>
                </a:lnTo>
                <a:lnTo>
                  <a:pt x="137282" y="370617"/>
                </a:lnTo>
                <a:lnTo>
                  <a:pt x="109091" y="335056"/>
                </a:lnTo>
                <a:lnTo>
                  <a:pt x="91820" y="288719"/>
                </a:lnTo>
                <a:lnTo>
                  <a:pt x="85955" y="233594"/>
                </a:lnTo>
                <a:lnTo>
                  <a:pt x="91820" y="178084"/>
                </a:lnTo>
                <a:lnTo>
                  <a:pt x="109091" y="131699"/>
                </a:lnTo>
                <a:lnTo>
                  <a:pt x="137282" y="96282"/>
                </a:lnTo>
                <a:lnTo>
                  <a:pt x="175909" y="73680"/>
                </a:lnTo>
                <a:lnTo>
                  <a:pt x="224485" y="65736"/>
                </a:lnTo>
                <a:lnTo>
                  <a:pt x="387061" y="65736"/>
                </a:lnTo>
                <a:lnTo>
                  <a:pt x="386655" y="65225"/>
                </a:lnTo>
                <a:lnTo>
                  <a:pt x="353478" y="37649"/>
                </a:lnTo>
                <a:lnTo>
                  <a:pt x="314908" y="17159"/>
                </a:lnTo>
                <a:lnTo>
                  <a:pt x="271670" y="4396"/>
                </a:lnTo>
                <a:lnTo>
                  <a:pt x="224485" y="0"/>
                </a:lnTo>
                <a:close/>
              </a:path>
              <a:path w="451485" h="466725">
                <a:moveTo>
                  <a:pt x="387061" y="65736"/>
                </a:moveTo>
                <a:lnTo>
                  <a:pt x="224485" y="65736"/>
                </a:lnTo>
                <a:lnTo>
                  <a:pt x="273662" y="73680"/>
                </a:lnTo>
                <a:lnTo>
                  <a:pt x="312841" y="96282"/>
                </a:lnTo>
                <a:lnTo>
                  <a:pt x="341488" y="131699"/>
                </a:lnTo>
                <a:lnTo>
                  <a:pt x="359067" y="178084"/>
                </a:lnTo>
                <a:lnTo>
                  <a:pt x="365046" y="233594"/>
                </a:lnTo>
                <a:lnTo>
                  <a:pt x="359067" y="288719"/>
                </a:lnTo>
                <a:lnTo>
                  <a:pt x="341488" y="335056"/>
                </a:lnTo>
                <a:lnTo>
                  <a:pt x="312841" y="370617"/>
                </a:lnTo>
                <a:lnTo>
                  <a:pt x="273662" y="393413"/>
                </a:lnTo>
                <a:lnTo>
                  <a:pt x="224485" y="401453"/>
                </a:lnTo>
                <a:lnTo>
                  <a:pt x="386657" y="401453"/>
                </a:lnTo>
                <a:lnTo>
                  <a:pt x="413718" y="367620"/>
                </a:lnTo>
                <a:lnTo>
                  <a:pt x="433943" y="327953"/>
                </a:lnTo>
                <a:lnTo>
                  <a:pt x="446609" y="283073"/>
                </a:lnTo>
                <a:lnTo>
                  <a:pt x="450991" y="233594"/>
                </a:lnTo>
                <a:lnTo>
                  <a:pt x="446609" y="184073"/>
                </a:lnTo>
                <a:lnTo>
                  <a:pt x="433943" y="139077"/>
                </a:lnTo>
                <a:lnTo>
                  <a:pt x="413718" y="99248"/>
                </a:lnTo>
                <a:lnTo>
                  <a:pt x="387061" y="65736"/>
                </a:lnTo>
                <a:close/>
              </a:path>
            </a:pathLst>
          </a:custGeom>
          <a:solidFill>
            <a:srgbClr val="FFFFFF"/>
          </a:solidFill>
        </p:spPr>
        <p:txBody>
          <a:bodyPr wrap="square" lIns="0" tIns="0" rIns="0" bIns="0" rtlCol="0"/>
          <a:lstStyle/>
          <a:p>
            <a:endParaRPr/>
          </a:p>
        </p:txBody>
      </p:sp>
      <p:pic>
        <p:nvPicPr>
          <p:cNvPr id="17" name="Picture 16" descr="A diagram of a flowchart&#10;&#10;Description automatically generated">
            <a:extLst>
              <a:ext uri="{FF2B5EF4-FFF2-40B4-BE49-F238E27FC236}">
                <a16:creationId xmlns:a16="http://schemas.microsoft.com/office/drawing/2014/main" id="{6B94A40B-B4D6-0287-ECB3-A690A0CD7A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29266" y="3379003"/>
            <a:ext cx="7985754" cy="5989316"/>
          </a:xfrm>
          <a:prstGeom prst="rect">
            <a:avLst/>
          </a:prstGeom>
        </p:spPr>
      </p:pic>
      <p:pic>
        <p:nvPicPr>
          <p:cNvPr id="19" name="Picture 18" descr="A white paper with many notes on it&#10;&#10;Description automatically generated">
            <a:extLst>
              <a:ext uri="{FF2B5EF4-FFF2-40B4-BE49-F238E27FC236}">
                <a16:creationId xmlns:a16="http://schemas.microsoft.com/office/drawing/2014/main" id="{27F11E51-8DAA-B4E9-8418-B195AF0A97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36693" y="2714937"/>
            <a:ext cx="5895219" cy="786029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8BFF69E-2AF2-818B-9057-AE1267254D8A}"/>
              </a:ext>
            </a:extLst>
          </p:cNvPr>
          <p:cNvSpPr>
            <a:spLocks noGrp="1"/>
          </p:cNvSpPr>
          <p:nvPr>
            <p:ph type="ftr" sz="quarter" idx="3"/>
          </p:nvPr>
        </p:nvSpPr>
        <p:spPr/>
        <p:txBody>
          <a:bodyPr/>
          <a:lstStyle/>
          <a:p>
            <a:pPr algn="l"/>
            <a:r>
              <a:rPr lang="en-GB" sz="4400">
                <a:solidFill>
                  <a:srgbClr val="05281F"/>
                </a:solidFill>
                <a:latin typeface="Founders Grotesk" panose="020B0503030202060203" pitchFamily="34" charset="77"/>
              </a:rPr>
              <a:t>Kailo</a:t>
            </a:r>
          </a:p>
        </p:txBody>
      </p:sp>
      <p:sp>
        <p:nvSpPr>
          <p:cNvPr id="3" name="Slide Number Placeholder 2">
            <a:extLst>
              <a:ext uri="{FF2B5EF4-FFF2-40B4-BE49-F238E27FC236}">
                <a16:creationId xmlns:a16="http://schemas.microsoft.com/office/drawing/2014/main" id="{1CA80BA4-1B17-8DB8-E98B-D9397844F4B2}"/>
              </a:ext>
            </a:extLst>
          </p:cNvPr>
          <p:cNvSpPr>
            <a:spLocks noGrp="1"/>
          </p:cNvSpPr>
          <p:nvPr>
            <p:ph type="sldNum" sz="quarter" idx="4"/>
          </p:nvPr>
        </p:nvSpPr>
        <p:spPr/>
        <p:txBody>
          <a:bodyPr/>
          <a:lstStyle/>
          <a:p>
            <a:fld id="{B6F15528-21DE-4FAA-801E-634DDDAF4B2B}" type="slidenum">
              <a:rPr lang="en-GB" sz="4400" smtClean="0">
                <a:solidFill>
                  <a:srgbClr val="05281F"/>
                </a:solidFill>
                <a:latin typeface="Founders Grotesk" panose="020B0503030202060203" pitchFamily="34" charset="77"/>
              </a:rPr>
              <a:pPr/>
              <a:t>3</a:t>
            </a:fld>
            <a:endParaRPr lang="en-GB" sz="4400">
              <a:solidFill>
                <a:srgbClr val="05281F"/>
              </a:solidFill>
              <a:latin typeface="Founders Grotesk" panose="020B0503030202060203" pitchFamily="34" charset="77"/>
            </a:endParaRPr>
          </a:p>
        </p:txBody>
      </p:sp>
      <p:pic>
        <p:nvPicPr>
          <p:cNvPr id="7" name="Picture 6">
            <a:extLst>
              <a:ext uri="{FF2B5EF4-FFF2-40B4-BE49-F238E27FC236}">
                <a16:creationId xmlns:a16="http://schemas.microsoft.com/office/drawing/2014/main" id="{DFBBD301-63ED-3910-923E-7D5CAD496C04}"/>
              </a:ext>
            </a:extLst>
          </p:cNvPr>
          <p:cNvPicPr>
            <a:picLocks noChangeAspect="1"/>
          </p:cNvPicPr>
          <p:nvPr/>
        </p:nvPicPr>
        <p:blipFill>
          <a:blip r:embed="rId2"/>
          <a:stretch>
            <a:fillRect/>
          </a:stretch>
        </p:blipFill>
        <p:spPr>
          <a:xfrm>
            <a:off x="4166362" y="33460"/>
            <a:ext cx="11771376" cy="10820701"/>
          </a:xfrm>
          <a:prstGeom prst="rect">
            <a:avLst/>
          </a:prstGeom>
        </p:spPr>
      </p:pic>
      <p:pic>
        <p:nvPicPr>
          <p:cNvPr id="8" name="Picture 7">
            <a:extLst>
              <a:ext uri="{FF2B5EF4-FFF2-40B4-BE49-F238E27FC236}">
                <a16:creationId xmlns:a16="http://schemas.microsoft.com/office/drawing/2014/main" id="{3339EC44-7542-2FD8-4A6E-FA0731A274CA}"/>
              </a:ext>
            </a:extLst>
          </p:cNvPr>
          <p:cNvPicPr>
            <a:picLocks noChangeAspect="1"/>
          </p:cNvPicPr>
          <p:nvPr/>
        </p:nvPicPr>
        <p:blipFill>
          <a:blip r:embed="rId3"/>
          <a:stretch>
            <a:fillRect/>
          </a:stretch>
        </p:blipFill>
        <p:spPr>
          <a:xfrm>
            <a:off x="15100467" y="9220983"/>
            <a:ext cx="1674541" cy="1364441"/>
          </a:xfrm>
          <a:prstGeom prst="rect">
            <a:avLst/>
          </a:prstGeom>
        </p:spPr>
      </p:pic>
    </p:spTree>
    <p:extLst>
      <p:ext uri="{BB962C8B-B14F-4D97-AF65-F5344CB8AC3E}">
        <p14:creationId xmlns:p14="http://schemas.microsoft.com/office/powerpoint/2010/main" val="10602583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rgbClr val="05281F"/>
        </a:solidFill>
        <a:effectLst/>
      </p:bgPr>
    </p:bg>
    <p:spTree>
      <p:nvGrpSpPr>
        <p:cNvPr id="1" name=""/>
        <p:cNvGrpSpPr/>
        <p:nvPr/>
      </p:nvGrpSpPr>
      <p:grpSpPr>
        <a:xfrm>
          <a:off x="0" y="0"/>
          <a:ext cx="0" cy="0"/>
          <a:chOff x="0" y="0"/>
          <a:chExt cx="0" cy="0"/>
        </a:xfrm>
      </p:grpSpPr>
      <p:sp>
        <p:nvSpPr>
          <p:cNvPr id="3" name="object 3"/>
          <p:cNvSpPr/>
          <p:nvPr/>
        </p:nvSpPr>
        <p:spPr>
          <a:xfrm>
            <a:off x="628243" y="10031114"/>
            <a:ext cx="995044" cy="649605"/>
          </a:xfrm>
          <a:custGeom>
            <a:avLst/>
            <a:gdLst/>
            <a:ahLst/>
            <a:cxnLst/>
            <a:rect l="l" t="t" r="r" b="b"/>
            <a:pathLst>
              <a:path w="995044" h="649604">
                <a:moveTo>
                  <a:pt x="530885" y="637057"/>
                </a:moveTo>
                <a:lnTo>
                  <a:pt x="226517" y="280111"/>
                </a:lnTo>
                <a:lnTo>
                  <a:pt x="500557" y="0"/>
                </a:lnTo>
                <a:lnTo>
                  <a:pt x="396392" y="0"/>
                </a:lnTo>
                <a:lnTo>
                  <a:pt x="87972" y="314477"/>
                </a:lnTo>
                <a:lnTo>
                  <a:pt x="87972" y="0"/>
                </a:lnTo>
                <a:lnTo>
                  <a:pt x="0" y="0"/>
                </a:lnTo>
                <a:lnTo>
                  <a:pt x="0" y="637057"/>
                </a:lnTo>
                <a:lnTo>
                  <a:pt x="87972" y="637057"/>
                </a:lnTo>
                <a:lnTo>
                  <a:pt x="87972" y="409536"/>
                </a:lnTo>
                <a:lnTo>
                  <a:pt x="161798" y="334708"/>
                </a:lnTo>
                <a:lnTo>
                  <a:pt x="424713" y="637057"/>
                </a:lnTo>
                <a:lnTo>
                  <a:pt x="530885" y="637057"/>
                </a:lnTo>
                <a:close/>
              </a:path>
              <a:path w="995044" h="649604">
                <a:moveTo>
                  <a:pt x="995032" y="574370"/>
                </a:moveTo>
                <a:lnTo>
                  <a:pt x="985329" y="578929"/>
                </a:lnTo>
                <a:lnTo>
                  <a:pt x="975055" y="582079"/>
                </a:lnTo>
                <a:lnTo>
                  <a:pt x="965174" y="583895"/>
                </a:lnTo>
                <a:lnTo>
                  <a:pt x="956602" y="584479"/>
                </a:lnTo>
                <a:lnTo>
                  <a:pt x="942276" y="582383"/>
                </a:lnTo>
                <a:lnTo>
                  <a:pt x="931456" y="576008"/>
                </a:lnTo>
                <a:lnTo>
                  <a:pt x="924610" y="565277"/>
                </a:lnTo>
                <a:lnTo>
                  <a:pt x="923658" y="559193"/>
                </a:lnTo>
                <a:lnTo>
                  <a:pt x="922223" y="550100"/>
                </a:lnTo>
                <a:lnTo>
                  <a:pt x="922223" y="418630"/>
                </a:lnTo>
                <a:lnTo>
                  <a:pt x="922223" y="351904"/>
                </a:lnTo>
                <a:lnTo>
                  <a:pt x="916838" y="300418"/>
                </a:lnTo>
                <a:lnTo>
                  <a:pt x="901065" y="258229"/>
                </a:lnTo>
                <a:lnTo>
                  <a:pt x="892898" y="247751"/>
                </a:lnTo>
                <a:lnTo>
                  <a:pt x="875461" y="225374"/>
                </a:lnTo>
                <a:lnTo>
                  <a:pt x="840574" y="201866"/>
                </a:lnTo>
                <a:lnTo>
                  <a:pt x="796988" y="187744"/>
                </a:lnTo>
                <a:lnTo>
                  <a:pt x="745261" y="183032"/>
                </a:lnTo>
                <a:lnTo>
                  <a:pt x="687463" y="190004"/>
                </a:lnTo>
                <a:lnTo>
                  <a:pt x="639368" y="209689"/>
                </a:lnTo>
                <a:lnTo>
                  <a:pt x="601472" y="240245"/>
                </a:lnTo>
                <a:lnTo>
                  <a:pt x="574243" y="279844"/>
                </a:lnTo>
                <a:lnTo>
                  <a:pt x="558190" y="326618"/>
                </a:lnTo>
                <a:lnTo>
                  <a:pt x="633018" y="336727"/>
                </a:lnTo>
                <a:lnTo>
                  <a:pt x="646988" y="301066"/>
                </a:lnTo>
                <a:lnTo>
                  <a:pt x="669671" y="272897"/>
                </a:lnTo>
                <a:lnTo>
                  <a:pt x="701840" y="254393"/>
                </a:lnTo>
                <a:lnTo>
                  <a:pt x="744258" y="247751"/>
                </a:lnTo>
                <a:lnTo>
                  <a:pt x="785444" y="254546"/>
                </a:lnTo>
                <a:lnTo>
                  <a:pt x="815924" y="274040"/>
                </a:lnTo>
                <a:lnTo>
                  <a:pt x="834834" y="304914"/>
                </a:lnTo>
                <a:lnTo>
                  <a:pt x="841324" y="345833"/>
                </a:lnTo>
                <a:lnTo>
                  <a:pt x="841324" y="363016"/>
                </a:lnTo>
                <a:lnTo>
                  <a:pt x="841324" y="418630"/>
                </a:lnTo>
                <a:lnTo>
                  <a:pt x="841324" y="439877"/>
                </a:lnTo>
                <a:lnTo>
                  <a:pt x="834504" y="489394"/>
                </a:lnTo>
                <a:lnTo>
                  <a:pt x="815340" y="530288"/>
                </a:lnTo>
                <a:lnTo>
                  <a:pt x="785850" y="561162"/>
                </a:lnTo>
                <a:lnTo>
                  <a:pt x="748004" y="580694"/>
                </a:lnTo>
                <a:lnTo>
                  <a:pt x="703808" y="587502"/>
                </a:lnTo>
                <a:lnTo>
                  <a:pt x="670623" y="582498"/>
                </a:lnTo>
                <a:lnTo>
                  <a:pt x="646925" y="568667"/>
                </a:lnTo>
                <a:lnTo>
                  <a:pt x="632701" y="547839"/>
                </a:lnTo>
                <a:lnTo>
                  <a:pt x="627964" y="521779"/>
                </a:lnTo>
                <a:lnTo>
                  <a:pt x="636003" y="488505"/>
                </a:lnTo>
                <a:lnTo>
                  <a:pt x="658926" y="466420"/>
                </a:lnTo>
                <a:lnTo>
                  <a:pt x="694944" y="451535"/>
                </a:lnTo>
                <a:lnTo>
                  <a:pt x="742238" y="439877"/>
                </a:lnTo>
                <a:lnTo>
                  <a:pt x="841324" y="418630"/>
                </a:lnTo>
                <a:lnTo>
                  <a:pt x="841324" y="363016"/>
                </a:lnTo>
                <a:lnTo>
                  <a:pt x="722007" y="387299"/>
                </a:lnTo>
                <a:lnTo>
                  <a:pt x="662724" y="401904"/>
                </a:lnTo>
                <a:lnTo>
                  <a:pt x="613486" y="421411"/>
                </a:lnTo>
                <a:lnTo>
                  <a:pt x="576097" y="447573"/>
                </a:lnTo>
                <a:lnTo>
                  <a:pt x="552348" y="482130"/>
                </a:lnTo>
                <a:lnTo>
                  <a:pt x="544029" y="526834"/>
                </a:lnTo>
                <a:lnTo>
                  <a:pt x="550506" y="568680"/>
                </a:lnTo>
                <a:lnTo>
                  <a:pt x="569112" y="602665"/>
                </a:lnTo>
                <a:lnTo>
                  <a:pt x="598639" y="627964"/>
                </a:lnTo>
                <a:lnTo>
                  <a:pt x="637870" y="643750"/>
                </a:lnTo>
                <a:lnTo>
                  <a:pt x="685609" y="649185"/>
                </a:lnTo>
                <a:lnTo>
                  <a:pt x="737285" y="642378"/>
                </a:lnTo>
                <a:lnTo>
                  <a:pt x="782802" y="623531"/>
                </a:lnTo>
                <a:lnTo>
                  <a:pt x="819416" y="595007"/>
                </a:lnTo>
                <a:lnTo>
                  <a:pt x="824649" y="587502"/>
                </a:lnTo>
                <a:lnTo>
                  <a:pt x="844372" y="559193"/>
                </a:lnTo>
                <a:lnTo>
                  <a:pt x="853059" y="594969"/>
                </a:lnTo>
                <a:lnTo>
                  <a:pt x="870661" y="622388"/>
                </a:lnTo>
                <a:lnTo>
                  <a:pt x="895845" y="639965"/>
                </a:lnTo>
                <a:lnTo>
                  <a:pt x="927290" y="646150"/>
                </a:lnTo>
                <a:lnTo>
                  <a:pt x="950239" y="644182"/>
                </a:lnTo>
                <a:lnTo>
                  <a:pt x="968362" y="638695"/>
                </a:lnTo>
                <a:lnTo>
                  <a:pt x="982878" y="630377"/>
                </a:lnTo>
                <a:lnTo>
                  <a:pt x="995032" y="619874"/>
                </a:lnTo>
                <a:lnTo>
                  <a:pt x="995032" y="584479"/>
                </a:lnTo>
                <a:lnTo>
                  <a:pt x="995032" y="574370"/>
                </a:lnTo>
                <a:close/>
              </a:path>
            </a:pathLst>
          </a:custGeom>
          <a:solidFill>
            <a:srgbClr val="FFFFFF"/>
          </a:solidFill>
        </p:spPr>
        <p:txBody>
          <a:bodyPr wrap="square" lIns="0" tIns="0" rIns="0" bIns="0" rtlCol="0"/>
          <a:lstStyle/>
          <a:p>
            <a:endParaRPr/>
          </a:p>
        </p:txBody>
      </p:sp>
      <p:sp>
        <p:nvSpPr>
          <p:cNvPr id="4" name="object 4"/>
          <p:cNvSpPr/>
          <p:nvPr/>
        </p:nvSpPr>
        <p:spPr>
          <a:xfrm>
            <a:off x="1674849" y="10031107"/>
            <a:ext cx="86995" cy="95250"/>
          </a:xfrm>
          <a:custGeom>
            <a:avLst/>
            <a:gdLst/>
            <a:ahLst/>
            <a:cxnLst/>
            <a:rect l="l" t="t" r="r" b="b"/>
            <a:pathLst>
              <a:path w="86994" h="95250">
                <a:moveTo>
                  <a:pt x="86960" y="0"/>
                </a:moveTo>
                <a:lnTo>
                  <a:pt x="0" y="0"/>
                </a:lnTo>
                <a:lnTo>
                  <a:pt x="0" y="95054"/>
                </a:lnTo>
                <a:lnTo>
                  <a:pt x="86960" y="95054"/>
                </a:lnTo>
                <a:lnTo>
                  <a:pt x="86960" y="0"/>
                </a:lnTo>
                <a:close/>
              </a:path>
            </a:pathLst>
          </a:custGeom>
          <a:solidFill>
            <a:srgbClr val="FFFFFF"/>
          </a:solidFill>
        </p:spPr>
        <p:txBody>
          <a:bodyPr wrap="square" lIns="0" tIns="0" rIns="0" bIns="0" rtlCol="0"/>
          <a:lstStyle/>
          <a:p>
            <a:endParaRPr/>
          </a:p>
        </p:txBody>
      </p:sp>
      <p:sp>
        <p:nvSpPr>
          <p:cNvPr id="5" name="object 5"/>
          <p:cNvSpPr/>
          <p:nvPr/>
        </p:nvSpPr>
        <p:spPr>
          <a:xfrm>
            <a:off x="1676870" y="10226264"/>
            <a:ext cx="84455" cy="441959"/>
          </a:xfrm>
          <a:custGeom>
            <a:avLst/>
            <a:gdLst/>
            <a:ahLst/>
            <a:cxnLst/>
            <a:rect l="l" t="t" r="r" b="b"/>
            <a:pathLst>
              <a:path w="84455" h="441959">
                <a:moveTo>
                  <a:pt x="83934" y="0"/>
                </a:moveTo>
                <a:lnTo>
                  <a:pt x="0" y="0"/>
                </a:lnTo>
                <a:lnTo>
                  <a:pt x="0" y="441902"/>
                </a:lnTo>
                <a:lnTo>
                  <a:pt x="83934" y="441902"/>
                </a:lnTo>
                <a:lnTo>
                  <a:pt x="83934" y="0"/>
                </a:lnTo>
                <a:close/>
              </a:path>
            </a:pathLst>
          </a:custGeom>
          <a:solidFill>
            <a:srgbClr val="FFFFFF"/>
          </a:solidFill>
        </p:spPr>
        <p:txBody>
          <a:bodyPr wrap="square" lIns="0" tIns="0" rIns="0" bIns="0" rtlCol="0"/>
          <a:lstStyle/>
          <a:p>
            <a:endParaRPr/>
          </a:p>
        </p:txBody>
      </p:sp>
      <p:sp>
        <p:nvSpPr>
          <p:cNvPr id="6" name="object 6"/>
          <p:cNvSpPr/>
          <p:nvPr/>
        </p:nvSpPr>
        <p:spPr>
          <a:xfrm>
            <a:off x="1837650" y="10031107"/>
            <a:ext cx="84455" cy="637540"/>
          </a:xfrm>
          <a:custGeom>
            <a:avLst/>
            <a:gdLst/>
            <a:ahLst/>
            <a:cxnLst/>
            <a:rect l="l" t="t" r="r" b="b"/>
            <a:pathLst>
              <a:path w="84455" h="637540">
                <a:moveTo>
                  <a:pt x="83934" y="0"/>
                </a:moveTo>
                <a:lnTo>
                  <a:pt x="0" y="0"/>
                </a:lnTo>
                <a:lnTo>
                  <a:pt x="0" y="637059"/>
                </a:lnTo>
                <a:lnTo>
                  <a:pt x="83934" y="637059"/>
                </a:lnTo>
                <a:lnTo>
                  <a:pt x="83934" y="0"/>
                </a:lnTo>
                <a:close/>
              </a:path>
            </a:pathLst>
          </a:custGeom>
          <a:solidFill>
            <a:srgbClr val="FFFFFF"/>
          </a:solidFill>
        </p:spPr>
        <p:txBody>
          <a:bodyPr wrap="square" lIns="0" tIns="0" rIns="0" bIns="0" rtlCol="0"/>
          <a:lstStyle/>
          <a:p>
            <a:endParaRPr/>
          </a:p>
        </p:txBody>
      </p:sp>
      <p:sp>
        <p:nvSpPr>
          <p:cNvPr id="7" name="object 7"/>
          <p:cNvSpPr/>
          <p:nvPr/>
        </p:nvSpPr>
        <p:spPr>
          <a:xfrm>
            <a:off x="1980239" y="10214128"/>
            <a:ext cx="451484" cy="466725"/>
          </a:xfrm>
          <a:custGeom>
            <a:avLst/>
            <a:gdLst/>
            <a:ahLst/>
            <a:cxnLst/>
            <a:rect l="l" t="t" r="r" b="b"/>
            <a:pathLst>
              <a:path w="451485" h="466725">
                <a:moveTo>
                  <a:pt x="224485" y="0"/>
                </a:moveTo>
                <a:lnTo>
                  <a:pt x="177678" y="4396"/>
                </a:lnTo>
                <a:lnTo>
                  <a:pt x="134805" y="17159"/>
                </a:lnTo>
                <a:lnTo>
                  <a:pt x="96578" y="37649"/>
                </a:lnTo>
                <a:lnTo>
                  <a:pt x="63706" y="65225"/>
                </a:lnTo>
                <a:lnTo>
                  <a:pt x="36901" y="99248"/>
                </a:lnTo>
                <a:lnTo>
                  <a:pt x="16874" y="139077"/>
                </a:lnTo>
                <a:lnTo>
                  <a:pt x="4337" y="184073"/>
                </a:lnTo>
                <a:lnTo>
                  <a:pt x="0" y="233594"/>
                </a:lnTo>
                <a:lnTo>
                  <a:pt x="4337" y="283073"/>
                </a:lnTo>
                <a:lnTo>
                  <a:pt x="16874" y="327953"/>
                </a:lnTo>
                <a:lnTo>
                  <a:pt x="36901" y="367620"/>
                </a:lnTo>
                <a:lnTo>
                  <a:pt x="63706" y="401456"/>
                </a:lnTo>
                <a:lnTo>
                  <a:pt x="96578" y="428846"/>
                </a:lnTo>
                <a:lnTo>
                  <a:pt x="134805" y="449173"/>
                </a:lnTo>
                <a:lnTo>
                  <a:pt x="177678" y="461821"/>
                </a:lnTo>
                <a:lnTo>
                  <a:pt x="224485" y="466174"/>
                </a:lnTo>
                <a:lnTo>
                  <a:pt x="271670" y="461821"/>
                </a:lnTo>
                <a:lnTo>
                  <a:pt x="314908" y="449173"/>
                </a:lnTo>
                <a:lnTo>
                  <a:pt x="353478" y="428846"/>
                </a:lnTo>
                <a:lnTo>
                  <a:pt x="386657" y="401453"/>
                </a:lnTo>
                <a:lnTo>
                  <a:pt x="224485" y="401453"/>
                </a:lnTo>
                <a:lnTo>
                  <a:pt x="175909" y="393413"/>
                </a:lnTo>
                <a:lnTo>
                  <a:pt x="137282" y="370617"/>
                </a:lnTo>
                <a:lnTo>
                  <a:pt x="109091" y="335056"/>
                </a:lnTo>
                <a:lnTo>
                  <a:pt x="91820" y="288719"/>
                </a:lnTo>
                <a:lnTo>
                  <a:pt x="85955" y="233594"/>
                </a:lnTo>
                <a:lnTo>
                  <a:pt x="91820" y="178084"/>
                </a:lnTo>
                <a:lnTo>
                  <a:pt x="109091" y="131699"/>
                </a:lnTo>
                <a:lnTo>
                  <a:pt x="137282" y="96282"/>
                </a:lnTo>
                <a:lnTo>
                  <a:pt x="175909" y="73680"/>
                </a:lnTo>
                <a:lnTo>
                  <a:pt x="224485" y="65736"/>
                </a:lnTo>
                <a:lnTo>
                  <a:pt x="387061" y="65736"/>
                </a:lnTo>
                <a:lnTo>
                  <a:pt x="386655" y="65225"/>
                </a:lnTo>
                <a:lnTo>
                  <a:pt x="353478" y="37649"/>
                </a:lnTo>
                <a:lnTo>
                  <a:pt x="314908" y="17159"/>
                </a:lnTo>
                <a:lnTo>
                  <a:pt x="271670" y="4396"/>
                </a:lnTo>
                <a:lnTo>
                  <a:pt x="224485" y="0"/>
                </a:lnTo>
                <a:close/>
              </a:path>
              <a:path w="451485" h="466725">
                <a:moveTo>
                  <a:pt x="387061" y="65736"/>
                </a:moveTo>
                <a:lnTo>
                  <a:pt x="224485" y="65736"/>
                </a:lnTo>
                <a:lnTo>
                  <a:pt x="273662" y="73680"/>
                </a:lnTo>
                <a:lnTo>
                  <a:pt x="312841" y="96282"/>
                </a:lnTo>
                <a:lnTo>
                  <a:pt x="341488" y="131699"/>
                </a:lnTo>
                <a:lnTo>
                  <a:pt x="359067" y="178084"/>
                </a:lnTo>
                <a:lnTo>
                  <a:pt x="365046" y="233594"/>
                </a:lnTo>
                <a:lnTo>
                  <a:pt x="359067" y="288719"/>
                </a:lnTo>
                <a:lnTo>
                  <a:pt x="341488" y="335056"/>
                </a:lnTo>
                <a:lnTo>
                  <a:pt x="312841" y="370617"/>
                </a:lnTo>
                <a:lnTo>
                  <a:pt x="273662" y="393413"/>
                </a:lnTo>
                <a:lnTo>
                  <a:pt x="224485" y="401453"/>
                </a:lnTo>
                <a:lnTo>
                  <a:pt x="386657" y="401453"/>
                </a:lnTo>
                <a:lnTo>
                  <a:pt x="413718" y="367620"/>
                </a:lnTo>
                <a:lnTo>
                  <a:pt x="433943" y="327953"/>
                </a:lnTo>
                <a:lnTo>
                  <a:pt x="446609" y="283073"/>
                </a:lnTo>
                <a:lnTo>
                  <a:pt x="450991" y="233594"/>
                </a:lnTo>
                <a:lnTo>
                  <a:pt x="446609" y="184073"/>
                </a:lnTo>
                <a:lnTo>
                  <a:pt x="433943" y="139077"/>
                </a:lnTo>
                <a:lnTo>
                  <a:pt x="413718" y="99248"/>
                </a:lnTo>
                <a:lnTo>
                  <a:pt x="387061" y="65736"/>
                </a:lnTo>
                <a:close/>
              </a:path>
            </a:pathLst>
          </a:custGeom>
          <a:solidFill>
            <a:srgbClr val="FFFFFF"/>
          </a:solidFill>
        </p:spPr>
        <p:txBody>
          <a:bodyPr wrap="square" lIns="0" tIns="0" rIns="0" bIns="0" rtlCol="0"/>
          <a:lstStyle/>
          <a:p>
            <a:endParaRPr/>
          </a:p>
        </p:txBody>
      </p:sp>
      <p:sp>
        <p:nvSpPr>
          <p:cNvPr id="11" name="object 3">
            <a:extLst>
              <a:ext uri="{FF2B5EF4-FFF2-40B4-BE49-F238E27FC236}">
                <a16:creationId xmlns:a16="http://schemas.microsoft.com/office/drawing/2014/main" id="{C7F79001-F163-F6AB-9EBA-64EF33D67433}"/>
              </a:ext>
            </a:extLst>
          </p:cNvPr>
          <p:cNvSpPr txBox="1"/>
          <p:nvPr/>
        </p:nvSpPr>
        <p:spPr>
          <a:xfrm>
            <a:off x="615553" y="628497"/>
            <a:ext cx="12930902" cy="2772747"/>
          </a:xfrm>
          <a:prstGeom prst="rect">
            <a:avLst/>
          </a:prstGeom>
        </p:spPr>
        <p:txBody>
          <a:bodyPr vert="horz" wrap="square" lIns="0" tIns="13335" rIns="0" bIns="0" rtlCol="0">
            <a:spAutoFit/>
          </a:bodyPr>
          <a:lstStyle/>
          <a:p>
            <a:pPr marL="12700">
              <a:lnSpc>
                <a:spcPct val="75000"/>
              </a:lnSpc>
              <a:spcBef>
                <a:spcPts val="105"/>
              </a:spcBef>
            </a:pPr>
            <a:r>
              <a:rPr lang="en-GB" sz="11700" spc="-25">
                <a:solidFill>
                  <a:srgbClr val="FFFFFF"/>
                </a:solidFill>
                <a:latin typeface="Founders Grotesk"/>
                <a:cs typeface="Founders Grotesk"/>
              </a:rPr>
              <a:t>Key Dynamics of the  System Map </a:t>
            </a:r>
            <a:endParaRPr sz="11700">
              <a:latin typeface="Founders Grotesk"/>
              <a:cs typeface="Founders Grotesk"/>
            </a:endParaRPr>
          </a:p>
        </p:txBody>
      </p:sp>
      <p:sp>
        <p:nvSpPr>
          <p:cNvPr id="12" name="TextBox 11">
            <a:extLst>
              <a:ext uri="{FF2B5EF4-FFF2-40B4-BE49-F238E27FC236}">
                <a16:creationId xmlns:a16="http://schemas.microsoft.com/office/drawing/2014/main" id="{2CE875B2-70B4-F431-CB07-33842B348A2C}"/>
              </a:ext>
            </a:extLst>
          </p:cNvPr>
          <p:cNvSpPr txBox="1"/>
          <p:nvPr/>
        </p:nvSpPr>
        <p:spPr>
          <a:xfrm>
            <a:off x="12551410" y="3140075"/>
            <a:ext cx="6873240" cy="9325630"/>
          </a:xfrm>
          <a:prstGeom prst="rect">
            <a:avLst/>
          </a:prstGeom>
          <a:noFill/>
        </p:spPr>
        <p:txBody>
          <a:bodyPr wrap="square" rtlCol="0" anchor="b">
            <a:spAutoFit/>
          </a:bodyPr>
          <a:lstStyle/>
          <a:p>
            <a:pPr algn="r"/>
            <a:r>
              <a:rPr lang="en-US" sz="60000">
                <a:solidFill>
                  <a:srgbClr val="D3ED6C"/>
                </a:solidFill>
                <a:latin typeface="Kailo Display" pitchFamily="2" charset="0"/>
              </a:rPr>
              <a:t>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8BFF69E-2AF2-818B-9057-AE1267254D8A}"/>
              </a:ext>
            </a:extLst>
          </p:cNvPr>
          <p:cNvSpPr>
            <a:spLocks noGrp="1"/>
          </p:cNvSpPr>
          <p:nvPr>
            <p:ph type="ftr" sz="quarter" idx="3"/>
          </p:nvPr>
        </p:nvSpPr>
        <p:spPr/>
        <p:txBody>
          <a:bodyPr/>
          <a:lstStyle/>
          <a:p>
            <a:pPr algn="l"/>
            <a:r>
              <a:rPr lang="en-GB" sz="4400">
                <a:solidFill>
                  <a:srgbClr val="05281F"/>
                </a:solidFill>
                <a:latin typeface="Founders Grotesk" panose="020B0503030202060203" pitchFamily="34" charset="77"/>
              </a:rPr>
              <a:t>Kailo</a:t>
            </a:r>
          </a:p>
        </p:txBody>
      </p:sp>
      <p:sp>
        <p:nvSpPr>
          <p:cNvPr id="3" name="Slide Number Placeholder 2">
            <a:extLst>
              <a:ext uri="{FF2B5EF4-FFF2-40B4-BE49-F238E27FC236}">
                <a16:creationId xmlns:a16="http://schemas.microsoft.com/office/drawing/2014/main" id="{1CA80BA4-1B17-8DB8-E98B-D9397844F4B2}"/>
              </a:ext>
            </a:extLst>
          </p:cNvPr>
          <p:cNvSpPr>
            <a:spLocks noGrp="1"/>
          </p:cNvSpPr>
          <p:nvPr>
            <p:ph type="sldNum" sz="quarter" idx="4"/>
          </p:nvPr>
        </p:nvSpPr>
        <p:spPr/>
        <p:txBody>
          <a:bodyPr/>
          <a:lstStyle/>
          <a:p>
            <a:fld id="{B6F15528-21DE-4FAA-801E-634DDDAF4B2B}" type="slidenum">
              <a:rPr lang="en-GB" sz="4400" smtClean="0">
                <a:solidFill>
                  <a:srgbClr val="05281F"/>
                </a:solidFill>
                <a:latin typeface="Founders Grotesk" panose="020B0503030202060203" pitchFamily="34" charset="77"/>
              </a:rPr>
              <a:pPr/>
              <a:t>5</a:t>
            </a:fld>
            <a:endParaRPr lang="en-GB" sz="4400">
              <a:solidFill>
                <a:srgbClr val="05281F"/>
              </a:solidFill>
              <a:latin typeface="Founders Grotesk" panose="020B0503030202060203" pitchFamily="34" charset="77"/>
            </a:endParaRPr>
          </a:p>
        </p:txBody>
      </p:sp>
      <p:sp>
        <p:nvSpPr>
          <p:cNvPr id="4" name="object 3">
            <a:extLst>
              <a:ext uri="{FF2B5EF4-FFF2-40B4-BE49-F238E27FC236}">
                <a16:creationId xmlns:a16="http://schemas.microsoft.com/office/drawing/2014/main" id="{86F0F004-0060-177A-656A-9AC05FEE0994}"/>
              </a:ext>
            </a:extLst>
          </p:cNvPr>
          <p:cNvSpPr txBox="1">
            <a:spLocks/>
          </p:cNvSpPr>
          <p:nvPr/>
        </p:nvSpPr>
        <p:spPr>
          <a:xfrm>
            <a:off x="615553" y="628253"/>
            <a:ext cx="8750697" cy="1740092"/>
          </a:xfrm>
          <a:prstGeom prst="rect">
            <a:avLst/>
          </a:prstGeom>
        </p:spPr>
        <p:txBody>
          <a:bodyPr vert="horz" wrap="square" lIns="0" tIns="13335" rIns="0" bIns="0" rtlCol="0">
            <a:spAutoFit/>
          </a:bodyPr>
          <a:lstStyle>
            <a:lvl1pPr>
              <a:defRPr baseline="0">
                <a:latin typeface="Founders Grotesk" panose="020B0503030202060203" pitchFamily="34" charset="77"/>
                <a:ea typeface="+mj-ea"/>
                <a:cs typeface="+mj-cs"/>
              </a:defRPr>
            </a:lvl1pPr>
          </a:lstStyle>
          <a:p>
            <a:pPr>
              <a:lnSpc>
                <a:spcPts val="6600"/>
              </a:lnSpc>
              <a:spcBef>
                <a:spcPts val="105"/>
              </a:spcBef>
            </a:pPr>
            <a:r>
              <a:rPr lang="en-GB" sz="7250" spc="20">
                <a:solidFill>
                  <a:srgbClr val="05291F"/>
                </a:solidFill>
              </a:rPr>
              <a:t>01.</a:t>
            </a:r>
            <a:br>
              <a:rPr lang="en-GB" sz="7250"/>
            </a:br>
            <a:r>
              <a:rPr lang="en-GB" sz="7250">
                <a:solidFill>
                  <a:srgbClr val="05291F"/>
                </a:solidFill>
              </a:rPr>
              <a:t>Comfort in New Spaces</a:t>
            </a:r>
            <a:endParaRPr lang="en-GB" sz="7250"/>
          </a:p>
        </p:txBody>
      </p:sp>
      <p:sp>
        <p:nvSpPr>
          <p:cNvPr id="5" name="object 4">
            <a:extLst>
              <a:ext uri="{FF2B5EF4-FFF2-40B4-BE49-F238E27FC236}">
                <a16:creationId xmlns:a16="http://schemas.microsoft.com/office/drawing/2014/main" id="{B9C721D8-D056-A5D0-58F7-6933ECDB1615}"/>
              </a:ext>
            </a:extLst>
          </p:cNvPr>
          <p:cNvSpPr txBox="1"/>
          <p:nvPr/>
        </p:nvSpPr>
        <p:spPr>
          <a:xfrm>
            <a:off x="831850" y="3292475"/>
            <a:ext cx="7607697" cy="5225790"/>
          </a:xfrm>
          <a:prstGeom prst="rect">
            <a:avLst/>
          </a:prstGeom>
        </p:spPr>
        <p:txBody>
          <a:bodyPr vert="horz" wrap="square" lIns="0" tIns="5461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As more young people attend support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centres</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and youth clubs, they have greater opportunity to meet new people. While allows for them to feel more included, it also increases the risk of ”being asked to share things [they] are uncomfortable with”.  When they feel more included it provides them greater opportunity to talk to people about their problems. However, if they are asked to share things they may feel more uncomfortable with it can lead to them being less willing to talk to people about their problems.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Talking to people about their problems is central to feeling understood and included. When young people feel this way they spend less time alone, more time with friends, and are more likely to engage in support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centres</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of youth clubs.</a:t>
            </a:r>
          </a:p>
        </p:txBody>
      </p:sp>
      <p:pic>
        <p:nvPicPr>
          <p:cNvPr id="7" name="Picture 6">
            <a:extLst>
              <a:ext uri="{FF2B5EF4-FFF2-40B4-BE49-F238E27FC236}">
                <a16:creationId xmlns:a16="http://schemas.microsoft.com/office/drawing/2014/main" id="{B5C1E66D-07DF-3FB4-E93C-2AA97D1C26E1}"/>
              </a:ext>
            </a:extLst>
          </p:cNvPr>
          <p:cNvPicPr>
            <a:picLocks noChangeAspect="1"/>
          </p:cNvPicPr>
          <p:nvPr/>
        </p:nvPicPr>
        <p:blipFill>
          <a:blip r:embed="rId2"/>
          <a:stretch>
            <a:fillRect/>
          </a:stretch>
        </p:blipFill>
        <p:spPr>
          <a:xfrm>
            <a:off x="9336709" y="374743"/>
            <a:ext cx="10550260" cy="10685666"/>
          </a:xfrm>
          <a:prstGeom prst="rect">
            <a:avLst/>
          </a:prstGeom>
        </p:spPr>
      </p:pic>
      <p:pic>
        <p:nvPicPr>
          <p:cNvPr id="8" name="Picture 7">
            <a:extLst>
              <a:ext uri="{FF2B5EF4-FFF2-40B4-BE49-F238E27FC236}">
                <a16:creationId xmlns:a16="http://schemas.microsoft.com/office/drawing/2014/main" id="{0A66C248-8A4E-D6FA-6DBF-3BE911404F61}"/>
              </a:ext>
            </a:extLst>
          </p:cNvPr>
          <p:cNvPicPr>
            <a:picLocks noChangeAspect="1"/>
          </p:cNvPicPr>
          <p:nvPr/>
        </p:nvPicPr>
        <p:blipFill>
          <a:blip r:embed="rId3"/>
          <a:stretch>
            <a:fillRect/>
          </a:stretch>
        </p:blipFill>
        <p:spPr>
          <a:xfrm>
            <a:off x="10814050" y="849831"/>
            <a:ext cx="1863631" cy="1518514"/>
          </a:xfrm>
          <a:prstGeom prst="rect">
            <a:avLst/>
          </a:prstGeom>
        </p:spPr>
      </p:pic>
    </p:spTree>
    <p:extLst>
      <p:ext uri="{BB962C8B-B14F-4D97-AF65-F5344CB8AC3E}">
        <p14:creationId xmlns:p14="http://schemas.microsoft.com/office/powerpoint/2010/main" val="18416522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8BFF69E-2AF2-818B-9057-AE1267254D8A}"/>
              </a:ext>
            </a:extLst>
          </p:cNvPr>
          <p:cNvSpPr>
            <a:spLocks noGrp="1"/>
          </p:cNvSpPr>
          <p:nvPr>
            <p:ph type="ftr" sz="quarter" idx="3"/>
          </p:nvPr>
        </p:nvSpPr>
        <p:spPr/>
        <p:txBody>
          <a:bodyPr/>
          <a:lstStyle/>
          <a:p>
            <a:pPr algn="l"/>
            <a:r>
              <a:rPr lang="en-GB" sz="4400">
                <a:solidFill>
                  <a:srgbClr val="05281F"/>
                </a:solidFill>
                <a:latin typeface="Founders Grotesk" panose="020B0503030202060203" pitchFamily="34" charset="77"/>
              </a:rPr>
              <a:t>Kailo</a:t>
            </a:r>
          </a:p>
        </p:txBody>
      </p:sp>
      <p:sp>
        <p:nvSpPr>
          <p:cNvPr id="3" name="Slide Number Placeholder 2">
            <a:extLst>
              <a:ext uri="{FF2B5EF4-FFF2-40B4-BE49-F238E27FC236}">
                <a16:creationId xmlns:a16="http://schemas.microsoft.com/office/drawing/2014/main" id="{1CA80BA4-1B17-8DB8-E98B-D9397844F4B2}"/>
              </a:ext>
            </a:extLst>
          </p:cNvPr>
          <p:cNvSpPr>
            <a:spLocks noGrp="1"/>
          </p:cNvSpPr>
          <p:nvPr>
            <p:ph type="sldNum" sz="quarter" idx="4"/>
          </p:nvPr>
        </p:nvSpPr>
        <p:spPr/>
        <p:txBody>
          <a:bodyPr/>
          <a:lstStyle/>
          <a:p>
            <a:fld id="{B6F15528-21DE-4FAA-801E-634DDDAF4B2B}" type="slidenum">
              <a:rPr lang="en-GB" sz="4400" smtClean="0">
                <a:solidFill>
                  <a:srgbClr val="05281F"/>
                </a:solidFill>
                <a:latin typeface="Founders Grotesk" panose="020B0503030202060203" pitchFamily="34" charset="77"/>
              </a:rPr>
              <a:pPr/>
              <a:t>6</a:t>
            </a:fld>
            <a:endParaRPr lang="en-GB" sz="4400">
              <a:solidFill>
                <a:srgbClr val="05281F"/>
              </a:solidFill>
              <a:latin typeface="Founders Grotesk" panose="020B0503030202060203" pitchFamily="34" charset="77"/>
            </a:endParaRPr>
          </a:p>
        </p:txBody>
      </p:sp>
      <p:sp>
        <p:nvSpPr>
          <p:cNvPr id="4" name="object 3">
            <a:extLst>
              <a:ext uri="{FF2B5EF4-FFF2-40B4-BE49-F238E27FC236}">
                <a16:creationId xmlns:a16="http://schemas.microsoft.com/office/drawing/2014/main" id="{86F0F004-0060-177A-656A-9AC05FEE0994}"/>
              </a:ext>
            </a:extLst>
          </p:cNvPr>
          <p:cNvSpPr txBox="1">
            <a:spLocks/>
          </p:cNvSpPr>
          <p:nvPr/>
        </p:nvSpPr>
        <p:spPr>
          <a:xfrm>
            <a:off x="615553" y="628253"/>
            <a:ext cx="8750697" cy="2586477"/>
          </a:xfrm>
          <a:prstGeom prst="rect">
            <a:avLst/>
          </a:prstGeom>
        </p:spPr>
        <p:txBody>
          <a:bodyPr vert="horz" wrap="square" lIns="0" tIns="13335" rIns="0" bIns="0" rtlCol="0" anchor="t">
            <a:spAutoFit/>
          </a:bodyPr>
          <a:lstStyle>
            <a:lvl1pPr>
              <a:defRPr baseline="0">
                <a:latin typeface="Founders Grotesk" panose="020B0503030202060203" pitchFamily="34" charset="77"/>
                <a:ea typeface="+mj-ea"/>
                <a:cs typeface="+mj-cs"/>
              </a:defRPr>
            </a:lvl1pPr>
          </a:lstStyle>
          <a:p>
            <a:pPr>
              <a:lnSpc>
                <a:spcPts val="6600"/>
              </a:lnSpc>
              <a:spcBef>
                <a:spcPts val="105"/>
              </a:spcBef>
            </a:pPr>
            <a:r>
              <a:rPr lang="en-GB" sz="7250" spc="20">
                <a:solidFill>
                  <a:srgbClr val="05291F"/>
                </a:solidFill>
                <a:latin typeface="Founders Grotesk"/>
              </a:rPr>
              <a:t>02.</a:t>
            </a:r>
            <a:br>
              <a:rPr lang="en-GB" sz="7250">
                <a:latin typeface="Founders Grotesk"/>
              </a:rPr>
            </a:br>
            <a:r>
              <a:rPr lang="en-GB" sz="7250">
                <a:solidFill>
                  <a:srgbClr val="05291F"/>
                </a:solidFill>
                <a:latin typeface="Founders Grotesk"/>
              </a:rPr>
              <a:t>Safety Engaging in Activities </a:t>
            </a:r>
            <a:endParaRPr lang="en-GB" sz="7250"/>
          </a:p>
        </p:txBody>
      </p:sp>
      <p:sp>
        <p:nvSpPr>
          <p:cNvPr id="5" name="object 4">
            <a:extLst>
              <a:ext uri="{FF2B5EF4-FFF2-40B4-BE49-F238E27FC236}">
                <a16:creationId xmlns:a16="http://schemas.microsoft.com/office/drawing/2014/main" id="{B9C721D8-D056-A5D0-58F7-6933ECDB1615}"/>
              </a:ext>
            </a:extLst>
          </p:cNvPr>
          <p:cNvSpPr txBox="1"/>
          <p:nvPr/>
        </p:nvSpPr>
        <p:spPr>
          <a:xfrm>
            <a:off x="831850" y="3292475"/>
            <a:ext cx="8010430" cy="6703117"/>
          </a:xfrm>
          <a:prstGeom prst="rect">
            <a:avLst/>
          </a:prstGeom>
        </p:spPr>
        <p:txBody>
          <a:bodyPr vert="horz" wrap="square" lIns="0" tIns="54610" rIns="0" bIns="0" rtlCol="0">
            <a:spAutoFit/>
          </a:bodyPr>
          <a:lstStyle/>
          <a:p>
            <a:r>
              <a:rPr lang="en-US" sz="2400"/>
              <a:t>The safety of the area around activities for wellbeing is a key determinant for young peoples’ positive experience and engagement in activities and spaces. </a:t>
            </a:r>
          </a:p>
          <a:p>
            <a:endParaRPr lang="en-US" sz="2400"/>
          </a:p>
          <a:p>
            <a:r>
              <a:rPr lang="en-US" sz="2400"/>
              <a:t>Increased violence-–influenced by factors such as postcode wars—makes for less safe streets. This increases young peoples’ nervousness and decreases their sense of safety, making them less likely to go to support </a:t>
            </a:r>
            <a:r>
              <a:rPr lang="en-US" sz="2400" err="1"/>
              <a:t>centres</a:t>
            </a:r>
            <a:r>
              <a:rPr lang="en-US" sz="2400"/>
              <a:t> and youth clubs. They may also engage less in public transit if they feel unsafe thereby making it more challenging for them to go to activities for wellbeing. </a:t>
            </a:r>
          </a:p>
          <a:p>
            <a:endParaRPr lang="en-US" sz="2400"/>
          </a:p>
          <a:p>
            <a:r>
              <a:rPr lang="en-US" sz="2400"/>
              <a:t>Distance also has a major impact on young peoples’ sense of safety. The further away young people are from their home, the more they are at risk of being robbed and the less likely they are to “know people”. This is a barrier to them feeling safe and wanting to engage with activities and supports outside of their hyperlocal area. </a:t>
            </a:r>
          </a:p>
        </p:txBody>
      </p:sp>
      <p:pic>
        <p:nvPicPr>
          <p:cNvPr id="6" name="Picture 5">
            <a:extLst>
              <a:ext uri="{FF2B5EF4-FFF2-40B4-BE49-F238E27FC236}">
                <a16:creationId xmlns:a16="http://schemas.microsoft.com/office/drawing/2014/main" id="{CCF0EA47-B737-9F13-C4A2-99A16F0A38C1}"/>
              </a:ext>
            </a:extLst>
          </p:cNvPr>
          <p:cNvPicPr>
            <a:picLocks noChangeAspect="1"/>
          </p:cNvPicPr>
          <p:nvPr/>
        </p:nvPicPr>
        <p:blipFill>
          <a:blip r:embed="rId2"/>
          <a:stretch>
            <a:fillRect/>
          </a:stretch>
        </p:blipFill>
        <p:spPr>
          <a:xfrm>
            <a:off x="9137650" y="1867800"/>
            <a:ext cx="10786713" cy="9045549"/>
          </a:xfrm>
          <a:prstGeom prst="rect">
            <a:avLst/>
          </a:prstGeom>
        </p:spPr>
      </p:pic>
      <p:pic>
        <p:nvPicPr>
          <p:cNvPr id="9" name="Picture 8">
            <a:extLst>
              <a:ext uri="{FF2B5EF4-FFF2-40B4-BE49-F238E27FC236}">
                <a16:creationId xmlns:a16="http://schemas.microsoft.com/office/drawing/2014/main" id="{A92A0F0C-4D9B-4507-40F8-3A019A9CA483}"/>
              </a:ext>
            </a:extLst>
          </p:cNvPr>
          <p:cNvPicPr>
            <a:picLocks noChangeAspect="1"/>
          </p:cNvPicPr>
          <p:nvPr/>
        </p:nvPicPr>
        <p:blipFill>
          <a:blip r:embed="rId3"/>
          <a:stretch>
            <a:fillRect/>
          </a:stretch>
        </p:blipFill>
        <p:spPr>
          <a:xfrm>
            <a:off x="17360269" y="438285"/>
            <a:ext cx="2128278" cy="1734152"/>
          </a:xfrm>
          <a:prstGeom prst="rect">
            <a:avLst/>
          </a:prstGeom>
        </p:spPr>
      </p:pic>
    </p:spTree>
    <p:extLst>
      <p:ext uri="{BB962C8B-B14F-4D97-AF65-F5344CB8AC3E}">
        <p14:creationId xmlns:p14="http://schemas.microsoft.com/office/powerpoint/2010/main" val="12847973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8BFF69E-2AF2-818B-9057-AE1267254D8A}"/>
              </a:ext>
            </a:extLst>
          </p:cNvPr>
          <p:cNvSpPr>
            <a:spLocks noGrp="1"/>
          </p:cNvSpPr>
          <p:nvPr>
            <p:ph type="ftr" sz="quarter" idx="3"/>
          </p:nvPr>
        </p:nvSpPr>
        <p:spPr/>
        <p:txBody>
          <a:bodyPr/>
          <a:lstStyle/>
          <a:p>
            <a:pPr algn="l"/>
            <a:r>
              <a:rPr lang="en-GB" sz="4400">
                <a:solidFill>
                  <a:srgbClr val="05281F"/>
                </a:solidFill>
                <a:latin typeface="Founders Grotesk" panose="020B0503030202060203" pitchFamily="34" charset="77"/>
              </a:rPr>
              <a:t>Kailo</a:t>
            </a:r>
          </a:p>
        </p:txBody>
      </p:sp>
      <p:sp>
        <p:nvSpPr>
          <p:cNvPr id="3" name="Slide Number Placeholder 2">
            <a:extLst>
              <a:ext uri="{FF2B5EF4-FFF2-40B4-BE49-F238E27FC236}">
                <a16:creationId xmlns:a16="http://schemas.microsoft.com/office/drawing/2014/main" id="{1CA80BA4-1B17-8DB8-E98B-D9397844F4B2}"/>
              </a:ext>
            </a:extLst>
          </p:cNvPr>
          <p:cNvSpPr>
            <a:spLocks noGrp="1"/>
          </p:cNvSpPr>
          <p:nvPr>
            <p:ph type="sldNum" sz="quarter" idx="4"/>
          </p:nvPr>
        </p:nvSpPr>
        <p:spPr/>
        <p:txBody>
          <a:bodyPr/>
          <a:lstStyle/>
          <a:p>
            <a:fld id="{B6F15528-21DE-4FAA-801E-634DDDAF4B2B}" type="slidenum">
              <a:rPr lang="en-GB" sz="4400" smtClean="0">
                <a:solidFill>
                  <a:srgbClr val="05281F"/>
                </a:solidFill>
                <a:latin typeface="Founders Grotesk" panose="020B0503030202060203" pitchFamily="34" charset="77"/>
              </a:rPr>
              <a:pPr/>
              <a:t>7</a:t>
            </a:fld>
            <a:endParaRPr lang="en-GB" sz="4400">
              <a:solidFill>
                <a:srgbClr val="05281F"/>
              </a:solidFill>
              <a:latin typeface="Founders Grotesk" panose="020B0503030202060203" pitchFamily="34" charset="77"/>
            </a:endParaRPr>
          </a:p>
        </p:txBody>
      </p:sp>
      <p:sp>
        <p:nvSpPr>
          <p:cNvPr id="4" name="object 3">
            <a:extLst>
              <a:ext uri="{FF2B5EF4-FFF2-40B4-BE49-F238E27FC236}">
                <a16:creationId xmlns:a16="http://schemas.microsoft.com/office/drawing/2014/main" id="{86F0F004-0060-177A-656A-9AC05FEE0994}"/>
              </a:ext>
            </a:extLst>
          </p:cNvPr>
          <p:cNvSpPr txBox="1">
            <a:spLocks/>
          </p:cNvSpPr>
          <p:nvPr/>
        </p:nvSpPr>
        <p:spPr>
          <a:xfrm>
            <a:off x="615553" y="628253"/>
            <a:ext cx="8750697" cy="2586477"/>
          </a:xfrm>
          <a:prstGeom prst="rect">
            <a:avLst/>
          </a:prstGeom>
        </p:spPr>
        <p:txBody>
          <a:bodyPr vert="horz" wrap="square" lIns="0" tIns="13335" rIns="0" bIns="0" rtlCol="0">
            <a:spAutoFit/>
          </a:bodyPr>
          <a:lstStyle>
            <a:lvl1pPr>
              <a:defRPr baseline="0">
                <a:latin typeface="Founders Grotesk" panose="020B0503030202060203" pitchFamily="34" charset="77"/>
                <a:ea typeface="+mj-ea"/>
                <a:cs typeface="+mj-cs"/>
              </a:defRPr>
            </a:lvl1pPr>
          </a:lstStyle>
          <a:p>
            <a:pPr>
              <a:lnSpc>
                <a:spcPts val="6600"/>
              </a:lnSpc>
              <a:spcBef>
                <a:spcPts val="105"/>
              </a:spcBef>
            </a:pPr>
            <a:r>
              <a:rPr lang="en-GB" sz="7250" spc="20">
                <a:solidFill>
                  <a:srgbClr val="05291F"/>
                </a:solidFill>
              </a:rPr>
              <a:t>03.</a:t>
            </a:r>
            <a:br>
              <a:rPr lang="en-GB" sz="7250"/>
            </a:br>
            <a:r>
              <a:rPr lang="en-GB" sz="7250">
                <a:solidFill>
                  <a:srgbClr val="05291F"/>
                </a:solidFill>
              </a:rPr>
              <a:t>Reputation of Young People and Violence</a:t>
            </a:r>
            <a:endParaRPr lang="en-GB" sz="7250"/>
          </a:p>
        </p:txBody>
      </p:sp>
      <p:sp>
        <p:nvSpPr>
          <p:cNvPr id="5" name="object 4">
            <a:extLst>
              <a:ext uri="{FF2B5EF4-FFF2-40B4-BE49-F238E27FC236}">
                <a16:creationId xmlns:a16="http://schemas.microsoft.com/office/drawing/2014/main" id="{B9C721D8-D056-A5D0-58F7-6933ECDB1615}"/>
              </a:ext>
            </a:extLst>
          </p:cNvPr>
          <p:cNvSpPr txBox="1"/>
          <p:nvPr/>
        </p:nvSpPr>
        <p:spPr>
          <a:xfrm>
            <a:off x="635707" y="3314058"/>
            <a:ext cx="8010430" cy="6703117"/>
          </a:xfrm>
          <a:prstGeom prst="rect">
            <a:avLst/>
          </a:prstGeom>
        </p:spPr>
        <p:txBody>
          <a:bodyPr vert="horz" wrap="square" lIns="0" tIns="54610" rIns="0" bIns="0" rtlCol="0">
            <a:spAutoFit/>
          </a:bodyPr>
          <a:lstStyle/>
          <a:p>
            <a:r>
              <a:rPr lang="en-US" sz="2400"/>
              <a:t>Young people described how the more young people are perceived as violent, the less adults are willing to intervene. This leaves young people more vulnerable things like to violence and being robbed.</a:t>
            </a:r>
          </a:p>
          <a:p>
            <a:endParaRPr lang="en-US" sz="2400"/>
          </a:p>
          <a:p>
            <a:r>
              <a:rPr lang="en-US" sz="2400"/>
              <a:t>This is further complicated by the prevalence of postcode wars and gangs. When there is higher involvement or activity of gangs and postcode wars, there tends to be more violence in the area. This influences the reputation of how young people are viewed by adults and makes them more fearful or less willing to intervene when they see a young person who may be experiencing violence. </a:t>
            </a:r>
          </a:p>
          <a:p>
            <a:endParaRPr lang="en-US" sz="2400"/>
          </a:p>
          <a:p>
            <a:r>
              <a:rPr lang="en-US" sz="2400"/>
              <a:t>As previously described, distance to activities also influences how much young people are at risk of violence in Newham. However, time in “conflict free zones” (such as safe spaces and activities), reduces their risk of being robbed or involved in violence. </a:t>
            </a:r>
          </a:p>
        </p:txBody>
      </p:sp>
      <p:pic>
        <p:nvPicPr>
          <p:cNvPr id="7" name="Picture 6">
            <a:extLst>
              <a:ext uri="{FF2B5EF4-FFF2-40B4-BE49-F238E27FC236}">
                <a16:creationId xmlns:a16="http://schemas.microsoft.com/office/drawing/2014/main" id="{F721040B-CF1C-0E3B-8DF0-C0844EF4DC98}"/>
              </a:ext>
            </a:extLst>
          </p:cNvPr>
          <p:cNvPicPr>
            <a:picLocks noChangeAspect="1"/>
          </p:cNvPicPr>
          <p:nvPr/>
        </p:nvPicPr>
        <p:blipFill>
          <a:blip r:embed="rId2"/>
          <a:stretch>
            <a:fillRect/>
          </a:stretch>
        </p:blipFill>
        <p:spPr>
          <a:xfrm>
            <a:off x="9180566" y="854075"/>
            <a:ext cx="10422199" cy="8458200"/>
          </a:xfrm>
          <a:prstGeom prst="rect">
            <a:avLst/>
          </a:prstGeom>
        </p:spPr>
      </p:pic>
      <p:pic>
        <p:nvPicPr>
          <p:cNvPr id="8" name="Picture 7">
            <a:extLst>
              <a:ext uri="{FF2B5EF4-FFF2-40B4-BE49-F238E27FC236}">
                <a16:creationId xmlns:a16="http://schemas.microsoft.com/office/drawing/2014/main" id="{70ACACF1-8D68-FE9B-45DC-13537962B93F}"/>
              </a:ext>
            </a:extLst>
          </p:cNvPr>
          <p:cNvPicPr>
            <a:picLocks noChangeAspect="1"/>
          </p:cNvPicPr>
          <p:nvPr/>
        </p:nvPicPr>
        <p:blipFill>
          <a:blip r:embed="rId3"/>
          <a:stretch>
            <a:fillRect/>
          </a:stretch>
        </p:blipFill>
        <p:spPr>
          <a:xfrm>
            <a:off x="17317021" y="8426710"/>
            <a:ext cx="1924599" cy="1568192"/>
          </a:xfrm>
          <a:prstGeom prst="rect">
            <a:avLst/>
          </a:prstGeom>
        </p:spPr>
      </p:pic>
    </p:spTree>
    <p:extLst>
      <p:ext uri="{BB962C8B-B14F-4D97-AF65-F5344CB8AC3E}">
        <p14:creationId xmlns:p14="http://schemas.microsoft.com/office/powerpoint/2010/main" val="22913854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8BFF69E-2AF2-818B-9057-AE1267254D8A}"/>
              </a:ext>
            </a:extLst>
          </p:cNvPr>
          <p:cNvSpPr>
            <a:spLocks noGrp="1"/>
          </p:cNvSpPr>
          <p:nvPr>
            <p:ph type="ftr" sz="quarter" idx="3"/>
          </p:nvPr>
        </p:nvSpPr>
        <p:spPr/>
        <p:txBody>
          <a:bodyPr/>
          <a:lstStyle/>
          <a:p>
            <a:pPr algn="l"/>
            <a:r>
              <a:rPr lang="en-GB" sz="4400">
                <a:solidFill>
                  <a:srgbClr val="05281F"/>
                </a:solidFill>
                <a:latin typeface="Founders Grotesk" panose="020B0503030202060203" pitchFamily="34" charset="77"/>
              </a:rPr>
              <a:t>Kailo</a:t>
            </a:r>
          </a:p>
        </p:txBody>
      </p:sp>
      <p:sp>
        <p:nvSpPr>
          <p:cNvPr id="3" name="Slide Number Placeholder 2">
            <a:extLst>
              <a:ext uri="{FF2B5EF4-FFF2-40B4-BE49-F238E27FC236}">
                <a16:creationId xmlns:a16="http://schemas.microsoft.com/office/drawing/2014/main" id="{1CA80BA4-1B17-8DB8-E98B-D9397844F4B2}"/>
              </a:ext>
            </a:extLst>
          </p:cNvPr>
          <p:cNvSpPr>
            <a:spLocks noGrp="1"/>
          </p:cNvSpPr>
          <p:nvPr>
            <p:ph type="sldNum" sz="quarter" idx="4"/>
          </p:nvPr>
        </p:nvSpPr>
        <p:spPr/>
        <p:txBody>
          <a:bodyPr/>
          <a:lstStyle/>
          <a:p>
            <a:fld id="{B6F15528-21DE-4FAA-801E-634DDDAF4B2B}" type="slidenum">
              <a:rPr lang="en-GB" sz="4400" smtClean="0">
                <a:solidFill>
                  <a:srgbClr val="05281F"/>
                </a:solidFill>
                <a:latin typeface="Founders Grotesk" panose="020B0503030202060203" pitchFamily="34" charset="77"/>
              </a:rPr>
              <a:pPr/>
              <a:t>8</a:t>
            </a:fld>
            <a:endParaRPr lang="en-GB" sz="4400">
              <a:solidFill>
                <a:srgbClr val="05281F"/>
              </a:solidFill>
              <a:latin typeface="Founders Grotesk" panose="020B0503030202060203" pitchFamily="34" charset="77"/>
            </a:endParaRPr>
          </a:p>
        </p:txBody>
      </p:sp>
      <p:sp>
        <p:nvSpPr>
          <p:cNvPr id="4" name="object 3">
            <a:extLst>
              <a:ext uri="{FF2B5EF4-FFF2-40B4-BE49-F238E27FC236}">
                <a16:creationId xmlns:a16="http://schemas.microsoft.com/office/drawing/2014/main" id="{86F0F004-0060-177A-656A-9AC05FEE0994}"/>
              </a:ext>
            </a:extLst>
          </p:cNvPr>
          <p:cNvSpPr txBox="1">
            <a:spLocks/>
          </p:cNvSpPr>
          <p:nvPr/>
        </p:nvSpPr>
        <p:spPr>
          <a:xfrm>
            <a:off x="615553" y="628253"/>
            <a:ext cx="8750697" cy="2586477"/>
          </a:xfrm>
          <a:prstGeom prst="rect">
            <a:avLst/>
          </a:prstGeom>
        </p:spPr>
        <p:txBody>
          <a:bodyPr vert="horz" wrap="square" lIns="0" tIns="13335" rIns="0" bIns="0" rtlCol="0">
            <a:spAutoFit/>
          </a:bodyPr>
          <a:lstStyle>
            <a:lvl1pPr>
              <a:defRPr baseline="0">
                <a:latin typeface="Founders Grotesk" panose="020B0503030202060203" pitchFamily="34" charset="77"/>
                <a:ea typeface="+mj-ea"/>
                <a:cs typeface="+mj-cs"/>
              </a:defRPr>
            </a:lvl1pPr>
          </a:lstStyle>
          <a:p>
            <a:pPr>
              <a:lnSpc>
                <a:spcPts val="6600"/>
              </a:lnSpc>
              <a:spcBef>
                <a:spcPts val="105"/>
              </a:spcBef>
            </a:pPr>
            <a:r>
              <a:rPr lang="en-GB" sz="7250" spc="20">
                <a:solidFill>
                  <a:srgbClr val="05291F"/>
                </a:solidFill>
              </a:rPr>
              <a:t>04.</a:t>
            </a:r>
            <a:br>
              <a:rPr lang="en-GB" sz="7250"/>
            </a:br>
            <a:r>
              <a:rPr lang="en-GB" sz="7250">
                <a:solidFill>
                  <a:srgbClr val="05291F"/>
                </a:solidFill>
              </a:rPr>
              <a:t>Influences on Engaging in Conflict</a:t>
            </a:r>
            <a:endParaRPr lang="en-GB" sz="7250"/>
          </a:p>
        </p:txBody>
      </p:sp>
      <p:sp>
        <p:nvSpPr>
          <p:cNvPr id="5" name="object 4">
            <a:extLst>
              <a:ext uri="{FF2B5EF4-FFF2-40B4-BE49-F238E27FC236}">
                <a16:creationId xmlns:a16="http://schemas.microsoft.com/office/drawing/2014/main" id="{B9C721D8-D056-A5D0-58F7-6933ECDB1615}"/>
              </a:ext>
            </a:extLst>
          </p:cNvPr>
          <p:cNvSpPr txBox="1"/>
          <p:nvPr/>
        </p:nvSpPr>
        <p:spPr>
          <a:xfrm>
            <a:off x="635707" y="3314058"/>
            <a:ext cx="8750697" cy="4487126"/>
          </a:xfrm>
          <a:prstGeom prst="rect">
            <a:avLst/>
          </a:prstGeom>
        </p:spPr>
        <p:txBody>
          <a:bodyPr vert="horz" wrap="square" lIns="0" tIns="54610" rIns="0" bIns="0" rtlCol="0" anchor="t">
            <a:spAutoFit/>
          </a:bodyPr>
          <a:lstStyle/>
          <a:p>
            <a:r>
              <a:rPr lang="en-US" sz="2400"/>
              <a:t>Friends, peers, and “getting into the wrong crowd” were described to have an influence on young people getting involved in conflict and violence. When young people are surrounded by the “wrong crowd” they become more at risk for grooming-–which can lead to them becoming involved in postcode wars or gangs. Conflict and drama with friends is one way that young people may be influenced to get into ”the wrong crowd”. </a:t>
            </a:r>
          </a:p>
          <a:p>
            <a:endParaRPr lang="en-US" sz="2400"/>
          </a:p>
          <a:p>
            <a:r>
              <a:rPr lang="en-US" sz="2400"/>
              <a:t>When involved with certain groups, young people can become influenced by power dynamics and hierarchy which can lead to more conflict. This can become a cyclical pattern with conflict leading to retaliation and more conflict. </a:t>
            </a:r>
          </a:p>
        </p:txBody>
      </p:sp>
      <p:pic>
        <p:nvPicPr>
          <p:cNvPr id="8" name="Picture 7">
            <a:extLst>
              <a:ext uri="{FF2B5EF4-FFF2-40B4-BE49-F238E27FC236}">
                <a16:creationId xmlns:a16="http://schemas.microsoft.com/office/drawing/2014/main" id="{70ACACF1-8D68-FE9B-45DC-13537962B93F}"/>
              </a:ext>
            </a:extLst>
          </p:cNvPr>
          <p:cNvPicPr>
            <a:picLocks noChangeAspect="1"/>
          </p:cNvPicPr>
          <p:nvPr/>
        </p:nvPicPr>
        <p:blipFill>
          <a:blip r:embed="rId2"/>
          <a:stretch>
            <a:fillRect/>
          </a:stretch>
        </p:blipFill>
        <p:spPr>
          <a:xfrm>
            <a:off x="17317021" y="8426710"/>
            <a:ext cx="1924599" cy="1568192"/>
          </a:xfrm>
          <a:prstGeom prst="rect">
            <a:avLst/>
          </a:prstGeom>
        </p:spPr>
      </p:pic>
      <p:pic>
        <p:nvPicPr>
          <p:cNvPr id="6" name="Picture 5">
            <a:extLst>
              <a:ext uri="{FF2B5EF4-FFF2-40B4-BE49-F238E27FC236}">
                <a16:creationId xmlns:a16="http://schemas.microsoft.com/office/drawing/2014/main" id="{BA47B5F3-8C91-C3D9-496A-98DB668B6788}"/>
              </a:ext>
            </a:extLst>
          </p:cNvPr>
          <p:cNvPicPr>
            <a:picLocks noChangeAspect="1"/>
          </p:cNvPicPr>
          <p:nvPr/>
        </p:nvPicPr>
        <p:blipFill>
          <a:blip r:embed="rId3"/>
          <a:stretch>
            <a:fillRect/>
          </a:stretch>
        </p:blipFill>
        <p:spPr>
          <a:xfrm>
            <a:off x="10152371" y="177865"/>
            <a:ext cx="8909081" cy="10746113"/>
          </a:xfrm>
          <a:prstGeom prst="rect">
            <a:avLst/>
          </a:prstGeom>
        </p:spPr>
      </p:pic>
    </p:spTree>
    <p:extLst>
      <p:ext uri="{BB962C8B-B14F-4D97-AF65-F5344CB8AC3E}">
        <p14:creationId xmlns:p14="http://schemas.microsoft.com/office/powerpoint/2010/main" val="6056983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8BFF69E-2AF2-818B-9057-AE1267254D8A}"/>
              </a:ext>
            </a:extLst>
          </p:cNvPr>
          <p:cNvSpPr>
            <a:spLocks noGrp="1"/>
          </p:cNvSpPr>
          <p:nvPr>
            <p:ph type="ftr" sz="quarter" idx="3"/>
          </p:nvPr>
        </p:nvSpPr>
        <p:spPr/>
        <p:txBody>
          <a:bodyPr/>
          <a:lstStyle/>
          <a:p>
            <a:pPr algn="l"/>
            <a:r>
              <a:rPr lang="en-GB" sz="4400">
                <a:solidFill>
                  <a:srgbClr val="05281F"/>
                </a:solidFill>
                <a:latin typeface="Founders Grotesk" panose="020B0503030202060203" pitchFamily="34" charset="77"/>
              </a:rPr>
              <a:t>Kailo</a:t>
            </a:r>
          </a:p>
        </p:txBody>
      </p:sp>
      <p:sp>
        <p:nvSpPr>
          <p:cNvPr id="3" name="Slide Number Placeholder 2">
            <a:extLst>
              <a:ext uri="{FF2B5EF4-FFF2-40B4-BE49-F238E27FC236}">
                <a16:creationId xmlns:a16="http://schemas.microsoft.com/office/drawing/2014/main" id="{1CA80BA4-1B17-8DB8-E98B-D9397844F4B2}"/>
              </a:ext>
            </a:extLst>
          </p:cNvPr>
          <p:cNvSpPr>
            <a:spLocks noGrp="1"/>
          </p:cNvSpPr>
          <p:nvPr>
            <p:ph type="sldNum" sz="quarter" idx="4"/>
          </p:nvPr>
        </p:nvSpPr>
        <p:spPr/>
        <p:txBody>
          <a:bodyPr/>
          <a:lstStyle/>
          <a:p>
            <a:fld id="{B6F15528-21DE-4FAA-801E-634DDDAF4B2B}" type="slidenum">
              <a:rPr lang="en-GB" sz="4400" smtClean="0">
                <a:solidFill>
                  <a:srgbClr val="05281F"/>
                </a:solidFill>
                <a:latin typeface="Founders Grotesk" panose="020B0503030202060203" pitchFamily="34" charset="77"/>
              </a:rPr>
              <a:pPr/>
              <a:t>9</a:t>
            </a:fld>
            <a:endParaRPr lang="en-GB" sz="4400">
              <a:solidFill>
                <a:srgbClr val="05281F"/>
              </a:solidFill>
              <a:latin typeface="Founders Grotesk" panose="020B0503030202060203" pitchFamily="34" charset="77"/>
            </a:endParaRPr>
          </a:p>
        </p:txBody>
      </p:sp>
      <p:sp>
        <p:nvSpPr>
          <p:cNvPr id="4" name="object 3">
            <a:extLst>
              <a:ext uri="{FF2B5EF4-FFF2-40B4-BE49-F238E27FC236}">
                <a16:creationId xmlns:a16="http://schemas.microsoft.com/office/drawing/2014/main" id="{86F0F004-0060-177A-656A-9AC05FEE0994}"/>
              </a:ext>
            </a:extLst>
          </p:cNvPr>
          <p:cNvSpPr txBox="1">
            <a:spLocks/>
          </p:cNvSpPr>
          <p:nvPr/>
        </p:nvSpPr>
        <p:spPr>
          <a:xfrm>
            <a:off x="615553" y="628253"/>
            <a:ext cx="8522097" cy="2586477"/>
          </a:xfrm>
          <a:prstGeom prst="rect">
            <a:avLst/>
          </a:prstGeom>
        </p:spPr>
        <p:txBody>
          <a:bodyPr vert="horz" wrap="square" lIns="0" tIns="13335" rIns="0" bIns="0" rtlCol="0" anchor="t">
            <a:spAutoFit/>
          </a:bodyPr>
          <a:lstStyle>
            <a:lvl1pPr>
              <a:defRPr baseline="0">
                <a:latin typeface="Founders Grotesk" panose="020B0503030202060203" pitchFamily="34" charset="77"/>
                <a:ea typeface="+mj-ea"/>
                <a:cs typeface="+mj-cs"/>
              </a:defRPr>
            </a:lvl1pPr>
          </a:lstStyle>
          <a:p>
            <a:pPr>
              <a:lnSpc>
                <a:spcPts val="6600"/>
              </a:lnSpc>
              <a:spcBef>
                <a:spcPts val="105"/>
              </a:spcBef>
            </a:pPr>
            <a:r>
              <a:rPr lang="en-GB" sz="7250" spc="20">
                <a:solidFill>
                  <a:srgbClr val="05291F"/>
                </a:solidFill>
                <a:latin typeface="Founders Grotesk"/>
              </a:rPr>
              <a:t>05.</a:t>
            </a:r>
            <a:br>
              <a:rPr lang="en-GB" sz="7250">
                <a:latin typeface="Founders Grotesk"/>
              </a:rPr>
            </a:br>
            <a:r>
              <a:rPr lang="en-GB" sz="7250">
                <a:solidFill>
                  <a:srgbClr val="05291F"/>
                </a:solidFill>
                <a:latin typeface="Founders Grotesk"/>
              </a:rPr>
              <a:t>Stress, Isolation, and Belonging </a:t>
            </a:r>
            <a:endParaRPr lang="en-GB" sz="7250"/>
          </a:p>
        </p:txBody>
      </p:sp>
      <p:sp>
        <p:nvSpPr>
          <p:cNvPr id="5" name="object 4">
            <a:extLst>
              <a:ext uri="{FF2B5EF4-FFF2-40B4-BE49-F238E27FC236}">
                <a16:creationId xmlns:a16="http://schemas.microsoft.com/office/drawing/2014/main" id="{B9C721D8-D056-A5D0-58F7-6933ECDB1615}"/>
              </a:ext>
            </a:extLst>
          </p:cNvPr>
          <p:cNvSpPr txBox="1"/>
          <p:nvPr/>
        </p:nvSpPr>
        <p:spPr>
          <a:xfrm>
            <a:off x="635707" y="3314058"/>
            <a:ext cx="7130343" cy="7072449"/>
          </a:xfrm>
          <a:prstGeom prst="rect">
            <a:avLst/>
          </a:prstGeom>
        </p:spPr>
        <p:txBody>
          <a:bodyPr vert="horz" wrap="square" lIns="0" tIns="54610" rIns="0" bIns="0" rtlCol="0">
            <a:spAutoFit/>
          </a:bodyPr>
          <a:lstStyle/>
          <a:p>
            <a:r>
              <a:rPr lang="en-US" sz="2400"/>
              <a:t>A sense of belonging—feeling included, having people to talk about your problems with, and feeling understood—is critical for promoting the wellbeing of young people. </a:t>
            </a:r>
          </a:p>
          <a:p>
            <a:endParaRPr lang="en-US" sz="2400"/>
          </a:p>
          <a:p>
            <a:r>
              <a:rPr lang="en-US" sz="2400"/>
              <a:t>When young people don’t have that sense of belonging, or places and people where they feel understood, they tend to be more stressed, less motivated, and more likely to self isolate. This can lead them to withdraw from friends and school and lean towards things like drug use to release their sense of stress. </a:t>
            </a:r>
          </a:p>
          <a:p>
            <a:endParaRPr lang="en-US" sz="2400"/>
          </a:p>
          <a:p>
            <a:r>
              <a:rPr lang="en-US" sz="2400"/>
              <a:t>Experiences of violence can also perpetuate self isolation, as trauma may lead them to want to spend more time alone. When young people self-isolate they lose out on spaces for connection and inclusion which can may it demotivating to engage and connect with others.  </a:t>
            </a:r>
          </a:p>
        </p:txBody>
      </p:sp>
      <p:pic>
        <p:nvPicPr>
          <p:cNvPr id="8" name="Picture 7">
            <a:extLst>
              <a:ext uri="{FF2B5EF4-FFF2-40B4-BE49-F238E27FC236}">
                <a16:creationId xmlns:a16="http://schemas.microsoft.com/office/drawing/2014/main" id="{70ACACF1-8D68-FE9B-45DC-13537962B93F}"/>
              </a:ext>
            </a:extLst>
          </p:cNvPr>
          <p:cNvPicPr>
            <a:picLocks noChangeAspect="1"/>
          </p:cNvPicPr>
          <p:nvPr/>
        </p:nvPicPr>
        <p:blipFill>
          <a:blip r:embed="rId2"/>
          <a:stretch>
            <a:fillRect/>
          </a:stretch>
        </p:blipFill>
        <p:spPr>
          <a:xfrm>
            <a:off x="17584102" y="628253"/>
            <a:ext cx="1924599" cy="1568192"/>
          </a:xfrm>
          <a:prstGeom prst="rect">
            <a:avLst/>
          </a:prstGeom>
        </p:spPr>
      </p:pic>
      <p:pic>
        <p:nvPicPr>
          <p:cNvPr id="7" name="Picture 6">
            <a:extLst>
              <a:ext uri="{FF2B5EF4-FFF2-40B4-BE49-F238E27FC236}">
                <a16:creationId xmlns:a16="http://schemas.microsoft.com/office/drawing/2014/main" id="{3F4859D5-AB36-7709-7570-15C9500CE288}"/>
              </a:ext>
            </a:extLst>
          </p:cNvPr>
          <p:cNvPicPr>
            <a:picLocks noChangeAspect="1"/>
          </p:cNvPicPr>
          <p:nvPr/>
        </p:nvPicPr>
        <p:blipFill>
          <a:blip r:embed="rId3"/>
          <a:stretch>
            <a:fillRect/>
          </a:stretch>
        </p:blipFill>
        <p:spPr>
          <a:xfrm>
            <a:off x="8042780" y="967868"/>
            <a:ext cx="12094727" cy="9278312"/>
          </a:xfrm>
          <a:prstGeom prst="rect">
            <a:avLst/>
          </a:prstGeom>
        </p:spPr>
      </p:pic>
    </p:spTree>
    <p:extLst>
      <p:ext uri="{BB962C8B-B14F-4D97-AF65-F5344CB8AC3E}">
        <p14:creationId xmlns:p14="http://schemas.microsoft.com/office/powerpoint/2010/main" val="29996892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8BFF69E-2AF2-818B-9057-AE1267254D8A}"/>
              </a:ext>
            </a:extLst>
          </p:cNvPr>
          <p:cNvSpPr>
            <a:spLocks noGrp="1"/>
          </p:cNvSpPr>
          <p:nvPr>
            <p:ph type="ftr" sz="quarter" idx="3"/>
          </p:nvPr>
        </p:nvSpPr>
        <p:spPr/>
        <p:txBody>
          <a:bodyPr/>
          <a:lstStyle/>
          <a:p>
            <a:pPr algn="l"/>
            <a:r>
              <a:rPr lang="en-GB" sz="4400">
                <a:solidFill>
                  <a:srgbClr val="05281F"/>
                </a:solidFill>
                <a:latin typeface="Founders Grotesk" panose="020B0503030202060203" pitchFamily="34" charset="77"/>
              </a:rPr>
              <a:t>Kailo</a:t>
            </a:r>
          </a:p>
        </p:txBody>
      </p:sp>
      <p:sp>
        <p:nvSpPr>
          <p:cNvPr id="3" name="Slide Number Placeholder 2">
            <a:extLst>
              <a:ext uri="{FF2B5EF4-FFF2-40B4-BE49-F238E27FC236}">
                <a16:creationId xmlns:a16="http://schemas.microsoft.com/office/drawing/2014/main" id="{1CA80BA4-1B17-8DB8-E98B-D9397844F4B2}"/>
              </a:ext>
            </a:extLst>
          </p:cNvPr>
          <p:cNvSpPr>
            <a:spLocks noGrp="1"/>
          </p:cNvSpPr>
          <p:nvPr>
            <p:ph type="sldNum" sz="quarter" idx="4"/>
          </p:nvPr>
        </p:nvSpPr>
        <p:spPr/>
        <p:txBody>
          <a:bodyPr/>
          <a:lstStyle/>
          <a:p>
            <a:fld id="{B6F15528-21DE-4FAA-801E-634DDDAF4B2B}" type="slidenum">
              <a:rPr lang="en-GB" sz="4400" smtClean="0">
                <a:solidFill>
                  <a:srgbClr val="05281F"/>
                </a:solidFill>
                <a:latin typeface="Founders Grotesk" panose="020B0503030202060203" pitchFamily="34" charset="77"/>
              </a:rPr>
              <a:pPr/>
              <a:t>10</a:t>
            </a:fld>
            <a:endParaRPr lang="en-GB" sz="4400">
              <a:solidFill>
                <a:srgbClr val="05281F"/>
              </a:solidFill>
              <a:latin typeface="Founders Grotesk" panose="020B0503030202060203" pitchFamily="34" charset="77"/>
            </a:endParaRPr>
          </a:p>
        </p:txBody>
      </p:sp>
      <p:sp>
        <p:nvSpPr>
          <p:cNvPr id="4" name="object 3">
            <a:extLst>
              <a:ext uri="{FF2B5EF4-FFF2-40B4-BE49-F238E27FC236}">
                <a16:creationId xmlns:a16="http://schemas.microsoft.com/office/drawing/2014/main" id="{86F0F004-0060-177A-656A-9AC05FEE0994}"/>
              </a:ext>
            </a:extLst>
          </p:cNvPr>
          <p:cNvSpPr txBox="1">
            <a:spLocks/>
          </p:cNvSpPr>
          <p:nvPr/>
        </p:nvSpPr>
        <p:spPr>
          <a:xfrm>
            <a:off x="615553" y="628253"/>
            <a:ext cx="8522097" cy="2586477"/>
          </a:xfrm>
          <a:prstGeom prst="rect">
            <a:avLst/>
          </a:prstGeom>
        </p:spPr>
        <p:txBody>
          <a:bodyPr vert="horz" wrap="square" lIns="0" tIns="13335" rIns="0" bIns="0" rtlCol="0">
            <a:spAutoFit/>
          </a:bodyPr>
          <a:lstStyle>
            <a:lvl1pPr>
              <a:defRPr baseline="0">
                <a:latin typeface="Founders Grotesk" panose="020B0503030202060203" pitchFamily="34" charset="77"/>
                <a:ea typeface="+mj-ea"/>
                <a:cs typeface="+mj-cs"/>
              </a:defRPr>
            </a:lvl1pPr>
          </a:lstStyle>
          <a:p>
            <a:pPr>
              <a:lnSpc>
                <a:spcPts val="6600"/>
              </a:lnSpc>
              <a:spcBef>
                <a:spcPts val="105"/>
              </a:spcBef>
            </a:pPr>
            <a:r>
              <a:rPr lang="en-GB" sz="7250" spc="20">
                <a:solidFill>
                  <a:srgbClr val="05291F"/>
                </a:solidFill>
              </a:rPr>
              <a:t>06.</a:t>
            </a:r>
            <a:br>
              <a:rPr lang="en-GB" sz="7250"/>
            </a:br>
            <a:r>
              <a:rPr lang="en-GB" sz="7250">
                <a:solidFill>
                  <a:srgbClr val="05291F"/>
                </a:solidFill>
              </a:rPr>
              <a:t>Social Media and Connection</a:t>
            </a:r>
            <a:endParaRPr lang="en-GB" sz="7250"/>
          </a:p>
        </p:txBody>
      </p:sp>
      <p:sp>
        <p:nvSpPr>
          <p:cNvPr id="5" name="object 4">
            <a:extLst>
              <a:ext uri="{FF2B5EF4-FFF2-40B4-BE49-F238E27FC236}">
                <a16:creationId xmlns:a16="http://schemas.microsoft.com/office/drawing/2014/main" id="{B9C721D8-D056-A5D0-58F7-6933ECDB1615}"/>
              </a:ext>
            </a:extLst>
          </p:cNvPr>
          <p:cNvSpPr txBox="1"/>
          <p:nvPr/>
        </p:nvSpPr>
        <p:spPr>
          <a:xfrm>
            <a:off x="635707" y="3314058"/>
            <a:ext cx="10657250" cy="6703117"/>
          </a:xfrm>
          <a:prstGeom prst="rect">
            <a:avLst/>
          </a:prstGeom>
        </p:spPr>
        <p:txBody>
          <a:bodyPr vert="horz" wrap="square" lIns="0" tIns="54610" rIns="0" bIns="0" rtlCol="0">
            <a:spAutoFit/>
          </a:bodyPr>
          <a:lstStyle/>
          <a:p>
            <a:r>
              <a:rPr lang="en-US" sz="2400"/>
              <a:t>Self-isolation and spending time alone can lead to more time using social media. Young people in the small circle saw the use of social media to have varying influences on a sense of connection. In some ways social media can lead young people to be less productive and lose motivation—leading them to spend more time alone and feel less included and supported by friends. </a:t>
            </a:r>
          </a:p>
          <a:p>
            <a:endParaRPr lang="en-US" sz="2400"/>
          </a:p>
          <a:p>
            <a:r>
              <a:rPr lang="en-US" sz="2400"/>
              <a:t>However, social media can also give young people a space to connect with people online and build online spaces where they can feel supported and included. </a:t>
            </a:r>
          </a:p>
          <a:p>
            <a:endParaRPr lang="en-US" sz="2400"/>
          </a:p>
          <a:p>
            <a:r>
              <a:rPr lang="en-US" sz="2400"/>
              <a:t>Spending more time on social media, however, was also described to make young people feel less happy and lose a sense of inner peace. And the less happy they felt, the more likely they were to engage more with social media. </a:t>
            </a:r>
          </a:p>
          <a:p>
            <a:endParaRPr lang="en-US" sz="2400"/>
          </a:p>
          <a:p>
            <a:r>
              <a:rPr lang="en-US" sz="2400"/>
              <a:t>Finally, social media can also be a tool around experiences of violence. As young people described using snapchat to “call for backup” and also record or share conflict or fights. This impacts upon their feelings of safety and stress levels. </a:t>
            </a:r>
          </a:p>
        </p:txBody>
      </p:sp>
      <p:pic>
        <p:nvPicPr>
          <p:cNvPr id="8" name="Picture 7">
            <a:extLst>
              <a:ext uri="{FF2B5EF4-FFF2-40B4-BE49-F238E27FC236}">
                <a16:creationId xmlns:a16="http://schemas.microsoft.com/office/drawing/2014/main" id="{70ACACF1-8D68-FE9B-45DC-13537962B93F}"/>
              </a:ext>
            </a:extLst>
          </p:cNvPr>
          <p:cNvPicPr>
            <a:picLocks noChangeAspect="1"/>
          </p:cNvPicPr>
          <p:nvPr/>
        </p:nvPicPr>
        <p:blipFill>
          <a:blip r:embed="rId2"/>
          <a:stretch>
            <a:fillRect/>
          </a:stretch>
        </p:blipFill>
        <p:spPr>
          <a:xfrm>
            <a:off x="9843465" y="628253"/>
            <a:ext cx="1924599" cy="1568192"/>
          </a:xfrm>
          <a:prstGeom prst="rect">
            <a:avLst/>
          </a:prstGeom>
        </p:spPr>
      </p:pic>
      <p:pic>
        <p:nvPicPr>
          <p:cNvPr id="6" name="Picture 5">
            <a:extLst>
              <a:ext uri="{FF2B5EF4-FFF2-40B4-BE49-F238E27FC236}">
                <a16:creationId xmlns:a16="http://schemas.microsoft.com/office/drawing/2014/main" id="{F01B6C33-E1D2-6C5D-A780-63D7E20C8424}"/>
              </a:ext>
            </a:extLst>
          </p:cNvPr>
          <p:cNvPicPr>
            <a:picLocks noChangeAspect="1"/>
          </p:cNvPicPr>
          <p:nvPr/>
        </p:nvPicPr>
        <p:blipFill>
          <a:blip r:embed="rId3"/>
          <a:stretch>
            <a:fillRect/>
          </a:stretch>
        </p:blipFill>
        <p:spPr>
          <a:xfrm>
            <a:off x="11768064" y="282563"/>
            <a:ext cx="8336036" cy="10744224"/>
          </a:xfrm>
          <a:prstGeom prst="rect">
            <a:avLst/>
          </a:prstGeom>
        </p:spPr>
      </p:pic>
    </p:spTree>
    <p:extLst>
      <p:ext uri="{BB962C8B-B14F-4D97-AF65-F5344CB8AC3E}">
        <p14:creationId xmlns:p14="http://schemas.microsoft.com/office/powerpoint/2010/main" val="36722983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8BFF69E-2AF2-818B-9057-AE1267254D8A}"/>
              </a:ext>
            </a:extLst>
          </p:cNvPr>
          <p:cNvSpPr>
            <a:spLocks noGrp="1"/>
          </p:cNvSpPr>
          <p:nvPr>
            <p:ph type="ftr" sz="quarter" idx="3"/>
          </p:nvPr>
        </p:nvSpPr>
        <p:spPr/>
        <p:txBody>
          <a:bodyPr/>
          <a:lstStyle/>
          <a:p>
            <a:pPr algn="l"/>
            <a:r>
              <a:rPr lang="en-GB" sz="4400">
                <a:solidFill>
                  <a:srgbClr val="05281F"/>
                </a:solidFill>
                <a:latin typeface="Founders Grotesk" panose="020B0503030202060203" pitchFamily="34" charset="77"/>
              </a:rPr>
              <a:t>Kailo</a:t>
            </a:r>
          </a:p>
        </p:txBody>
      </p:sp>
      <p:sp>
        <p:nvSpPr>
          <p:cNvPr id="3" name="Slide Number Placeholder 2">
            <a:extLst>
              <a:ext uri="{FF2B5EF4-FFF2-40B4-BE49-F238E27FC236}">
                <a16:creationId xmlns:a16="http://schemas.microsoft.com/office/drawing/2014/main" id="{1CA80BA4-1B17-8DB8-E98B-D9397844F4B2}"/>
              </a:ext>
            </a:extLst>
          </p:cNvPr>
          <p:cNvSpPr>
            <a:spLocks noGrp="1"/>
          </p:cNvSpPr>
          <p:nvPr>
            <p:ph type="sldNum" sz="quarter" idx="4"/>
          </p:nvPr>
        </p:nvSpPr>
        <p:spPr/>
        <p:txBody>
          <a:bodyPr/>
          <a:lstStyle/>
          <a:p>
            <a:fld id="{B6F15528-21DE-4FAA-801E-634DDDAF4B2B}" type="slidenum">
              <a:rPr lang="en-GB" sz="4400" smtClean="0">
                <a:solidFill>
                  <a:srgbClr val="05281F"/>
                </a:solidFill>
                <a:latin typeface="Founders Grotesk" panose="020B0503030202060203" pitchFamily="34" charset="77"/>
              </a:rPr>
              <a:pPr/>
              <a:t>11</a:t>
            </a:fld>
            <a:endParaRPr lang="en-GB" sz="4400">
              <a:solidFill>
                <a:srgbClr val="05281F"/>
              </a:solidFill>
              <a:latin typeface="Founders Grotesk" panose="020B0503030202060203" pitchFamily="34" charset="77"/>
            </a:endParaRPr>
          </a:p>
        </p:txBody>
      </p:sp>
      <p:sp>
        <p:nvSpPr>
          <p:cNvPr id="4" name="object 3">
            <a:extLst>
              <a:ext uri="{FF2B5EF4-FFF2-40B4-BE49-F238E27FC236}">
                <a16:creationId xmlns:a16="http://schemas.microsoft.com/office/drawing/2014/main" id="{86F0F004-0060-177A-656A-9AC05FEE0994}"/>
              </a:ext>
            </a:extLst>
          </p:cNvPr>
          <p:cNvSpPr txBox="1">
            <a:spLocks/>
          </p:cNvSpPr>
          <p:nvPr/>
        </p:nvSpPr>
        <p:spPr>
          <a:xfrm>
            <a:off x="615553" y="628253"/>
            <a:ext cx="8522097" cy="2586477"/>
          </a:xfrm>
          <a:prstGeom prst="rect">
            <a:avLst/>
          </a:prstGeom>
        </p:spPr>
        <p:txBody>
          <a:bodyPr vert="horz" wrap="square" lIns="0" tIns="13335" rIns="0" bIns="0" rtlCol="0">
            <a:spAutoFit/>
          </a:bodyPr>
          <a:lstStyle>
            <a:lvl1pPr>
              <a:defRPr baseline="0">
                <a:latin typeface="Founders Grotesk" panose="020B0503030202060203" pitchFamily="34" charset="77"/>
                <a:ea typeface="+mj-ea"/>
                <a:cs typeface="+mj-cs"/>
              </a:defRPr>
            </a:lvl1pPr>
          </a:lstStyle>
          <a:p>
            <a:pPr>
              <a:lnSpc>
                <a:spcPts val="6600"/>
              </a:lnSpc>
              <a:spcBef>
                <a:spcPts val="105"/>
              </a:spcBef>
            </a:pPr>
            <a:r>
              <a:rPr lang="en-GB" sz="7250" spc="20">
                <a:solidFill>
                  <a:srgbClr val="05291F"/>
                </a:solidFill>
              </a:rPr>
              <a:t>07.</a:t>
            </a:r>
            <a:br>
              <a:rPr lang="en-GB" sz="7250"/>
            </a:br>
            <a:r>
              <a:rPr lang="en-GB" sz="7250">
                <a:solidFill>
                  <a:srgbClr val="05291F"/>
                </a:solidFill>
              </a:rPr>
              <a:t>Connection with Parents and Adults</a:t>
            </a:r>
            <a:endParaRPr lang="en-GB" sz="7250"/>
          </a:p>
        </p:txBody>
      </p:sp>
      <p:sp>
        <p:nvSpPr>
          <p:cNvPr id="5" name="object 4">
            <a:extLst>
              <a:ext uri="{FF2B5EF4-FFF2-40B4-BE49-F238E27FC236}">
                <a16:creationId xmlns:a16="http://schemas.microsoft.com/office/drawing/2014/main" id="{B9C721D8-D056-A5D0-58F7-6933ECDB1615}"/>
              </a:ext>
            </a:extLst>
          </p:cNvPr>
          <p:cNvSpPr txBox="1"/>
          <p:nvPr/>
        </p:nvSpPr>
        <p:spPr>
          <a:xfrm>
            <a:off x="635707" y="3314058"/>
            <a:ext cx="8522097" cy="6703117"/>
          </a:xfrm>
          <a:prstGeom prst="rect">
            <a:avLst/>
          </a:prstGeom>
        </p:spPr>
        <p:txBody>
          <a:bodyPr vert="horz" wrap="square" lIns="0" tIns="54610" rIns="0" bIns="0" rtlCol="0">
            <a:spAutoFit/>
          </a:bodyPr>
          <a:lstStyle/>
          <a:p>
            <a:endParaRPr lang="en-US" sz="2400" b="1"/>
          </a:p>
          <a:p>
            <a:r>
              <a:rPr lang="en-US" sz="2400"/>
              <a:t>Feeling understood is a central factor shaping young peoples’ wellbeing in Newham. When young people are treated equally to adults (and feel respected) then they are more likely to feel that their voice matters and can compromise and feel understood by adults. This supports their sense of happiness and reduces stress and conflict. </a:t>
            </a:r>
          </a:p>
          <a:p>
            <a:endParaRPr lang="en-US" sz="2400"/>
          </a:p>
          <a:p>
            <a:r>
              <a:rPr lang="en-US" sz="2400"/>
              <a:t>When young people feel understood and happy, it supports their sense of inner peace and can increase their sense of connection with their family. Feeling connected to their family is also central to supporting their mental wellbeing. </a:t>
            </a:r>
          </a:p>
          <a:p>
            <a:endParaRPr lang="en-US" sz="2400"/>
          </a:p>
          <a:p>
            <a:r>
              <a:rPr lang="en-US" sz="2400"/>
              <a:t>However, influences like strict parents may make young people feel less understood and may influence for them to engage less in spaces and social media platforms (which can have both supportive and unsupportive impacts on their wellbeing). </a:t>
            </a:r>
          </a:p>
        </p:txBody>
      </p:sp>
      <p:pic>
        <p:nvPicPr>
          <p:cNvPr id="8" name="Picture 7">
            <a:extLst>
              <a:ext uri="{FF2B5EF4-FFF2-40B4-BE49-F238E27FC236}">
                <a16:creationId xmlns:a16="http://schemas.microsoft.com/office/drawing/2014/main" id="{70ACACF1-8D68-FE9B-45DC-13537962B93F}"/>
              </a:ext>
            </a:extLst>
          </p:cNvPr>
          <p:cNvPicPr>
            <a:picLocks noChangeAspect="1"/>
          </p:cNvPicPr>
          <p:nvPr/>
        </p:nvPicPr>
        <p:blipFill>
          <a:blip r:embed="rId2"/>
          <a:stretch>
            <a:fillRect/>
          </a:stretch>
        </p:blipFill>
        <p:spPr>
          <a:xfrm>
            <a:off x="10585452" y="7819832"/>
            <a:ext cx="1924599" cy="1568192"/>
          </a:xfrm>
          <a:prstGeom prst="rect">
            <a:avLst/>
          </a:prstGeom>
        </p:spPr>
      </p:pic>
      <p:pic>
        <p:nvPicPr>
          <p:cNvPr id="7" name="Picture 6">
            <a:extLst>
              <a:ext uri="{FF2B5EF4-FFF2-40B4-BE49-F238E27FC236}">
                <a16:creationId xmlns:a16="http://schemas.microsoft.com/office/drawing/2014/main" id="{0067CB1E-62ED-D37D-1736-5944D904CFC0}"/>
              </a:ext>
            </a:extLst>
          </p:cNvPr>
          <p:cNvPicPr>
            <a:picLocks noChangeAspect="1"/>
          </p:cNvPicPr>
          <p:nvPr/>
        </p:nvPicPr>
        <p:blipFill>
          <a:blip r:embed="rId3"/>
          <a:stretch>
            <a:fillRect/>
          </a:stretch>
        </p:blipFill>
        <p:spPr>
          <a:xfrm>
            <a:off x="8354547" y="361490"/>
            <a:ext cx="11816204" cy="9026534"/>
          </a:xfrm>
          <a:prstGeom prst="rect">
            <a:avLst/>
          </a:prstGeom>
        </p:spPr>
      </p:pic>
    </p:spTree>
    <p:extLst>
      <p:ext uri="{BB962C8B-B14F-4D97-AF65-F5344CB8AC3E}">
        <p14:creationId xmlns:p14="http://schemas.microsoft.com/office/powerpoint/2010/main" val="16023167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
            <a:ext cx="20093940" cy="11543030"/>
          </a:xfrm>
          <a:custGeom>
            <a:avLst/>
            <a:gdLst/>
            <a:ahLst/>
            <a:cxnLst/>
            <a:rect l="l" t="t" r="r" b="b"/>
            <a:pathLst>
              <a:path w="20093940" h="11298555">
                <a:moveTo>
                  <a:pt x="20093629" y="0"/>
                </a:moveTo>
                <a:lnTo>
                  <a:pt x="0" y="0"/>
                </a:lnTo>
                <a:lnTo>
                  <a:pt x="0" y="11298074"/>
                </a:lnTo>
                <a:lnTo>
                  <a:pt x="20093629" y="11298074"/>
                </a:lnTo>
                <a:lnTo>
                  <a:pt x="20093629" y="0"/>
                </a:lnTo>
                <a:close/>
              </a:path>
            </a:pathLst>
          </a:custGeom>
          <a:solidFill>
            <a:srgbClr val="FF6E4A"/>
          </a:solidFill>
        </p:spPr>
        <p:txBody>
          <a:bodyPr wrap="square" lIns="0" tIns="0" rIns="0" bIns="0" rtlCol="0"/>
          <a:lstStyle/>
          <a:p>
            <a:endParaRPr/>
          </a:p>
        </p:txBody>
      </p:sp>
      <p:sp>
        <p:nvSpPr>
          <p:cNvPr id="3" name="object 3"/>
          <p:cNvSpPr txBox="1"/>
          <p:nvPr/>
        </p:nvSpPr>
        <p:spPr>
          <a:xfrm>
            <a:off x="615553" y="628497"/>
            <a:ext cx="7464425" cy="2772747"/>
          </a:xfrm>
          <a:prstGeom prst="rect">
            <a:avLst/>
          </a:prstGeom>
        </p:spPr>
        <p:txBody>
          <a:bodyPr vert="horz" wrap="square" lIns="0" tIns="13335" rIns="0" bIns="0" rtlCol="0">
            <a:spAutoFit/>
          </a:bodyPr>
          <a:lstStyle/>
          <a:p>
            <a:pPr marL="12700">
              <a:lnSpc>
                <a:spcPct val="75000"/>
              </a:lnSpc>
              <a:spcBef>
                <a:spcPts val="105"/>
              </a:spcBef>
            </a:pPr>
            <a:r>
              <a:rPr sz="11700" spc="-25">
                <a:solidFill>
                  <a:srgbClr val="FFFFFF"/>
                </a:solidFill>
                <a:latin typeface="Founders Grotesk"/>
                <a:cs typeface="Founders Grotesk"/>
              </a:rPr>
              <a:t>02</a:t>
            </a:r>
            <a:endParaRPr sz="11700">
              <a:latin typeface="Founders Grotesk"/>
              <a:cs typeface="Founders Grotesk"/>
            </a:endParaRPr>
          </a:p>
          <a:p>
            <a:pPr marL="12700">
              <a:lnSpc>
                <a:spcPct val="75000"/>
              </a:lnSpc>
            </a:pPr>
            <a:r>
              <a:rPr lang="en-GB" sz="11700">
                <a:solidFill>
                  <a:srgbClr val="FFFFFF"/>
                </a:solidFill>
                <a:latin typeface="Founders Grotesk"/>
                <a:cs typeface="Founders Grotesk"/>
              </a:rPr>
              <a:t>Key Insights </a:t>
            </a:r>
            <a:endParaRPr sz="11700">
              <a:latin typeface="Founders Grotesk"/>
              <a:cs typeface="Founders Grotesk"/>
            </a:endParaRPr>
          </a:p>
        </p:txBody>
      </p:sp>
      <p:sp>
        <p:nvSpPr>
          <p:cNvPr id="4" name="object 4"/>
          <p:cNvSpPr/>
          <p:nvPr/>
        </p:nvSpPr>
        <p:spPr>
          <a:xfrm>
            <a:off x="628243" y="10031114"/>
            <a:ext cx="995044" cy="649605"/>
          </a:xfrm>
          <a:custGeom>
            <a:avLst/>
            <a:gdLst/>
            <a:ahLst/>
            <a:cxnLst/>
            <a:rect l="l" t="t" r="r" b="b"/>
            <a:pathLst>
              <a:path w="995044" h="649604">
                <a:moveTo>
                  <a:pt x="530885" y="637057"/>
                </a:moveTo>
                <a:lnTo>
                  <a:pt x="226517" y="280111"/>
                </a:lnTo>
                <a:lnTo>
                  <a:pt x="500557" y="0"/>
                </a:lnTo>
                <a:lnTo>
                  <a:pt x="396392" y="0"/>
                </a:lnTo>
                <a:lnTo>
                  <a:pt x="87972" y="314477"/>
                </a:lnTo>
                <a:lnTo>
                  <a:pt x="87972" y="0"/>
                </a:lnTo>
                <a:lnTo>
                  <a:pt x="0" y="0"/>
                </a:lnTo>
                <a:lnTo>
                  <a:pt x="0" y="637057"/>
                </a:lnTo>
                <a:lnTo>
                  <a:pt x="87972" y="637057"/>
                </a:lnTo>
                <a:lnTo>
                  <a:pt x="87972" y="409536"/>
                </a:lnTo>
                <a:lnTo>
                  <a:pt x="161798" y="334708"/>
                </a:lnTo>
                <a:lnTo>
                  <a:pt x="424713" y="637057"/>
                </a:lnTo>
                <a:lnTo>
                  <a:pt x="530885" y="637057"/>
                </a:lnTo>
                <a:close/>
              </a:path>
              <a:path w="995044" h="649604">
                <a:moveTo>
                  <a:pt x="995032" y="574370"/>
                </a:moveTo>
                <a:lnTo>
                  <a:pt x="985329" y="578929"/>
                </a:lnTo>
                <a:lnTo>
                  <a:pt x="975055" y="582079"/>
                </a:lnTo>
                <a:lnTo>
                  <a:pt x="965174" y="583895"/>
                </a:lnTo>
                <a:lnTo>
                  <a:pt x="956602" y="584479"/>
                </a:lnTo>
                <a:lnTo>
                  <a:pt x="942276" y="582383"/>
                </a:lnTo>
                <a:lnTo>
                  <a:pt x="931456" y="576008"/>
                </a:lnTo>
                <a:lnTo>
                  <a:pt x="924610" y="565277"/>
                </a:lnTo>
                <a:lnTo>
                  <a:pt x="923658" y="559193"/>
                </a:lnTo>
                <a:lnTo>
                  <a:pt x="922223" y="550100"/>
                </a:lnTo>
                <a:lnTo>
                  <a:pt x="922223" y="418630"/>
                </a:lnTo>
                <a:lnTo>
                  <a:pt x="922223" y="351904"/>
                </a:lnTo>
                <a:lnTo>
                  <a:pt x="916838" y="300418"/>
                </a:lnTo>
                <a:lnTo>
                  <a:pt x="901065" y="258229"/>
                </a:lnTo>
                <a:lnTo>
                  <a:pt x="892898" y="247751"/>
                </a:lnTo>
                <a:lnTo>
                  <a:pt x="875461" y="225374"/>
                </a:lnTo>
                <a:lnTo>
                  <a:pt x="840574" y="201866"/>
                </a:lnTo>
                <a:lnTo>
                  <a:pt x="796988" y="187744"/>
                </a:lnTo>
                <a:lnTo>
                  <a:pt x="745261" y="183032"/>
                </a:lnTo>
                <a:lnTo>
                  <a:pt x="687463" y="190004"/>
                </a:lnTo>
                <a:lnTo>
                  <a:pt x="639368" y="209689"/>
                </a:lnTo>
                <a:lnTo>
                  <a:pt x="601472" y="240245"/>
                </a:lnTo>
                <a:lnTo>
                  <a:pt x="574243" y="279844"/>
                </a:lnTo>
                <a:lnTo>
                  <a:pt x="558190" y="326618"/>
                </a:lnTo>
                <a:lnTo>
                  <a:pt x="633018" y="336727"/>
                </a:lnTo>
                <a:lnTo>
                  <a:pt x="646988" y="301066"/>
                </a:lnTo>
                <a:lnTo>
                  <a:pt x="669671" y="272897"/>
                </a:lnTo>
                <a:lnTo>
                  <a:pt x="701840" y="254393"/>
                </a:lnTo>
                <a:lnTo>
                  <a:pt x="744258" y="247751"/>
                </a:lnTo>
                <a:lnTo>
                  <a:pt x="785444" y="254546"/>
                </a:lnTo>
                <a:lnTo>
                  <a:pt x="815924" y="274040"/>
                </a:lnTo>
                <a:lnTo>
                  <a:pt x="834834" y="304914"/>
                </a:lnTo>
                <a:lnTo>
                  <a:pt x="841324" y="345833"/>
                </a:lnTo>
                <a:lnTo>
                  <a:pt x="841324" y="363016"/>
                </a:lnTo>
                <a:lnTo>
                  <a:pt x="841324" y="418630"/>
                </a:lnTo>
                <a:lnTo>
                  <a:pt x="841324" y="439877"/>
                </a:lnTo>
                <a:lnTo>
                  <a:pt x="834504" y="489394"/>
                </a:lnTo>
                <a:lnTo>
                  <a:pt x="815340" y="530288"/>
                </a:lnTo>
                <a:lnTo>
                  <a:pt x="785850" y="561162"/>
                </a:lnTo>
                <a:lnTo>
                  <a:pt x="748004" y="580694"/>
                </a:lnTo>
                <a:lnTo>
                  <a:pt x="703808" y="587502"/>
                </a:lnTo>
                <a:lnTo>
                  <a:pt x="670623" y="582498"/>
                </a:lnTo>
                <a:lnTo>
                  <a:pt x="646925" y="568667"/>
                </a:lnTo>
                <a:lnTo>
                  <a:pt x="632701" y="547839"/>
                </a:lnTo>
                <a:lnTo>
                  <a:pt x="627964" y="521779"/>
                </a:lnTo>
                <a:lnTo>
                  <a:pt x="636003" y="488505"/>
                </a:lnTo>
                <a:lnTo>
                  <a:pt x="658926" y="466420"/>
                </a:lnTo>
                <a:lnTo>
                  <a:pt x="694944" y="451535"/>
                </a:lnTo>
                <a:lnTo>
                  <a:pt x="742238" y="439877"/>
                </a:lnTo>
                <a:lnTo>
                  <a:pt x="841324" y="418630"/>
                </a:lnTo>
                <a:lnTo>
                  <a:pt x="841324" y="363016"/>
                </a:lnTo>
                <a:lnTo>
                  <a:pt x="722007" y="387299"/>
                </a:lnTo>
                <a:lnTo>
                  <a:pt x="662724" y="401904"/>
                </a:lnTo>
                <a:lnTo>
                  <a:pt x="613486" y="421411"/>
                </a:lnTo>
                <a:lnTo>
                  <a:pt x="576097" y="447573"/>
                </a:lnTo>
                <a:lnTo>
                  <a:pt x="552348" y="482130"/>
                </a:lnTo>
                <a:lnTo>
                  <a:pt x="544029" y="526834"/>
                </a:lnTo>
                <a:lnTo>
                  <a:pt x="550506" y="568680"/>
                </a:lnTo>
                <a:lnTo>
                  <a:pt x="569112" y="602665"/>
                </a:lnTo>
                <a:lnTo>
                  <a:pt x="598639" y="627964"/>
                </a:lnTo>
                <a:lnTo>
                  <a:pt x="637870" y="643750"/>
                </a:lnTo>
                <a:lnTo>
                  <a:pt x="685609" y="649185"/>
                </a:lnTo>
                <a:lnTo>
                  <a:pt x="737285" y="642378"/>
                </a:lnTo>
                <a:lnTo>
                  <a:pt x="782802" y="623531"/>
                </a:lnTo>
                <a:lnTo>
                  <a:pt x="819416" y="595007"/>
                </a:lnTo>
                <a:lnTo>
                  <a:pt x="824649" y="587502"/>
                </a:lnTo>
                <a:lnTo>
                  <a:pt x="844372" y="559193"/>
                </a:lnTo>
                <a:lnTo>
                  <a:pt x="853059" y="594969"/>
                </a:lnTo>
                <a:lnTo>
                  <a:pt x="870661" y="622388"/>
                </a:lnTo>
                <a:lnTo>
                  <a:pt x="895845" y="639965"/>
                </a:lnTo>
                <a:lnTo>
                  <a:pt x="927290" y="646150"/>
                </a:lnTo>
                <a:lnTo>
                  <a:pt x="950239" y="644182"/>
                </a:lnTo>
                <a:lnTo>
                  <a:pt x="968362" y="638695"/>
                </a:lnTo>
                <a:lnTo>
                  <a:pt x="982878" y="630377"/>
                </a:lnTo>
                <a:lnTo>
                  <a:pt x="995032" y="619874"/>
                </a:lnTo>
                <a:lnTo>
                  <a:pt x="995032" y="584479"/>
                </a:lnTo>
                <a:lnTo>
                  <a:pt x="995032" y="574370"/>
                </a:lnTo>
                <a:close/>
              </a:path>
            </a:pathLst>
          </a:custGeom>
          <a:solidFill>
            <a:srgbClr val="FFFFFF"/>
          </a:solidFill>
        </p:spPr>
        <p:txBody>
          <a:bodyPr wrap="square" lIns="0" tIns="0" rIns="0" bIns="0" rtlCol="0"/>
          <a:lstStyle/>
          <a:p>
            <a:endParaRPr/>
          </a:p>
        </p:txBody>
      </p:sp>
      <p:sp>
        <p:nvSpPr>
          <p:cNvPr id="5" name="object 5"/>
          <p:cNvSpPr/>
          <p:nvPr/>
        </p:nvSpPr>
        <p:spPr>
          <a:xfrm>
            <a:off x="1674849" y="10031107"/>
            <a:ext cx="86995" cy="95250"/>
          </a:xfrm>
          <a:custGeom>
            <a:avLst/>
            <a:gdLst/>
            <a:ahLst/>
            <a:cxnLst/>
            <a:rect l="l" t="t" r="r" b="b"/>
            <a:pathLst>
              <a:path w="86994" h="95250">
                <a:moveTo>
                  <a:pt x="86960" y="0"/>
                </a:moveTo>
                <a:lnTo>
                  <a:pt x="0" y="0"/>
                </a:lnTo>
                <a:lnTo>
                  <a:pt x="0" y="95054"/>
                </a:lnTo>
                <a:lnTo>
                  <a:pt x="86960" y="95054"/>
                </a:lnTo>
                <a:lnTo>
                  <a:pt x="86960" y="0"/>
                </a:lnTo>
                <a:close/>
              </a:path>
            </a:pathLst>
          </a:custGeom>
          <a:solidFill>
            <a:srgbClr val="FFFFFF"/>
          </a:solidFill>
        </p:spPr>
        <p:txBody>
          <a:bodyPr wrap="square" lIns="0" tIns="0" rIns="0" bIns="0" rtlCol="0"/>
          <a:lstStyle/>
          <a:p>
            <a:endParaRPr/>
          </a:p>
        </p:txBody>
      </p:sp>
      <p:sp>
        <p:nvSpPr>
          <p:cNvPr id="6" name="object 6"/>
          <p:cNvSpPr/>
          <p:nvPr/>
        </p:nvSpPr>
        <p:spPr>
          <a:xfrm>
            <a:off x="1676870" y="10226264"/>
            <a:ext cx="84455" cy="441959"/>
          </a:xfrm>
          <a:custGeom>
            <a:avLst/>
            <a:gdLst/>
            <a:ahLst/>
            <a:cxnLst/>
            <a:rect l="l" t="t" r="r" b="b"/>
            <a:pathLst>
              <a:path w="84455" h="441959">
                <a:moveTo>
                  <a:pt x="83934" y="0"/>
                </a:moveTo>
                <a:lnTo>
                  <a:pt x="0" y="0"/>
                </a:lnTo>
                <a:lnTo>
                  <a:pt x="0" y="441902"/>
                </a:lnTo>
                <a:lnTo>
                  <a:pt x="83934" y="441902"/>
                </a:lnTo>
                <a:lnTo>
                  <a:pt x="83934" y="0"/>
                </a:lnTo>
                <a:close/>
              </a:path>
            </a:pathLst>
          </a:custGeom>
          <a:solidFill>
            <a:srgbClr val="FFFFFF"/>
          </a:solidFill>
        </p:spPr>
        <p:txBody>
          <a:bodyPr wrap="square" lIns="0" tIns="0" rIns="0" bIns="0" rtlCol="0"/>
          <a:lstStyle/>
          <a:p>
            <a:endParaRPr/>
          </a:p>
        </p:txBody>
      </p:sp>
      <p:sp>
        <p:nvSpPr>
          <p:cNvPr id="7" name="object 7"/>
          <p:cNvSpPr/>
          <p:nvPr/>
        </p:nvSpPr>
        <p:spPr>
          <a:xfrm>
            <a:off x="1837650" y="10031107"/>
            <a:ext cx="84455" cy="637540"/>
          </a:xfrm>
          <a:custGeom>
            <a:avLst/>
            <a:gdLst/>
            <a:ahLst/>
            <a:cxnLst/>
            <a:rect l="l" t="t" r="r" b="b"/>
            <a:pathLst>
              <a:path w="84455" h="637540">
                <a:moveTo>
                  <a:pt x="83934" y="0"/>
                </a:moveTo>
                <a:lnTo>
                  <a:pt x="0" y="0"/>
                </a:lnTo>
                <a:lnTo>
                  <a:pt x="0" y="637059"/>
                </a:lnTo>
                <a:lnTo>
                  <a:pt x="83934" y="637059"/>
                </a:lnTo>
                <a:lnTo>
                  <a:pt x="83934" y="0"/>
                </a:lnTo>
                <a:close/>
              </a:path>
            </a:pathLst>
          </a:custGeom>
          <a:solidFill>
            <a:srgbClr val="FFFFFF"/>
          </a:solidFill>
        </p:spPr>
        <p:txBody>
          <a:bodyPr wrap="square" lIns="0" tIns="0" rIns="0" bIns="0" rtlCol="0"/>
          <a:lstStyle/>
          <a:p>
            <a:endParaRPr/>
          </a:p>
        </p:txBody>
      </p:sp>
      <p:sp>
        <p:nvSpPr>
          <p:cNvPr id="8" name="object 8"/>
          <p:cNvSpPr/>
          <p:nvPr/>
        </p:nvSpPr>
        <p:spPr>
          <a:xfrm>
            <a:off x="1980239" y="10214128"/>
            <a:ext cx="451484" cy="466725"/>
          </a:xfrm>
          <a:custGeom>
            <a:avLst/>
            <a:gdLst/>
            <a:ahLst/>
            <a:cxnLst/>
            <a:rect l="l" t="t" r="r" b="b"/>
            <a:pathLst>
              <a:path w="451485" h="466725">
                <a:moveTo>
                  <a:pt x="224485" y="0"/>
                </a:moveTo>
                <a:lnTo>
                  <a:pt x="177678" y="4396"/>
                </a:lnTo>
                <a:lnTo>
                  <a:pt x="134805" y="17159"/>
                </a:lnTo>
                <a:lnTo>
                  <a:pt x="96578" y="37649"/>
                </a:lnTo>
                <a:lnTo>
                  <a:pt x="63706" y="65225"/>
                </a:lnTo>
                <a:lnTo>
                  <a:pt x="36901" y="99248"/>
                </a:lnTo>
                <a:lnTo>
                  <a:pt x="16874" y="139077"/>
                </a:lnTo>
                <a:lnTo>
                  <a:pt x="4337" y="184073"/>
                </a:lnTo>
                <a:lnTo>
                  <a:pt x="0" y="233594"/>
                </a:lnTo>
                <a:lnTo>
                  <a:pt x="4337" y="283073"/>
                </a:lnTo>
                <a:lnTo>
                  <a:pt x="16874" y="327953"/>
                </a:lnTo>
                <a:lnTo>
                  <a:pt x="36901" y="367620"/>
                </a:lnTo>
                <a:lnTo>
                  <a:pt x="63706" y="401456"/>
                </a:lnTo>
                <a:lnTo>
                  <a:pt x="96578" y="428846"/>
                </a:lnTo>
                <a:lnTo>
                  <a:pt x="134805" y="449173"/>
                </a:lnTo>
                <a:lnTo>
                  <a:pt x="177678" y="461821"/>
                </a:lnTo>
                <a:lnTo>
                  <a:pt x="224485" y="466174"/>
                </a:lnTo>
                <a:lnTo>
                  <a:pt x="271670" y="461821"/>
                </a:lnTo>
                <a:lnTo>
                  <a:pt x="314908" y="449173"/>
                </a:lnTo>
                <a:lnTo>
                  <a:pt x="353478" y="428846"/>
                </a:lnTo>
                <a:lnTo>
                  <a:pt x="386657" y="401453"/>
                </a:lnTo>
                <a:lnTo>
                  <a:pt x="224485" y="401453"/>
                </a:lnTo>
                <a:lnTo>
                  <a:pt x="175909" y="393413"/>
                </a:lnTo>
                <a:lnTo>
                  <a:pt x="137282" y="370617"/>
                </a:lnTo>
                <a:lnTo>
                  <a:pt x="109091" y="335056"/>
                </a:lnTo>
                <a:lnTo>
                  <a:pt x="91820" y="288719"/>
                </a:lnTo>
                <a:lnTo>
                  <a:pt x="85955" y="233594"/>
                </a:lnTo>
                <a:lnTo>
                  <a:pt x="91820" y="178084"/>
                </a:lnTo>
                <a:lnTo>
                  <a:pt x="109091" y="131699"/>
                </a:lnTo>
                <a:lnTo>
                  <a:pt x="137282" y="96282"/>
                </a:lnTo>
                <a:lnTo>
                  <a:pt x="175909" y="73680"/>
                </a:lnTo>
                <a:lnTo>
                  <a:pt x="224485" y="65736"/>
                </a:lnTo>
                <a:lnTo>
                  <a:pt x="387061" y="65736"/>
                </a:lnTo>
                <a:lnTo>
                  <a:pt x="386655" y="65225"/>
                </a:lnTo>
                <a:lnTo>
                  <a:pt x="353478" y="37649"/>
                </a:lnTo>
                <a:lnTo>
                  <a:pt x="314908" y="17159"/>
                </a:lnTo>
                <a:lnTo>
                  <a:pt x="271670" y="4396"/>
                </a:lnTo>
                <a:lnTo>
                  <a:pt x="224485" y="0"/>
                </a:lnTo>
                <a:close/>
              </a:path>
              <a:path w="451485" h="466725">
                <a:moveTo>
                  <a:pt x="387061" y="65736"/>
                </a:moveTo>
                <a:lnTo>
                  <a:pt x="224485" y="65736"/>
                </a:lnTo>
                <a:lnTo>
                  <a:pt x="273662" y="73680"/>
                </a:lnTo>
                <a:lnTo>
                  <a:pt x="312841" y="96282"/>
                </a:lnTo>
                <a:lnTo>
                  <a:pt x="341488" y="131699"/>
                </a:lnTo>
                <a:lnTo>
                  <a:pt x="359067" y="178084"/>
                </a:lnTo>
                <a:lnTo>
                  <a:pt x="365046" y="233594"/>
                </a:lnTo>
                <a:lnTo>
                  <a:pt x="359067" y="288719"/>
                </a:lnTo>
                <a:lnTo>
                  <a:pt x="341488" y="335056"/>
                </a:lnTo>
                <a:lnTo>
                  <a:pt x="312841" y="370617"/>
                </a:lnTo>
                <a:lnTo>
                  <a:pt x="273662" y="393413"/>
                </a:lnTo>
                <a:lnTo>
                  <a:pt x="224485" y="401453"/>
                </a:lnTo>
                <a:lnTo>
                  <a:pt x="386657" y="401453"/>
                </a:lnTo>
                <a:lnTo>
                  <a:pt x="413718" y="367620"/>
                </a:lnTo>
                <a:lnTo>
                  <a:pt x="433943" y="327953"/>
                </a:lnTo>
                <a:lnTo>
                  <a:pt x="446609" y="283073"/>
                </a:lnTo>
                <a:lnTo>
                  <a:pt x="450991" y="233594"/>
                </a:lnTo>
                <a:lnTo>
                  <a:pt x="446609" y="184073"/>
                </a:lnTo>
                <a:lnTo>
                  <a:pt x="433943" y="139077"/>
                </a:lnTo>
                <a:lnTo>
                  <a:pt x="413718" y="99248"/>
                </a:lnTo>
                <a:lnTo>
                  <a:pt x="387061" y="65736"/>
                </a:lnTo>
                <a:close/>
              </a:path>
            </a:pathLst>
          </a:custGeom>
          <a:solidFill>
            <a:srgbClr val="FFFFFF"/>
          </a:solidFill>
        </p:spPr>
        <p:txBody>
          <a:bodyPr wrap="square" lIns="0" tIns="0" rIns="0" bIns="0" rtlCol="0"/>
          <a:lstStyle/>
          <a:p>
            <a:endParaRPr/>
          </a:p>
        </p:txBody>
      </p:sp>
      <p:sp>
        <p:nvSpPr>
          <p:cNvPr id="12" name="TextBox 11">
            <a:extLst>
              <a:ext uri="{FF2B5EF4-FFF2-40B4-BE49-F238E27FC236}">
                <a16:creationId xmlns:a16="http://schemas.microsoft.com/office/drawing/2014/main" id="{A4B820B6-A9C8-3649-B3DE-C93EC36DEF56}"/>
              </a:ext>
            </a:extLst>
          </p:cNvPr>
          <p:cNvSpPr txBox="1"/>
          <p:nvPr/>
        </p:nvSpPr>
        <p:spPr>
          <a:xfrm>
            <a:off x="12551410" y="3140075"/>
            <a:ext cx="6873240" cy="9325630"/>
          </a:xfrm>
          <a:prstGeom prst="rect">
            <a:avLst/>
          </a:prstGeom>
          <a:noFill/>
        </p:spPr>
        <p:txBody>
          <a:bodyPr wrap="square" rtlCol="0" anchor="b">
            <a:spAutoFit/>
          </a:bodyPr>
          <a:lstStyle/>
          <a:p>
            <a:pPr algn="r"/>
            <a:r>
              <a:rPr lang="en-US" sz="60000">
                <a:solidFill>
                  <a:srgbClr val="D3ED6C"/>
                </a:solidFill>
                <a:latin typeface="Kailo Display" pitchFamily="2" charset="0"/>
              </a:rPr>
              <a:t>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8BFF69E-2AF2-818B-9057-AE1267254D8A}"/>
              </a:ext>
            </a:extLst>
          </p:cNvPr>
          <p:cNvSpPr>
            <a:spLocks noGrp="1"/>
          </p:cNvSpPr>
          <p:nvPr>
            <p:ph type="ftr" sz="quarter" idx="3"/>
          </p:nvPr>
        </p:nvSpPr>
        <p:spPr/>
        <p:txBody>
          <a:bodyPr/>
          <a:lstStyle/>
          <a:p>
            <a:pPr algn="l"/>
            <a:r>
              <a:rPr lang="en-GB" sz="4400">
                <a:solidFill>
                  <a:srgbClr val="05281F"/>
                </a:solidFill>
                <a:latin typeface="Founders Grotesk" panose="020B0503030202060203" pitchFamily="34" charset="77"/>
              </a:rPr>
              <a:t>Kailo</a:t>
            </a:r>
          </a:p>
        </p:txBody>
      </p:sp>
      <p:sp>
        <p:nvSpPr>
          <p:cNvPr id="3" name="Slide Number Placeholder 2">
            <a:extLst>
              <a:ext uri="{FF2B5EF4-FFF2-40B4-BE49-F238E27FC236}">
                <a16:creationId xmlns:a16="http://schemas.microsoft.com/office/drawing/2014/main" id="{1CA80BA4-1B17-8DB8-E98B-D9397844F4B2}"/>
              </a:ext>
            </a:extLst>
          </p:cNvPr>
          <p:cNvSpPr>
            <a:spLocks noGrp="1"/>
          </p:cNvSpPr>
          <p:nvPr>
            <p:ph type="sldNum" sz="quarter" idx="4"/>
          </p:nvPr>
        </p:nvSpPr>
        <p:spPr/>
        <p:txBody>
          <a:bodyPr/>
          <a:lstStyle/>
          <a:p>
            <a:fld id="{B6F15528-21DE-4FAA-801E-634DDDAF4B2B}" type="slidenum">
              <a:rPr lang="en-GB" sz="4400" smtClean="0">
                <a:solidFill>
                  <a:srgbClr val="05281F"/>
                </a:solidFill>
                <a:latin typeface="Founders Grotesk" panose="020B0503030202060203" pitchFamily="34" charset="77"/>
              </a:rPr>
              <a:pPr/>
              <a:t>13</a:t>
            </a:fld>
            <a:endParaRPr lang="en-GB" sz="4400">
              <a:solidFill>
                <a:srgbClr val="05281F"/>
              </a:solidFill>
              <a:latin typeface="Founders Grotesk" panose="020B0503030202060203" pitchFamily="34" charset="77"/>
            </a:endParaRPr>
          </a:p>
        </p:txBody>
      </p:sp>
      <p:sp>
        <p:nvSpPr>
          <p:cNvPr id="4" name="object 3">
            <a:extLst>
              <a:ext uri="{FF2B5EF4-FFF2-40B4-BE49-F238E27FC236}">
                <a16:creationId xmlns:a16="http://schemas.microsoft.com/office/drawing/2014/main" id="{86F0F004-0060-177A-656A-9AC05FEE0994}"/>
              </a:ext>
            </a:extLst>
          </p:cNvPr>
          <p:cNvSpPr txBox="1">
            <a:spLocks/>
          </p:cNvSpPr>
          <p:nvPr/>
        </p:nvSpPr>
        <p:spPr>
          <a:xfrm>
            <a:off x="622731" y="1082675"/>
            <a:ext cx="18275697" cy="973280"/>
          </a:xfrm>
          <a:prstGeom prst="rect">
            <a:avLst/>
          </a:prstGeom>
        </p:spPr>
        <p:txBody>
          <a:bodyPr vert="horz" wrap="square" lIns="0" tIns="13335" rIns="0" bIns="0" rtlCol="0" anchor="t">
            <a:spAutoFit/>
          </a:bodyPr>
          <a:lstStyle>
            <a:lvl1pPr>
              <a:defRPr baseline="0">
                <a:latin typeface="Founders Grotesk" panose="020B0503030202060203" pitchFamily="34" charset="77"/>
                <a:ea typeface="+mj-ea"/>
                <a:cs typeface="+mj-cs"/>
              </a:defRPr>
            </a:lvl1pPr>
          </a:lstStyle>
          <a:p>
            <a:pPr>
              <a:lnSpc>
                <a:spcPts val="6600"/>
              </a:lnSpc>
              <a:spcBef>
                <a:spcPts val="105"/>
              </a:spcBef>
            </a:pPr>
            <a:r>
              <a:rPr lang="en-US" sz="8000" b="1">
                <a:latin typeface="Founders Grotesk"/>
              </a:rPr>
              <a:t>Key</a:t>
            </a:r>
            <a:r>
              <a:rPr lang="en-US" sz="9600" b="1">
                <a:latin typeface="Founders Grotesk"/>
              </a:rPr>
              <a:t> </a:t>
            </a:r>
            <a:r>
              <a:rPr lang="en-US" sz="8000" b="1">
                <a:latin typeface="Founders Grotesk"/>
              </a:rPr>
              <a:t>Insights</a:t>
            </a:r>
            <a:r>
              <a:rPr lang="en-US" sz="9600" b="1">
                <a:latin typeface="Founders Grotesk"/>
              </a:rPr>
              <a:t> </a:t>
            </a:r>
            <a:r>
              <a:rPr lang="en-US" sz="8000" b="1">
                <a:latin typeface="Founders Grotesk"/>
              </a:rPr>
              <a:t>from</a:t>
            </a:r>
            <a:r>
              <a:rPr lang="en-US" sz="9600" b="1">
                <a:latin typeface="Founders Grotesk"/>
              </a:rPr>
              <a:t> </a:t>
            </a:r>
            <a:r>
              <a:rPr lang="en-US" sz="8000" b="1">
                <a:latin typeface="Founders Grotesk"/>
              </a:rPr>
              <a:t>the</a:t>
            </a:r>
            <a:r>
              <a:rPr lang="en-US" sz="9600" b="1">
                <a:latin typeface="Founders Grotesk"/>
              </a:rPr>
              <a:t> </a:t>
            </a:r>
            <a:r>
              <a:rPr lang="en-US" sz="8000" b="1">
                <a:latin typeface="Founders Grotesk"/>
              </a:rPr>
              <a:t>System</a:t>
            </a:r>
            <a:r>
              <a:rPr lang="en-US" sz="9600" b="1">
                <a:latin typeface="Founders Grotesk"/>
              </a:rPr>
              <a:t> </a:t>
            </a:r>
            <a:r>
              <a:rPr lang="en-US" sz="8000" b="1">
                <a:latin typeface="Founders Grotesk"/>
              </a:rPr>
              <a:t>Map</a:t>
            </a:r>
            <a:r>
              <a:rPr lang="en-US" sz="9600" b="1">
                <a:latin typeface="Founders Grotesk"/>
              </a:rPr>
              <a:t> </a:t>
            </a:r>
            <a:endParaRPr lang="en-GB" sz="7250"/>
          </a:p>
        </p:txBody>
      </p:sp>
      <p:sp>
        <p:nvSpPr>
          <p:cNvPr id="5" name="object 4">
            <a:extLst>
              <a:ext uri="{FF2B5EF4-FFF2-40B4-BE49-F238E27FC236}">
                <a16:creationId xmlns:a16="http://schemas.microsoft.com/office/drawing/2014/main" id="{B9C721D8-D056-A5D0-58F7-6933ECDB1615}"/>
              </a:ext>
            </a:extLst>
          </p:cNvPr>
          <p:cNvSpPr txBox="1"/>
          <p:nvPr/>
        </p:nvSpPr>
        <p:spPr>
          <a:xfrm>
            <a:off x="622731" y="2799853"/>
            <a:ext cx="18116119" cy="6703117"/>
          </a:xfrm>
          <a:prstGeom prst="rect">
            <a:avLst/>
          </a:prstGeom>
        </p:spPr>
        <p:txBody>
          <a:bodyPr vert="horz" wrap="square" lIns="0" tIns="54610" rIns="0" bIns="0" rtlCol="0">
            <a:spAutoFit/>
          </a:bodyPr>
          <a:lstStyle/>
          <a:p>
            <a:pPr marL="457200" indent="-457200">
              <a:buFont typeface="Arial" panose="020B0604020202020204" pitchFamily="34" charset="0"/>
              <a:buChar char="•"/>
            </a:pPr>
            <a:r>
              <a:rPr lang="en-US" sz="3800" b="1"/>
              <a:t>Feeling understood </a:t>
            </a:r>
            <a:r>
              <a:rPr lang="en-US" sz="3800"/>
              <a:t>is central to supporting young peoples’ wellbeing in Newham. </a:t>
            </a:r>
          </a:p>
          <a:p>
            <a:endParaRPr lang="en-US" sz="3800"/>
          </a:p>
          <a:p>
            <a:pPr marL="457200" indent="-457200">
              <a:buFont typeface="Arial" panose="020B0604020202020204" pitchFamily="34" charset="0"/>
              <a:buChar char="•"/>
            </a:pPr>
            <a:r>
              <a:rPr lang="en-US" sz="3800" b="1"/>
              <a:t>Experiences and fear of violence </a:t>
            </a:r>
            <a:r>
              <a:rPr lang="en-US" sz="3800"/>
              <a:t>often drives young peoples’ ability and willingness to engage in activities in the local area.</a:t>
            </a:r>
          </a:p>
          <a:p>
            <a:pPr marL="457200" lvl="2" indent="-457200">
              <a:buFont typeface="Arial" panose="020B0604020202020204" pitchFamily="34" charset="0"/>
              <a:buChar char="•"/>
            </a:pPr>
            <a:r>
              <a:rPr lang="en-US" sz="3200"/>
              <a:t>It is harder and riskier to travel to activities and spaces further away from home or the area where you are known </a:t>
            </a:r>
          </a:p>
          <a:p>
            <a:pPr marL="457200" lvl="1" indent="-457200">
              <a:buFont typeface="Arial" panose="020B0604020202020204" pitchFamily="34" charset="0"/>
              <a:buChar char="•"/>
            </a:pPr>
            <a:r>
              <a:rPr lang="en-US" sz="3200"/>
              <a:t>It is important to know the people you will see in the spaces you are engaging </a:t>
            </a:r>
          </a:p>
          <a:p>
            <a:pPr marL="457200" lvl="1" indent="-457200">
              <a:buFont typeface="Arial" panose="020B0604020202020204" pitchFamily="34" charset="0"/>
              <a:buChar char="•"/>
            </a:pPr>
            <a:r>
              <a:rPr lang="en-US" sz="3200"/>
              <a:t>Perceptions of young people by adults can influence young peoples’ sense of security </a:t>
            </a:r>
          </a:p>
          <a:p>
            <a:pPr lvl="1"/>
            <a:endParaRPr lang="en-US" sz="3800"/>
          </a:p>
          <a:p>
            <a:pPr marL="457200" indent="-457200">
              <a:buFont typeface="Arial" panose="020B0604020202020204" pitchFamily="34" charset="0"/>
              <a:buChar char="•"/>
            </a:pPr>
            <a:r>
              <a:rPr lang="en-US" sz="3800"/>
              <a:t>Supporting a </a:t>
            </a:r>
            <a:r>
              <a:rPr lang="en-US" sz="3800" b="1"/>
              <a:t>sense of belonging </a:t>
            </a:r>
            <a:r>
              <a:rPr lang="en-US" sz="3800"/>
              <a:t>is essential for both young peoples’ wellbeing and physical safety. </a:t>
            </a:r>
          </a:p>
        </p:txBody>
      </p:sp>
    </p:spTree>
    <p:extLst>
      <p:ext uri="{BB962C8B-B14F-4D97-AF65-F5344CB8AC3E}">
        <p14:creationId xmlns:p14="http://schemas.microsoft.com/office/powerpoint/2010/main" val="9483869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10795"/>
            <a:ext cx="20093940" cy="11298555"/>
          </a:xfrm>
          <a:custGeom>
            <a:avLst/>
            <a:gdLst/>
            <a:ahLst/>
            <a:cxnLst/>
            <a:rect l="l" t="t" r="r" b="b"/>
            <a:pathLst>
              <a:path w="20093940" h="11298555">
                <a:moveTo>
                  <a:pt x="20093629" y="0"/>
                </a:moveTo>
                <a:lnTo>
                  <a:pt x="0" y="0"/>
                </a:lnTo>
                <a:lnTo>
                  <a:pt x="0" y="11298074"/>
                </a:lnTo>
                <a:lnTo>
                  <a:pt x="20093629" y="11298074"/>
                </a:lnTo>
                <a:lnTo>
                  <a:pt x="20093629" y="0"/>
                </a:lnTo>
                <a:close/>
              </a:path>
            </a:pathLst>
          </a:custGeom>
          <a:solidFill>
            <a:srgbClr val="05291F"/>
          </a:solidFill>
        </p:spPr>
        <p:txBody>
          <a:bodyPr wrap="square" lIns="0" tIns="0" rIns="0" bIns="0" rtlCol="0"/>
          <a:lstStyle/>
          <a:p>
            <a:endParaRPr/>
          </a:p>
        </p:txBody>
      </p:sp>
      <p:sp>
        <p:nvSpPr>
          <p:cNvPr id="3" name="object 3"/>
          <p:cNvSpPr/>
          <p:nvPr/>
        </p:nvSpPr>
        <p:spPr>
          <a:xfrm>
            <a:off x="13612150" y="5989341"/>
            <a:ext cx="5864225" cy="4691380"/>
          </a:xfrm>
          <a:custGeom>
            <a:avLst/>
            <a:gdLst/>
            <a:ahLst/>
            <a:cxnLst/>
            <a:rect l="l" t="t" r="r" b="b"/>
            <a:pathLst>
              <a:path w="5864225" h="4691380">
                <a:moveTo>
                  <a:pt x="2345478" y="0"/>
                </a:moveTo>
                <a:lnTo>
                  <a:pt x="0" y="0"/>
                </a:lnTo>
                <a:lnTo>
                  <a:pt x="0" y="4690956"/>
                </a:lnTo>
                <a:lnTo>
                  <a:pt x="2345478" y="4690956"/>
                </a:lnTo>
                <a:lnTo>
                  <a:pt x="2345478" y="0"/>
                </a:lnTo>
                <a:close/>
              </a:path>
              <a:path w="5864225" h="4691380">
                <a:moveTo>
                  <a:pt x="4690967" y="2345478"/>
                </a:moveTo>
                <a:lnTo>
                  <a:pt x="2345478" y="2345478"/>
                </a:lnTo>
                <a:lnTo>
                  <a:pt x="2345968" y="2393937"/>
                </a:lnTo>
                <a:lnTo>
                  <a:pt x="2347434" y="2442158"/>
                </a:lnTo>
                <a:lnTo>
                  <a:pt x="2349866" y="2490129"/>
                </a:lnTo>
                <a:lnTo>
                  <a:pt x="2353253" y="2537842"/>
                </a:lnTo>
                <a:lnTo>
                  <a:pt x="2357587" y="2585288"/>
                </a:lnTo>
                <a:lnTo>
                  <a:pt x="2362859" y="2632457"/>
                </a:lnTo>
                <a:lnTo>
                  <a:pt x="2369058" y="2679339"/>
                </a:lnTo>
                <a:lnTo>
                  <a:pt x="2376176" y="2725925"/>
                </a:lnTo>
                <a:lnTo>
                  <a:pt x="2384203" y="2772205"/>
                </a:lnTo>
                <a:lnTo>
                  <a:pt x="2393130" y="2818171"/>
                </a:lnTo>
                <a:lnTo>
                  <a:pt x="2402946" y="2863813"/>
                </a:lnTo>
                <a:lnTo>
                  <a:pt x="2413644" y="2909121"/>
                </a:lnTo>
                <a:lnTo>
                  <a:pt x="2425212" y="2954086"/>
                </a:lnTo>
                <a:lnTo>
                  <a:pt x="2437643" y="2998698"/>
                </a:lnTo>
                <a:lnTo>
                  <a:pt x="2450926" y="3042948"/>
                </a:lnTo>
                <a:lnTo>
                  <a:pt x="2465052" y="3086827"/>
                </a:lnTo>
                <a:lnTo>
                  <a:pt x="2480011" y="3130325"/>
                </a:lnTo>
                <a:lnTo>
                  <a:pt x="2495795" y="3173433"/>
                </a:lnTo>
                <a:lnTo>
                  <a:pt x="2512393" y="3216141"/>
                </a:lnTo>
                <a:lnTo>
                  <a:pt x="2529797" y="3258440"/>
                </a:lnTo>
                <a:lnTo>
                  <a:pt x="2547996" y="3300321"/>
                </a:lnTo>
                <a:lnTo>
                  <a:pt x="2566982" y="3341773"/>
                </a:lnTo>
                <a:lnTo>
                  <a:pt x="2586745" y="3382788"/>
                </a:lnTo>
                <a:lnTo>
                  <a:pt x="2607275" y="3423357"/>
                </a:lnTo>
                <a:lnTo>
                  <a:pt x="2628564" y="3463468"/>
                </a:lnTo>
                <a:lnTo>
                  <a:pt x="2650601" y="3503115"/>
                </a:lnTo>
                <a:lnTo>
                  <a:pt x="2673378" y="3542286"/>
                </a:lnTo>
                <a:lnTo>
                  <a:pt x="2696884" y="3580972"/>
                </a:lnTo>
                <a:lnTo>
                  <a:pt x="2721110" y="3619164"/>
                </a:lnTo>
                <a:lnTo>
                  <a:pt x="2746048" y="3656853"/>
                </a:lnTo>
                <a:lnTo>
                  <a:pt x="2771687" y="3694030"/>
                </a:lnTo>
                <a:lnTo>
                  <a:pt x="2798018" y="3730683"/>
                </a:lnTo>
                <a:lnTo>
                  <a:pt x="2825032" y="3766805"/>
                </a:lnTo>
                <a:lnTo>
                  <a:pt x="2852719" y="3802386"/>
                </a:lnTo>
                <a:lnTo>
                  <a:pt x="2881070" y="3837416"/>
                </a:lnTo>
                <a:lnTo>
                  <a:pt x="2910076" y="3871887"/>
                </a:lnTo>
                <a:lnTo>
                  <a:pt x="2939726" y="3905787"/>
                </a:lnTo>
                <a:lnTo>
                  <a:pt x="2970011" y="3939109"/>
                </a:lnTo>
                <a:lnTo>
                  <a:pt x="3000923" y="3971843"/>
                </a:lnTo>
                <a:lnTo>
                  <a:pt x="3032452" y="4003978"/>
                </a:lnTo>
                <a:lnTo>
                  <a:pt x="3064587" y="4035507"/>
                </a:lnTo>
                <a:lnTo>
                  <a:pt x="3097321" y="4066419"/>
                </a:lnTo>
                <a:lnTo>
                  <a:pt x="3130642" y="4096705"/>
                </a:lnTo>
                <a:lnTo>
                  <a:pt x="3164543" y="4126355"/>
                </a:lnTo>
                <a:lnTo>
                  <a:pt x="3199013" y="4155360"/>
                </a:lnTo>
                <a:lnTo>
                  <a:pt x="3234043" y="4183711"/>
                </a:lnTo>
                <a:lnTo>
                  <a:pt x="3269624" y="4211399"/>
                </a:lnTo>
                <a:lnTo>
                  <a:pt x="3305746" y="4238413"/>
                </a:lnTo>
                <a:lnTo>
                  <a:pt x="3342400" y="4264744"/>
                </a:lnTo>
                <a:lnTo>
                  <a:pt x="3379576" y="4290383"/>
                </a:lnTo>
                <a:lnTo>
                  <a:pt x="3417265" y="4315321"/>
                </a:lnTo>
                <a:lnTo>
                  <a:pt x="3455457" y="4339548"/>
                </a:lnTo>
                <a:lnTo>
                  <a:pt x="3494144" y="4363054"/>
                </a:lnTo>
                <a:lnTo>
                  <a:pt x="3533315" y="4385831"/>
                </a:lnTo>
                <a:lnTo>
                  <a:pt x="3572961" y="4407868"/>
                </a:lnTo>
                <a:lnTo>
                  <a:pt x="3613073" y="4429157"/>
                </a:lnTo>
                <a:lnTo>
                  <a:pt x="3653641" y="4449687"/>
                </a:lnTo>
                <a:lnTo>
                  <a:pt x="3694656" y="4469450"/>
                </a:lnTo>
                <a:lnTo>
                  <a:pt x="3736109" y="4488436"/>
                </a:lnTo>
                <a:lnTo>
                  <a:pt x="3777989" y="4506636"/>
                </a:lnTo>
                <a:lnTo>
                  <a:pt x="3820288" y="4524039"/>
                </a:lnTo>
                <a:lnTo>
                  <a:pt x="3862997" y="4540638"/>
                </a:lnTo>
                <a:lnTo>
                  <a:pt x="3906104" y="4556422"/>
                </a:lnTo>
                <a:lnTo>
                  <a:pt x="3949603" y="4571381"/>
                </a:lnTo>
                <a:lnTo>
                  <a:pt x="3993482" y="4585507"/>
                </a:lnTo>
                <a:lnTo>
                  <a:pt x="4037732" y="4598790"/>
                </a:lnTo>
                <a:lnTo>
                  <a:pt x="4082345" y="4611221"/>
                </a:lnTo>
                <a:lnTo>
                  <a:pt x="4127310" y="4622790"/>
                </a:lnTo>
                <a:lnTo>
                  <a:pt x="4172618" y="4633487"/>
                </a:lnTo>
                <a:lnTo>
                  <a:pt x="4218260" y="4643304"/>
                </a:lnTo>
                <a:lnTo>
                  <a:pt x="4264226" y="4652231"/>
                </a:lnTo>
                <a:lnTo>
                  <a:pt x="4310507" y="4660258"/>
                </a:lnTo>
                <a:lnTo>
                  <a:pt x="4357093" y="4667376"/>
                </a:lnTo>
                <a:lnTo>
                  <a:pt x="4403975" y="4673575"/>
                </a:lnTo>
                <a:lnTo>
                  <a:pt x="4451144" y="4678847"/>
                </a:lnTo>
                <a:lnTo>
                  <a:pt x="4498590" y="4683181"/>
                </a:lnTo>
                <a:lnTo>
                  <a:pt x="4546304" y="4686568"/>
                </a:lnTo>
                <a:lnTo>
                  <a:pt x="4594276" y="4689000"/>
                </a:lnTo>
                <a:lnTo>
                  <a:pt x="4642496" y="4690465"/>
                </a:lnTo>
                <a:lnTo>
                  <a:pt x="4690956" y="4690956"/>
                </a:lnTo>
                <a:lnTo>
                  <a:pt x="5863695" y="4690956"/>
                </a:lnTo>
                <a:lnTo>
                  <a:pt x="5863695" y="3518217"/>
                </a:lnTo>
                <a:lnTo>
                  <a:pt x="5862717" y="3469877"/>
                </a:lnTo>
                <a:lnTo>
                  <a:pt x="5859808" y="3422034"/>
                </a:lnTo>
                <a:lnTo>
                  <a:pt x="5855005" y="3374727"/>
                </a:lnTo>
                <a:lnTo>
                  <a:pt x="5848346" y="3327992"/>
                </a:lnTo>
                <a:lnTo>
                  <a:pt x="5839869" y="3281869"/>
                </a:lnTo>
                <a:lnTo>
                  <a:pt x="5829612" y="3236394"/>
                </a:lnTo>
                <a:lnTo>
                  <a:pt x="5817613" y="3191605"/>
                </a:lnTo>
                <a:lnTo>
                  <a:pt x="5803908" y="3147540"/>
                </a:lnTo>
                <a:lnTo>
                  <a:pt x="5788537" y="3104237"/>
                </a:lnTo>
                <a:lnTo>
                  <a:pt x="5771536" y="3061734"/>
                </a:lnTo>
                <a:lnTo>
                  <a:pt x="5752943" y="3020067"/>
                </a:lnTo>
                <a:lnTo>
                  <a:pt x="5732797" y="2979275"/>
                </a:lnTo>
                <a:lnTo>
                  <a:pt x="5711134" y="2939396"/>
                </a:lnTo>
                <a:lnTo>
                  <a:pt x="5687993" y="2900468"/>
                </a:lnTo>
                <a:lnTo>
                  <a:pt x="5663411" y="2862527"/>
                </a:lnTo>
                <a:lnTo>
                  <a:pt x="5637426" y="2825612"/>
                </a:lnTo>
                <a:lnTo>
                  <a:pt x="5610075" y="2789761"/>
                </a:lnTo>
                <a:lnTo>
                  <a:pt x="5581397" y="2755010"/>
                </a:lnTo>
                <a:lnTo>
                  <a:pt x="5551430" y="2721399"/>
                </a:lnTo>
                <a:lnTo>
                  <a:pt x="5520210" y="2688965"/>
                </a:lnTo>
                <a:lnTo>
                  <a:pt x="5487775" y="2657745"/>
                </a:lnTo>
                <a:lnTo>
                  <a:pt x="5454164" y="2627777"/>
                </a:lnTo>
                <a:lnTo>
                  <a:pt x="5419415" y="2599099"/>
                </a:lnTo>
                <a:lnTo>
                  <a:pt x="5383563" y="2571748"/>
                </a:lnTo>
                <a:lnTo>
                  <a:pt x="5346649" y="2545763"/>
                </a:lnTo>
                <a:lnTo>
                  <a:pt x="5308708" y="2521181"/>
                </a:lnTo>
                <a:lnTo>
                  <a:pt x="5269780" y="2498039"/>
                </a:lnTo>
                <a:lnTo>
                  <a:pt x="5229901" y="2476377"/>
                </a:lnTo>
                <a:lnTo>
                  <a:pt x="5189110" y="2456230"/>
                </a:lnTo>
                <a:lnTo>
                  <a:pt x="5147444" y="2437637"/>
                </a:lnTo>
                <a:lnTo>
                  <a:pt x="5104941" y="2420636"/>
                </a:lnTo>
                <a:lnTo>
                  <a:pt x="5061638" y="2405265"/>
                </a:lnTo>
                <a:lnTo>
                  <a:pt x="5017574" y="2391560"/>
                </a:lnTo>
                <a:lnTo>
                  <a:pt x="4972786" y="2379561"/>
                </a:lnTo>
                <a:lnTo>
                  <a:pt x="4927311" y="2369304"/>
                </a:lnTo>
                <a:lnTo>
                  <a:pt x="4881188" y="2360827"/>
                </a:lnTo>
                <a:lnTo>
                  <a:pt x="4834455" y="2354168"/>
                </a:lnTo>
                <a:lnTo>
                  <a:pt x="4787148" y="2349365"/>
                </a:lnTo>
                <a:lnTo>
                  <a:pt x="4739306" y="2346456"/>
                </a:lnTo>
                <a:lnTo>
                  <a:pt x="4690967" y="2345478"/>
                </a:lnTo>
                <a:close/>
              </a:path>
              <a:path w="5864225" h="4691380">
                <a:moveTo>
                  <a:pt x="5863695" y="0"/>
                </a:moveTo>
                <a:lnTo>
                  <a:pt x="3518217" y="0"/>
                </a:lnTo>
                <a:lnTo>
                  <a:pt x="3518217" y="2345478"/>
                </a:lnTo>
                <a:lnTo>
                  <a:pt x="3566677" y="2344987"/>
                </a:lnTo>
                <a:lnTo>
                  <a:pt x="3614898" y="2343521"/>
                </a:lnTo>
                <a:lnTo>
                  <a:pt x="3662869" y="2341090"/>
                </a:lnTo>
                <a:lnTo>
                  <a:pt x="3710583" y="2337703"/>
                </a:lnTo>
                <a:lnTo>
                  <a:pt x="3758029" y="2333368"/>
                </a:lnTo>
                <a:lnTo>
                  <a:pt x="3805198" y="2328097"/>
                </a:lnTo>
                <a:lnTo>
                  <a:pt x="3852080" y="2321897"/>
                </a:lnTo>
                <a:lnTo>
                  <a:pt x="3898666" y="2314779"/>
                </a:lnTo>
                <a:lnTo>
                  <a:pt x="3944947" y="2306752"/>
                </a:lnTo>
                <a:lnTo>
                  <a:pt x="3990913" y="2297826"/>
                </a:lnTo>
                <a:lnTo>
                  <a:pt x="4036555" y="2288009"/>
                </a:lnTo>
                <a:lnTo>
                  <a:pt x="4081863" y="2277312"/>
                </a:lnTo>
                <a:lnTo>
                  <a:pt x="4126828" y="2265743"/>
                </a:lnTo>
                <a:lnTo>
                  <a:pt x="4171441" y="2253312"/>
                </a:lnTo>
                <a:lnTo>
                  <a:pt x="4215691" y="2240029"/>
                </a:lnTo>
                <a:lnTo>
                  <a:pt x="4259570" y="2225903"/>
                </a:lnTo>
                <a:lnTo>
                  <a:pt x="4303069" y="2210943"/>
                </a:lnTo>
                <a:lnTo>
                  <a:pt x="4346177" y="2195160"/>
                </a:lnTo>
                <a:lnTo>
                  <a:pt x="4388885" y="2178561"/>
                </a:lnTo>
                <a:lnTo>
                  <a:pt x="4431184" y="2161157"/>
                </a:lnTo>
                <a:lnTo>
                  <a:pt x="4473064" y="2142958"/>
                </a:lnTo>
                <a:lnTo>
                  <a:pt x="4514517" y="2123972"/>
                </a:lnTo>
                <a:lnTo>
                  <a:pt x="4555532" y="2104209"/>
                </a:lnTo>
                <a:lnTo>
                  <a:pt x="4596100" y="2083678"/>
                </a:lnTo>
                <a:lnTo>
                  <a:pt x="4636212" y="2062390"/>
                </a:lnTo>
                <a:lnTo>
                  <a:pt x="4675858" y="2040352"/>
                </a:lnTo>
                <a:lnTo>
                  <a:pt x="4715029" y="2017576"/>
                </a:lnTo>
                <a:lnTo>
                  <a:pt x="4753716" y="1994069"/>
                </a:lnTo>
                <a:lnTo>
                  <a:pt x="4791908" y="1969843"/>
                </a:lnTo>
                <a:lnTo>
                  <a:pt x="4829597" y="1944905"/>
                </a:lnTo>
                <a:lnTo>
                  <a:pt x="4866773" y="1919266"/>
                </a:lnTo>
                <a:lnTo>
                  <a:pt x="4903427" y="1892934"/>
                </a:lnTo>
                <a:lnTo>
                  <a:pt x="4939549" y="1865920"/>
                </a:lnTo>
                <a:lnTo>
                  <a:pt x="4975130" y="1838233"/>
                </a:lnTo>
                <a:lnTo>
                  <a:pt x="5010160" y="1809882"/>
                </a:lnTo>
                <a:lnTo>
                  <a:pt x="5044630" y="1780877"/>
                </a:lnTo>
                <a:lnTo>
                  <a:pt x="5078531" y="1751226"/>
                </a:lnTo>
                <a:lnTo>
                  <a:pt x="5111852" y="1720940"/>
                </a:lnTo>
                <a:lnTo>
                  <a:pt x="5144586" y="1690029"/>
                </a:lnTo>
                <a:lnTo>
                  <a:pt x="5176721" y="1658500"/>
                </a:lnTo>
                <a:lnTo>
                  <a:pt x="5208250" y="1626364"/>
                </a:lnTo>
                <a:lnTo>
                  <a:pt x="5239162" y="1593631"/>
                </a:lnTo>
                <a:lnTo>
                  <a:pt x="5269447" y="1560309"/>
                </a:lnTo>
                <a:lnTo>
                  <a:pt x="5299098" y="1526408"/>
                </a:lnTo>
                <a:lnTo>
                  <a:pt x="5328103" y="1491938"/>
                </a:lnTo>
                <a:lnTo>
                  <a:pt x="5356454" y="1456908"/>
                </a:lnTo>
                <a:lnTo>
                  <a:pt x="5384141" y="1421327"/>
                </a:lnTo>
                <a:lnTo>
                  <a:pt x="5411155" y="1385205"/>
                </a:lnTo>
                <a:lnTo>
                  <a:pt x="5437486" y="1348551"/>
                </a:lnTo>
                <a:lnTo>
                  <a:pt x="5463125" y="1311375"/>
                </a:lnTo>
                <a:lnTo>
                  <a:pt x="5488063" y="1273686"/>
                </a:lnTo>
                <a:lnTo>
                  <a:pt x="5512289" y="1235494"/>
                </a:lnTo>
                <a:lnTo>
                  <a:pt x="5535796" y="1196807"/>
                </a:lnTo>
                <a:lnTo>
                  <a:pt x="5558572" y="1157636"/>
                </a:lnTo>
                <a:lnTo>
                  <a:pt x="5580609" y="1117990"/>
                </a:lnTo>
                <a:lnTo>
                  <a:pt x="5601898" y="1077878"/>
                </a:lnTo>
                <a:lnTo>
                  <a:pt x="5622428" y="1037310"/>
                </a:lnTo>
                <a:lnTo>
                  <a:pt x="5642191" y="996295"/>
                </a:lnTo>
                <a:lnTo>
                  <a:pt x="5661177" y="954843"/>
                </a:lnTo>
                <a:lnTo>
                  <a:pt x="5679376" y="912962"/>
                </a:lnTo>
                <a:lnTo>
                  <a:pt x="5696780" y="870663"/>
                </a:lnTo>
                <a:lnTo>
                  <a:pt x="5713378" y="827955"/>
                </a:lnTo>
                <a:lnTo>
                  <a:pt x="5729162" y="784847"/>
                </a:lnTo>
                <a:lnTo>
                  <a:pt x="5744121" y="741349"/>
                </a:lnTo>
                <a:lnTo>
                  <a:pt x="5758247" y="697470"/>
                </a:lnTo>
                <a:lnTo>
                  <a:pt x="5771530" y="653220"/>
                </a:lnTo>
                <a:lnTo>
                  <a:pt x="5783961" y="608607"/>
                </a:lnTo>
                <a:lnTo>
                  <a:pt x="5795530" y="563642"/>
                </a:lnTo>
                <a:lnTo>
                  <a:pt x="5806227" y="518334"/>
                </a:lnTo>
                <a:lnTo>
                  <a:pt x="5816044" y="472693"/>
                </a:lnTo>
                <a:lnTo>
                  <a:pt x="5824970" y="426727"/>
                </a:lnTo>
                <a:lnTo>
                  <a:pt x="5832997" y="380446"/>
                </a:lnTo>
                <a:lnTo>
                  <a:pt x="5840115" y="333860"/>
                </a:lnTo>
                <a:lnTo>
                  <a:pt x="5846314" y="286978"/>
                </a:lnTo>
                <a:lnTo>
                  <a:pt x="5851586" y="239810"/>
                </a:lnTo>
                <a:lnTo>
                  <a:pt x="5855920" y="192364"/>
                </a:lnTo>
                <a:lnTo>
                  <a:pt x="5859308" y="144651"/>
                </a:lnTo>
                <a:lnTo>
                  <a:pt x="5861739" y="96679"/>
                </a:lnTo>
                <a:lnTo>
                  <a:pt x="5863205" y="48459"/>
                </a:lnTo>
                <a:lnTo>
                  <a:pt x="5863695" y="0"/>
                </a:lnTo>
                <a:close/>
              </a:path>
            </a:pathLst>
          </a:custGeom>
          <a:solidFill>
            <a:srgbClr val="D4ED6B"/>
          </a:solidFill>
        </p:spPr>
        <p:txBody>
          <a:bodyPr wrap="square" lIns="0" tIns="0" rIns="0" bIns="0" rtlCol="0"/>
          <a:lstStyle/>
          <a:p>
            <a:endParaRPr/>
          </a:p>
        </p:txBody>
      </p:sp>
      <p:sp>
        <p:nvSpPr>
          <p:cNvPr id="4" name="object 4"/>
          <p:cNvSpPr/>
          <p:nvPr/>
        </p:nvSpPr>
        <p:spPr>
          <a:xfrm>
            <a:off x="628243" y="10031114"/>
            <a:ext cx="995044" cy="649605"/>
          </a:xfrm>
          <a:custGeom>
            <a:avLst/>
            <a:gdLst/>
            <a:ahLst/>
            <a:cxnLst/>
            <a:rect l="l" t="t" r="r" b="b"/>
            <a:pathLst>
              <a:path w="995044" h="649604">
                <a:moveTo>
                  <a:pt x="530885" y="637057"/>
                </a:moveTo>
                <a:lnTo>
                  <a:pt x="226517" y="280111"/>
                </a:lnTo>
                <a:lnTo>
                  <a:pt x="500557" y="0"/>
                </a:lnTo>
                <a:lnTo>
                  <a:pt x="396392" y="0"/>
                </a:lnTo>
                <a:lnTo>
                  <a:pt x="87972" y="314477"/>
                </a:lnTo>
                <a:lnTo>
                  <a:pt x="87972" y="0"/>
                </a:lnTo>
                <a:lnTo>
                  <a:pt x="0" y="0"/>
                </a:lnTo>
                <a:lnTo>
                  <a:pt x="0" y="637057"/>
                </a:lnTo>
                <a:lnTo>
                  <a:pt x="87972" y="637057"/>
                </a:lnTo>
                <a:lnTo>
                  <a:pt x="87972" y="409536"/>
                </a:lnTo>
                <a:lnTo>
                  <a:pt x="161798" y="334708"/>
                </a:lnTo>
                <a:lnTo>
                  <a:pt x="424713" y="637057"/>
                </a:lnTo>
                <a:lnTo>
                  <a:pt x="530885" y="637057"/>
                </a:lnTo>
                <a:close/>
              </a:path>
              <a:path w="995044" h="649604">
                <a:moveTo>
                  <a:pt x="995032" y="574370"/>
                </a:moveTo>
                <a:lnTo>
                  <a:pt x="985329" y="578929"/>
                </a:lnTo>
                <a:lnTo>
                  <a:pt x="975055" y="582079"/>
                </a:lnTo>
                <a:lnTo>
                  <a:pt x="965174" y="583895"/>
                </a:lnTo>
                <a:lnTo>
                  <a:pt x="956602" y="584479"/>
                </a:lnTo>
                <a:lnTo>
                  <a:pt x="942276" y="582383"/>
                </a:lnTo>
                <a:lnTo>
                  <a:pt x="931456" y="576008"/>
                </a:lnTo>
                <a:lnTo>
                  <a:pt x="924610" y="565277"/>
                </a:lnTo>
                <a:lnTo>
                  <a:pt x="923658" y="559193"/>
                </a:lnTo>
                <a:lnTo>
                  <a:pt x="922223" y="550100"/>
                </a:lnTo>
                <a:lnTo>
                  <a:pt x="922223" y="418630"/>
                </a:lnTo>
                <a:lnTo>
                  <a:pt x="922223" y="351904"/>
                </a:lnTo>
                <a:lnTo>
                  <a:pt x="916838" y="300418"/>
                </a:lnTo>
                <a:lnTo>
                  <a:pt x="901065" y="258229"/>
                </a:lnTo>
                <a:lnTo>
                  <a:pt x="892898" y="247751"/>
                </a:lnTo>
                <a:lnTo>
                  <a:pt x="875461" y="225374"/>
                </a:lnTo>
                <a:lnTo>
                  <a:pt x="840574" y="201866"/>
                </a:lnTo>
                <a:lnTo>
                  <a:pt x="796988" y="187744"/>
                </a:lnTo>
                <a:lnTo>
                  <a:pt x="745261" y="183032"/>
                </a:lnTo>
                <a:lnTo>
                  <a:pt x="687463" y="190004"/>
                </a:lnTo>
                <a:lnTo>
                  <a:pt x="639368" y="209689"/>
                </a:lnTo>
                <a:lnTo>
                  <a:pt x="601472" y="240245"/>
                </a:lnTo>
                <a:lnTo>
                  <a:pt x="574243" y="279844"/>
                </a:lnTo>
                <a:lnTo>
                  <a:pt x="558190" y="326618"/>
                </a:lnTo>
                <a:lnTo>
                  <a:pt x="633018" y="336727"/>
                </a:lnTo>
                <a:lnTo>
                  <a:pt x="646988" y="301066"/>
                </a:lnTo>
                <a:lnTo>
                  <a:pt x="669671" y="272897"/>
                </a:lnTo>
                <a:lnTo>
                  <a:pt x="701840" y="254393"/>
                </a:lnTo>
                <a:lnTo>
                  <a:pt x="744258" y="247751"/>
                </a:lnTo>
                <a:lnTo>
                  <a:pt x="785444" y="254546"/>
                </a:lnTo>
                <a:lnTo>
                  <a:pt x="815924" y="274040"/>
                </a:lnTo>
                <a:lnTo>
                  <a:pt x="834834" y="304914"/>
                </a:lnTo>
                <a:lnTo>
                  <a:pt x="841324" y="345833"/>
                </a:lnTo>
                <a:lnTo>
                  <a:pt x="841324" y="363016"/>
                </a:lnTo>
                <a:lnTo>
                  <a:pt x="841324" y="418630"/>
                </a:lnTo>
                <a:lnTo>
                  <a:pt x="841324" y="439877"/>
                </a:lnTo>
                <a:lnTo>
                  <a:pt x="834504" y="489394"/>
                </a:lnTo>
                <a:lnTo>
                  <a:pt x="815340" y="530288"/>
                </a:lnTo>
                <a:lnTo>
                  <a:pt x="785850" y="561162"/>
                </a:lnTo>
                <a:lnTo>
                  <a:pt x="748004" y="580694"/>
                </a:lnTo>
                <a:lnTo>
                  <a:pt x="703808" y="587502"/>
                </a:lnTo>
                <a:lnTo>
                  <a:pt x="670623" y="582498"/>
                </a:lnTo>
                <a:lnTo>
                  <a:pt x="646925" y="568667"/>
                </a:lnTo>
                <a:lnTo>
                  <a:pt x="632701" y="547839"/>
                </a:lnTo>
                <a:lnTo>
                  <a:pt x="627964" y="521779"/>
                </a:lnTo>
                <a:lnTo>
                  <a:pt x="636003" y="488505"/>
                </a:lnTo>
                <a:lnTo>
                  <a:pt x="658926" y="466420"/>
                </a:lnTo>
                <a:lnTo>
                  <a:pt x="694944" y="451535"/>
                </a:lnTo>
                <a:lnTo>
                  <a:pt x="742238" y="439877"/>
                </a:lnTo>
                <a:lnTo>
                  <a:pt x="841324" y="418630"/>
                </a:lnTo>
                <a:lnTo>
                  <a:pt x="841324" y="363016"/>
                </a:lnTo>
                <a:lnTo>
                  <a:pt x="722007" y="387299"/>
                </a:lnTo>
                <a:lnTo>
                  <a:pt x="662724" y="401904"/>
                </a:lnTo>
                <a:lnTo>
                  <a:pt x="613486" y="421411"/>
                </a:lnTo>
                <a:lnTo>
                  <a:pt x="576097" y="447573"/>
                </a:lnTo>
                <a:lnTo>
                  <a:pt x="552348" y="482130"/>
                </a:lnTo>
                <a:lnTo>
                  <a:pt x="544029" y="526834"/>
                </a:lnTo>
                <a:lnTo>
                  <a:pt x="550506" y="568680"/>
                </a:lnTo>
                <a:lnTo>
                  <a:pt x="569112" y="602665"/>
                </a:lnTo>
                <a:lnTo>
                  <a:pt x="598639" y="627964"/>
                </a:lnTo>
                <a:lnTo>
                  <a:pt x="637870" y="643750"/>
                </a:lnTo>
                <a:lnTo>
                  <a:pt x="685609" y="649185"/>
                </a:lnTo>
                <a:lnTo>
                  <a:pt x="737285" y="642378"/>
                </a:lnTo>
                <a:lnTo>
                  <a:pt x="782802" y="623531"/>
                </a:lnTo>
                <a:lnTo>
                  <a:pt x="819416" y="595007"/>
                </a:lnTo>
                <a:lnTo>
                  <a:pt x="824649" y="587502"/>
                </a:lnTo>
                <a:lnTo>
                  <a:pt x="844372" y="559193"/>
                </a:lnTo>
                <a:lnTo>
                  <a:pt x="853059" y="594969"/>
                </a:lnTo>
                <a:lnTo>
                  <a:pt x="870661" y="622388"/>
                </a:lnTo>
                <a:lnTo>
                  <a:pt x="895845" y="639965"/>
                </a:lnTo>
                <a:lnTo>
                  <a:pt x="927290" y="646150"/>
                </a:lnTo>
                <a:lnTo>
                  <a:pt x="950239" y="644182"/>
                </a:lnTo>
                <a:lnTo>
                  <a:pt x="968362" y="638695"/>
                </a:lnTo>
                <a:lnTo>
                  <a:pt x="982878" y="630377"/>
                </a:lnTo>
                <a:lnTo>
                  <a:pt x="995032" y="619874"/>
                </a:lnTo>
                <a:lnTo>
                  <a:pt x="995032" y="584479"/>
                </a:lnTo>
                <a:lnTo>
                  <a:pt x="995032" y="574370"/>
                </a:lnTo>
                <a:close/>
              </a:path>
            </a:pathLst>
          </a:custGeom>
          <a:solidFill>
            <a:srgbClr val="FFFFFF"/>
          </a:solidFill>
        </p:spPr>
        <p:txBody>
          <a:bodyPr wrap="square" lIns="0" tIns="0" rIns="0" bIns="0" rtlCol="0"/>
          <a:lstStyle/>
          <a:p>
            <a:endParaRPr/>
          </a:p>
        </p:txBody>
      </p:sp>
      <p:sp>
        <p:nvSpPr>
          <p:cNvPr id="5" name="object 5"/>
          <p:cNvSpPr/>
          <p:nvPr/>
        </p:nvSpPr>
        <p:spPr>
          <a:xfrm>
            <a:off x="1674849" y="10031107"/>
            <a:ext cx="86995" cy="95250"/>
          </a:xfrm>
          <a:custGeom>
            <a:avLst/>
            <a:gdLst/>
            <a:ahLst/>
            <a:cxnLst/>
            <a:rect l="l" t="t" r="r" b="b"/>
            <a:pathLst>
              <a:path w="86994" h="95250">
                <a:moveTo>
                  <a:pt x="86960" y="0"/>
                </a:moveTo>
                <a:lnTo>
                  <a:pt x="0" y="0"/>
                </a:lnTo>
                <a:lnTo>
                  <a:pt x="0" y="95054"/>
                </a:lnTo>
                <a:lnTo>
                  <a:pt x="86960" y="95054"/>
                </a:lnTo>
                <a:lnTo>
                  <a:pt x="86960" y="0"/>
                </a:lnTo>
                <a:close/>
              </a:path>
            </a:pathLst>
          </a:custGeom>
          <a:solidFill>
            <a:srgbClr val="FFFFFF"/>
          </a:solidFill>
        </p:spPr>
        <p:txBody>
          <a:bodyPr wrap="square" lIns="0" tIns="0" rIns="0" bIns="0" rtlCol="0"/>
          <a:lstStyle/>
          <a:p>
            <a:endParaRPr/>
          </a:p>
        </p:txBody>
      </p:sp>
      <p:sp>
        <p:nvSpPr>
          <p:cNvPr id="6" name="object 6"/>
          <p:cNvSpPr/>
          <p:nvPr/>
        </p:nvSpPr>
        <p:spPr>
          <a:xfrm>
            <a:off x="1676870" y="10226264"/>
            <a:ext cx="84455" cy="441959"/>
          </a:xfrm>
          <a:custGeom>
            <a:avLst/>
            <a:gdLst/>
            <a:ahLst/>
            <a:cxnLst/>
            <a:rect l="l" t="t" r="r" b="b"/>
            <a:pathLst>
              <a:path w="84455" h="441959">
                <a:moveTo>
                  <a:pt x="83934" y="0"/>
                </a:moveTo>
                <a:lnTo>
                  <a:pt x="0" y="0"/>
                </a:lnTo>
                <a:lnTo>
                  <a:pt x="0" y="441902"/>
                </a:lnTo>
                <a:lnTo>
                  <a:pt x="83934" y="441902"/>
                </a:lnTo>
                <a:lnTo>
                  <a:pt x="83934" y="0"/>
                </a:lnTo>
                <a:close/>
              </a:path>
            </a:pathLst>
          </a:custGeom>
          <a:solidFill>
            <a:srgbClr val="FFFFFF"/>
          </a:solidFill>
        </p:spPr>
        <p:txBody>
          <a:bodyPr wrap="square" lIns="0" tIns="0" rIns="0" bIns="0" rtlCol="0"/>
          <a:lstStyle/>
          <a:p>
            <a:endParaRPr/>
          </a:p>
        </p:txBody>
      </p:sp>
      <p:sp>
        <p:nvSpPr>
          <p:cNvPr id="7" name="object 7"/>
          <p:cNvSpPr/>
          <p:nvPr/>
        </p:nvSpPr>
        <p:spPr>
          <a:xfrm>
            <a:off x="1837650" y="10031107"/>
            <a:ext cx="84455" cy="637540"/>
          </a:xfrm>
          <a:custGeom>
            <a:avLst/>
            <a:gdLst/>
            <a:ahLst/>
            <a:cxnLst/>
            <a:rect l="l" t="t" r="r" b="b"/>
            <a:pathLst>
              <a:path w="84455" h="637540">
                <a:moveTo>
                  <a:pt x="83934" y="0"/>
                </a:moveTo>
                <a:lnTo>
                  <a:pt x="0" y="0"/>
                </a:lnTo>
                <a:lnTo>
                  <a:pt x="0" y="637059"/>
                </a:lnTo>
                <a:lnTo>
                  <a:pt x="83934" y="637059"/>
                </a:lnTo>
                <a:lnTo>
                  <a:pt x="83934" y="0"/>
                </a:lnTo>
                <a:close/>
              </a:path>
            </a:pathLst>
          </a:custGeom>
          <a:solidFill>
            <a:srgbClr val="FFFFFF"/>
          </a:solidFill>
        </p:spPr>
        <p:txBody>
          <a:bodyPr wrap="square" lIns="0" tIns="0" rIns="0" bIns="0" rtlCol="0"/>
          <a:lstStyle/>
          <a:p>
            <a:endParaRPr/>
          </a:p>
        </p:txBody>
      </p:sp>
      <p:sp>
        <p:nvSpPr>
          <p:cNvPr id="8" name="object 8"/>
          <p:cNvSpPr/>
          <p:nvPr/>
        </p:nvSpPr>
        <p:spPr>
          <a:xfrm>
            <a:off x="1980239" y="10214128"/>
            <a:ext cx="451484" cy="466725"/>
          </a:xfrm>
          <a:custGeom>
            <a:avLst/>
            <a:gdLst/>
            <a:ahLst/>
            <a:cxnLst/>
            <a:rect l="l" t="t" r="r" b="b"/>
            <a:pathLst>
              <a:path w="451485" h="466725">
                <a:moveTo>
                  <a:pt x="224485" y="0"/>
                </a:moveTo>
                <a:lnTo>
                  <a:pt x="177678" y="4396"/>
                </a:lnTo>
                <a:lnTo>
                  <a:pt x="134805" y="17159"/>
                </a:lnTo>
                <a:lnTo>
                  <a:pt x="96578" y="37649"/>
                </a:lnTo>
                <a:lnTo>
                  <a:pt x="63706" y="65225"/>
                </a:lnTo>
                <a:lnTo>
                  <a:pt x="36901" y="99248"/>
                </a:lnTo>
                <a:lnTo>
                  <a:pt x="16874" y="139077"/>
                </a:lnTo>
                <a:lnTo>
                  <a:pt x="4337" y="184073"/>
                </a:lnTo>
                <a:lnTo>
                  <a:pt x="0" y="233594"/>
                </a:lnTo>
                <a:lnTo>
                  <a:pt x="4337" y="283073"/>
                </a:lnTo>
                <a:lnTo>
                  <a:pt x="16874" y="327953"/>
                </a:lnTo>
                <a:lnTo>
                  <a:pt x="36901" y="367620"/>
                </a:lnTo>
                <a:lnTo>
                  <a:pt x="63706" y="401456"/>
                </a:lnTo>
                <a:lnTo>
                  <a:pt x="96578" y="428846"/>
                </a:lnTo>
                <a:lnTo>
                  <a:pt x="134805" y="449173"/>
                </a:lnTo>
                <a:lnTo>
                  <a:pt x="177678" y="461821"/>
                </a:lnTo>
                <a:lnTo>
                  <a:pt x="224485" y="466174"/>
                </a:lnTo>
                <a:lnTo>
                  <a:pt x="271670" y="461821"/>
                </a:lnTo>
                <a:lnTo>
                  <a:pt x="314908" y="449173"/>
                </a:lnTo>
                <a:lnTo>
                  <a:pt x="353478" y="428846"/>
                </a:lnTo>
                <a:lnTo>
                  <a:pt x="386657" y="401453"/>
                </a:lnTo>
                <a:lnTo>
                  <a:pt x="224485" y="401453"/>
                </a:lnTo>
                <a:lnTo>
                  <a:pt x="175909" y="393413"/>
                </a:lnTo>
                <a:lnTo>
                  <a:pt x="137282" y="370617"/>
                </a:lnTo>
                <a:lnTo>
                  <a:pt x="109091" y="335056"/>
                </a:lnTo>
                <a:lnTo>
                  <a:pt x="91820" y="288719"/>
                </a:lnTo>
                <a:lnTo>
                  <a:pt x="85955" y="233594"/>
                </a:lnTo>
                <a:lnTo>
                  <a:pt x="91820" y="178084"/>
                </a:lnTo>
                <a:lnTo>
                  <a:pt x="109091" y="131699"/>
                </a:lnTo>
                <a:lnTo>
                  <a:pt x="137282" y="96282"/>
                </a:lnTo>
                <a:lnTo>
                  <a:pt x="175909" y="73680"/>
                </a:lnTo>
                <a:lnTo>
                  <a:pt x="224485" y="65736"/>
                </a:lnTo>
                <a:lnTo>
                  <a:pt x="387061" y="65736"/>
                </a:lnTo>
                <a:lnTo>
                  <a:pt x="386655" y="65225"/>
                </a:lnTo>
                <a:lnTo>
                  <a:pt x="353478" y="37649"/>
                </a:lnTo>
                <a:lnTo>
                  <a:pt x="314908" y="17159"/>
                </a:lnTo>
                <a:lnTo>
                  <a:pt x="271670" y="4396"/>
                </a:lnTo>
                <a:lnTo>
                  <a:pt x="224485" y="0"/>
                </a:lnTo>
                <a:close/>
              </a:path>
              <a:path w="451485" h="466725">
                <a:moveTo>
                  <a:pt x="387061" y="65736"/>
                </a:moveTo>
                <a:lnTo>
                  <a:pt x="224485" y="65736"/>
                </a:lnTo>
                <a:lnTo>
                  <a:pt x="273662" y="73680"/>
                </a:lnTo>
                <a:lnTo>
                  <a:pt x="312841" y="96282"/>
                </a:lnTo>
                <a:lnTo>
                  <a:pt x="341488" y="131699"/>
                </a:lnTo>
                <a:lnTo>
                  <a:pt x="359067" y="178084"/>
                </a:lnTo>
                <a:lnTo>
                  <a:pt x="365046" y="233594"/>
                </a:lnTo>
                <a:lnTo>
                  <a:pt x="359067" y="288719"/>
                </a:lnTo>
                <a:lnTo>
                  <a:pt x="341488" y="335056"/>
                </a:lnTo>
                <a:lnTo>
                  <a:pt x="312841" y="370617"/>
                </a:lnTo>
                <a:lnTo>
                  <a:pt x="273662" y="393413"/>
                </a:lnTo>
                <a:lnTo>
                  <a:pt x="224485" y="401453"/>
                </a:lnTo>
                <a:lnTo>
                  <a:pt x="386657" y="401453"/>
                </a:lnTo>
                <a:lnTo>
                  <a:pt x="413718" y="367620"/>
                </a:lnTo>
                <a:lnTo>
                  <a:pt x="433943" y="327953"/>
                </a:lnTo>
                <a:lnTo>
                  <a:pt x="446609" y="283073"/>
                </a:lnTo>
                <a:lnTo>
                  <a:pt x="450991" y="233594"/>
                </a:lnTo>
                <a:lnTo>
                  <a:pt x="446609" y="184073"/>
                </a:lnTo>
                <a:lnTo>
                  <a:pt x="433943" y="139077"/>
                </a:lnTo>
                <a:lnTo>
                  <a:pt x="413718" y="99248"/>
                </a:lnTo>
                <a:lnTo>
                  <a:pt x="387061" y="65736"/>
                </a:lnTo>
                <a:close/>
              </a:path>
            </a:pathLst>
          </a:custGeom>
          <a:solidFill>
            <a:srgbClr val="FFFFFF"/>
          </a:solidFill>
        </p:spPr>
        <p:txBody>
          <a:bodyPr wrap="square" lIns="0" tIns="0" rIns="0" bIns="0" rtlCol="0"/>
          <a:lstStyle/>
          <a:p>
            <a:endParaRPr/>
          </a:p>
        </p:txBody>
      </p:sp>
      <p:sp>
        <p:nvSpPr>
          <p:cNvPr id="11" name="object 11"/>
          <p:cNvSpPr txBox="1"/>
          <p:nvPr/>
        </p:nvSpPr>
        <p:spPr>
          <a:xfrm>
            <a:off x="615552" y="7979070"/>
            <a:ext cx="5615701" cy="1136978"/>
          </a:xfrm>
          <a:prstGeom prst="rect">
            <a:avLst/>
          </a:prstGeom>
        </p:spPr>
        <p:txBody>
          <a:bodyPr vert="horz" wrap="square" lIns="0" tIns="13970" rIns="0" bIns="0" rtlCol="0">
            <a:spAutoFit/>
          </a:bodyPr>
          <a:lstStyle/>
          <a:p>
            <a:pPr marL="12700">
              <a:lnSpc>
                <a:spcPts val="2005"/>
              </a:lnSpc>
              <a:spcBef>
                <a:spcPts val="110"/>
              </a:spcBef>
            </a:pPr>
            <a:r>
              <a:rPr lang="en-GB" sz="4000" b="1">
                <a:solidFill>
                  <a:srgbClr val="D4ED6B"/>
                </a:solidFill>
                <a:latin typeface="Founders Grotesk"/>
                <a:cs typeface="Founders Grotesk"/>
              </a:rPr>
              <a:t>Big Circle Meeting</a:t>
            </a:r>
          </a:p>
          <a:p>
            <a:pPr marL="12700">
              <a:lnSpc>
                <a:spcPts val="2005"/>
              </a:lnSpc>
              <a:spcBef>
                <a:spcPts val="110"/>
              </a:spcBef>
            </a:pPr>
            <a:endParaRPr lang="en-GB" sz="4000" b="1">
              <a:solidFill>
                <a:srgbClr val="D4ED6B"/>
              </a:solidFill>
              <a:latin typeface="Founders Grotesk"/>
              <a:cs typeface="Founders Grotesk"/>
            </a:endParaRPr>
          </a:p>
          <a:p>
            <a:pPr marL="12700">
              <a:lnSpc>
                <a:spcPts val="2005"/>
              </a:lnSpc>
              <a:spcBef>
                <a:spcPts val="110"/>
              </a:spcBef>
            </a:pPr>
            <a:r>
              <a:rPr lang="en-GB" sz="4000" b="1">
                <a:solidFill>
                  <a:srgbClr val="D4ED6B"/>
                </a:solidFill>
                <a:latin typeface="Founders Grotesk"/>
                <a:cs typeface="Founders Grotesk"/>
              </a:rPr>
              <a:t> </a:t>
            </a:r>
            <a:endParaRPr sz="4000">
              <a:latin typeface="Founders Grotesk"/>
              <a:cs typeface="Founders Grotesk"/>
            </a:endParaRPr>
          </a:p>
          <a:p>
            <a:pPr marL="12700">
              <a:lnSpc>
                <a:spcPts val="2005"/>
              </a:lnSpc>
            </a:pPr>
            <a:r>
              <a:rPr lang="en-GB" sz="4000">
                <a:solidFill>
                  <a:srgbClr val="D4ED6B"/>
                </a:solidFill>
                <a:latin typeface="Founders Grotesk"/>
                <a:cs typeface="Founders Grotesk"/>
              </a:rPr>
              <a:t>18.1.2024</a:t>
            </a:r>
            <a:endParaRPr sz="4000">
              <a:latin typeface="Founders Grotesk"/>
              <a:cs typeface="Founders Grotesk"/>
            </a:endParaRPr>
          </a:p>
        </p:txBody>
      </p:sp>
      <p:sp>
        <p:nvSpPr>
          <p:cNvPr id="13" name="Title 12">
            <a:extLst>
              <a:ext uri="{FF2B5EF4-FFF2-40B4-BE49-F238E27FC236}">
                <a16:creationId xmlns:a16="http://schemas.microsoft.com/office/drawing/2014/main" id="{1C3977C9-6B30-9F41-6B69-D67A597E80FF}"/>
              </a:ext>
            </a:extLst>
          </p:cNvPr>
          <p:cNvSpPr>
            <a:spLocks noGrp="1"/>
          </p:cNvSpPr>
          <p:nvPr>
            <p:ph type="title"/>
          </p:nvPr>
        </p:nvSpPr>
        <p:spPr>
          <a:xfrm>
            <a:off x="615552" y="640703"/>
            <a:ext cx="16656447" cy="1800225"/>
          </a:xfrm>
          <a:prstGeom prst="rect">
            <a:avLst/>
          </a:prstGeom>
        </p:spPr>
        <p:txBody>
          <a:bodyPr/>
          <a:lstStyle/>
          <a:p>
            <a:r>
              <a:rPr lang="en-US">
                <a:solidFill>
                  <a:schemeClr val="bg1"/>
                </a:solidFill>
              </a:rPr>
              <a:t>Violence and Crime System Maps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8BFF69E-2AF2-818B-9057-AE1267254D8A}"/>
              </a:ext>
            </a:extLst>
          </p:cNvPr>
          <p:cNvSpPr>
            <a:spLocks noGrp="1"/>
          </p:cNvSpPr>
          <p:nvPr>
            <p:ph type="ftr" sz="quarter" idx="3"/>
          </p:nvPr>
        </p:nvSpPr>
        <p:spPr/>
        <p:txBody>
          <a:bodyPr/>
          <a:lstStyle/>
          <a:p>
            <a:pPr algn="l"/>
            <a:r>
              <a:rPr lang="en-GB" sz="4400">
                <a:solidFill>
                  <a:srgbClr val="05281F"/>
                </a:solidFill>
                <a:latin typeface="Founders Grotesk" panose="020B0503030202060203" pitchFamily="34" charset="77"/>
              </a:rPr>
              <a:t>Kailo</a:t>
            </a:r>
          </a:p>
        </p:txBody>
      </p:sp>
      <p:sp>
        <p:nvSpPr>
          <p:cNvPr id="3" name="Slide Number Placeholder 2">
            <a:extLst>
              <a:ext uri="{FF2B5EF4-FFF2-40B4-BE49-F238E27FC236}">
                <a16:creationId xmlns:a16="http://schemas.microsoft.com/office/drawing/2014/main" id="{1CA80BA4-1B17-8DB8-E98B-D9397844F4B2}"/>
              </a:ext>
            </a:extLst>
          </p:cNvPr>
          <p:cNvSpPr>
            <a:spLocks noGrp="1"/>
          </p:cNvSpPr>
          <p:nvPr>
            <p:ph type="sldNum" sz="quarter" idx="4"/>
          </p:nvPr>
        </p:nvSpPr>
        <p:spPr/>
        <p:txBody>
          <a:bodyPr/>
          <a:lstStyle/>
          <a:p>
            <a:fld id="{B6F15528-21DE-4FAA-801E-634DDDAF4B2B}" type="slidenum">
              <a:rPr lang="en-GB" sz="4400" smtClean="0">
                <a:solidFill>
                  <a:srgbClr val="05281F"/>
                </a:solidFill>
                <a:latin typeface="Founders Grotesk" panose="020B0503030202060203" pitchFamily="34" charset="77"/>
              </a:rPr>
              <a:pPr/>
              <a:t>15</a:t>
            </a:fld>
            <a:endParaRPr lang="en-GB" sz="4400">
              <a:solidFill>
                <a:srgbClr val="05281F"/>
              </a:solidFill>
              <a:latin typeface="Founders Grotesk" panose="020B0503030202060203" pitchFamily="34" charset="77"/>
            </a:endParaRPr>
          </a:p>
        </p:txBody>
      </p:sp>
      <p:pic>
        <p:nvPicPr>
          <p:cNvPr id="8" name="Picture 7">
            <a:extLst>
              <a:ext uri="{FF2B5EF4-FFF2-40B4-BE49-F238E27FC236}">
                <a16:creationId xmlns:a16="http://schemas.microsoft.com/office/drawing/2014/main" id="{3339EC44-7542-2FD8-4A6E-FA0731A274CA}"/>
              </a:ext>
            </a:extLst>
          </p:cNvPr>
          <p:cNvPicPr>
            <a:picLocks noChangeAspect="1"/>
          </p:cNvPicPr>
          <p:nvPr/>
        </p:nvPicPr>
        <p:blipFill>
          <a:blip r:embed="rId2"/>
          <a:stretch>
            <a:fillRect/>
          </a:stretch>
        </p:blipFill>
        <p:spPr>
          <a:xfrm>
            <a:off x="17528579" y="356377"/>
            <a:ext cx="1674541" cy="1364441"/>
          </a:xfrm>
          <a:prstGeom prst="rect">
            <a:avLst/>
          </a:prstGeom>
        </p:spPr>
      </p:pic>
      <p:pic>
        <p:nvPicPr>
          <p:cNvPr id="9" name="Picture 8">
            <a:extLst>
              <a:ext uri="{FF2B5EF4-FFF2-40B4-BE49-F238E27FC236}">
                <a16:creationId xmlns:a16="http://schemas.microsoft.com/office/drawing/2014/main" id="{8AC017E1-80CB-F28A-53A2-EDD8DEC751B5}"/>
              </a:ext>
            </a:extLst>
          </p:cNvPr>
          <p:cNvPicPr>
            <a:picLocks noChangeAspect="1"/>
          </p:cNvPicPr>
          <p:nvPr/>
        </p:nvPicPr>
        <p:blipFill>
          <a:blip r:embed="rId3"/>
          <a:stretch>
            <a:fillRect/>
          </a:stretch>
        </p:blipFill>
        <p:spPr>
          <a:xfrm>
            <a:off x="1485369" y="121323"/>
            <a:ext cx="17068813" cy="11019752"/>
          </a:xfrm>
          <a:prstGeom prst="rect">
            <a:avLst/>
          </a:prstGeom>
        </p:spPr>
      </p:pic>
    </p:spTree>
    <p:extLst>
      <p:ext uri="{BB962C8B-B14F-4D97-AF65-F5344CB8AC3E}">
        <p14:creationId xmlns:p14="http://schemas.microsoft.com/office/powerpoint/2010/main" val="30740704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1"/>
            <a:ext cx="20093940" cy="11543030"/>
          </a:xfrm>
          <a:custGeom>
            <a:avLst/>
            <a:gdLst/>
            <a:ahLst/>
            <a:cxnLst/>
            <a:rect l="l" t="t" r="r" b="b"/>
            <a:pathLst>
              <a:path w="20093940" h="11298555">
                <a:moveTo>
                  <a:pt x="20093629" y="0"/>
                </a:moveTo>
                <a:lnTo>
                  <a:pt x="0" y="0"/>
                </a:lnTo>
                <a:lnTo>
                  <a:pt x="0" y="11298074"/>
                </a:lnTo>
                <a:lnTo>
                  <a:pt x="20093629" y="11298074"/>
                </a:lnTo>
                <a:lnTo>
                  <a:pt x="20093629" y="0"/>
                </a:lnTo>
                <a:close/>
              </a:path>
            </a:pathLst>
          </a:custGeom>
          <a:solidFill>
            <a:srgbClr val="05291F"/>
          </a:solidFill>
        </p:spPr>
        <p:txBody>
          <a:bodyPr wrap="square" lIns="0" tIns="0" rIns="0" bIns="0" rtlCol="0"/>
          <a:lstStyle/>
          <a:p>
            <a:endParaRPr/>
          </a:p>
        </p:txBody>
      </p:sp>
      <p:sp>
        <p:nvSpPr>
          <p:cNvPr id="12" name="Slide Number Placeholder 11">
            <a:extLst>
              <a:ext uri="{FF2B5EF4-FFF2-40B4-BE49-F238E27FC236}">
                <a16:creationId xmlns:a16="http://schemas.microsoft.com/office/drawing/2014/main" id="{FEE4BC4E-1F2C-2A92-E326-200D7344FD40}"/>
              </a:ext>
            </a:extLst>
          </p:cNvPr>
          <p:cNvSpPr>
            <a:spLocks noGrp="1"/>
          </p:cNvSpPr>
          <p:nvPr>
            <p:ph type="sldNum" sz="quarter" idx="4"/>
          </p:nvPr>
        </p:nvSpPr>
        <p:spPr>
          <a:prstGeom prst="rect">
            <a:avLst/>
          </a:prstGeom>
        </p:spPr>
        <p:txBody>
          <a:bodyPr/>
          <a:lstStyle/>
          <a:p>
            <a:fld id="{B6F15528-21DE-4FAA-801E-634DDDAF4B2B}" type="slidenum">
              <a:rPr lang="en-GB" smtClean="0"/>
              <a:t>16</a:t>
            </a:fld>
            <a:endParaRPr lang="en-GB"/>
          </a:p>
        </p:txBody>
      </p:sp>
      <p:sp>
        <p:nvSpPr>
          <p:cNvPr id="3" name="object 3"/>
          <p:cNvSpPr txBox="1">
            <a:spLocks noGrp="1"/>
          </p:cNvSpPr>
          <p:nvPr>
            <p:ph type="title"/>
          </p:nvPr>
        </p:nvSpPr>
        <p:spPr>
          <a:xfrm>
            <a:off x="628242" y="244475"/>
            <a:ext cx="16643757" cy="2060179"/>
          </a:xfrm>
          <a:prstGeom prst="rect">
            <a:avLst/>
          </a:prstGeom>
        </p:spPr>
        <p:txBody>
          <a:bodyPr vert="horz" wrap="square" lIns="0" tIns="13335" rIns="0" bIns="0" rtlCol="0">
            <a:spAutoFit/>
          </a:bodyPr>
          <a:lstStyle/>
          <a:p>
            <a:pPr marL="12700">
              <a:lnSpc>
                <a:spcPct val="100000"/>
              </a:lnSpc>
              <a:spcBef>
                <a:spcPts val="105"/>
              </a:spcBef>
            </a:pPr>
            <a:r>
              <a:rPr lang="en-GB" spc="80">
                <a:solidFill>
                  <a:schemeClr val="bg1"/>
                </a:solidFill>
              </a:rPr>
              <a:t>Group Model Building</a:t>
            </a:r>
            <a:endParaRPr spc="-40">
              <a:solidFill>
                <a:schemeClr val="bg1"/>
              </a:solidFill>
            </a:endParaRPr>
          </a:p>
        </p:txBody>
      </p:sp>
      <p:sp>
        <p:nvSpPr>
          <p:cNvPr id="6" name="object 6"/>
          <p:cNvSpPr/>
          <p:nvPr/>
        </p:nvSpPr>
        <p:spPr>
          <a:xfrm>
            <a:off x="628243" y="10031114"/>
            <a:ext cx="995044" cy="649605"/>
          </a:xfrm>
          <a:custGeom>
            <a:avLst/>
            <a:gdLst/>
            <a:ahLst/>
            <a:cxnLst/>
            <a:rect l="l" t="t" r="r" b="b"/>
            <a:pathLst>
              <a:path w="995044" h="649604">
                <a:moveTo>
                  <a:pt x="530885" y="637057"/>
                </a:moveTo>
                <a:lnTo>
                  <a:pt x="226517" y="280111"/>
                </a:lnTo>
                <a:lnTo>
                  <a:pt x="500557" y="0"/>
                </a:lnTo>
                <a:lnTo>
                  <a:pt x="396392" y="0"/>
                </a:lnTo>
                <a:lnTo>
                  <a:pt x="87972" y="314477"/>
                </a:lnTo>
                <a:lnTo>
                  <a:pt x="87972" y="0"/>
                </a:lnTo>
                <a:lnTo>
                  <a:pt x="0" y="0"/>
                </a:lnTo>
                <a:lnTo>
                  <a:pt x="0" y="637057"/>
                </a:lnTo>
                <a:lnTo>
                  <a:pt x="87972" y="637057"/>
                </a:lnTo>
                <a:lnTo>
                  <a:pt x="87972" y="409536"/>
                </a:lnTo>
                <a:lnTo>
                  <a:pt x="161798" y="334708"/>
                </a:lnTo>
                <a:lnTo>
                  <a:pt x="424713" y="637057"/>
                </a:lnTo>
                <a:lnTo>
                  <a:pt x="530885" y="637057"/>
                </a:lnTo>
                <a:close/>
              </a:path>
              <a:path w="995044" h="649604">
                <a:moveTo>
                  <a:pt x="995032" y="574370"/>
                </a:moveTo>
                <a:lnTo>
                  <a:pt x="985329" y="578929"/>
                </a:lnTo>
                <a:lnTo>
                  <a:pt x="975055" y="582079"/>
                </a:lnTo>
                <a:lnTo>
                  <a:pt x="965174" y="583895"/>
                </a:lnTo>
                <a:lnTo>
                  <a:pt x="956602" y="584479"/>
                </a:lnTo>
                <a:lnTo>
                  <a:pt x="942276" y="582383"/>
                </a:lnTo>
                <a:lnTo>
                  <a:pt x="931456" y="576008"/>
                </a:lnTo>
                <a:lnTo>
                  <a:pt x="924610" y="565277"/>
                </a:lnTo>
                <a:lnTo>
                  <a:pt x="923658" y="559193"/>
                </a:lnTo>
                <a:lnTo>
                  <a:pt x="922223" y="550100"/>
                </a:lnTo>
                <a:lnTo>
                  <a:pt x="922223" y="418630"/>
                </a:lnTo>
                <a:lnTo>
                  <a:pt x="922223" y="351904"/>
                </a:lnTo>
                <a:lnTo>
                  <a:pt x="916838" y="300418"/>
                </a:lnTo>
                <a:lnTo>
                  <a:pt x="901065" y="258229"/>
                </a:lnTo>
                <a:lnTo>
                  <a:pt x="892898" y="247751"/>
                </a:lnTo>
                <a:lnTo>
                  <a:pt x="875461" y="225374"/>
                </a:lnTo>
                <a:lnTo>
                  <a:pt x="840574" y="201866"/>
                </a:lnTo>
                <a:lnTo>
                  <a:pt x="796988" y="187744"/>
                </a:lnTo>
                <a:lnTo>
                  <a:pt x="745261" y="183032"/>
                </a:lnTo>
                <a:lnTo>
                  <a:pt x="687463" y="190004"/>
                </a:lnTo>
                <a:lnTo>
                  <a:pt x="639368" y="209689"/>
                </a:lnTo>
                <a:lnTo>
                  <a:pt x="601472" y="240245"/>
                </a:lnTo>
                <a:lnTo>
                  <a:pt x="574243" y="279844"/>
                </a:lnTo>
                <a:lnTo>
                  <a:pt x="558190" y="326618"/>
                </a:lnTo>
                <a:lnTo>
                  <a:pt x="633018" y="336727"/>
                </a:lnTo>
                <a:lnTo>
                  <a:pt x="646988" y="301066"/>
                </a:lnTo>
                <a:lnTo>
                  <a:pt x="669671" y="272897"/>
                </a:lnTo>
                <a:lnTo>
                  <a:pt x="701840" y="254393"/>
                </a:lnTo>
                <a:lnTo>
                  <a:pt x="744258" y="247751"/>
                </a:lnTo>
                <a:lnTo>
                  <a:pt x="785444" y="254546"/>
                </a:lnTo>
                <a:lnTo>
                  <a:pt x="815924" y="274040"/>
                </a:lnTo>
                <a:lnTo>
                  <a:pt x="834834" y="304914"/>
                </a:lnTo>
                <a:lnTo>
                  <a:pt x="841324" y="345833"/>
                </a:lnTo>
                <a:lnTo>
                  <a:pt x="841324" y="363016"/>
                </a:lnTo>
                <a:lnTo>
                  <a:pt x="841324" y="418630"/>
                </a:lnTo>
                <a:lnTo>
                  <a:pt x="841324" y="439877"/>
                </a:lnTo>
                <a:lnTo>
                  <a:pt x="834504" y="489394"/>
                </a:lnTo>
                <a:lnTo>
                  <a:pt x="815340" y="530288"/>
                </a:lnTo>
                <a:lnTo>
                  <a:pt x="785850" y="561162"/>
                </a:lnTo>
                <a:lnTo>
                  <a:pt x="748004" y="580694"/>
                </a:lnTo>
                <a:lnTo>
                  <a:pt x="703808" y="587502"/>
                </a:lnTo>
                <a:lnTo>
                  <a:pt x="670623" y="582498"/>
                </a:lnTo>
                <a:lnTo>
                  <a:pt x="646925" y="568667"/>
                </a:lnTo>
                <a:lnTo>
                  <a:pt x="632701" y="547839"/>
                </a:lnTo>
                <a:lnTo>
                  <a:pt x="627964" y="521779"/>
                </a:lnTo>
                <a:lnTo>
                  <a:pt x="636003" y="488505"/>
                </a:lnTo>
                <a:lnTo>
                  <a:pt x="658926" y="466420"/>
                </a:lnTo>
                <a:lnTo>
                  <a:pt x="694944" y="451535"/>
                </a:lnTo>
                <a:lnTo>
                  <a:pt x="742238" y="439877"/>
                </a:lnTo>
                <a:lnTo>
                  <a:pt x="841324" y="418630"/>
                </a:lnTo>
                <a:lnTo>
                  <a:pt x="841324" y="363016"/>
                </a:lnTo>
                <a:lnTo>
                  <a:pt x="722007" y="387299"/>
                </a:lnTo>
                <a:lnTo>
                  <a:pt x="662724" y="401904"/>
                </a:lnTo>
                <a:lnTo>
                  <a:pt x="613486" y="421411"/>
                </a:lnTo>
                <a:lnTo>
                  <a:pt x="576097" y="447573"/>
                </a:lnTo>
                <a:lnTo>
                  <a:pt x="552348" y="482130"/>
                </a:lnTo>
                <a:lnTo>
                  <a:pt x="544029" y="526834"/>
                </a:lnTo>
                <a:lnTo>
                  <a:pt x="550506" y="568680"/>
                </a:lnTo>
                <a:lnTo>
                  <a:pt x="569112" y="602665"/>
                </a:lnTo>
                <a:lnTo>
                  <a:pt x="598639" y="627964"/>
                </a:lnTo>
                <a:lnTo>
                  <a:pt x="637870" y="643750"/>
                </a:lnTo>
                <a:lnTo>
                  <a:pt x="685609" y="649185"/>
                </a:lnTo>
                <a:lnTo>
                  <a:pt x="737285" y="642378"/>
                </a:lnTo>
                <a:lnTo>
                  <a:pt x="782802" y="623531"/>
                </a:lnTo>
                <a:lnTo>
                  <a:pt x="819416" y="595007"/>
                </a:lnTo>
                <a:lnTo>
                  <a:pt x="824649" y="587502"/>
                </a:lnTo>
                <a:lnTo>
                  <a:pt x="844372" y="559193"/>
                </a:lnTo>
                <a:lnTo>
                  <a:pt x="853059" y="594969"/>
                </a:lnTo>
                <a:lnTo>
                  <a:pt x="870661" y="622388"/>
                </a:lnTo>
                <a:lnTo>
                  <a:pt x="895845" y="639965"/>
                </a:lnTo>
                <a:lnTo>
                  <a:pt x="927290" y="646150"/>
                </a:lnTo>
                <a:lnTo>
                  <a:pt x="950239" y="644182"/>
                </a:lnTo>
                <a:lnTo>
                  <a:pt x="968362" y="638695"/>
                </a:lnTo>
                <a:lnTo>
                  <a:pt x="982878" y="630377"/>
                </a:lnTo>
                <a:lnTo>
                  <a:pt x="995032" y="619874"/>
                </a:lnTo>
                <a:lnTo>
                  <a:pt x="995032" y="584479"/>
                </a:lnTo>
                <a:lnTo>
                  <a:pt x="995032" y="574370"/>
                </a:lnTo>
                <a:close/>
              </a:path>
            </a:pathLst>
          </a:custGeom>
          <a:solidFill>
            <a:srgbClr val="FFFFFF"/>
          </a:solidFill>
        </p:spPr>
        <p:txBody>
          <a:bodyPr wrap="square" lIns="0" tIns="0" rIns="0" bIns="0" rtlCol="0"/>
          <a:lstStyle/>
          <a:p>
            <a:endParaRPr/>
          </a:p>
        </p:txBody>
      </p:sp>
      <p:sp>
        <p:nvSpPr>
          <p:cNvPr id="7" name="object 7"/>
          <p:cNvSpPr/>
          <p:nvPr/>
        </p:nvSpPr>
        <p:spPr>
          <a:xfrm>
            <a:off x="1674849" y="10031107"/>
            <a:ext cx="86995" cy="95250"/>
          </a:xfrm>
          <a:custGeom>
            <a:avLst/>
            <a:gdLst/>
            <a:ahLst/>
            <a:cxnLst/>
            <a:rect l="l" t="t" r="r" b="b"/>
            <a:pathLst>
              <a:path w="86994" h="95250">
                <a:moveTo>
                  <a:pt x="86960" y="0"/>
                </a:moveTo>
                <a:lnTo>
                  <a:pt x="0" y="0"/>
                </a:lnTo>
                <a:lnTo>
                  <a:pt x="0" y="95054"/>
                </a:lnTo>
                <a:lnTo>
                  <a:pt x="86960" y="95054"/>
                </a:lnTo>
                <a:lnTo>
                  <a:pt x="86960" y="0"/>
                </a:lnTo>
                <a:close/>
              </a:path>
            </a:pathLst>
          </a:custGeom>
          <a:solidFill>
            <a:srgbClr val="FFFFFF"/>
          </a:solidFill>
        </p:spPr>
        <p:txBody>
          <a:bodyPr wrap="square" lIns="0" tIns="0" rIns="0" bIns="0" rtlCol="0"/>
          <a:lstStyle/>
          <a:p>
            <a:endParaRPr/>
          </a:p>
        </p:txBody>
      </p:sp>
      <p:sp>
        <p:nvSpPr>
          <p:cNvPr id="8" name="object 8"/>
          <p:cNvSpPr/>
          <p:nvPr/>
        </p:nvSpPr>
        <p:spPr>
          <a:xfrm>
            <a:off x="1676870" y="10226264"/>
            <a:ext cx="84455" cy="441959"/>
          </a:xfrm>
          <a:custGeom>
            <a:avLst/>
            <a:gdLst/>
            <a:ahLst/>
            <a:cxnLst/>
            <a:rect l="l" t="t" r="r" b="b"/>
            <a:pathLst>
              <a:path w="84455" h="441959">
                <a:moveTo>
                  <a:pt x="83934" y="0"/>
                </a:moveTo>
                <a:lnTo>
                  <a:pt x="0" y="0"/>
                </a:lnTo>
                <a:lnTo>
                  <a:pt x="0" y="441902"/>
                </a:lnTo>
                <a:lnTo>
                  <a:pt x="83934" y="441902"/>
                </a:lnTo>
                <a:lnTo>
                  <a:pt x="83934" y="0"/>
                </a:lnTo>
                <a:close/>
              </a:path>
            </a:pathLst>
          </a:custGeom>
          <a:solidFill>
            <a:srgbClr val="FFFFFF"/>
          </a:solidFill>
        </p:spPr>
        <p:txBody>
          <a:bodyPr wrap="square" lIns="0" tIns="0" rIns="0" bIns="0" rtlCol="0"/>
          <a:lstStyle/>
          <a:p>
            <a:endParaRPr/>
          </a:p>
        </p:txBody>
      </p:sp>
      <p:sp>
        <p:nvSpPr>
          <p:cNvPr id="9" name="object 9"/>
          <p:cNvSpPr/>
          <p:nvPr/>
        </p:nvSpPr>
        <p:spPr>
          <a:xfrm>
            <a:off x="1837650" y="10031107"/>
            <a:ext cx="84455" cy="637540"/>
          </a:xfrm>
          <a:custGeom>
            <a:avLst/>
            <a:gdLst/>
            <a:ahLst/>
            <a:cxnLst/>
            <a:rect l="l" t="t" r="r" b="b"/>
            <a:pathLst>
              <a:path w="84455" h="637540">
                <a:moveTo>
                  <a:pt x="83934" y="0"/>
                </a:moveTo>
                <a:lnTo>
                  <a:pt x="0" y="0"/>
                </a:lnTo>
                <a:lnTo>
                  <a:pt x="0" y="637059"/>
                </a:lnTo>
                <a:lnTo>
                  <a:pt x="83934" y="637059"/>
                </a:lnTo>
                <a:lnTo>
                  <a:pt x="83934" y="0"/>
                </a:lnTo>
                <a:close/>
              </a:path>
            </a:pathLst>
          </a:custGeom>
          <a:solidFill>
            <a:srgbClr val="FFFFFF"/>
          </a:solidFill>
        </p:spPr>
        <p:txBody>
          <a:bodyPr wrap="square" lIns="0" tIns="0" rIns="0" bIns="0" rtlCol="0"/>
          <a:lstStyle/>
          <a:p>
            <a:endParaRPr/>
          </a:p>
        </p:txBody>
      </p:sp>
      <p:sp>
        <p:nvSpPr>
          <p:cNvPr id="10" name="object 10"/>
          <p:cNvSpPr/>
          <p:nvPr/>
        </p:nvSpPr>
        <p:spPr>
          <a:xfrm>
            <a:off x="1980239" y="10214128"/>
            <a:ext cx="451484" cy="466725"/>
          </a:xfrm>
          <a:custGeom>
            <a:avLst/>
            <a:gdLst/>
            <a:ahLst/>
            <a:cxnLst/>
            <a:rect l="l" t="t" r="r" b="b"/>
            <a:pathLst>
              <a:path w="451485" h="466725">
                <a:moveTo>
                  <a:pt x="224485" y="0"/>
                </a:moveTo>
                <a:lnTo>
                  <a:pt x="177678" y="4396"/>
                </a:lnTo>
                <a:lnTo>
                  <a:pt x="134805" y="17159"/>
                </a:lnTo>
                <a:lnTo>
                  <a:pt x="96578" y="37649"/>
                </a:lnTo>
                <a:lnTo>
                  <a:pt x="63706" y="65225"/>
                </a:lnTo>
                <a:lnTo>
                  <a:pt x="36901" y="99248"/>
                </a:lnTo>
                <a:lnTo>
                  <a:pt x="16874" y="139077"/>
                </a:lnTo>
                <a:lnTo>
                  <a:pt x="4337" y="184073"/>
                </a:lnTo>
                <a:lnTo>
                  <a:pt x="0" y="233594"/>
                </a:lnTo>
                <a:lnTo>
                  <a:pt x="4337" y="283073"/>
                </a:lnTo>
                <a:lnTo>
                  <a:pt x="16874" y="327953"/>
                </a:lnTo>
                <a:lnTo>
                  <a:pt x="36901" y="367620"/>
                </a:lnTo>
                <a:lnTo>
                  <a:pt x="63706" y="401456"/>
                </a:lnTo>
                <a:lnTo>
                  <a:pt x="96578" y="428846"/>
                </a:lnTo>
                <a:lnTo>
                  <a:pt x="134805" y="449173"/>
                </a:lnTo>
                <a:lnTo>
                  <a:pt x="177678" y="461821"/>
                </a:lnTo>
                <a:lnTo>
                  <a:pt x="224485" y="466174"/>
                </a:lnTo>
                <a:lnTo>
                  <a:pt x="271670" y="461821"/>
                </a:lnTo>
                <a:lnTo>
                  <a:pt x="314908" y="449173"/>
                </a:lnTo>
                <a:lnTo>
                  <a:pt x="353478" y="428846"/>
                </a:lnTo>
                <a:lnTo>
                  <a:pt x="386657" y="401453"/>
                </a:lnTo>
                <a:lnTo>
                  <a:pt x="224485" y="401453"/>
                </a:lnTo>
                <a:lnTo>
                  <a:pt x="175909" y="393413"/>
                </a:lnTo>
                <a:lnTo>
                  <a:pt x="137282" y="370617"/>
                </a:lnTo>
                <a:lnTo>
                  <a:pt x="109091" y="335056"/>
                </a:lnTo>
                <a:lnTo>
                  <a:pt x="91820" y="288719"/>
                </a:lnTo>
                <a:lnTo>
                  <a:pt x="85955" y="233594"/>
                </a:lnTo>
                <a:lnTo>
                  <a:pt x="91820" y="178084"/>
                </a:lnTo>
                <a:lnTo>
                  <a:pt x="109091" y="131699"/>
                </a:lnTo>
                <a:lnTo>
                  <a:pt x="137282" y="96282"/>
                </a:lnTo>
                <a:lnTo>
                  <a:pt x="175909" y="73680"/>
                </a:lnTo>
                <a:lnTo>
                  <a:pt x="224485" y="65736"/>
                </a:lnTo>
                <a:lnTo>
                  <a:pt x="387061" y="65736"/>
                </a:lnTo>
                <a:lnTo>
                  <a:pt x="386655" y="65225"/>
                </a:lnTo>
                <a:lnTo>
                  <a:pt x="353478" y="37649"/>
                </a:lnTo>
                <a:lnTo>
                  <a:pt x="314908" y="17159"/>
                </a:lnTo>
                <a:lnTo>
                  <a:pt x="271670" y="4396"/>
                </a:lnTo>
                <a:lnTo>
                  <a:pt x="224485" y="0"/>
                </a:lnTo>
                <a:close/>
              </a:path>
              <a:path w="451485" h="466725">
                <a:moveTo>
                  <a:pt x="387061" y="65736"/>
                </a:moveTo>
                <a:lnTo>
                  <a:pt x="224485" y="65736"/>
                </a:lnTo>
                <a:lnTo>
                  <a:pt x="273662" y="73680"/>
                </a:lnTo>
                <a:lnTo>
                  <a:pt x="312841" y="96282"/>
                </a:lnTo>
                <a:lnTo>
                  <a:pt x="341488" y="131699"/>
                </a:lnTo>
                <a:lnTo>
                  <a:pt x="359067" y="178084"/>
                </a:lnTo>
                <a:lnTo>
                  <a:pt x="365046" y="233594"/>
                </a:lnTo>
                <a:lnTo>
                  <a:pt x="359067" y="288719"/>
                </a:lnTo>
                <a:lnTo>
                  <a:pt x="341488" y="335056"/>
                </a:lnTo>
                <a:lnTo>
                  <a:pt x="312841" y="370617"/>
                </a:lnTo>
                <a:lnTo>
                  <a:pt x="273662" y="393413"/>
                </a:lnTo>
                <a:lnTo>
                  <a:pt x="224485" y="401453"/>
                </a:lnTo>
                <a:lnTo>
                  <a:pt x="386657" y="401453"/>
                </a:lnTo>
                <a:lnTo>
                  <a:pt x="413718" y="367620"/>
                </a:lnTo>
                <a:lnTo>
                  <a:pt x="433943" y="327953"/>
                </a:lnTo>
                <a:lnTo>
                  <a:pt x="446609" y="283073"/>
                </a:lnTo>
                <a:lnTo>
                  <a:pt x="450991" y="233594"/>
                </a:lnTo>
                <a:lnTo>
                  <a:pt x="446609" y="184073"/>
                </a:lnTo>
                <a:lnTo>
                  <a:pt x="433943" y="139077"/>
                </a:lnTo>
                <a:lnTo>
                  <a:pt x="413718" y="99248"/>
                </a:lnTo>
                <a:lnTo>
                  <a:pt x="387061" y="65736"/>
                </a:lnTo>
                <a:close/>
              </a:path>
            </a:pathLst>
          </a:custGeom>
          <a:solidFill>
            <a:srgbClr val="FFFFFF"/>
          </a:solidFill>
        </p:spPr>
        <p:txBody>
          <a:bodyPr wrap="square" lIns="0" tIns="0" rIns="0" bIns="0" rtlCol="0"/>
          <a:lstStyle/>
          <a:p>
            <a:endParaRPr/>
          </a:p>
        </p:txBody>
      </p:sp>
      <p:pic>
        <p:nvPicPr>
          <p:cNvPr id="23" name="Picture 22">
            <a:extLst>
              <a:ext uri="{FF2B5EF4-FFF2-40B4-BE49-F238E27FC236}">
                <a16:creationId xmlns:a16="http://schemas.microsoft.com/office/drawing/2014/main" id="{7D7C5EAD-E68E-6F0C-E798-C18FC89EC403}"/>
              </a:ext>
            </a:extLst>
          </p:cNvPr>
          <p:cNvPicPr>
            <a:picLocks noChangeAspect="1"/>
          </p:cNvPicPr>
          <p:nvPr/>
        </p:nvPicPr>
        <p:blipFill rotWithShape="1">
          <a:blip r:embed="rId2">
            <a:extLst>
              <a:ext uri="{28A0092B-C50C-407E-A947-70E740481C1C}">
                <a14:useLocalDpi xmlns:a14="http://schemas.microsoft.com/office/drawing/2010/main" val="0"/>
              </a:ext>
            </a:extLst>
          </a:blip>
          <a:srcRect b="28345"/>
          <a:stretch/>
        </p:blipFill>
        <p:spPr>
          <a:xfrm>
            <a:off x="7598008" y="6645275"/>
            <a:ext cx="5673282" cy="3048865"/>
          </a:xfrm>
          <a:prstGeom prst="rect">
            <a:avLst/>
          </a:prstGeom>
        </p:spPr>
      </p:pic>
      <p:pic>
        <p:nvPicPr>
          <p:cNvPr id="25" name="Picture 24">
            <a:extLst>
              <a:ext uri="{FF2B5EF4-FFF2-40B4-BE49-F238E27FC236}">
                <a16:creationId xmlns:a16="http://schemas.microsoft.com/office/drawing/2014/main" id="{FFA9EEF2-204A-F1AD-CA65-D68821661C4D}"/>
              </a:ext>
            </a:extLst>
          </p:cNvPr>
          <p:cNvPicPr>
            <a:picLocks noChangeAspect="1"/>
          </p:cNvPicPr>
          <p:nvPr/>
        </p:nvPicPr>
        <p:blipFill rotWithShape="1">
          <a:blip r:embed="rId3">
            <a:extLst>
              <a:ext uri="{28A0092B-C50C-407E-A947-70E740481C1C}">
                <a14:useLocalDpi xmlns:a14="http://schemas.microsoft.com/office/drawing/2010/main" val="0"/>
              </a:ext>
            </a:extLst>
          </a:blip>
          <a:srcRect l="-224" t="5894" r="224" b="4343"/>
          <a:stretch/>
        </p:blipFill>
        <p:spPr>
          <a:xfrm>
            <a:off x="628242" y="3353173"/>
            <a:ext cx="6563434" cy="4418654"/>
          </a:xfrm>
          <a:prstGeom prst="rect">
            <a:avLst/>
          </a:prstGeom>
        </p:spPr>
      </p:pic>
      <p:pic>
        <p:nvPicPr>
          <p:cNvPr id="27" name="Picture 26">
            <a:extLst>
              <a:ext uri="{FF2B5EF4-FFF2-40B4-BE49-F238E27FC236}">
                <a16:creationId xmlns:a16="http://schemas.microsoft.com/office/drawing/2014/main" id="{579AF14C-FB3B-754E-B9E6-0EB386758F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98008" y="2936875"/>
            <a:ext cx="5524500" cy="2717800"/>
          </a:xfrm>
          <a:prstGeom prst="rect">
            <a:avLst/>
          </a:prstGeom>
        </p:spPr>
      </p:pic>
      <p:pic>
        <p:nvPicPr>
          <p:cNvPr id="29" name="Picture 28">
            <a:extLst>
              <a:ext uri="{FF2B5EF4-FFF2-40B4-BE49-F238E27FC236}">
                <a16:creationId xmlns:a16="http://schemas.microsoft.com/office/drawing/2014/main" id="{F46B9C94-B865-0268-98D1-554A32B29EF0}"/>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13000" contrast="19000"/>
                    </a14:imgEffect>
                  </a14:imgLayer>
                </a14:imgProps>
              </a:ext>
              <a:ext uri="{28A0092B-C50C-407E-A947-70E740481C1C}">
                <a14:useLocalDpi xmlns:a14="http://schemas.microsoft.com/office/drawing/2010/main" val="0"/>
              </a:ext>
            </a:extLst>
          </a:blip>
          <a:stretch>
            <a:fillRect/>
          </a:stretch>
        </p:blipFill>
        <p:spPr>
          <a:xfrm>
            <a:off x="13877037" y="3353173"/>
            <a:ext cx="5759938" cy="3823722"/>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628243" y="10031114"/>
            <a:ext cx="995044" cy="649605"/>
          </a:xfrm>
          <a:custGeom>
            <a:avLst/>
            <a:gdLst/>
            <a:ahLst/>
            <a:cxnLst/>
            <a:rect l="l" t="t" r="r" b="b"/>
            <a:pathLst>
              <a:path w="995044" h="649604">
                <a:moveTo>
                  <a:pt x="530885" y="637057"/>
                </a:moveTo>
                <a:lnTo>
                  <a:pt x="226517" y="280111"/>
                </a:lnTo>
                <a:lnTo>
                  <a:pt x="500557" y="0"/>
                </a:lnTo>
                <a:lnTo>
                  <a:pt x="396392" y="0"/>
                </a:lnTo>
                <a:lnTo>
                  <a:pt x="87972" y="314477"/>
                </a:lnTo>
                <a:lnTo>
                  <a:pt x="87972" y="0"/>
                </a:lnTo>
                <a:lnTo>
                  <a:pt x="0" y="0"/>
                </a:lnTo>
                <a:lnTo>
                  <a:pt x="0" y="637057"/>
                </a:lnTo>
                <a:lnTo>
                  <a:pt x="87972" y="637057"/>
                </a:lnTo>
                <a:lnTo>
                  <a:pt x="87972" y="409536"/>
                </a:lnTo>
                <a:lnTo>
                  <a:pt x="161798" y="334708"/>
                </a:lnTo>
                <a:lnTo>
                  <a:pt x="424713" y="637057"/>
                </a:lnTo>
                <a:lnTo>
                  <a:pt x="530885" y="637057"/>
                </a:lnTo>
                <a:close/>
              </a:path>
              <a:path w="995044" h="649604">
                <a:moveTo>
                  <a:pt x="995032" y="574370"/>
                </a:moveTo>
                <a:lnTo>
                  <a:pt x="985329" y="578929"/>
                </a:lnTo>
                <a:lnTo>
                  <a:pt x="975055" y="582079"/>
                </a:lnTo>
                <a:lnTo>
                  <a:pt x="965174" y="583895"/>
                </a:lnTo>
                <a:lnTo>
                  <a:pt x="956602" y="584479"/>
                </a:lnTo>
                <a:lnTo>
                  <a:pt x="942276" y="582383"/>
                </a:lnTo>
                <a:lnTo>
                  <a:pt x="931456" y="576008"/>
                </a:lnTo>
                <a:lnTo>
                  <a:pt x="924610" y="565277"/>
                </a:lnTo>
                <a:lnTo>
                  <a:pt x="923658" y="559193"/>
                </a:lnTo>
                <a:lnTo>
                  <a:pt x="922223" y="550100"/>
                </a:lnTo>
                <a:lnTo>
                  <a:pt x="922223" y="418630"/>
                </a:lnTo>
                <a:lnTo>
                  <a:pt x="922223" y="351904"/>
                </a:lnTo>
                <a:lnTo>
                  <a:pt x="916838" y="300418"/>
                </a:lnTo>
                <a:lnTo>
                  <a:pt x="901065" y="258229"/>
                </a:lnTo>
                <a:lnTo>
                  <a:pt x="892898" y="247751"/>
                </a:lnTo>
                <a:lnTo>
                  <a:pt x="875461" y="225374"/>
                </a:lnTo>
                <a:lnTo>
                  <a:pt x="840574" y="201866"/>
                </a:lnTo>
                <a:lnTo>
                  <a:pt x="796988" y="187744"/>
                </a:lnTo>
                <a:lnTo>
                  <a:pt x="745261" y="183032"/>
                </a:lnTo>
                <a:lnTo>
                  <a:pt x="687463" y="190004"/>
                </a:lnTo>
                <a:lnTo>
                  <a:pt x="639368" y="209689"/>
                </a:lnTo>
                <a:lnTo>
                  <a:pt x="601472" y="240245"/>
                </a:lnTo>
                <a:lnTo>
                  <a:pt x="574243" y="279844"/>
                </a:lnTo>
                <a:lnTo>
                  <a:pt x="558190" y="326618"/>
                </a:lnTo>
                <a:lnTo>
                  <a:pt x="633018" y="336727"/>
                </a:lnTo>
                <a:lnTo>
                  <a:pt x="646988" y="301066"/>
                </a:lnTo>
                <a:lnTo>
                  <a:pt x="669671" y="272897"/>
                </a:lnTo>
                <a:lnTo>
                  <a:pt x="701840" y="254393"/>
                </a:lnTo>
                <a:lnTo>
                  <a:pt x="744258" y="247751"/>
                </a:lnTo>
                <a:lnTo>
                  <a:pt x="785444" y="254546"/>
                </a:lnTo>
                <a:lnTo>
                  <a:pt x="815924" y="274040"/>
                </a:lnTo>
                <a:lnTo>
                  <a:pt x="834834" y="304914"/>
                </a:lnTo>
                <a:lnTo>
                  <a:pt x="841324" y="345833"/>
                </a:lnTo>
                <a:lnTo>
                  <a:pt x="841324" y="363016"/>
                </a:lnTo>
                <a:lnTo>
                  <a:pt x="841324" y="418630"/>
                </a:lnTo>
                <a:lnTo>
                  <a:pt x="841324" y="439877"/>
                </a:lnTo>
                <a:lnTo>
                  <a:pt x="834504" y="489394"/>
                </a:lnTo>
                <a:lnTo>
                  <a:pt x="815340" y="530288"/>
                </a:lnTo>
                <a:lnTo>
                  <a:pt x="785850" y="561162"/>
                </a:lnTo>
                <a:lnTo>
                  <a:pt x="748004" y="580694"/>
                </a:lnTo>
                <a:lnTo>
                  <a:pt x="703808" y="587502"/>
                </a:lnTo>
                <a:lnTo>
                  <a:pt x="670623" y="582498"/>
                </a:lnTo>
                <a:lnTo>
                  <a:pt x="646925" y="568667"/>
                </a:lnTo>
                <a:lnTo>
                  <a:pt x="632701" y="547839"/>
                </a:lnTo>
                <a:lnTo>
                  <a:pt x="627964" y="521779"/>
                </a:lnTo>
                <a:lnTo>
                  <a:pt x="636003" y="488505"/>
                </a:lnTo>
                <a:lnTo>
                  <a:pt x="658926" y="466420"/>
                </a:lnTo>
                <a:lnTo>
                  <a:pt x="694944" y="451535"/>
                </a:lnTo>
                <a:lnTo>
                  <a:pt x="742238" y="439877"/>
                </a:lnTo>
                <a:lnTo>
                  <a:pt x="841324" y="418630"/>
                </a:lnTo>
                <a:lnTo>
                  <a:pt x="841324" y="363016"/>
                </a:lnTo>
                <a:lnTo>
                  <a:pt x="722007" y="387299"/>
                </a:lnTo>
                <a:lnTo>
                  <a:pt x="662724" y="401904"/>
                </a:lnTo>
                <a:lnTo>
                  <a:pt x="613486" y="421411"/>
                </a:lnTo>
                <a:lnTo>
                  <a:pt x="576097" y="447573"/>
                </a:lnTo>
                <a:lnTo>
                  <a:pt x="552348" y="482130"/>
                </a:lnTo>
                <a:lnTo>
                  <a:pt x="544029" y="526834"/>
                </a:lnTo>
                <a:lnTo>
                  <a:pt x="550506" y="568680"/>
                </a:lnTo>
                <a:lnTo>
                  <a:pt x="569112" y="602665"/>
                </a:lnTo>
                <a:lnTo>
                  <a:pt x="598639" y="627964"/>
                </a:lnTo>
                <a:lnTo>
                  <a:pt x="637870" y="643750"/>
                </a:lnTo>
                <a:lnTo>
                  <a:pt x="685609" y="649185"/>
                </a:lnTo>
                <a:lnTo>
                  <a:pt x="737285" y="642378"/>
                </a:lnTo>
                <a:lnTo>
                  <a:pt x="782802" y="623531"/>
                </a:lnTo>
                <a:lnTo>
                  <a:pt x="819416" y="595007"/>
                </a:lnTo>
                <a:lnTo>
                  <a:pt x="824649" y="587502"/>
                </a:lnTo>
                <a:lnTo>
                  <a:pt x="844372" y="559193"/>
                </a:lnTo>
                <a:lnTo>
                  <a:pt x="853059" y="594969"/>
                </a:lnTo>
                <a:lnTo>
                  <a:pt x="870661" y="622388"/>
                </a:lnTo>
                <a:lnTo>
                  <a:pt x="895845" y="639965"/>
                </a:lnTo>
                <a:lnTo>
                  <a:pt x="927290" y="646150"/>
                </a:lnTo>
                <a:lnTo>
                  <a:pt x="950239" y="644182"/>
                </a:lnTo>
                <a:lnTo>
                  <a:pt x="968362" y="638695"/>
                </a:lnTo>
                <a:lnTo>
                  <a:pt x="982878" y="630377"/>
                </a:lnTo>
                <a:lnTo>
                  <a:pt x="995032" y="619874"/>
                </a:lnTo>
                <a:lnTo>
                  <a:pt x="995032" y="584479"/>
                </a:lnTo>
                <a:lnTo>
                  <a:pt x="995032" y="574370"/>
                </a:lnTo>
                <a:close/>
              </a:path>
            </a:pathLst>
          </a:custGeom>
          <a:solidFill>
            <a:srgbClr val="FFFFFF"/>
          </a:solidFill>
        </p:spPr>
        <p:txBody>
          <a:bodyPr wrap="square" lIns="0" tIns="0" rIns="0" bIns="0" rtlCol="0"/>
          <a:lstStyle/>
          <a:p>
            <a:endParaRPr/>
          </a:p>
        </p:txBody>
      </p:sp>
      <p:sp>
        <p:nvSpPr>
          <p:cNvPr id="4" name="object 4"/>
          <p:cNvSpPr/>
          <p:nvPr/>
        </p:nvSpPr>
        <p:spPr>
          <a:xfrm>
            <a:off x="1674849" y="10031107"/>
            <a:ext cx="86995" cy="95250"/>
          </a:xfrm>
          <a:custGeom>
            <a:avLst/>
            <a:gdLst/>
            <a:ahLst/>
            <a:cxnLst/>
            <a:rect l="l" t="t" r="r" b="b"/>
            <a:pathLst>
              <a:path w="86994" h="95250">
                <a:moveTo>
                  <a:pt x="86960" y="0"/>
                </a:moveTo>
                <a:lnTo>
                  <a:pt x="0" y="0"/>
                </a:lnTo>
                <a:lnTo>
                  <a:pt x="0" y="95054"/>
                </a:lnTo>
                <a:lnTo>
                  <a:pt x="86960" y="95054"/>
                </a:lnTo>
                <a:lnTo>
                  <a:pt x="86960" y="0"/>
                </a:lnTo>
                <a:close/>
              </a:path>
            </a:pathLst>
          </a:custGeom>
          <a:solidFill>
            <a:srgbClr val="FFFFFF"/>
          </a:solidFill>
        </p:spPr>
        <p:txBody>
          <a:bodyPr wrap="square" lIns="0" tIns="0" rIns="0" bIns="0" rtlCol="0"/>
          <a:lstStyle/>
          <a:p>
            <a:endParaRPr/>
          </a:p>
        </p:txBody>
      </p:sp>
      <p:sp>
        <p:nvSpPr>
          <p:cNvPr id="5" name="object 5"/>
          <p:cNvSpPr/>
          <p:nvPr/>
        </p:nvSpPr>
        <p:spPr>
          <a:xfrm>
            <a:off x="1676870" y="10226264"/>
            <a:ext cx="84455" cy="441959"/>
          </a:xfrm>
          <a:custGeom>
            <a:avLst/>
            <a:gdLst/>
            <a:ahLst/>
            <a:cxnLst/>
            <a:rect l="l" t="t" r="r" b="b"/>
            <a:pathLst>
              <a:path w="84455" h="441959">
                <a:moveTo>
                  <a:pt x="83934" y="0"/>
                </a:moveTo>
                <a:lnTo>
                  <a:pt x="0" y="0"/>
                </a:lnTo>
                <a:lnTo>
                  <a:pt x="0" y="441902"/>
                </a:lnTo>
                <a:lnTo>
                  <a:pt x="83934" y="441902"/>
                </a:lnTo>
                <a:lnTo>
                  <a:pt x="83934" y="0"/>
                </a:lnTo>
                <a:close/>
              </a:path>
            </a:pathLst>
          </a:custGeom>
          <a:solidFill>
            <a:srgbClr val="FFFFFF"/>
          </a:solidFill>
        </p:spPr>
        <p:txBody>
          <a:bodyPr wrap="square" lIns="0" tIns="0" rIns="0" bIns="0" rtlCol="0"/>
          <a:lstStyle/>
          <a:p>
            <a:endParaRPr/>
          </a:p>
        </p:txBody>
      </p:sp>
      <p:sp>
        <p:nvSpPr>
          <p:cNvPr id="6" name="object 6"/>
          <p:cNvSpPr/>
          <p:nvPr/>
        </p:nvSpPr>
        <p:spPr>
          <a:xfrm>
            <a:off x="1837650" y="10031107"/>
            <a:ext cx="84455" cy="637540"/>
          </a:xfrm>
          <a:custGeom>
            <a:avLst/>
            <a:gdLst/>
            <a:ahLst/>
            <a:cxnLst/>
            <a:rect l="l" t="t" r="r" b="b"/>
            <a:pathLst>
              <a:path w="84455" h="637540">
                <a:moveTo>
                  <a:pt x="83934" y="0"/>
                </a:moveTo>
                <a:lnTo>
                  <a:pt x="0" y="0"/>
                </a:lnTo>
                <a:lnTo>
                  <a:pt x="0" y="637059"/>
                </a:lnTo>
                <a:lnTo>
                  <a:pt x="83934" y="637059"/>
                </a:lnTo>
                <a:lnTo>
                  <a:pt x="83934" y="0"/>
                </a:lnTo>
                <a:close/>
              </a:path>
            </a:pathLst>
          </a:custGeom>
          <a:solidFill>
            <a:srgbClr val="FFFFFF"/>
          </a:solidFill>
        </p:spPr>
        <p:txBody>
          <a:bodyPr wrap="square" lIns="0" tIns="0" rIns="0" bIns="0" rtlCol="0"/>
          <a:lstStyle/>
          <a:p>
            <a:endParaRPr/>
          </a:p>
        </p:txBody>
      </p:sp>
      <p:sp>
        <p:nvSpPr>
          <p:cNvPr id="7" name="object 7"/>
          <p:cNvSpPr/>
          <p:nvPr/>
        </p:nvSpPr>
        <p:spPr>
          <a:xfrm>
            <a:off x="1980239" y="10214128"/>
            <a:ext cx="451484" cy="466725"/>
          </a:xfrm>
          <a:custGeom>
            <a:avLst/>
            <a:gdLst/>
            <a:ahLst/>
            <a:cxnLst/>
            <a:rect l="l" t="t" r="r" b="b"/>
            <a:pathLst>
              <a:path w="451485" h="466725">
                <a:moveTo>
                  <a:pt x="224485" y="0"/>
                </a:moveTo>
                <a:lnTo>
                  <a:pt x="177678" y="4396"/>
                </a:lnTo>
                <a:lnTo>
                  <a:pt x="134805" y="17159"/>
                </a:lnTo>
                <a:lnTo>
                  <a:pt x="96578" y="37649"/>
                </a:lnTo>
                <a:lnTo>
                  <a:pt x="63706" y="65225"/>
                </a:lnTo>
                <a:lnTo>
                  <a:pt x="36901" y="99248"/>
                </a:lnTo>
                <a:lnTo>
                  <a:pt x="16874" y="139077"/>
                </a:lnTo>
                <a:lnTo>
                  <a:pt x="4337" y="184073"/>
                </a:lnTo>
                <a:lnTo>
                  <a:pt x="0" y="233594"/>
                </a:lnTo>
                <a:lnTo>
                  <a:pt x="4337" y="283073"/>
                </a:lnTo>
                <a:lnTo>
                  <a:pt x="16874" y="327953"/>
                </a:lnTo>
                <a:lnTo>
                  <a:pt x="36901" y="367620"/>
                </a:lnTo>
                <a:lnTo>
                  <a:pt x="63706" y="401456"/>
                </a:lnTo>
                <a:lnTo>
                  <a:pt x="96578" y="428846"/>
                </a:lnTo>
                <a:lnTo>
                  <a:pt x="134805" y="449173"/>
                </a:lnTo>
                <a:lnTo>
                  <a:pt x="177678" y="461821"/>
                </a:lnTo>
                <a:lnTo>
                  <a:pt x="224485" y="466174"/>
                </a:lnTo>
                <a:lnTo>
                  <a:pt x="271670" y="461821"/>
                </a:lnTo>
                <a:lnTo>
                  <a:pt x="314908" y="449173"/>
                </a:lnTo>
                <a:lnTo>
                  <a:pt x="353478" y="428846"/>
                </a:lnTo>
                <a:lnTo>
                  <a:pt x="386657" y="401453"/>
                </a:lnTo>
                <a:lnTo>
                  <a:pt x="224485" y="401453"/>
                </a:lnTo>
                <a:lnTo>
                  <a:pt x="175909" y="393413"/>
                </a:lnTo>
                <a:lnTo>
                  <a:pt x="137282" y="370617"/>
                </a:lnTo>
                <a:lnTo>
                  <a:pt x="109091" y="335056"/>
                </a:lnTo>
                <a:lnTo>
                  <a:pt x="91820" y="288719"/>
                </a:lnTo>
                <a:lnTo>
                  <a:pt x="85955" y="233594"/>
                </a:lnTo>
                <a:lnTo>
                  <a:pt x="91820" y="178084"/>
                </a:lnTo>
                <a:lnTo>
                  <a:pt x="109091" y="131699"/>
                </a:lnTo>
                <a:lnTo>
                  <a:pt x="137282" y="96282"/>
                </a:lnTo>
                <a:lnTo>
                  <a:pt x="175909" y="73680"/>
                </a:lnTo>
                <a:lnTo>
                  <a:pt x="224485" y="65736"/>
                </a:lnTo>
                <a:lnTo>
                  <a:pt x="387061" y="65736"/>
                </a:lnTo>
                <a:lnTo>
                  <a:pt x="386655" y="65225"/>
                </a:lnTo>
                <a:lnTo>
                  <a:pt x="353478" y="37649"/>
                </a:lnTo>
                <a:lnTo>
                  <a:pt x="314908" y="17159"/>
                </a:lnTo>
                <a:lnTo>
                  <a:pt x="271670" y="4396"/>
                </a:lnTo>
                <a:lnTo>
                  <a:pt x="224485" y="0"/>
                </a:lnTo>
                <a:close/>
              </a:path>
              <a:path w="451485" h="466725">
                <a:moveTo>
                  <a:pt x="387061" y="65736"/>
                </a:moveTo>
                <a:lnTo>
                  <a:pt x="224485" y="65736"/>
                </a:lnTo>
                <a:lnTo>
                  <a:pt x="273662" y="73680"/>
                </a:lnTo>
                <a:lnTo>
                  <a:pt x="312841" y="96282"/>
                </a:lnTo>
                <a:lnTo>
                  <a:pt x="341488" y="131699"/>
                </a:lnTo>
                <a:lnTo>
                  <a:pt x="359067" y="178084"/>
                </a:lnTo>
                <a:lnTo>
                  <a:pt x="365046" y="233594"/>
                </a:lnTo>
                <a:lnTo>
                  <a:pt x="359067" y="288719"/>
                </a:lnTo>
                <a:lnTo>
                  <a:pt x="341488" y="335056"/>
                </a:lnTo>
                <a:lnTo>
                  <a:pt x="312841" y="370617"/>
                </a:lnTo>
                <a:lnTo>
                  <a:pt x="273662" y="393413"/>
                </a:lnTo>
                <a:lnTo>
                  <a:pt x="224485" y="401453"/>
                </a:lnTo>
                <a:lnTo>
                  <a:pt x="386657" y="401453"/>
                </a:lnTo>
                <a:lnTo>
                  <a:pt x="413718" y="367620"/>
                </a:lnTo>
                <a:lnTo>
                  <a:pt x="433943" y="327953"/>
                </a:lnTo>
                <a:lnTo>
                  <a:pt x="446609" y="283073"/>
                </a:lnTo>
                <a:lnTo>
                  <a:pt x="450991" y="233594"/>
                </a:lnTo>
                <a:lnTo>
                  <a:pt x="446609" y="184073"/>
                </a:lnTo>
                <a:lnTo>
                  <a:pt x="433943" y="139077"/>
                </a:lnTo>
                <a:lnTo>
                  <a:pt x="413718" y="99248"/>
                </a:lnTo>
                <a:lnTo>
                  <a:pt x="387061" y="65736"/>
                </a:lnTo>
                <a:close/>
              </a:path>
            </a:pathLst>
          </a:custGeom>
          <a:solidFill>
            <a:srgbClr val="FFFFFF"/>
          </a:solidFill>
        </p:spPr>
        <p:txBody>
          <a:bodyPr wrap="square" lIns="0" tIns="0" rIns="0" bIns="0" rtlCol="0"/>
          <a:lstStyle/>
          <a:p>
            <a:endParaRPr/>
          </a:p>
        </p:txBody>
      </p:sp>
      <p:sp>
        <p:nvSpPr>
          <p:cNvPr id="11" name="object 3">
            <a:extLst>
              <a:ext uri="{FF2B5EF4-FFF2-40B4-BE49-F238E27FC236}">
                <a16:creationId xmlns:a16="http://schemas.microsoft.com/office/drawing/2014/main" id="{C7F79001-F163-F6AB-9EBA-64EF33D67433}"/>
              </a:ext>
            </a:extLst>
          </p:cNvPr>
          <p:cNvSpPr txBox="1"/>
          <p:nvPr/>
        </p:nvSpPr>
        <p:spPr>
          <a:xfrm>
            <a:off x="615553" y="628497"/>
            <a:ext cx="12930902" cy="2772747"/>
          </a:xfrm>
          <a:prstGeom prst="rect">
            <a:avLst/>
          </a:prstGeom>
        </p:spPr>
        <p:txBody>
          <a:bodyPr vert="horz" wrap="square" lIns="0" tIns="13335" rIns="0" bIns="0" rtlCol="0">
            <a:spAutoFit/>
          </a:bodyPr>
          <a:lstStyle/>
          <a:p>
            <a:pPr marL="12700">
              <a:lnSpc>
                <a:spcPct val="75000"/>
              </a:lnSpc>
              <a:spcBef>
                <a:spcPts val="105"/>
              </a:spcBef>
            </a:pPr>
            <a:r>
              <a:rPr lang="en-GB" sz="11700" spc="-25" dirty="0">
                <a:solidFill>
                  <a:schemeClr val="tx1"/>
                </a:solidFill>
                <a:latin typeface="Founders Grotesk"/>
                <a:cs typeface="Founders Grotesk"/>
              </a:rPr>
              <a:t>Key Dynamics of the  System Map </a:t>
            </a:r>
            <a:endParaRPr sz="11700" dirty="0">
              <a:solidFill>
                <a:schemeClr val="tx1"/>
              </a:solidFill>
              <a:latin typeface="Founders Grotesk"/>
              <a:cs typeface="Founders Grotesk"/>
            </a:endParaRPr>
          </a:p>
        </p:txBody>
      </p:sp>
      <p:sp>
        <p:nvSpPr>
          <p:cNvPr id="12" name="TextBox 11">
            <a:extLst>
              <a:ext uri="{FF2B5EF4-FFF2-40B4-BE49-F238E27FC236}">
                <a16:creationId xmlns:a16="http://schemas.microsoft.com/office/drawing/2014/main" id="{2CE875B2-70B4-F431-CB07-33842B348A2C}"/>
              </a:ext>
            </a:extLst>
          </p:cNvPr>
          <p:cNvSpPr txBox="1"/>
          <p:nvPr/>
        </p:nvSpPr>
        <p:spPr>
          <a:xfrm>
            <a:off x="12551410" y="3140075"/>
            <a:ext cx="6873240" cy="9325630"/>
          </a:xfrm>
          <a:prstGeom prst="rect">
            <a:avLst/>
          </a:prstGeom>
          <a:noFill/>
        </p:spPr>
        <p:txBody>
          <a:bodyPr wrap="square" rtlCol="0" anchor="b">
            <a:spAutoFit/>
          </a:bodyPr>
          <a:lstStyle/>
          <a:p>
            <a:pPr algn="r"/>
            <a:r>
              <a:rPr lang="en-US" sz="60000">
                <a:solidFill>
                  <a:srgbClr val="D3ED6C"/>
                </a:solidFill>
                <a:latin typeface="Kailo Display" pitchFamily="2" charset="0"/>
              </a:rPr>
              <a:t>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8BFF69E-2AF2-818B-9057-AE1267254D8A}"/>
              </a:ext>
            </a:extLst>
          </p:cNvPr>
          <p:cNvSpPr>
            <a:spLocks noGrp="1"/>
          </p:cNvSpPr>
          <p:nvPr>
            <p:ph type="ftr" sz="quarter" idx="3"/>
          </p:nvPr>
        </p:nvSpPr>
        <p:spPr/>
        <p:txBody>
          <a:bodyPr/>
          <a:lstStyle/>
          <a:p>
            <a:pPr algn="l"/>
            <a:r>
              <a:rPr lang="en-GB" sz="4400">
                <a:solidFill>
                  <a:srgbClr val="05281F"/>
                </a:solidFill>
                <a:latin typeface="Founders Grotesk" panose="020B0503030202060203" pitchFamily="34" charset="77"/>
              </a:rPr>
              <a:t>Kailo</a:t>
            </a:r>
          </a:p>
        </p:txBody>
      </p:sp>
      <p:sp>
        <p:nvSpPr>
          <p:cNvPr id="3" name="Slide Number Placeholder 2">
            <a:extLst>
              <a:ext uri="{FF2B5EF4-FFF2-40B4-BE49-F238E27FC236}">
                <a16:creationId xmlns:a16="http://schemas.microsoft.com/office/drawing/2014/main" id="{1CA80BA4-1B17-8DB8-E98B-D9397844F4B2}"/>
              </a:ext>
            </a:extLst>
          </p:cNvPr>
          <p:cNvSpPr>
            <a:spLocks noGrp="1"/>
          </p:cNvSpPr>
          <p:nvPr>
            <p:ph type="sldNum" sz="quarter" idx="4"/>
          </p:nvPr>
        </p:nvSpPr>
        <p:spPr/>
        <p:txBody>
          <a:bodyPr/>
          <a:lstStyle/>
          <a:p>
            <a:fld id="{B6F15528-21DE-4FAA-801E-634DDDAF4B2B}" type="slidenum">
              <a:rPr lang="en-GB" sz="4400" smtClean="0">
                <a:solidFill>
                  <a:srgbClr val="05281F"/>
                </a:solidFill>
                <a:latin typeface="Founders Grotesk" panose="020B0503030202060203" pitchFamily="34" charset="77"/>
              </a:rPr>
              <a:pPr/>
              <a:t>18</a:t>
            </a:fld>
            <a:endParaRPr lang="en-GB" sz="4400">
              <a:solidFill>
                <a:srgbClr val="05281F"/>
              </a:solidFill>
              <a:latin typeface="Founders Grotesk" panose="020B0503030202060203" pitchFamily="34" charset="77"/>
            </a:endParaRPr>
          </a:p>
        </p:txBody>
      </p:sp>
      <p:sp>
        <p:nvSpPr>
          <p:cNvPr id="4" name="object 3">
            <a:extLst>
              <a:ext uri="{FF2B5EF4-FFF2-40B4-BE49-F238E27FC236}">
                <a16:creationId xmlns:a16="http://schemas.microsoft.com/office/drawing/2014/main" id="{86F0F004-0060-177A-656A-9AC05FEE0994}"/>
              </a:ext>
            </a:extLst>
          </p:cNvPr>
          <p:cNvSpPr txBox="1">
            <a:spLocks/>
          </p:cNvSpPr>
          <p:nvPr/>
        </p:nvSpPr>
        <p:spPr>
          <a:xfrm>
            <a:off x="615553" y="628253"/>
            <a:ext cx="8750697" cy="1740092"/>
          </a:xfrm>
          <a:prstGeom prst="rect">
            <a:avLst/>
          </a:prstGeom>
        </p:spPr>
        <p:txBody>
          <a:bodyPr vert="horz" wrap="square" lIns="0" tIns="13335" rIns="0" bIns="0" rtlCol="0">
            <a:spAutoFit/>
          </a:bodyPr>
          <a:lstStyle>
            <a:lvl1pPr>
              <a:defRPr baseline="0">
                <a:latin typeface="Founders Grotesk" panose="020B0503030202060203" pitchFamily="34" charset="77"/>
                <a:ea typeface="+mj-ea"/>
                <a:cs typeface="+mj-cs"/>
              </a:defRPr>
            </a:lvl1pPr>
          </a:lstStyle>
          <a:p>
            <a:pPr>
              <a:lnSpc>
                <a:spcPts val="6600"/>
              </a:lnSpc>
              <a:spcBef>
                <a:spcPts val="105"/>
              </a:spcBef>
            </a:pPr>
            <a:r>
              <a:rPr lang="en-GB" sz="7250" spc="20">
                <a:solidFill>
                  <a:srgbClr val="05291F"/>
                </a:solidFill>
              </a:rPr>
              <a:t>01.</a:t>
            </a:r>
            <a:br>
              <a:rPr lang="en-GB" sz="7250"/>
            </a:br>
            <a:r>
              <a:rPr lang="en-GB" sz="7250">
                <a:solidFill>
                  <a:srgbClr val="05291F"/>
                </a:solidFill>
              </a:rPr>
              <a:t>Cycles of Violence</a:t>
            </a:r>
            <a:endParaRPr lang="en-GB" sz="7250"/>
          </a:p>
        </p:txBody>
      </p:sp>
      <p:sp>
        <p:nvSpPr>
          <p:cNvPr id="5" name="object 4">
            <a:extLst>
              <a:ext uri="{FF2B5EF4-FFF2-40B4-BE49-F238E27FC236}">
                <a16:creationId xmlns:a16="http://schemas.microsoft.com/office/drawing/2014/main" id="{B9C721D8-D056-A5D0-58F7-6933ECDB1615}"/>
              </a:ext>
            </a:extLst>
          </p:cNvPr>
          <p:cNvSpPr txBox="1"/>
          <p:nvPr/>
        </p:nvSpPr>
        <p:spPr>
          <a:xfrm>
            <a:off x="831850" y="3292475"/>
            <a:ext cx="7607697" cy="4856458"/>
          </a:xfrm>
          <a:prstGeom prst="rect">
            <a:avLst/>
          </a:prstGeom>
        </p:spPr>
        <p:txBody>
          <a:bodyPr vert="horz" wrap="square" lIns="0" tIns="54610" rIns="0" bIns="0" rtlCol="0" anchor="t">
            <a:spAutoFit/>
          </a:bodyPr>
          <a:lstStyle/>
          <a:p>
            <a:pPr algn="l" rtl="0">
              <a:defRPr/>
            </a:pPr>
            <a:r>
              <a:rPr lang="en-US" sz="2400" kern="1200">
                <a:solidFill>
                  <a:prstClr val="black"/>
                </a:solidFill>
                <a:latin typeface="Calibri" panose="020F0502020204030204"/>
                <a:ea typeface="+mn-ea"/>
                <a:cs typeface="Calibri"/>
              </a:rPr>
              <a:t>Young people in the small circles described how being impacted or involved in violence and crime can lead to retaliation and cycles of violence. </a:t>
            </a:r>
          </a:p>
          <a:p>
            <a:pPr algn="l">
              <a:defRPr/>
            </a:pPr>
            <a:endParaRPr lang="en-US" sz="2400" kern="1200">
              <a:solidFill>
                <a:prstClr val="black"/>
              </a:solidFill>
              <a:latin typeface="Calibri" panose="020F0502020204030204"/>
              <a:ea typeface="+mn-ea"/>
              <a:cs typeface="Calibri"/>
            </a:endParaRPr>
          </a:p>
          <a:p>
            <a:pPr algn="l">
              <a:defRPr/>
            </a:pPr>
            <a:r>
              <a:rPr lang="en-US" sz="2400" kern="1200">
                <a:solidFill>
                  <a:prstClr val="black"/>
                </a:solidFill>
                <a:latin typeface="Calibri" panose="020F0502020204030204"/>
                <a:ea typeface="+mn-ea"/>
                <a:cs typeface="Calibri"/>
              </a:rPr>
              <a:t>This is further implicated by drill music and the glorification of violence, which also encourages postcode wars. </a:t>
            </a:r>
          </a:p>
          <a:p>
            <a:pPr algn="l">
              <a:defRPr/>
            </a:pPr>
            <a:endParaRPr lang="en-US" sz="2400" kern="1200">
              <a:solidFill>
                <a:prstClr val="black"/>
              </a:solidFill>
              <a:latin typeface="Calibri" panose="020F0502020204030204"/>
              <a:ea typeface="+mn-ea"/>
              <a:cs typeface="Calibri"/>
            </a:endParaRPr>
          </a:p>
          <a:p>
            <a:pPr algn="l">
              <a:defRPr/>
            </a:pPr>
            <a:r>
              <a:rPr lang="en-US" sz="2400" kern="1200">
                <a:solidFill>
                  <a:prstClr val="black"/>
                </a:solidFill>
                <a:latin typeface="Calibri" panose="020F0502020204030204"/>
                <a:ea typeface="+mn-ea"/>
                <a:cs typeface="Calibri"/>
              </a:rPr>
              <a:t>Together these factors create repeating cycles of violence. However, it is not the full picture. </a:t>
            </a:r>
          </a:p>
          <a:p>
            <a:pPr algn="l">
              <a:defRPr/>
            </a:pPr>
            <a:endParaRPr lang="en-US" sz="2400" kern="1200">
              <a:solidFill>
                <a:prstClr val="black"/>
              </a:solidFill>
              <a:latin typeface="Calibri" panose="020F0502020204030204"/>
              <a:ea typeface="+mn-ea"/>
              <a:cs typeface="Calibri"/>
            </a:endParaRPr>
          </a:p>
          <a:p>
            <a:pPr algn="l">
              <a:defRPr/>
            </a:pPr>
            <a:r>
              <a:rPr lang="en-US" sz="2400" kern="1200">
                <a:solidFill>
                  <a:prstClr val="black"/>
                </a:solidFill>
                <a:latin typeface="Calibri" panose="020F0502020204030204"/>
                <a:ea typeface="+mn-ea"/>
                <a:cs typeface="Calibri"/>
              </a:rPr>
              <a:t>The wider context around some of the root drivers of violence—and their connection to young peoples' wellbeing—will be explore in the next slides. </a:t>
            </a:r>
            <a:endParaRPr lang="en-US">
              <a:solidFill>
                <a:prstClr val="black"/>
              </a:solidFill>
              <a:ea typeface="+mn-ea"/>
            </a:endParaRPr>
          </a:p>
        </p:txBody>
      </p:sp>
      <p:pic>
        <p:nvPicPr>
          <p:cNvPr id="8" name="Picture 7">
            <a:extLst>
              <a:ext uri="{FF2B5EF4-FFF2-40B4-BE49-F238E27FC236}">
                <a16:creationId xmlns:a16="http://schemas.microsoft.com/office/drawing/2014/main" id="{0A66C248-8A4E-D6FA-6DBF-3BE911404F61}"/>
              </a:ext>
            </a:extLst>
          </p:cNvPr>
          <p:cNvPicPr>
            <a:picLocks noChangeAspect="1"/>
          </p:cNvPicPr>
          <p:nvPr/>
        </p:nvPicPr>
        <p:blipFill>
          <a:blip r:embed="rId3"/>
          <a:stretch>
            <a:fillRect/>
          </a:stretch>
        </p:blipFill>
        <p:spPr>
          <a:xfrm>
            <a:off x="17261015" y="8093334"/>
            <a:ext cx="2214556" cy="1804453"/>
          </a:xfrm>
          <a:prstGeom prst="rect">
            <a:avLst/>
          </a:prstGeom>
        </p:spPr>
      </p:pic>
      <p:pic>
        <p:nvPicPr>
          <p:cNvPr id="9" name="Picture 8">
            <a:extLst>
              <a:ext uri="{FF2B5EF4-FFF2-40B4-BE49-F238E27FC236}">
                <a16:creationId xmlns:a16="http://schemas.microsoft.com/office/drawing/2014/main" id="{CCC910A5-2ABB-1B2A-53A0-E142595C9A85}"/>
              </a:ext>
            </a:extLst>
          </p:cNvPr>
          <p:cNvPicPr>
            <a:picLocks noChangeAspect="1"/>
          </p:cNvPicPr>
          <p:nvPr/>
        </p:nvPicPr>
        <p:blipFill>
          <a:blip r:embed="rId4"/>
          <a:stretch>
            <a:fillRect/>
          </a:stretch>
        </p:blipFill>
        <p:spPr>
          <a:xfrm>
            <a:off x="8982246" y="1105549"/>
            <a:ext cx="10493325" cy="7412716"/>
          </a:xfrm>
          <a:prstGeom prst="rect">
            <a:avLst/>
          </a:prstGeom>
        </p:spPr>
      </p:pic>
    </p:spTree>
    <p:extLst>
      <p:ext uri="{BB962C8B-B14F-4D97-AF65-F5344CB8AC3E}">
        <p14:creationId xmlns:p14="http://schemas.microsoft.com/office/powerpoint/2010/main" val="33592241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8BFF69E-2AF2-818B-9057-AE1267254D8A}"/>
              </a:ext>
            </a:extLst>
          </p:cNvPr>
          <p:cNvSpPr>
            <a:spLocks noGrp="1"/>
          </p:cNvSpPr>
          <p:nvPr>
            <p:ph type="ftr" sz="quarter" idx="3"/>
          </p:nvPr>
        </p:nvSpPr>
        <p:spPr/>
        <p:txBody>
          <a:bodyPr/>
          <a:lstStyle/>
          <a:p>
            <a:pPr algn="l"/>
            <a:r>
              <a:rPr lang="en-GB" sz="4400">
                <a:solidFill>
                  <a:srgbClr val="05281F"/>
                </a:solidFill>
                <a:latin typeface="Founders Grotesk" panose="020B0503030202060203" pitchFamily="34" charset="77"/>
              </a:rPr>
              <a:t>Kailo</a:t>
            </a:r>
          </a:p>
        </p:txBody>
      </p:sp>
      <p:sp>
        <p:nvSpPr>
          <p:cNvPr id="3" name="Slide Number Placeholder 2">
            <a:extLst>
              <a:ext uri="{FF2B5EF4-FFF2-40B4-BE49-F238E27FC236}">
                <a16:creationId xmlns:a16="http://schemas.microsoft.com/office/drawing/2014/main" id="{1CA80BA4-1B17-8DB8-E98B-D9397844F4B2}"/>
              </a:ext>
            </a:extLst>
          </p:cNvPr>
          <p:cNvSpPr>
            <a:spLocks noGrp="1"/>
          </p:cNvSpPr>
          <p:nvPr>
            <p:ph type="sldNum" sz="quarter" idx="4"/>
          </p:nvPr>
        </p:nvSpPr>
        <p:spPr/>
        <p:txBody>
          <a:bodyPr/>
          <a:lstStyle/>
          <a:p>
            <a:fld id="{B6F15528-21DE-4FAA-801E-634DDDAF4B2B}" type="slidenum">
              <a:rPr lang="en-GB" sz="4400" smtClean="0">
                <a:solidFill>
                  <a:srgbClr val="05281F"/>
                </a:solidFill>
                <a:latin typeface="Founders Grotesk" panose="020B0503030202060203" pitchFamily="34" charset="77"/>
              </a:rPr>
              <a:pPr/>
              <a:t>19</a:t>
            </a:fld>
            <a:endParaRPr lang="en-GB" sz="4400">
              <a:solidFill>
                <a:srgbClr val="05281F"/>
              </a:solidFill>
              <a:latin typeface="Founders Grotesk" panose="020B0503030202060203" pitchFamily="34" charset="77"/>
            </a:endParaRPr>
          </a:p>
        </p:txBody>
      </p:sp>
      <p:sp>
        <p:nvSpPr>
          <p:cNvPr id="4" name="object 3">
            <a:extLst>
              <a:ext uri="{FF2B5EF4-FFF2-40B4-BE49-F238E27FC236}">
                <a16:creationId xmlns:a16="http://schemas.microsoft.com/office/drawing/2014/main" id="{86F0F004-0060-177A-656A-9AC05FEE0994}"/>
              </a:ext>
            </a:extLst>
          </p:cNvPr>
          <p:cNvSpPr txBox="1">
            <a:spLocks/>
          </p:cNvSpPr>
          <p:nvPr/>
        </p:nvSpPr>
        <p:spPr>
          <a:xfrm>
            <a:off x="615553" y="628253"/>
            <a:ext cx="8750697" cy="2586477"/>
          </a:xfrm>
          <a:prstGeom prst="rect">
            <a:avLst/>
          </a:prstGeom>
        </p:spPr>
        <p:txBody>
          <a:bodyPr vert="horz" wrap="square" lIns="0" tIns="13335" rIns="0" bIns="0" rtlCol="0">
            <a:spAutoFit/>
          </a:bodyPr>
          <a:lstStyle>
            <a:lvl1pPr>
              <a:defRPr baseline="0">
                <a:latin typeface="Founders Grotesk" panose="020B0503030202060203" pitchFamily="34" charset="77"/>
                <a:ea typeface="+mj-ea"/>
                <a:cs typeface="+mj-cs"/>
              </a:defRPr>
            </a:lvl1pPr>
          </a:lstStyle>
          <a:p>
            <a:pPr>
              <a:lnSpc>
                <a:spcPts val="6600"/>
              </a:lnSpc>
              <a:spcBef>
                <a:spcPts val="105"/>
              </a:spcBef>
            </a:pPr>
            <a:r>
              <a:rPr lang="en-GB" sz="7250" spc="20">
                <a:solidFill>
                  <a:srgbClr val="05291F"/>
                </a:solidFill>
              </a:rPr>
              <a:t>02.</a:t>
            </a:r>
            <a:br>
              <a:rPr lang="en-GB" sz="7250"/>
            </a:br>
            <a:r>
              <a:rPr lang="en-GB" sz="7250">
                <a:solidFill>
                  <a:srgbClr val="05291F"/>
                </a:solidFill>
              </a:rPr>
              <a:t>Violence on Mental Health</a:t>
            </a:r>
            <a:endParaRPr lang="en-GB" sz="7250"/>
          </a:p>
        </p:txBody>
      </p:sp>
      <p:sp>
        <p:nvSpPr>
          <p:cNvPr id="5" name="object 4">
            <a:extLst>
              <a:ext uri="{FF2B5EF4-FFF2-40B4-BE49-F238E27FC236}">
                <a16:creationId xmlns:a16="http://schemas.microsoft.com/office/drawing/2014/main" id="{B9C721D8-D056-A5D0-58F7-6933ECDB1615}"/>
              </a:ext>
            </a:extLst>
          </p:cNvPr>
          <p:cNvSpPr txBox="1"/>
          <p:nvPr/>
        </p:nvSpPr>
        <p:spPr>
          <a:xfrm>
            <a:off x="620287" y="3207890"/>
            <a:ext cx="8151511" cy="8180445"/>
          </a:xfrm>
          <a:prstGeom prst="rect">
            <a:avLst/>
          </a:prstGeom>
        </p:spPr>
        <p:txBody>
          <a:bodyPr vert="horz" wrap="square" lIns="0" tIns="54610" rIns="0" bIns="0" rtlCol="0" anchor="t">
            <a:spAutoFit/>
          </a:bodyPr>
          <a:lstStyle/>
          <a:p>
            <a:r>
              <a:rPr lang="en-US" sz="2400">
                <a:solidFill>
                  <a:srgbClr val="000000"/>
                </a:solidFill>
              </a:rPr>
              <a:t>Experiences and witnessing violence can have many negative impacts on young peoples' mental wellbeing. This includes increased self-blame, trauma, PTSD, depression, paranoia and risk of being manipulated by others. All of which contribute to a worse condition of mental health. </a:t>
            </a:r>
          </a:p>
          <a:p>
            <a:endParaRPr lang="en-US" sz="2400">
              <a:solidFill>
                <a:srgbClr val="000000"/>
              </a:solidFill>
            </a:endParaRPr>
          </a:p>
          <a:p>
            <a:r>
              <a:rPr lang="en-US" sz="2400">
                <a:solidFill>
                  <a:srgbClr val="000000"/>
                </a:solidFill>
              </a:rPr>
              <a:t>The relationship between these consequences of experiencing and witnessing violence also create patterns and cycles of  violence, blame, and trauma. For example, if a young person experiences or witnesses violence they are at higher risk for trauma and paranoia. This may make them feel more unprotected and therefore more likely to carry a knife for protection. This could lead them to become more involved in violence and crime and thereby repeat this cycle. </a:t>
            </a:r>
          </a:p>
          <a:p>
            <a:endParaRPr lang="en-US" sz="2400">
              <a:solidFill>
                <a:srgbClr val="000000"/>
              </a:solidFill>
            </a:endParaRPr>
          </a:p>
          <a:p>
            <a:r>
              <a:rPr lang="en-US" sz="2400">
                <a:solidFill>
                  <a:srgbClr val="000000"/>
                </a:solidFill>
              </a:rPr>
              <a:t>Importantly, young people also shared the relationship between being involved or impacted by violence and crime and the stress associated with engaging in criminal activity. This also has a negative toll on young peoples' mental wellbeing. </a:t>
            </a:r>
          </a:p>
        </p:txBody>
      </p:sp>
      <p:pic>
        <p:nvPicPr>
          <p:cNvPr id="9" name="Picture 8">
            <a:extLst>
              <a:ext uri="{FF2B5EF4-FFF2-40B4-BE49-F238E27FC236}">
                <a16:creationId xmlns:a16="http://schemas.microsoft.com/office/drawing/2014/main" id="{A92A0F0C-4D9B-4507-40F8-3A019A9CA483}"/>
              </a:ext>
            </a:extLst>
          </p:cNvPr>
          <p:cNvPicPr>
            <a:picLocks noChangeAspect="1"/>
          </p:cNvPicPr>
          <p:nvPr/>
        </p:nvPicPr>
        <p:blipFill>
          <a:blip r:embed="rId2"/>
          <a:stretch>
            <a:fillRect/>
          </a:stretch>
        </p:blipFill>
        <p:spPr>
          <a:xfrm>
            <a:off x="9823450" y="438285"/>
            <a:ext cx="2128278" cy="1734152"/>
          </a:xfrm>
          <a:prstGeom prst="rect">
            <a:avLst/>
          </a:prstGeom>
        </p:spPr>
      </p:pic>
      <p:pic>
        <p:nvPicPr>
          <p:cNvPr id="10" name="Picture 9">
            <a:extLst>
              <a:ext uri="{FF2B5EF4-FFF2-40B4-BE49-F238E27FC236}">
                <a16:creationId xmlns:a16="http://schemas.microsoft.com/office/drawing/2014/main" id="{57C5E292-309E-2AFF-4DA0-C52DFD51098B}"/>
              </a:ext>
            </a:extLst>
          </p:cNvPr>
          <p:cNvPicPr>
            <a:picLocks noChangeAspect="1"/>
          </p:cNvPicPr>
          <p:nvPr/>
        </p:nvPicPr>
        <p:blipFill>
          <a:blip r:embed="rId3"/>
          <a:stretch>
            <a:fillRect/>
          </a:stretch>
        </p:blipFill>
        <p:spPr>
          <a:xfrm>
            <a:off x="8779366" y="371275"/>
            <a:ext cx="11261820" cy="10717151"/>
          </a:xfrm>
          <a:prstGeom prst="rect">
            <a:avLst/>
          </a:prstGeom>
        </p:spPr>
      </p:pic>
    </p:spTree>
    <p:extLst>
      <p:ext uri="{BB962C8B-B14F-4D97-AF65-F5344CB8AC3E}">
        <p14:creationId xmlns:p14="http://schemas.microsoft.com/office/powerpoint/2010/main" val="12254331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8BFF69E-2AF2-818B-9057-AE1267254D8A}"/>
              </a:ext>
            </a:extLst>
          </p:cNvPr>
          <p:cNvSpPr>
            <a:spLocks noGrp="1"/>
          </p:cNvSpPr>
          <p:nvPr>
            <p:ph type="ftr" sz="quarter" idx="3"/>
          </p:nvPr>
        </p:nvSpPr>
        <p:spPr/>
        <p:txBody>
          <a:bodyPr/>
          <a:lstStyle/>
          <a:p>
            <a:pPr algn="l"/>
            <a:r>
              <a:rPr lang="en-GB" sz="4400">
                <a:solidFill>
                  <a:srgbClr val="05281F"/>
                </a:solidFill>
                <a:latin typeface="Founders Grotesk" panose="020B0503030202060203" pitchFamily="34" charset="77"/>
              </a:rPr>
              <a:t>Kailo</a:t>
            </a:r>
          </a:p>
        </p:txBody>
      </p:sp>
      <p:sp>
        <p:nvSpPr>
          <p:cNvPr id="3" name="Slide Number Placeholder 2">
            <a:extLst>
              <a:ext uri="{FF2B5EF4-FFF2-40B4-BE49-F238E27FC236}">
                <a16:creationId xmlns:a16="http://schemas.microsoft.com/office/drawing/2014/main" id="{1CA80BA4-1B17-8DB8-E98B-D9397844F4B2}"/>
              </a:ext>
            </a:extLst>
          </p:cNvPr>
          <p:cNvSpPr>
            <a:spLocks noGrp="1"/>
          </p:cNvSpPr>
          <p:nvPr>
            <p:ph type="sldNum" sz="quarter" idx="4"/>
          </p:nvPr>
        </p:nvSpPr>
        <p:spPr/>
        <p:txBody>
          <a:bodyPr/>
          <a:lstStyle/>
          <a:p>
            <a:fld id="{B6F15528-21DE-4FAA-801E-634DDDAF4B2B}" type="slidenum">
              <a:rPr lang="en-GB" sz="4400" smtClean="0">
                <a:solidFill>
                  <a:srgbClr val="05281F"/>
                </a:solidFill>
                <a:latin typeface="Founders Grotesk" panose="020B0503030202060203" pitchFamily="34" charset="77"/>
              </a:rPr>
              <a:pPr/>
              <a:t>20</a:t>
            </a:fld>
            <a:endParaRPr lang="en-GB" sz="4400">
              <a:solidFill>
                <a:srgbClr val="05281F"/>
              </a:solidFill>
              <a:latin typeface="Founders Grotesk" panose="020B0503030202060203" pitchFamily="34" charset="77"/>
            </a:endParaRPr>
          </a:p>
        </p:txBody>
      </p:sp>
      <p:sp>
        <p:nvSpPr>
          <p:cNvPr id="4" name="object 3">
            <a:extLst>
              <a:ext uri="{FF2B5EF4-FFF2-40B4-BE49-F238E27FC236}">
                <a16:creationId xmlns:a16="http://schemas.microsoft.com/office/drawing/2014/main" id="{86F0F004-0060-177A-656A-9AC05FEE0994}"/>
              </a:ext>
            </a:extLst>
          </p:cNvPr>
          <p:cNvSpPr txBox="1">
            <a:spLocks/>
          </p:cNvSpPr>
          <p:nvPr/>
        </p:nvSpPr>
        <p:spPr>
          <a:xfrm>
            <a:off x="615553" y="628253"/>
            <a:ext cx="8750697" cy="1740092"/>
          </a:xfrm>
          <a:prstGeom prst="rect">
            <a:avLst/>
          </a:prstGeom>
        </p:spPr>
        <p:txBody>
          <a:bodyPr vert="horz" wrap="square" lIns="0" tIns="13335" rIns="0" bIns="0" rtlCol="0">
            <a:spAutoFit/>
          </a:bodyPr>
          <a:lstStyle>
            <a:lvl1pPr>
              <a:defRPr baseline="0">
                <a:latin typeface="Founders Grotesk" panose="020B0503030202060203" pitchFamily="34" charset="77"/>
                <a:ea typeface="+mj-ea"/>
                <a:cs typeface="+mj-cs"/>
              </a:defRPr>
            </a:lvl1pPr>
          </a:lstStyle>
          <a:p>
            <a:pPr>
              <a:lnSpc>
                <a:spcPts val="6600"/>
              </a:lnSpc>
              <a:spcBef>
                <a:spcPts val="105"/>
              </a:spcBef>
            </a:pPr>
            <a:r>
              <a:rPr lang="en-GB" sz="7250" spc="20">
                <a:solidFill>
                  <a:srgbClr val="05291F"/>
                </a:solidFill>
              </a:rPr>
              <a:t>03.</a:t>
            </a:r>
            <a:br>
              <a:rPr lang="en-GB" sz="7250"/>
            </a:br>
            <a:r>
              <a:rPr lang="en-GB" sz="7250">
                <a:solidFill>
                  <a:srgbClr val="05291F"/>
                </a:solidFill>
              </a:rPr>
              <a:t>Policing and Protection</a:t>
            </a:r>
            <a:endParaRPr lang="en-GB" sz="7250"/>
          </a:p>
        </p:txBody>
      </p:sp>
      <p:sp>
        <p:nvSpPr>
          <p:cNvPr id="5" name="object 4">
            <a:extLst>
              <a:ext uri="{FF2B5EF4-FFF2-40B4-BE49-F238E27FC236}">
                <a16:creationId xmlns:a16="http://schemas.microsoft.com/office/drawing/2014/main" id="{B9C721D8-D056-A5D0-58F7-6933ECDB1615}"/>
              </a:ext>
            </a:extLst>
          </p:cNvPr>
          <p:cNvSpPr txBox="1"/>
          <p:nvPr/>
        </p:nvSpPr>
        <p:spPr>
          <a:xfrm>
            <a:off x="621599" y="3314058"/>
            <a:ext cx="7827025" cy="5225789"/>
          </a:xfrm>
          <a:prstGeom prst="rect">
            <a:avLst/>
          </a:prstGeom>
        </p:spPr>
        <p:txBody>
          <a:bodyPr vert="horz" wrap="square" lIns="0" tIns="54609" rIns="0" bIns="0" rtlCol="0" anchor="t">
            <a:spAutoFit/>
          </a:bodyPr>
          <a:lstStyle/>
          <a:p>
            <a:r>
              <a:rPr lang="en-US" sz="2400"/>
              <a:t>Feelings of protection are also implicated by outside institutions and structures, such as policing. </a:t>
            </a:r>
          </a:p>
          <a:p>
            <a:endParaRPr lang="en-US" sz="2400">
              <a:solidFill>
                <a:srgbClr val="000000"/>
              </a:solidFill>
            </a:endParaRPr>
          </a:p>
          <a:p>
            <a:r>
              <a:rPr lang="en-US" sz="2400">
                <a:solidFill>
                  <a:srgbClr val="000000"/>
                </a:solidFill>
              </a:rPr>
              <a:t>Trust in police is something that young people said had a strong influence on their sense of safety and fear of violence in Newham. The less young people trust the police, the more likely they are to feel unprotected and take matters of protection into their own hands. Mistrust in the police can also lead to fear and paranoia. </a:t>
            </a:r>
          </a:p>
          <a:p>
            <a:endParaRPr lang="en-US" sz="2400">
              <a:solidFill>
                <a:srgbClr val="000000"/>
              </a:solidFill>
            </a:endParaRPr>
          </a:p>
          <a:p>
            <a:r>
              <a:rPr lang="en-US" sz="2400">
                <a:solidFill>
                  <a:srgbClr val="000000"/>
                </a:solidFill>
              </a:rPr>
              <a:t>Young people articulated that this sense of trust or mistrust comes from experiences of racist policing and the overuse of police powers, which relates back to power and superiority of police officers in Newham. </a:t>
            </a:r>
          </a:p>
        </p:txBody>
      </p:sp>
      <p:pic>
        <p:nvPicPr>
          <p:cNvPr id="8" name="Picture 7">
            <a:extLst>
              <a:ext uri="{FF2B5EF4-FFF2-40B4-BE49-F238E27FC236}">
                <a16:creationId xmlns:a16="http://schemas.microsoft.com/office/drawing/2014/main" id="{70ACACF1-8D68-FE9B-45DC-13537962B93F}"/>
              </a:ext>
            </a:extLst>
          </p:cNvPr>
          <p:cNvPicPr>
            <a:picLocks noChangeAspect="1"/>
          </p:cNvPicPr>
          <p:nvPr/>
        </p:nvPicPr>
        <p:blipFill>
          <a:blip r:embed="rId2"/>
          <a:stretch>
            <a:fillRect/>
          </a:stretch>
        </p:blipFill>
        <p:spPr>
          <a:xfrm>
            <a:off x="17317021" y="8426710"/>
            <a:ext cx="1924599" cy="1568192"/>
          </a:xfrm>
          <a:prstGeom prst="rect">
            <a:avLst/>
          </a:prstGeom>
        </p:spPr>
      </p:pic>
      <p:pic>
        <p:nvPicPr>
          <p:cNvPr id="10" name="Picture 9">
            <a:extLst>
              <a:ext uri="{FF2B5EF4-FFF2-40B4-BE49-F238E27FC236}">
                <a16:creationId xmlns:a16="http://schemas.microsoft.com/office/drawing/2014/main" id="{69D122A3-C56F-6738-28A9-EBC650C48A7B}"/>
              </a:ext>
            </a:extLst>
          </p:cNvPr>
          <p:cNvPicPr>
            <a:picLocks noChangeAspect="1"/>
          </p:cNvPicPr>
          <p:nvPr/>
        </p:nvPicPr>
        <p:blipFill>
          <a:blip r:embed="rId3"/>
          <a:stretch>
            <a:fillRect/>
          </a:stretch>
        </p:blipFill>
        <p:spPr>
          <a:xfrm>
            <a:off x="8451850" y="644128"/>
            <a:ext cx="11354062" cy="8128000"/>
          </a:xfrm>
          <a:prstGeom prst="rect">
            <a:avLst/>
          </a:prstGeom>
        </p:spPr>
      </p:pic>
    </p:spTree>
    <p:extLst>
      <p:ext uri="{BB962C8B-B14F-4D97-AF65-F5344CB8AC3E}">
        <p14:creationId xmlns:p14="http://schemas.microsoft.com/office/powerpoint/2010/main" val="33363931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8BFF69E-2AF2-818B-9057-AE1267254D8A}"/>
              </a:ext>
            </a:extLst>
          </p:cNvPr>
          <p:cNvSpPr>
            <a:spLocks noGrp="1"/>
          </p:cNvSpPr>
          <p:nvPr>
            <p:ph type="ftr" sz="quarter" idx="3"/>
          </p:nvPr>
        </p:nvSpPr>
        <p:spPr/>
        <p:txBody>
          <a:bodyPr/>
          <a:lstStyle/>
          <a:p>
            <a:pPr algn="l"/>
            <a:r>
              <a:rPr lang="en-GB" sz="4400">
                <a:solidFill>
                  <a:srgbClr val="05281F"/>
                </a:solidFill>
                <a:latin typeface="Founders Grotesk" panose="020B0503030202060203" pitchFamily="34" charset="77"/>
              </a:rPr>
              <a:t>Kailo</a:t>
            </a:r>
          </a:p>
        </p:txBody>
      </p:sp>
      <p:sp>
        <p:nvSpPr>
          <p:cNvPr id="3" name="Slide Number Placeholder 2">
            <a:extLst>
              <a:ext uri="{FF2B5EF4-FFF2-40B4-BE49-F238E27FC236}">
                <a16:creationId xmlns:a16="http://schemas.microsoft.com/office/drawing/2014/main" id="{1CA80BA4-1B17-8DB8-E98B-D9397844F4B2}"/>
              </a:ext>
            </a:extLst>
          </p:cNvPr>
          <p:cNvSpPr>
            <a:spLocks noGrp="1"/>
          </p:cNvSpPr>
          <p:nvPr>
            <p:ph type="sldNum" sz="quarter" idx="4"/>
          </p:nvPr>
        </p:nvSpPr>
        <p:spPr/>
        <p:txBody>
          <a:bodyPr/>
          <a:lstStyle/>
          <a:p>
            <a:fld id="{B6F15528-21DE-4FAA-801E-634DDDAF4B2B}" type="slidenum">
              <a:rPr lang="en-GB" sz="4400" smtClean="0">
                <a:solidFill>
                  <a:srgbClr val="05281F"/>
                </a:solidFill>
                <a:latin typeface="Founders Grotesk" panose="020B0503030202060203" pitchFamily="34" charset="77"/>
              </a:rPr>
              <a:pPr/>
              <a:t>21</a:t>
            </a:fld>
            <a:endParaRPr lang="en-GB" sz="4400">
              <a:solidFill>
                <a:srgbClr val="05281F"/>
              </a:solidFill>
              <a:latin typeface="Founders Grotesk" panose="020B0503030202060203" pitchFamily="34" charset="77"/>
            </a:endParaRPr>
          </a:p>
        </p:txBody>
      </p:sp>
      <p:sp>
        <p:nvSpPr>
          <p:cNvPr id="4" name="object 3">
            <a:extLst>
              <a:ext uri="{FF2B5EF4-FFF2-40B4-BE49-F238E27FC236}">
                <a16:creationId xmlns:a16="http://schemas.microsoft.com/office/drawing/2014/main" id="{86F0F004-0060-177A-656A-9AC05FEE0994}"/>
              </a:ext>
            </a:extLst>
          </p:cNvPr>
          <p:cNvSpPr txBox="1">
            <a:spLocks/>
          </p:cNvSpPr>
          <p:nvPr/>
        </p:nvSpPr>
        <p:spPr>
          <a:xfrm>
            <a:off x="615553" y="628253"/>
            <a:ext cx="8750697" cy="2586477"/>
          </a:xfrm>
          <a:prstGeom prst="rect">
            <a:avLst/>
          </a:prstGeom>
        </p:spPr>
        <p:txBody>
          <a:bodyPr vert="horz" wrap="square" lIns="0" tIns="13335" rIns="0" bIns="0" rtlCol="0">
            <a:spAutoFit/>
          </a:bodyPr>
          <a:lstStyle>
            <a:lvl1pPr>
              <a:defRPr baseline="0">
                <a:latin typeface="Founders Grotesk" panose="020B0503030202060203" pitchFamily="34" charset="77"/>
                <a:ea typeface="+mj-ea"/>
                <a:cs typeface="+mj-cs"/>
              </a:defRPr>
            </a:lvl1pPr>
          </a:lstStyle>
          <a:p>
            <a:pPr>
              <a:lnSpc>
                <a:spcPts val="6600"/>
              </a:lnSpc>
              <a:spcBef>
                <a:spcPts val="105"/>
              </a:spcBef>
            </a:pPr>
            <a:r>
              <a:rPr lang="en-GB" sz="7250" spc="20">
                <a:solidFill>
                  <a:srgbClr val="05291F"/>
                </a:solidFill>
              </a:rPr>
              <a:t>04.</a:t>
            </a:r>
            <a:br>
              <a:rPr lang="en-GB" sz="7250"/>
            </a:br>
            <a:r>
              <a:rPr lang="en-GB" sz="7250">
                <a:solidFill>
                  <a:srgbClr val="05291F"/>
                </a:solidFill>
              </a:rPr>
              <a:t>Media and Perceptions of Violence</a:t>
            </a:r>
            <a:endParaRPr lang="en-GB" sz="7250"/>
          </a:p>
        </p:txBody>
      </p:sp>
      <p:pic>
        <p:nvPicPr>
          <p:cNvPr id="8" name="Picture 7">
            <a:extLst>
              <a:ext uri="{FF2B5EF4-FFF2-40B4-BE49-F238E27FC236}">
                <a16:creationId xmlns:a16="http://schemas.microsoft.com/office/drawing/2014/main" id="{70ACACF1-8D68-FE9B-45DC-13537962B93F}"/>
              </a:ext>
            </a:extLst>
          </p:cNvPr>
          <p:cNvPicPr>
            <a:picLocks noChangeAspect="1"/>
          </p:cNvPicPr>
          <p:nvPr/>
        </p:nvPicPr>
        <p:blipFill>
          <a:blip r:embed="rId2"/>
          <a:stretch>
            <a:fillRect/>
          </a:stretch>
        </p:blipFill>
        <p:spPr>
          <a:xfrm>
            <a:off x="17317021" y="8426710"/>
            <a:ext cx="1924599" cy="1568192"/>
          </a:xfrm>
          <a:prstGeom prst="rect">
            <a:avLst/>
          </a:prstGeom>
        </p:spPr>
      </p:pic>
      <p:pic>
        <p:nvPicPr>
          <p:cNvPr id="9" name="Picture 8">
            <a:extLst>
              <a:ext uri="{FF2B5EF4-FFF2-40B4-BE49-F238E27FC236}">
                <a16:creationId xmlns:a16="http://schemas.microsoft.com/office/drawing/2014/main" id="{4728BEB1-DA83-D8A5-665C-DD28CB6853CF}"/>
              </a:ext>
            </a:extLst>
          </p:cNvPr>
          <p:cNvPicPr>
            <a:picLocks noChangeAspect="1"/>
          </p:cNvPicPr>
          <p:nvPr/>
        </p:nvPicPr>
        <p:blipFill>
          <a:blip r:embed="rId3"/>
          <a:stretch>
            <a:fillRect/>
          </a:stretch>
        </p:blipFill>
        <p:spPr>
          <a:xfrm>
            <a:off x="8890650" y="1268904"/>
            <a:ext cx="11175724" cy="8582553"/>
          </a:xfrm>
          <a:prstGeom prst="rect">
            <a:avLst/>
          </a:prstGeom>
        </p:spPr>
      </p:pic>
      <p:sp>
        <p:nvSpPr>
          <p:cNvPr id="7" name="object 4">
            <a:extLst>
              <a:ext uri="{FF2B5EF4-FFF2-40B4-BE49-F238E27FC236}">
                <a16:creationId xmlns:a16="http://schemas.microsoft.com/office/drawing/2014/main" id="{5EDE27B6-7F2C-1701-D900-B709E4578A6E}"/>
              </a:ext>
            </a:extLst>
          </p:cNvPr>
          <p:cNvSpPr txBox="1"/>
          <p:nvPr/>
        </p:nvSpPr>
        <p:spPr>
          <a:xfrm>
            <a:off x="615553" y="3661118"/>
            <a:ext cx="7827025" cy="6333784"/>
          </a:xfrm>
          <a:prstGeom prst="rect">
            <a:avLst/>
          </a:prstGeom>
        </p:spPr>
        <p:txBody>
          <a:bodyPr vert="horz" wrap="square" lIns="0" tIns="54609" rIns="0" bIns="0" rtlCol="0" anchor="t">
            <a:spAutoFit/>
          </a:bodyPr>
          <a:lstStyle/>
          <a:p>
            <a:r>
              <a:rPr lang="en-US" sz="2400" dirty="0">
                <a:solidFill>
                  <a:srgbClr val="000000"/>
                </a:solidFill>
              </a:rPr>
              <a:t>Media also has a strong role to play within the dynamics of this system modelled by young people in the small circles. The more young people fear going outside the more they tend to isolate or stay at home and experiences higher levels of loneliness. This often leads them to use more social media and witness media portrayals of crime that may add to this fear of going outside. </a:t>
            </a:r>
          </a:p>
          <a:p>
            <a:endParaRPr lang="en-US" sz="2400" dirty="0">
              <a:solidFill>
                <a:srgbClr val="000000"/>
              </a:solidFill>
            </a:endParaRPr>
          </a:p>
          <a:p>
            <a:r>
              <a:rPr lang="en-US" sz="2400" dirty="0">
                <a:solidFill>
                  <a:srgbClr val="000000"/>
                </a:solidFill>
              </a:rPr>
              <a:t>Young people shared how stereotypes and stigma (around this like race, age, class, </a:t>
            </a:r>
            <a:r>
              <a:rPr lang="en-US" sz="2400" dirty="0" err="1">
                <a:solidFill>
                  <a:srgbClr val="000000"/>
                </a:solidFill>
              </a:rPr>
              <a:t>etc</a:t>
            </a:r>
            <a:r>
              <a:rPr lang="en-US" sz="2400" dirty="0">
                <a:solidFill>
                  <a:srgbClr val="000000"/>
                </a:solidFill>
              </a:rPr>
              <a:t>) often shape perceptions and portrayals of violence by the media. This can have a larger impact on a community level—isolating groups of people from the "rest of society" and "outside protection". This dynamic is similar to what is known a</a:t>
            </a:r>
            <a:r>
              <a:rPr lang="en-US" sz="2400" dirty="0">
                <a:solidFill>
                  <a:schemeClr val="tx1"/>
                </a:solidFill>
              </a:rPr>
              <a:t>s </a:t>
            </a:r>
            <a:r>
              <a:rPr lang="en-US" sz="2400" dirty="0">
                <a:solidFill>
                  <a:schemeClr val="tx2"/>
                </a:solidFill>
              </a:rPr>
              <a:t>'</a:t>
            </a:r>
            <a:r>
              <a:rPr lang="en-US" sz="2400" dirty="0">
                <a:solidFill>
                  <a:schemeClr val="tx2"/>
                </a:solidFill>
                <a:hlinkClick r:id="rId4">
                  <a:extLst>
                    <a:ext uri="{A12FA001-AC4F-418D-AE19-62706E023703}">
                      <ahyp:hlinkClr xmlns:ahyp="http://schemas.microsoft.com/office/drawing/2018/hyperlinkcolor" val="tx"/>
                    </a:ext>
                  </a:extLst>
                </a:hlinkClick>
              </a:rPr>
              <a:t>spatial stigma</a:t>
            </a:r>
            <a:r>
              <a:rPr lang="en-US" sz="2400" dirty="0">
                <a:solidFill>
                  <a:schemeClr val="tx2"/>
                </a:solidFill>
              </a:rPr>
              <a:t>', which perpetuates inequalities between communities. </a:t>
            </a:r>
          </a:p>
        </p:txBody>
      </p:sp>
    </p:spTree>
    <p:extLst>
      <p:ext uri="{BB962C8B-B14F-4D97-AF65-F5344CB8AC3E}">
        <p14:creationId xmlns:p14="http://schemas.microsoft.com/office/powerpoint/2010/main" val="16098907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8BFF69E-2AF2-818B-9057-AE1267254D8A}"/>
              </a:ext>
            </a:extLst>
          </p:cNvPr>
          <p:cNvSpPr>
            <a:spLocks noGrp="1"/>
          </p:cNvSpPr>
          <p:nvPr>
            <p:ph type="ftr" sz="quarter" idx="3"/>
          </p:nvPr>
        </p:nvSpPr>
        <p:spPr/>
        <p:txBody>
          <a:bodyPr/>
          <a:lstStyle/>
          <a:p>
            <a:pPr algn="l"/>
            <a:r>
              <a:rPr lang="en-GB" sz="4400">
                <a:solidFill>
                  <a:srgbClr val="05281F"/>
                </a:solidFill>
                <a:latin typeface="Founders Grotesk" panose="020B0503030202060203" pitchFamily="34" charset="77"/>
              </a:rPr>
              <a:t>Kailo</a:t>
            </a:r>
          </a:p>
        </p:txBody>
      </p:sp>
      <p:sp>
        <p:nvSpPr>
          <p:cNvPr id="3" name="Slide Number Placeholder 2">
            <a:extLst>
              <a:ext uri="{FF2B5EF4-FFF2-40B4-BE49-F238E27FC236}">
                <a16:creationId xmlns:a16="http://schemas.microsoft.com/office/drawing/2014/main" id="{1CA80BA4-1B17-8DB8-E98B-D9397844F4B2}"/>
              </a:ext>
            </a:extLst>
          </p:cNvPr>
          <p:cNvSpPr>
            <a:spLocks noGrp="1"/>
          </p:cNvSpPr>
          <p:nvPr>
            <p:ph type="sldNum" sz="quarter" idx="4"/>
          </p:nvPr>
        </p:nvSpPr>
        <p:spPr/>
        <p:txBody>
          <a:bodyPr/>
          <a:lstStyle/>
          <a:p>
            <a:fld id="{B6F15528-21DE-4FAA-801E-634DDDAF4B2B}" type="slidenum">
              <a:rPr lang="en-GB" sz="4400" smtClean="0">
                <a:solidFill>
                  <a:srgbClr val="05281F"/>
                </a:solidFill>
                <a:latin typeface="Founders Grotesk" panose="020B0503030202060203" pitchFamily="34" charset="77"/>
              </a:rPr>
              <a:pPr/>
              <a:t>22</a:t>
            </a:fld>
            <a:endParaRPr lang="en-GB" sz="4400">
              <a:solidFill>
                <a:srgbClr val="05281F"/>
              </a:solidFill>
              <a:latin typeface="Founders Grotesk" panose="020B0503030202060203" pitchFamily="34" charset="77"/>
            </a:endParaRPr>
          </a:p>
        </p:txBody>
      </p:sp>
      <p:sp>
        <p:nvSpPr>
          <p:cNvPr id="4" name="object 3">
            <a:extLst>
              <a:ext uri="{FF2B5EF4-FFF2-40B4-BE49-F238E27FC236}">
                <a16:creationId xmlns:a16="http://schemas.microsoft.com/office/drawing/2014/main" id="{86F0F004-0060-177A-656A-9AC05FEE0994}"/>
              </a:ext>
            </a:extLst>
          </p:cNvPr>
          <p:cNvSpPr txBox="1">
            <a:spLocks/>
          </p:cNvSpPr>
          <p:nvPr/>
        </p:nvSpPr>
        <p:spPr>
          <a:xfrm>
            <a:off x="615553" y="628253"/>
            <a:ext cx="8522097" cy="1740092"/>
          </a:xfrm>
          <a:prstGeom prst="rect">
            <a:avLst/>
          </a:prstGeom>
        </p:spPr>
        <p:txBody>
          <a:bodyPr vert="horz" wrap="square" lIns="0" tIns="13335" rIns="0" bIns="0" rtlCol="0">
            <a:spAutoFit/>
          </a:bodyPr>
          <a:lstStyle>
            <a:lvl1pPr>
              <a:defRPr baseline="0">
                <a:latin typeface="Founders Grotesk" panose="020B0503030202060203" pitchFamily="34" charset="77"/>
                <a:ea typeface="+mj-ea"/>
                <a:cs typeface="+mj-cs"/>
              </a:defRPr>
            </a:lvl1pPr>
          </a:lstStyle>
          <a:p>
            <a:pPr>
              <a:lnSpc>
                <a:spcPts val="6600"/>
              </a:lnSpc>
              <a:spcBef>
                <a:spcPts val="105"/>
              </a:spcBef>
            </a:pPr>
            <a:r>
              <a:rPr lang="en-GB" sz="7250" spc="20">
                <a:solidFill>
                  <a:srgbClr val="05291F"/>
                </a:solidFill>
              </a:rPr>
              <a:t>05.</a:t>
            </a:r>
            <a:br>
              <a:rPr lang="en-GB" sz="7250"/>
            </a:br>
            <a:r>
              <a:rPr lang="en-GB" sz="7250">
                <a:solidFill>
                  <a:srgbClr val="05291F"/>
                </a:solidFill>
              </a:rPr>
              <a:t>Poverty and Crime</a:t>
            </a:r>
            <a:endParaRPr lang="en-GB" sz="7250"/>
          </a:p>
        </p:txBody>
      </p:sp>
      <p:sp>
        <p:nvSpPr>
          <p:cNvPr id="5" name="object 4">
            <a:extLst>
              <a:ext uri="{FF2B5EF4-FFF2-40B4-BE49-F238E27FC236}">
                <a16:creationId xmlns:a16="http://schemas.microsoft.com/office/drawing/2014/main" id="{B9C721D8-D056-A5D0-58F7-6933ECDB1615}"/>
              </a:ext>
            </a:extLst>
          </p:cNvPr>
          <p:cNvSpPr txBox="1"/>
          <p:nvPr/>
        </p:nvSpPr>
        <p:spPr>
          <a:xfrm>
            <a:off x="656775" y="3061406"/>
            <a:ext cx="7130343" cy="7441781"/>
          </a:xfrm>
          <a:prstGeom prst="rect">
            <a:avLst/>
          </a:prstGeom>
        </p:spPr>
        <p:txBody>
          <a:bodyPr vert="horz" wrap="square" lIns="0" tIns="54610" rIns="0" bIns="0" rtlCol="0" anchor="t">
            <a:spAutoFit/>
          </a:bodyPr>
          <a:lstStyle/>
          <a:p>
            <a:r>
              <a:rPr lang="en-US" sz="2400" dirty="0">
                <a:solidFill>
                  <a:srgbClr val="000000"/>
                </a:solidFill>
              </a:rPr>
              <a:t>Poverty underpins many of the dynamics related to experiences and involvement in violence and crime. This dynamic is particularly prevalent for young people whose families are struggling financially. </a:t>
            </a:r>
          </a:p>
          <a:p>
            <a:endParaRPr lang="en-US" sz="2400">
              <a:solidFill>
                <a:srgbClr val="000000"/>
              </a:solidFill>
            </a:endParaRPr>
          </a:p>
          <a:p>
            <a:r>
              <a:rPr lang="en-US" sz="2400" dirty="0">
                <a:solidFill>
                  <a:srgbClr val="000000"/>
                </a:solidFill>
              </a:rPr>
              <a:t>The pressures of poverty can lead young people to seek out more 'easy money' which may involve things like dealing drugs or other non-legal ways of making money. This is done to alleviate themselves and their family from the pressure of poverty. These dynamics  can be further complicated by jealousy, envy, and competition. </a:t>
            </a:r>
          </a:p>
          <a:p>
            <a:endParaRPr lang="en-US" sz="2400">
              <a:solidFill>
                <a:srgbClr val="000000"/>
              </a:solidFill>
            </a:endParaRPr>
          </a:p>
          <a:p>
            <a:r>
              <a:rPr lang="en-US" sz="2400" dirty="0">
                <a:solidFill>
                  <a:srgbClr val="000000"/>
                </a:solidFill>
              </a:rPr>
              <a:t>Young people also spoke about the high levels of gentrification in Newham and how the cost of living rising makes for less affordable housing and is putting more pressure on families in the area. This dynamic is also experienced by young people from both experiences of poverty themselves and additional pressure from their families. </a:t>
            </a:r>
          </a:p>
        </p:txBody>
      </p:sp>
      <p:pic>
        <p:nvPicPr>
          <p:cNvPr id="8" name="Picture 7">
            <a:extLst>
              <a:ext uri="{FF2B5EF4-FFF2-40B4-BE49-F238E27FC236}">
                <a16:creationId xmlns:a16="http://schemas.microsoft.com/office/drawing/2014/main" id="{70ACACF1-8D68-FE9B-45DC-13537962B93F}"/>
              </a:ext>
            </a:extLst>
          </p:cNvPr>
          <p:cNvPicPr>
            <a:picLocks noChangeAspect="1"/>
          </p:cNvPicPr>
          <p:nvPr/>
        </p:nvPicPr>
        <p:blipFill>
          <a:blip r:embed="rId2"/>
          <a:stretch>
            <a:fillRect/>
          </a:stretch>
        </p:blipFill>
        <p:spPr>
          <a:xfrm>
            <a:off x="17584102" y="628253"/>
            <a:ext cx="1924599" cy="1568192"/>
          </a:xfrm>
          <a:prstGeom prst="rect">
            <a:avLst/>
          </a:prstGeom>
        </p:spPr>
      </p:pic>
      <p:pic>
        <p:nvPicPr>
          <p:cNvPr id="6" name="Picture 5" descr="A diagram of a problem&#10;&#10;Description automatically generated">
            <a:extLst>
              <a:ext uri="{FF2B5EF4-FFF2-40B4-BE49-F238E27FC236}">
                <a16:creationId xmlns:a16="http://schemas.microsoft.com/office/drawing/2014/main" id="{45EACF51-E552-E273-942C-73878A966350}"/>
              </a:ext>
            </a:extLst>
          </p:cNvPr>
          <p:cNvPicPr>
            <a:picLocks noChangeAspect="1"/>
          </p:cNvPicPr>
          <p:nvPr/>
        </p:nvPicPr>
        <p:blipFill>
          <a:blip r:embed="rId3"/>
          <a:stretch>
            <a:fillRect/>
          </a:stretch>
        </p:blipFill>
        <p:spPr>
          <a:xfrm>
            <a:off x="8179695" y="2294446"/>
            <a:ext cx="11924697" cy="7074822"/>
          </a:xfrm>
          <a:prstGeom prst="rect">
            <a:avLst/>
          </a:prstGeom>
        </p:spPr>
      </p:pic>
    </p:spTree>
    <p:extLst>
      <p:ext uri="{BB962C8B-B14F-4D97-AF65-F5344CB8AC3E}">
        <p14:creationId xmlns:p14="http://schemas.microsoft.com/office/powerpoint/2010/main" val="32786587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8BFF69E-2AF2-818B-9057-AE1267254D8A}"/>
              </a:ext>
            </a:extLst>
          </p:cNvPr>
          <p:cNvSpPr>
            <a:spLocks noGrp="1"/>
          </p:cNvSpPr>
          <p:nvPr>
            <p:ph type="ftr" sz="quarter" idx="3"/>
          </p:nvPr>
        </p:nvSpPr>
        <p:spPr/>
        <p:txBody>
          <a:bodyPr/>
          <a:lstStyle/>
          <a:p>
            <a:pPr algn="l"/>
            <a:r>
              <a:rPr lang="en-GB" sz="4400">
                <a:solidFill>
                  <a:srgbClr val="05281F"/>
                </a:solidFill>
                <a:latin typeface="Founders Grotesk" panose="020B0503030202060203" pitchFamily="34" charset="77"/>
              </a:rPr>
              <a:t>Kailo</a:t>
            </a:r>
          </a:p>
        </p:txBody>
      </p:sp>
      <p:sp>
        <p:nvSpPr>
          <p:cNvPr id="3" name="Slide Number Placeholder 2">
            <a:extLst>
              <a:ext uri="{FF2B5EF4-FFF2-40B4-BE49-F238E27FC236}">
                <a16:creationId xmlns:a16="http://schemas.microsoft.com/office/drawing/2014/main" id="{1CA80BA4-1B17-8DB8-E98B-D9397844F4B2}"/>
              </a:ext>
            </a:extLst>
          </p:cNvPr>
          <p:cNvSpPr>
            <a:spLocks noGrp="1"/>
          </p:cNvSpPr>
          <p:nvPr>
            <p:ph type="sldNum" sz="quarter" idx="4"/>
          </p:nvPr>
        </p:nvSpPr>
        <p:spPr/>
        <p:txBody>
          <a:bodyPr/>
          <a:lstStyle/>
          <a:p>
            <a:fld id="{B6F15528-21DE-4FAA-801E-634DDDAF4B2B}" type="slidenum">
              <a:rPr lang="en-GB" sz="4400" smtClean="0">
                <a:solidFill>
                  <a:srgbClr val="05281F"/>
                </a:solidFill>
                <a:latin typeface="Founders Grotesk" panose="020B0503030202060203" pitchFamily="34" charset="77"/>
              </a:rPr>
              <a:pPr/>
              <a:t>23</a:t>
            </a:fld>
            <a:endParaRPr lang="en-GB" sz="4400">
              <a:solidFill>
                <a:srgbClr val="05281F"/>
              </a:solidFill>
              <a:latin typeface="Founders Grotesk" panose="020B0503030202060203" pitchFamily="34" charset="77"/>
            </a:endParaRPr>
          </a:p>
        </p:txBody>
      </p:sp>
      <p:sp>
        <p:nvSpPr>
          <p:cNvPr id="4" name="object 3">
            <a:extLst>
              <a:ext uri="{FF2B5EF4-FFF2-40B4-BE49-F238E27FC236}">
                <a16:creationId xmlns:a16="http://schemas.microsoft.com/office/drawing/2014/main" id="{86F0F004-0060-177A-656A-9AC05FEE0994}"/>
              </a:ext>
            </a:extLst>
          </p:cNvPr>
          <p:cNvSpPr txBox="1">
            <a:spLocks/>
          </p:cNvSpPr>
          <p:nvPr/>
        </p:nvSpPr>
        <p:spPr>
          <a:xfrm>
            <a:off x="615553" y="628253"/>
            <a:ext cx="8522097" cy="2586477"/>
          </a:xfrm>
          <a:prstGeom prst="rect">
            <a:avLst/>
          </a:prstGeom>
        </p:spPr>
        <p:txBody>
          <a:bodyPr vert="horz" wrap="square" lIns="0" tIns="13335" rIns="0" bIns="0" rtlCol="0">
            <a:spAutoFit/>
          </a:bodyPr>
          <a:lstStyle>
            <a:lvl1pPr>
              <a:defRPr baseline="0">
                <a:latin typeface="Founders Grotesk" panose="020B0503030202060203" pitchFamily="34" charset="77"/>
                <a:ea typeface="+mj-ea"/>
                <a:cs typeface="+mj-cs"/>
              </a:defRPr>
            </a:lvl1pPr>
          </a:lstStyle>
          <a:p>
            <a:pPr>
              <a:lnSpc>
                <a:spcPts val="6600"/>
              </a:lnSpc>
              <a:spcBef>
                <a:spcPts val="105"/>
              </a:spcBef>
            </a:pPr>
            <a:r>
              <a:rPr lang="en-GB" sz="7250" spc="20">
                <a:solidFill>
                  <a:srgbClr val="05291F"/>
                </a:solidFill>
              </a:rPr>
              <a:t>06.</a:t>
            </a:r>
            <a:br>
              <a:rPr lang="en-GB" sz="7250"/>
            </a:br>
            <a:r>
              <a:rPr lang="en-GB" sz="7250">
                <a:solidFill>
                  <a:srgbClr val="05291F"/>
                </a:solidFill>
              </a:rPr>
              <a:t>Family Dynamics and Support </a:t>
            </a:r>
            <a:endParaRPr lang="en-GB" sz="7250"/>
          </a:p>
        </p:txBody>
      </p:sp>
      <p:sp>
        <p:nvSpPr>
          <p:cNvPr id="5" name="object 4">
            <a:extLst>
              <a:ext uri="{FF2B5EF4-FFF2-40B4-BE49-F238E27FC236}">
                <a16:creationId xmlns:a16="http://schemas.microsoft.com/office/drawing/2014/main" id="{B9C721D8-D056-A5D0-58F7-6933ECDB1615}"/>
              </a:ext>
            </a:extLst>
          </p:cNvPr>
          <p:cNvSpPr txBox="1"/>
          <p:nvPr/>
        </p:nvSpPr>
        <p:spPr>
          <a:xfrm>
            <a:off x="621599" y="3314058"/>
            <a:ext cx="8089569" cy="7072449"/>
          </a:xfrm>
          <a:prstGeom prst="rect">
            <a:avLst/>
          </a:prstGeom>
        </p:spPr>
        <p:txBody>
          <a:bodyPr vert="horz" wrap="square" lIns="0" tIns="54610" rIns="0" bIns="0" rtlCol="0" anchor="t">
            <a:spAutoFit/>
          </a:bodyPr>
          <a:lstStyle/>
          <a:p>
            <a:r>
              <a:rPr lang="en-US" sz="2400">
                <a:solidFill>
                  <a:srgbClr val="000000"/>
                </a:solidFill>
              </a:rPr>
              <a:t>The relationship that young people have with their families is critical to supporting their mental wellbeing. As described previously, pressures from families because of outside dynamics like poverty can lead to young people feeling as though they are not meeting their family's expectations and can cause for poor mental health and, in some cases, self-harm. </a:t>
            </a:r>
            <a:endParaRPr lang="en-US"/>
          </a:p>
          <a:p>
            <a:endParaRPr lang="en-US" sz="2400">
              <a:solidFill>
                <a:srgbClr val="000000"/>
              </a:solidFill>
            </a:endParaRPr>
          </a:p>
          <a:p>
            <a:r>
              <a:rPr lang="en-US" sz="2400">
                <a:solidFill>
                  <a:srgbClr val="000000"/>
                </a:solidFill>
              </a:rPr>
              <a:t>Family pressure may also lead to young people becoming socially withdrawn and less likely to reach out for mental health support or support within their family. </a:t>
            </a:r>
          </a:p>
          <a:p>
            <a:endParaRPr lang="en-US" sz="2400">
              <a:solidFill>
                <a:srgbClr val="000000"/>
              </a:solidFill>
            </a:endParaRPr>
          </a:p>
          <a:p>
            <a:r>
              <a:rPr lang="en-US" sz="2400">
                <a:solidFill>
                  <a:srgbClr val="000000"/>
                </a:solidFill>
              </a:rPr>
              <a:t>Young people in the small circle also described how cultural or inter-generational differences within families can make them feel more like they are not living up to their families' expectations. This can contribute to a sense of demotivation and "going down the wrong path". One way to help mitigate this experience young people shared was the availability of youth </a:t>
            </a:r>
            <a:r>
              <a:rPr lang="en-US" sz="2400" err="1">
                <a:solidFill>
                  <a:srgbClr val="000000"/>
                </a:solidFill>
              </a:rPr>
              <a:t>centres</a:t>
            </a:r>
            <a:r>
              <a:rPr lang="en-US" sz="2400">
                <a:solidFill>
                  <a:srgbClr val="000000"/>
                </a:solidFill>
              </a:rPr>
              <a:t> and outside spaces of support. </a:t>
            </a:r>
          </a:p>
        </p:txBody>
      </p:sp>
      <p:pic>
        <p:nvPicPr>
          <p:cNvPr id="8" name="Picture 7">
            <a:extLst>
              <a:ext uri="{FF2B5EF4-FFF2-40B4-BE49-F238E27FC236}">
                <a16:creationId xmlns:a16="http://schemas.microsoft.com/office/drawing/2014/main" id="{70ACACF1-8D68-FE9B-45DC-13537962B93F}"/>
              </a:ext>
            </a:extLst>
          </p:cNvPr>
          <p:cNvPicPr>
            <a:picLocks noChangeAspect="1"/>
          </p:cNvPicPr>
          <p:nvPr/>
        </p:nvPicPr>
        <p:blipFill>
          <a:blip r:embed="rId2"/>
          <a:stretch>
            <a:fillRect/>
          </a:stretch>
        </p:blipFill>
        <p:spPr>
          <a:xfrm>
            <a:off x="9565059" y="8678678"/>
            <a:ext cx="1924599" cy="1568192"/>
          </a:xfrm>
          <a:prstGeom prst="rect">
            <a:avLst/>
          </a:prstGeom>
        </p:spPr>
      </p:pic>
      <p:pic>
        <p:nvPicPr>
          <p:cNvPr id="9" name="Picture 8">
            <a:extLst>
              <a:ext uri="{FF2B5EF4-FFF2-40B4-BE49-F238E27FC236}">
                <a16:creationId xmlns:a16="http://schemas.microsoft.com/office/drawing/2014/main" id="{5F1CA1DB-3DF1-9A1B-02FB-32ABECE486DB}"/>
              </a:ext>
            </a:extLst>
          </p:cNvPr>
          <p:cNvPicPr>
            <a:picLocks noChangeAspect="1"/>
          </p:cNvPicPr>
          <p:nvPr/>
        </p:nvPicPr>
        <p:blipFill>
          <a:blip r:embed="rId3"/>
          <a:stretch>
            <a:fillRect/>
          </a:stretch>
        </p:blipFill>
        <p:spPr>
          <a:xfrm>
            <a:off x="9014071" y="464922"/>
            <a:ext cx="10474476" cy="9781948"/>
          </a:xfrm>
          <a:prstGeom prst="rect">
            <a:avLst/>
          </a:prstGeom>
        </p:spPr>
      </p:pic>
    </p:spTree>
    <p:extLst>
      <p:ext uri="{BB962C8B-B14F-4D97-AF65-F5344CB8AC3E}">
        <p14:creationId xmlns:p14="http://schemas.microsoft.com/office/powerpoint/2010/main" val="16490002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8BFF69E-2AF2-818B-9057-AE1267254D8A}"/>
              </a:ext>
            </a:extLst>
          </p:cNvPr>
          <p:cNvSpPr>
            <a:spLocks noGrp="1"/>
          </p:cNvSpPr>
          <p:nvPr>
            <p:ph type="ftr" sz="quarter" idx="3"/>
          </p:nvPr>
        </p:nvSpPr>
        <p:spPr/>
        <p:txBody>
          <a:bodyPr/>
          <a:lstStyle/>
          <a:p>
            <a:pPr algn="l"/>
            <a:r>
              <a:rPr lang="en-GB" sz="4400">
                <a:solidFill>
                  <a:srgbClr val="05281F"/>
                </a:solidFill>
                <a:latin typeface="Founders Grotesk" panose="020B0503030202060203" pitchFamily="34" charset="77"/>
              </a:rPr>
              <a:t>Kailo</a:t>
            </a:r>
          </a:p>
        </p:txBody>
      </p:sp>
      <p:sp>
        <p:nvSpPr>
          <p:cNvPr id="3" name="Slide Number Placeholder 2">
            <a:extLst>
              <a:ext uri="{FF2B5EF4-FFF2-40B4-BE49-F238E27FC236}">
                <a16:creationId xmlns:a16="http://schemas.microsoft.com/office/drawing/2014/main" id="{1CA80BA4-1B17-8DB8-E98B-D9397844F4B2}"/>
              </a:ext>
            </a:extLst>
          </p:cNvPr>
          <p:cNvSpPr>
            <a:spLocks noGrp="1"/>
          </p:cNvSpPr>
          <p:nvPr>
            <p:ph type="sldNum" sz="quarter" idx="4"/>
          </p:nvPr>
        </p:nvSpPr>
        <p:spPr/>
        <p:txBody>
          <a:bodyPr/>
          <a:lstStyle/>
          <a:p>
            <a:fld id="{B6F15528-21DE-4FAA-801E-634DDDAF4B2B}" type="slidenum">
              <a:rPr lang="en-GB" sz="4400" smtClean="0">
                <a:solidFill>
                  <a:srgbClr val="05281F"/>
                </a:solidFill>
                <a:latin typeface="Founders Grotesk" panose="020B0503030202060203" pitchFamily="34" charset="77"/>
              </a:rPr>
              <a:pPr/>
              <a:t>24</a:t>
            </a:fld>
            <a:endParaRPr lang="en-GB" sz="4400">
              <a:solidFill>
                <a:srgbClr val="05281F"/>
              </a:solidFill>
              <a:latin typeface="Founders Grotesk" panose="020B0503030202060203" pitchFamily="34" charset="77"/>
            </a:endParaRPr>
          </a:p>
        </p:txBody>
      </p:sp>
      <p:sp>
        <p:nvSpPr>
          <p:cNvPr id="4" name="object 3">
            <a:extLst>
              <a:ext uri="{FF2B5EF4-FFF2-40B4-BE49-F238E27FC236}">
                <a16:creationId xmlns:a16="http://schemas.microsoft.com/office/drawing/2014/main" id="{86F0F004-0060-177A-656A-9AC05FEE0994}"/>
              </a:ext>
            </a:extLst>
          </p:cNvPr>
          <p:cNvSpPr txBox="1">
            <a:spLocks/>
          </p:cNvSpPr>
          <p:nvPr/>
        </p:nvSpPr>
        <p:spPr>
          <a:xfrm>
            <a:off x="615553" y="628253"/>
            <a:ext cx="9055497" cy="1752916"/>
          </a:xfrm>
          <a:prstGeom prst="rect">
            <a:avLst/>
          </a:prstGeom>
        </p:spPr>
        <p:txBody>
          <a:bodyPr vert="horz" wrap="square" lIns="0" tIns="13335" rIns="0" bIns="0" rtlCol="0">
            <a:spAutoFit/>
          </a:bodyPr>
          <a:lstStyle>
            <a:lvl1pPr>
              <a:defRPr baseline="0">
                <a:latin typeface="Founders Grotesk" panose="020B0503030202060203" pitchFamily="34" charset="77"/>
                <a:ea typeface="+mj-ea"/>
                <a:cs typeface="+mj-cs"/>
              </a:defRPr>
            </a:lvl1pPr>
          </a:lstStyle>
          <a:p>
            <a:pPr>
              <a:lnSpc>
                <a:spcPts val="6600"/>
              </a:lnSpc>
              <a:spcBef>
                <a:spcPts val="105"/>
              </a:spcBef>
            </a:pPr>
            <a:r>
              <a:rPr lang="en-GB" sz="7250" spc="20">
                <a:solidFill>
                  <a:srgbClr val="05291F"/>
                </a:solidFill>
              </a:rPr>
              <a:t>07.</a:t>
            </a:r>
          </a:p>
          <a:p>
            <a:pPr>
              <a:lnSpc>
                <a:spcPts val="6600"/>
              </a:lnSpc>
              <a:spcBef>
                <a:spcPts val="105"/>
              </a:spcBef>
            </a:pPr>
            <a:r>
              <a:rPr lang="en-GB" sz="7250" spc="20">
                <a:solidFill>
                  <a:srgbClr val="05291F"/>
                </a:solidFill>
              </a:rPr>
              <a:t>Mental Health Support</a:t>
            </a:r>
            <a:endParaRPr lang="en-GB" sz="7250"/>
          </a:p>
        </p:txBody>
      </p:sp>
      <p:pic>
        <p:nvPicPr>
          <p:cNvPr id="8" name="Picture 7">
            <a:extLst>
              <a:ext uri="{FF2B5EF4-FFF2-40B4-BE49-F238E27FC236}">
                <a16:creationId xmlns:a16="http://schemas.microsoft.com/office/drawing/2014/main" id="{70ACACF1-8D68-FE9B-45DC-13537962B93F}"/>
              </a:ext>
            </a:extLst>
          </p:cNvPr>
          <p:cNvPicPr>
            <a:picLocks noChangeAspect="1"/>
          </p:cNvPicPr>
          <p:nvPr/>
        </p:nvPicPr>
        <p:blipFill>
          <a:blip r:embed="rId2"/>
          <a:stretch>
            <a:fillRect/>
          </a:stretch>
        </p:blipFill>
        <p:spPr>
          <a:xfrm>
            <a:off x="9080631" y="8889221"/>
            <a:ext cx="1924599" cy="1568192"/>
          </a:xfrm>
          <a:prstGeom prst="rect">
            <a:avLst/>
          </a:prstGeom>
        </p:spPr>
      </p:pic>
      <p:pic>
        <p:nvPicPr>
          <p:cNvPr id="9" name="Picture 8">
            <a:extLst>
              <a:ext uri="{FF2B5EF4-FFF2-40B4-BE49-F238E27FC236}">
                <a16:creationId xmlns:a16="http://schemas.microsoft.com/office/drawing/2014/main" id="{426DD4E7-9B94-3E1B-0DB3-3E5B7A677B2E}"/>
              </a:ext>
            </a:extLst>
          </p:cNvPr>
          <p:cNvPicPr>
            <a:picLocks noChangeAspect="1"/>
          </p:cNvPicPr>
          <p:nvPr/>
        </p:nvPicPr>
        <p:blipFill>
          <a:blip r:embed="rId3"/>
          <a:stretch>
            <a:fillRect/>
          </a:stretch>
        </p:blipFill>
        <p:spPr>
          <a:xfrm>
            <a:off x="8508702" y="1421636"/>
            <a:ext cx="11409258" cy="8987486"/>
          </a:xfrm>
          <a:prstGeom prst="rect">
            <a:avLst/>
          </a:prstGeom>
        </p:spPr>
      </p:pic>
      <p:sp>
        <p:nvSpPr>
          <p:cNvPr id="7" name="object 4">
            <a:extLst>
              <a:ext uri="{FF2B5EF4-FFF2-40B4-BE49-F238E27FC236}">
                <a16:creationId xmlns:a16="http://schemas.microsoft.com/office/drawing/2014/main" id="{C3D18282-4742-45ED-3448-184DAF535917}"/>
              </a:ext>
            </a:extLst>
          </p:cNvPr>
          <p:cNvSpPr txBox="1"/>
          <p:nvPr/>
        </p:nvSpPr>
        <p:spPr>
          <a:xfrm>
            <a:off x="621599" y="3314058"/>
            <a:ext cx="8089569" cy="7072449"/>
          </a:xfrm>
          <a:prstGeom prst="rect">
            <a:avLst/>
          </a:prstGeom>
        </p:spPr>
        <p:txBody>
          <a:bodyPr vert="horz" wrap="square" lIns="0" tIns="54610" rIns="0" bIns="0" rtlCol="0" anchor="t">
            <a:spAutoFit/>
          </a:bodyPr>
          <a:lstStyle/>
          <a:p>
            <a:r>
              <a:rPr lang="en-US" sz="2400">
                <a:solidFill>
                  <a:srgbClr val="000000"/>
                </a:solidFill>
              </a:rPr>
              <a:t>Opportunities for mental health support are closely related to young peoples 'access to the rest of society'--including educational opportunities, choices and experiences from a young age, the money to be able to access resources, and psychological and physical safety. </a:t>
            </a:r>
          </a:p>
          <a:p>
            <a:endParaRPr lang="en-US" sz="2400">
              <a:solidFill>
                <a:srgbClr val="000000"/>
              </a:solidFill>
            </a:endParaRPr>
          </a:p>
          <a:p>
            <a:r>
              <a:rPr lang="en-US" sz="2400">
                <a:solidFill>
                  <a:srgbClr val="000000"/>
                </a:solidFill>
              </a:rPr>
              <a:t>When young people have less access to opportunities, it leads to less choices. This can lead to young people becoming more engaged in violence and crime. Engaging in violence and crime can further reduce choices and knowledge about opportunities as it can lead to young people becoming excluded from school. When these dynamics are at play, it can also reduce the quality of the environment around young people—once again leading to less choice. </a:t>
            </a:r>
          </a:p>
          <a:p>
            <a:endParaRPr lang="en-US" sz="2400">
              <a:solidFill>
                <a:srgbClr val="000000"/>
              </a:solidFill>
            </a:endParaRPr>
          </a:p>
          <a:p>
            <a:r>
              <a:rPr lang="en-US" sz="2400">
                <a:solidFill>
                  <a:srgbClr val="000000"/>
                </a:solidFill>
              </a:rPr>
              <a:t>When opportunities are available, however, it can lead to doors opening for young people—supporting a healthy self-perception and bettering their condition of mental health. </a:t>
            </a:r>
          </a:p>
        </p:txBody>
      </p:sp>
    </p:spTree>
    <p:extLst>
      <p:ext uri="{BB962C8B-B14F-4D97-AF65-F5344CB8AC3E}">
        <p14:creationId xmlns:p14="http://schemas.microsoft.com/office/powerpoint/2010/main" val="3923417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1"/>
            <a:ext cx="20093940" cy="11543030"/>
          </a:xfrm>
          <a:custGeom>
            <a:avLst/>
            <a:gdLst/>
            <a:ahLst/>
            <a:cxnLst/>
            <a:rect l="l" t="t" r="r" b="b"/>
            <a:pathLst>
              <a:path w="20093940" h="11298555">
                <a:moveTo>
                  <a:pt x="20093629" y="0"/>
                </a:moveTo>
                <a:lnTo>
                  <a:pt x="0" y="0"/>
                </a:lnTo>
                <a:lnTo>
                  <a:pt x="0" y="11298074"/>
                </a:lnTo>
                <a:lnTo>
                  <a:pt x="20093629" y="11298074"/>
                </a:lnTo>
                <a:lnTo>
                  <a:pt x="20093629" y="0"/>
                </a:lnTo>
                <a:close/>
              </a:path>
            </a:pathLst>
          </a:custGeom>
          <a:solidFill>
            <a:srgbClr val="FF6E4A"/>
          </a:solidFill>
        </p:spPr>
        <p:txBody>
          <a:bodyPr wrap="square" lIns="0" tIns="0" rIns="0" bIns="0" rtlCol="0"/>
          <a:lstStyle/>
          <a:p>
            <a:endParaRPr/>
          </a:p>
        </p:txBody>
      </p:sp>
      <p:sp>
        <p:nvSpPr>
          <p:cNvPr id="3" name="object 3"/>
          <p:cNvSpPr txBox="1"/>
          <p:nvPr/>
        </p:nvSpPr>
        <p:spPr>
          <a:xfrm>
            <a:off x="615553" y="628497"/>
            <a:ext cx="7464425" cy="2772747"/>
          </a:xfrm>
          <a:prstGeom prst="rect">
            <a:avLst/>
          </a:prstGeom>
        </p:spPr>
        <p:txBody>
          <a:bodyPr vert="horz" wrap="square" lIns="0" tIns="13335" rIns="0" bIns="0" rtlCol="0">
            <a:spAutoFit/>
          </a:bodyPr>
          <a:lstStyle/>
          <a:p>
            <a:pPr marL="12700">
              <a:lnSpc>
                <a:spcPct val="75000"/>
              </a:lnSpc>
              <a:spcBef>
                <a:spcPts val="105"/>
              </a:spcBef>
            </a:pPr>
            <a:r>
              <a:rPr sz="11700" spc="-25">
                <a:solidFill>
                  <a:srgbClr val="FFFFFF"/>
                </a:solidFill>
                <a:latin typeface="Founders Grotesk"/>
                <a:cs typeface="Founders Grotesk"/>
              </a:rPr>
              <a:t>02</a:t>
            </a:r>
            <a:endParaRPr sz="11700">
              <a:latin typeface="Founders Grotesk"/>
              <a:cs typeface="Founders Grotesk"/>
            </a:endParaRPr>
          </a:p>
          <a:p>
            <a:pPr marL="12700">
              <a:lnSpc>
                <a:spcPct val="75000"/>
              </a:lnSpc>
            </a:pPr>
            <a:r>
              <a:rPr lang="en-GB" sz="11700">
                <a:solidFill>
                  <a:srgbClr val="FFFFFF"/>
                </a:solidFill>
                <a:latin typeface="Founders Grotesk"/>
                <a:cs typeface="Founders Grotesk"/>
              </a:rPr>
              <a:t>Key Insights </a:t>
            </a:r>
            <a:endParaRPr sz="11700">
              <a:latin typeface="Founders Grotesk"/>
              <a:cs typeface="Founders Grotesk"/>
            </a:endParaRPr>
          </a:p>
        </p:txBody>
      </p:sp>
      <p:sp>
        <p:nvSpPr>
          <p:cNvPr id="4" name="object 4"/>
          <p:cNvSpPr/>
          <p:nvPr/>
        </p:nvSpPr>
        <p:spPr>
          <a:xfrm>
            <a:off x="628243" y="10031114"/>
            <a:ext cx="995044" cy="649605"/>
          </a:xfrm>
          <a:custGeom>
            <a:avLst/>
            <a:gdLst/>
            <a:ahLst/>
            <a:cxnLst/>
            <a:rect l="l" t="t" r="r" b="b"/>
            <a:pathLst>
              <a:path w="995044" h="649604">
                <a:moveTo>
                  <a:pt x="530885" y="637057"/>
                </a:moveTo>
                <a:lnTo>
                  <a:pt x="226517" y="280111"/>
                </a:lnTo>
                <a:lnTo>
                  <a:pt x="500557" y="0"/>
                </a:lnTo>
                <a:lnTo>
                  <a:pt x="396392" y="0"/>
                </a:lnTo>
                <a:lnTo>
                  <a:pt x="87972" y="314477"/>
                </a:lnTo>
                <a:lnTo>
                  <a:pt x="87972" y="0"/>
                </a:lnTo>
                <a:lnTo>
                  <a:pt x="0" y="0"/>
                </a:lnTo>
                <a:lnTo>
                  <a:pt x="0" y="637057"/>
                </a:lnTo>
                <a:lnTo>
                  <a:pt x="87972" y="637057"/>
                </a:lnTo>
                <a:lnTo>
                  <a:pt x="87972" y="409536"/>
                </a:lnTo>
                <a:lnTo>
                  <a:pt x="161798" y="334708"/>
                </a:lnTo>
                <a:lnTo>
                  <a:pt x="424713" y="637057"/>
                </a:lnTo>
                <a:lnTo>
                  <a:pt x="530885" y="637057"/>
                </a:lnTo>
                <a:close/>
              </a:path>
              <a:path w="995044" h="649604">
                <a:moveTo>
                  <a:pt x="995032" y="574370"/>
                </a:moveTo>
                <a:lnTo>
                  <a:pt x="985329" y="578929"/>
                </a:lnTo>
                <a:lnTo>
                  <a:pt x="975055" y="582079"/>
                </a:lnTo>
                <a:lnTo>
                  <a:pt x="965174" y="583895"/>
                </a:lnTo>
                <a:lnTo>
                  <a:pt x="956602" y="584479"/>
                </a:lnTo>
                <a:lnTo>
                  <a:pt x="942276" y="582383"/>
                </a:lnTo>
                <a:lnTo>
                  <a:pt x="931456" y="576008"/>
                </a:lnTo>
                <a:lnTo>
                  <a:pt x="924610" y="565277"/>
                </a:lnTo>
                <a:lnTo>
                  <a:pt x="923658" y="559193"/>
                </a:lnTo>
                <a:lnTo>
                  <a:pt x="922223" y="550100"/>
                </a:lnTo>
                <a:lnTo>
                  <a:pt x="922223" y="418630"/>
                </a:lnTo>
                <a:lnTo>
                  <a:pt x="922223" y="351904"/>
                </a:lnTo>
                <a:lnTo>
                  <a:pt x="916838" y="300418"/>
                </a:lnTo>
                <a:lnTo>
                  <a:pt x="901065" y="258229"/>
                </a:lnTo>
                <a:lnTo>
                  <a:pt x="892898" y="247751"/>
                </a:lnTo>
                <a:lnTo>
                  <a:pt x="875461" y="225374"/>
                </a:lnTo>
                <a:lnTo>
                  <a:pt x="840574" y="201866"/>
                </a:lnTo>
                <a:lnTo>
                  <a:pt x="796988" y="187744"/>
                </a:lnTo>
                <a:lnTo>
                  <a:pt x="745261" y="183032"/>
                </a:lnTo>
                <a:lnTo>
                  <a:pt x="687463" y="190004"/>
                </a:lnTo>
                <a:lnTo>
                  <a:pt x="639368" y="209689"/>
                </a:lnTo>
                <a:lnTo>
                  <a:pt x="601472" y="240245"/>
                </a:lnTo>
                <a:lnTo>
                  <a:pt x="574243" y="279844"/>
                </a:lnTo>
                <a:lnTo>
                  <a:pt x="558190" y="326618"/>
                </a:lnTo>
                <a:lnTo>
                  <a:pt x="633018" y="336727"/>
                </a:lnTo>
                <a:lnTo>
                  <a:pt x="646988" y="301066"/>
                </a:lnTo>
                <a:lnTo>
                  <a:pt x="669671" y="272897"/>
                </a:lnTo>
                <a:lnTo>
                  <a:pt x="701840" y="254393"/>
                </a:lnTo>
                <a:lnTo>
                  <a:pt x="744258" y="247751"/>
                </a:lnTo>
                <a:lnTo>
                  <a:pt x="785444" y="254546"/>
                </a:lnTo>
                <a:lnTo>
                  <a:pt x="815924" y="274040"/>
                </a:lnTo>
                <a:lnTo>
                  <a:pt x="834834" y="304914"/>
                </a:lnTo>
                <a:lnTo>
                  <a:pt x="841324" y="345833"/>
                </a:lnTo>
                <a:lnTo>
                  <a:pt x="841324" y="363016"/>
                </a:lnTo>
                <a:lnTo>
                  <a:pt x="841324" y="418630"/>
                </a:lnTo>
                <a:lnTo>
                  <a:pt x="841324" y="439877"/>
                </a:lnTo>
                <a:lnTo>
                  <a:pt x="834504" y="489394"/>
                </a:lnTo>
                <a:lnTo>
                  <a:pt x="815340" y="530288"/>
                </a:lnTo>
                <a:lnTo>
                  <a:pt x="785850" y="561162"/>
                </a:lnTo>
                <a:lnTo>
                  <a:pt x="748004" y="580694"/>
                </a:lnTo>
                <a:lnTo>
                  <a:pt x="703808" y="587502"/>
                </a:lnTo>
                <a:lnTo>
                  <a:pt x="670623" y="582498"/>
                </a:lnTo>
                <a:lnTo>
                  <a:pt x="646925" y="568667"/>
                </a:lnTo>
                <a:lnTo>
                  <a:pt x="632701" y="547839"/>
                </a:lnTo>
                <a:lnTo>
                  <a:pt x="627964" y="521779"/>
                </a:lnTo>
                <a:lnTo>
                  <a:pt x="636003" y="488505"/>
                </a:lnTo>
                <a:lnTo>
                  <a:pt x="658926" y="466420"/>
                </a:lnTo>
                <a:lnTo>
                  <a:pt x="694944" y="451535"/>
                </a:lnTo>
                <a:lnTo>
                  <a:pt x="742238" y="439877"/>
                </a:lnTo>
                <a:lnTo>
                  <a:pt x="841324" y="418630"/>
                </a:lnTo>
                <a:lnTo>
                  <a:pt x="841324" y="363016"/>
                </a:lnTo>
                <a:lnTo>
                  <a:pt x="722007" y="387299"/>
                </a:lnTo>
                <a:lnTo>
                  <a:pt x="662724" y="401904"/>
                </a:lnTo>
                <a:lnTo>
                  <a:pt x="613486" y="421411"/>
                </a:lnTo>
                <a:lnTo>
                  <a:pt x="576097" y="447573"/>
                </a:lnTo>
                <a:lnTo>
                  <a:pt x="552348" y="482130"/>
                </a:lnTo>
                <a:lnTo>
                  <a:pt x="544029" y="526834"/>
                </a:lnTo>
                <a:lnTo>
                  <a:pt x="550506" y="568680"/>
                </a:lnTo>
                <a:lnTo>
                  <a:pt x="569112" y="602665"/>
                </a:lnTo>
                <a:lnTo>
                  <a:pt x="598639" y="627964"/>
                </a:lnTo>
                <a:lnTo>
                  <a:pt x="637870" y="643750"/>
                </a:lnTo>
                <a:lnTo>
                  <a:pt x="685609" y="649185"/>
                </a:lnTo>
                <a:lnTo>
                  <a:pt x="737285" y="642378"/>
                </a:lnTo>
                <a:lnTo>
                  <a:pt x="782802" y="623531"/>
                </a:lnTo>
                <a:lnTo>
                  <a:pt x="819416" y="595007"/>
                </a:lnTo>
                <a:lnTo>
                  <a:pt x="824649" y="587502"/>
                </a:lnTo>
                <a:lnTo>
                  <a:pt x="844372" y="559193"/>
                </a:lnTo>
                <a:lnTo>
                  <a:pt x="853059" y="594969"/>
                </a:lnTo>
                <a:lnTo>
                  <a:pt x="870661" y="622388"/>
                </a:lnTo>
                <a:lnTo>
                  <a:pt x="895845" y="639965"/>
                </a:lnTo>
                <a:lnTo>
                  <a:pt x="927290" y="646150"/>
                </a:lnTo>
                <a:lnTo>
                  <a:pt x="950239" y="644182"/>
                </a:lnTo>
                <a:lnTo>
                  <a:pt x="968362" y="638695"/>
                </a:lnTo>
                <a:lnTo>
                  <a:pt x="982878" y="630377"/>
                </a:lnTo>
                <a:lnTo>
                  <a:pt x="995032" y="619874"/>
                </a:lnTo>
                <a:lnTo>
                  <a:pt x="995032" y="584479"/>
                </a:lnTo>
                <a:lnTo>
                  <a:pt x="995032" y="574370"/>
                </a:lnTo>
                <a:close/>
              </a:path>
            </a:pathLst>
          </a:custGeom>
          <a:solidFill>
            <a:srgbClr val="FFFFFF"/>
          </a:solidFill>
        </p:spPr>
        <p:txBody>
          <a:bodyPr wrap="square" lIns="0" tIns="0" rIns="0" bIns="0" rtlCol="0"/>
          <a:lstStyle/>
          <a:p>
            <a:endParaRPr/>
          </a:p>
        </p:txBody>
      </p:sp>
      <p:sp>
        <p:nvSpPr>
          <p:cNvPr id="5" name="object 5"/>
          <p:cNvSpPr/>
          <p:nvPr/>
        </p:nvSpPr>
        <p:spPr>
          <a:xfrm>
            <a:off x="1674849" y="10031107"/>
            <a:ext cx="86995" cy="95250"/>
          </a:xfrm>
          <a:custGeom>
            <a:avLst/>
            <a:gdLst/>
            <a:ahLst/>
            <a:cxnLst/>
            <a:rect l="l" t="t" r="r" b="b"/>
            <a:pathLst>
              <a:path w="86994" h="95250">
                <a:moveTo>
                  <a:pt x="86960" y="0"/>
                </a:moveTo>
                <a:lnTo>
                  <a:pt x="0" y="0"/>
                </a:lnTo>
                <a:lnTo>
                  <a:pt x="0" y="95054"/>
                </a:lnTo>
                <a:lnTo>
                  <a:pt x="86960" y="95054"/>
                </a:lnTo>
                <a:lnTo>
                  <a:pt x="86960" y="0"/>
                </a:lnTo>
                <a:close/>
              </a:path>
            </a:pathLst>
          </a:custGeom>
          <a:solidFill>
            <a:srgbClr val="FFFFFF"/>
          </a:solidFill>
        </p:spPr>
        <p:txBody>
          <a:bodyPr wrap="square" lIns="0" tIns="0" rIns="0" bIns="0" rtlCol="0"/>
          <a:lstStyle/>
          <a:p>
            <a:endParaRPr/>
          </a:p>
        </p:txBody>
      </p:sp>
      <p:sp>
        <p:nvSpPr>
          <p:cNvPr id="6" name="object 6"/>
          <p:cNvSpPr/>
          <p:nvPr/>
        </p:nvSpPr>
        <p:spPr>
          <a:xfrm>
            <a:off x="1676870" y="10226264"/>
            <a:ext cx="84455" cy="441959"/>
          </a:xfrm>
          <a:custGeom>
            <a:avLst/>
            <a:gdLst/>
            <a:ahLst/>
            <a:cxnLst/>
            <a:rect l="l" t="t" r="r" b="b"/>
            <a:pathLst>
              <a:path w="84455" h="441959">
                <a:moveTo>
                  <a:pt x="83934" y="0"/>
                </a:moveTo>
                <a:lnTo>
                  <a:pt x="0" y="0"/>
                </a:lnTo>
                <a:lnTo>
                  <a:pt x="0" y="441902"/>
                </a:lnTo>
                <a:lnTo>
                  <a:pt x="83934" y="441902"/>
                </a:lnTo>
                <a:lnTo>
                  <a:pt x="83934" y="0"/>
                </a:lnTo>
                <a:close/>
              </a:path>
            </a:pathLst>
          </a:custGeom>
          <a:solidFill>
            <a:srgbClr val="FFFFFF"/>
          </a:solidFill>
        </p:spPr>
        <p:txBody>
          <a:bodyPr wrap="square" lIns="0" tIns="0" rIns="0" bIns="0" rtlCol="0"/>
          <a:lstStyle/>
          <a:p>
            <a:endParaRPr/>
          </a:p>
        </p:txBody>
      </p:sp>
      <p:sp>
        <p:nvSpPr>
          <p:cNvPr id="7" name="object 7"/>
          <p:cNvSpPr/>
          <p:nvPr/>
        </p:nvSpPr>
        <p:spPr>
          <a:xfrm>
            <a:off x="1837650" y="10031107"/>
            <a:ext cx="84455" cy="637540"/>
          </a:xfrm>
          <a:custGeom>
            <a:avLst/>
            <a:gdLst/>
            <a:ahLst/>
            <a:cxnLst/>
            <a:rect l="l" t="t" r="r" b="b"/>
            <a:pathLst>
              <a:path w="84455" h="637540">
                <a:moveTo>
                  <a:pt x="83934" y="0"/>
                </a:moveTo>
                <a:lnTo>
                  <a:pt x="0" y="0"/>
                </a:lnTo>
                <a:lnTo>
                  <a:pt x="0" y="637059"/>
                </a:lnTo>
                <a:lnTo>
                  <a:pt x="83934" y="637059"/>
                </a:lnTo>
                <a:lnTo>
                  <a:pt x="83934" y="0"/>
                </a:lnTo>
                <a:close/>
              </a:path>
            </a:pathLst>
          </a:custGeom>
          <a:solidFill>
            <a:srgbClr val="FFFFFF"/>
          </a:solidFill>
        </p:spPr>
        <p:txBody>
          <a:bodyPr wrap="square" lIns="0" tIns="0" rIns="0" bIns="0" rtlCol="0"/>
          <a:lstStyle/>
          <a:p>
            <a:endParaRPr/>
          </a:p>
        </p:txBody>
      </p:sp>
      <p:sp>
        <p:nvSpPr>
          <p:cNvPr id="8" name="object 8"/>
          <p:cNvSpPr/>
          <p:nvPr/>
        </p:nvSpPr>
        <p:spPr>
          <a:xfrm>
            <a:off x="1980239" y="10214128"/>
            <a:ext cx="451484" cy="466725"/>
          </a:xfrm>
          <a:custGeom>
            <a:avLst/>
            <a:gdLst/>
            <a:ahLst/>
            <a:cxnLst/>
            <a:rect l="l" t="t" r="r" b="b"/>
            <a:pathLst>
              <a:path w="451485" h="466725">
                <a:moveTo>
                  <a:pt x="224485" y="0"/>
                </a:moveTo>
                <a:lnTo>
                  <a:pt x="177678" y="4396"/>
                </a:lnTo>
                <a:lnTo>
                  <a:pt x="134805" y="17159"/>
                </a:lnTo>
                <a:lnTo>
                  <a:pt x="96578" y="37649"/>
                </a:lnTo>
                <a:lnTo>
                  <a:pt x="63706" y="65225"/>
                </a:lnTo>
                <a:lnTo>
                  <a:pt x="36901" y="99248"/>
                </a:lnTo>
                <a:lnTo>
                  <a:pt x="16874" y="139077"/>
                </a:lnTo>
                <a:lnTo>
                  <a:pt x="4337" y="184073"/>
                </a:lnTo>
                <a:lnTo>
                  <a:pt x="0" y="233594"/>
                </a:lnTo>
                <a:lnTo>
                  <a:pt x="4337" y="283073"/>
                </a:lnTo>
                <a:lnTo>
                  <a:pt x="16874" y="327953"/>
                </a:lnTo>
                <a:lnTo>
                  <a:pt x="36901" y="367620"/>
                </a:lnTo>
                <a:lnTo>
                  <a:pt x="63706" y="401456"/>
                </a:lnTo>
                <a:lnTo>
                  <a:pt x="96578" y="428846"/>
                </a:lnTo>
                <a:lnTo>
                  <a:pt x="134805" y="449173"/>
                </a:lnTo>
                <a:lnTo>
                  <a:pt x="177678" y="461821"/>
                </a:lnTo>
                <a:lnTo>
                  <a:pt x="224485" y="466174"/>
                </a:lnTo>
                <a:lnTo>
                  <a:pt x="271670" y="461821"/>
                </a:lnTo>
                <a:lnTo>
                  <a:pt x="314908" y="449173"/>
                </a:lnTo>
                <a:lnTo>
                  <a:pt x="353478" y="428846"/>
                </a:lnTo>
                <a:lnTo>
                  <a:pt x="386657" y="401453"/>
                </a:lnTo>
                <a:lnTo>
                  <a:pt x="224485" y="401453"/>
                </a:lnTo>
                <a:lnTo>
                  <a:pt x="175909" y="393413"/>
                </a:lnTo>
                <a:lnTo>
                  <a:pt x="137282" y="370617"/>
                </a:lnTo>
                <a:lnTo>
                  <a:pt x="109091" y="335056"/>
                </a:lnTo>
                <a:lnTo>
                  <a:pt x="91820" y="288719"/>
                </a:lnTo>
                <a:lnTo>
                  <a:pt x="85955" y="233594"/>
                </a:lnTo>
                <a:lnTo>
                  <a:pt x="91820" y="178084"/>
                </a:lnTo>
                <a:lnTo>
                  <a:pt x="109091" y="131699"/>
                </a:lnTo>
                <a:lnTo>
                  <a:pt x="137282" y="96282"/>
                </a:lnTo>
                <a:lnTo>
                  <a:pt x="175909" y="73680"/>
                </a:lnTo>
                <a:lnTo>
                  <a:pt x="224485" y="65736"/>
                </a:lnTo>
                <a:lnTo>
                  <a:pt x="387061" y="65736"/>
                </a:lnTo>
                <a:lnTo>
                  <a:pt x="386655" y="65225"/>
                </a:lnTo>
                <a:lnTo>
                  <a:pt x="353478" y="37649"/>
                </a:lnTo>
                <a:lnTo>
                  <a:pt x="314908" y="17159"/>
                </a:lnTo>
                <a:lnTo>
                  <a:pt x="271670" y="4396"/>
                </a:lnTo>
                <a:lnTo>
                  <a:pt x="224485" y="0"/>
                </a:lnTo>
                <a:close/>
              </a:path>
              <a:path w="451485" h="466725">
                <a:moveTo>
                  <a:pt x="387061" y="65736"/>
                </a:moveTo>
                <a:lnTo>
                  <a:pt x="224485" y="65736"/>
                </a:lnTo>
                <a:lnTo>
                  <a:pt x="273662" y="73680"/>
                </a:lnTo>
                <a:lnTo>
                  <a:pt x="312841" y="96282"/>
                </a:lnTo>
                <a:lnTo>
                  <a:pt x="341488" y="131699"/>
                </a:lnTo>
                <a:lnTo>
                  <a:pt x="359067" y="178084"/>
                </a:lnTo>
                <a:lnTo>
                  <a:pt x="365046" y="233594"/>
                </a:lnTo>
                <a:lnTo>
                  <a:pt x="359067" y="288719"/>
                </a:lnTo>
                <a:lnTo>
                  <a:pt x="341488" y="335056"/>
                </a:lnTo>
                <a:lnTo>
                  <a:pt x="312841" y="370617"/>
                </a:lnTo>
                <a:lnTo>
                  <a:pt x="273662" y="393413"/>
                </a:lnTo>
                <a:lnTo>
                  <a:pt x="224485" y="401453"/>
                </a:lnTo>
                <a:lnTo>
                  <a:pt x="386657" y="401453"/>
                </a:lnTo>
                <a:lnTo>
                  <a:pt x="413718" y="367620"/>
                </a:lnTo>
                <a:lnTo>
                  <a:pt x="433943" y="327953"/>
                </a:lnTo>
                <a:lnTo>
                  <a:pt x="446609" y="283073"/>
                </a:lnTo>
                <a:lnTo>
                  <a:pt x="450991" y="233594"/>
                </a:lnTo>
                <a:lnTo>
                  <a:pt x="446609" y="184073"/>
                </a:lnTo>
                <a:lnTo>
                  <a:pt x="433943" y="139077"/>
                </a:lnTo>
                <a:lnTo>
                  <a:pt x="413718" y="99248"/>
                </a:lnTo>
                <a:lnTo>
                  <a:pt x="387061" y="65736"/>
                </a:lnTo>
                <a:close/>
              </a:path>
            </a:pathLst>
          </a:custGeom>
          <a:solidFill>
            <a:srgbClr val="FFFFFF"/>
          </a:solidFill>
        </p:spPr>
        <p:txBody>
          <a:bodyPr wrap="square" lIns="0" tIns="0" rIns="0" bIns="0" rtlCol="0"/>
          <a:lstStyle/>
          <a:p>
            <a:endParaRPr/>
          </a:p>
        </p:txBody>
      </p:sp>
      <p:sp>
        <p:nvSpPr>
          <p:cNvPr id="12" name="TextBox 11">
            <a:extLst>
              <a:ext uri="{FF2B5EF4-FFF2-40B4-BE49-F238E27FC236}">
                <a16:creationId xmlns:a16="http://schemas.microsoft.com/office/drawing/2014/main" id="{A4B820B6-A9C8-3649-B3DE-C93EC36DEF56}"/>
              </a:ext>
            </a:extLst>
          </p:cNvPr>
          <p:cNvSpPr txBox="1"/>
          <p:nvPr/>
        </p:nvSpPr>
        <p:spPr>
          <a:xfrm>
            <a:off x="12551410" y="3140075"/>
            <a:ext cx="6873240" cy="9325630"/>
          </a:xfrm>
          <a:prstGeom prst="rect">
            <a:avLst/>
          </a:prstGeom>
          <a:noFill/>
        </p:spPr>
        <p:txBody>
          <a:bodyPr wrap="square" rtlCol="0" anchor="b">
            <a:spAutoFit/>
          </a:bodyPr>
          <a:lstStyle/>
          <a:p>
            <a:pPr algn="r"/>
            <a:r>
              <a:rPr lang="en-US" sz="60000">
                <a:solidFill>
                  <a:srgbClr val="D3ED6C"/>
                </a:solidFill>
                <a:latin typeface="Kailo Display" pitchFamily="2" charset="0"/>
              </a:rPr>
              <a:t>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8BFF69E-2AF2-818B-9057-AE1267254D8A}"/>
              </a:ext>
            </a:extLst>
          </p:cNvPr>
          <p:cNvSpPr>
            <a:spLocks noGrp="1"/>
          </p:cNvSpPr>
          <p:nvPr>
            <p:ph type="ftr" sz="quarter" idx="3"/>
          </p:nvPr>
        </p:nvSpPr>
        <p:spPr/>
        <p:txBody>
          <a:bodyPr/>
          <a:lstStyle/>
          <a:p>
            <a:pPr algn="l"/>
            <a:r>
              <a:rPr lang="en-GB" sz="4400">
                <a:solidFill>
                  <a:srgbClr val="05281F"/>
                </a:solidFill>
                <a:latin typeface="Founders Grotesk" panose="020B0503030202060203" pitchFamily="34" charset="77"/>
              </a:rPr>
              <a:t>Kailo</a:t>
            </a:r>
          </a:p>
        </p:txBody>
      </p:sp>
      <p:sp>
        <p:nvSpPr>
          <p:cNvPr id="3" name="Slide Number Placeholder 2">
            <a:extLst>
              <a:ext uri="{FF2B5EF4-FFF2-40B4-BE49-F238E27FC236}">
                <a16:creationId xmlns:a16="http://schemas.microsoft.com/office/drawing/2014/main" id="{1CA80BA4-1B17-8DB8-E98B-D9397844F4B2}"/>
              </a:ext>
            </a:extLst>
          </p:cNvPr>
          <p:cNvSpPr>
            <a:spLocks noGrp="1"/>
          </p:cNvSpPr>
          <p:nvPr>
            <p:ph type="sldNum" sz="quarter" idx="4"/>
          </p:nvPr>
        </p:nvSpPr>
        <p:spPr/>
        <p:txBody>
          <a:bodyPr/>
          <a:lstStyle/>
          <a:p>
            <a:fld id="{B6F15528-21DE-4FAA-801E-634DDDAF4B2B}" type="slidenum">
              <a:rPr lang="en-GB" sz="4400" smtClean="0">
                <a:solidFill>
                  <a:srgbClr val="05281F"/>
                </a:solidFill>
                <a:latin typeface="Founders Grotesk" panose="020B0503030202060203" pitchFamily="34" charset="77"/>
              </a:rPr>
              <a:pPr/>
              <a:t>26</a:t>
            </a:fld>
            <a:endParaRPr lang="en-GB" sz="4400">
              <a:solidFill>
                <a:srgbClr val="05281F"/>
              </a:solidFill>
              <a:latin typeface="Founders Grotesk" panose="020B0503030202060203" pitchFamily="34" charset="77"/>
            </a:endParaRPr>
          </a:p>
        </p:txBody>
      </p:sp>
      <p:sp>
        <p:nvSpPr>
          <p:cNvPr id="4" name="object 3">
            <a:extLst>
              <a:ext uri="{FF2B5EF4-FFF2-40B4-BE49-F238E27FC236}">
                <a16:creationId xmlns:a16="http://schemas.microsoft.com/office/drawing/2014/main" id="{86F0F004-0060-177A-656A-9AC05FEE0994}"/>
              </a:ext>
            </a:extLst>
          </p:cNvPr>
          <p:cNvSpPr txBox="1">
            <a:spLocks/>
          </p:cNvSpPr>
          <p:nvPr/>
        </p:nvSpPr>
        <p:spPr>
          <a:xfrm>
            <a:off x="622731" y="1082675"/>
            <a:ext cx="18275697" cy="973280"/>
          </a:xfrm>
          <a:prstGeom prst="rect">
            <a:avLst/>
          </a:prstGeom>
        </p:spPr>
        <p:txBody>
          <a:bodyPr vert="horz" wrap="square" lIns="0" tIns="13335" rIns="0" bIns="0" rtlCol="0" anchor="t">
            <a:spAutoFit/>
          </a:bodyPr>
          <a:lstStyle>
            <a:lvl1pPr>
              <a:defRPr baseline="0">
                <a:latin typeface="Founders Grotesk" panose="020B0503030202060203" pitchFamily="34" charset="77"/>
                <a:ea typeface="+mj-ea"/>
                <a:cs typeface="+mj-cs"/>
              </a:defRPr>
            </a:lvl1pPr>
          </a:lstStyle>
          <a:p>
            <a:pPr>
              <a:lnSpc>
                <a:spcPts val="6600"/>
              </a:lnSpc>
              <a:spcBef>
                <a:spcPts val="105"/>
              </a:spcBef>
            </a:pPr>
            <a:r>
              <a:rPr lang="en-US" sz="8000" b="1">
                <a:latin typeface="Founders Grotesk"/>
              </a:rPr>
              <a:t>Key Insights from the System Map</a:t>
            </a:r>
            <a:r>
              <a:rPr lang="en-US" sz="9600" b="1">
                <a:latin typeface="Founders Grotesk"/>
              </a:rPr>
              <a:t> </a:t>
            </a:r>
            <a:endParaRPr lang="en-GB" sz="7250"/>
          </a:p>
        </p:txBody>
      </p:sp>
      <p:sp>
        <p:nvSpPr>
          <p:cNvPr id="7" name="object 4">
            <a:extLst>
              <a:ext uri="{FF2B5EF4-FFF2-40B4-BE49-F238E27FC236}">
                <a16:creationId xmlns:a16="http://schemas.microsoft.com/office/drawing/2014/main" id="{88AA4C8A-1BB0-CDBE-9D27-38B8F25F795E}"/>
              </a:ext>
            </a:extLst>
          </p:cNvPr>
          <p:cNvSpPr txBox="1"/>
          <p:nvPr/>
        </p:nvSpPr>
        <p:spPr>
          <a:xfrm>
            <a:off x="621599" y="3003913"/>
            <a:ext cx="18411214" cy="7195560"/>
          </a:xfrm>
          <a:prstGeom prst="rect">
            <a:avLst/>
          </a:prstGeom>
        </p:spPr>
        <p:txBody>
          <a:bodyPr vert="horz" wrap="square" lIns="0" tIns="54610" rIns="0" bIns="0" rtlCol="0" anchor="t">
            <a:spAutoFit/>
          </a:bodyPr>
          <a:lstStyle/>
          <a:p>
            <a:pPr marL="342900" indent="-342900">
              <a:buFont typeface="Calibri"/>
              <a:buChar char="-"/>
            </a:pPr>
            <a:r>
              <a:rPr lang="en-US" sz="4000">
                <a:solidFill>
                  <a:srgbClr val="000000"/>
                </a:solidFill>
              </a:rPr>
              <a:t>Importance of </a:t>
            </a:r>
            <a:r>
              <a:rPr lang="en-US" sz="4000" b="1">
                <a:solidFill>
                  <a:srgbClr val="000000"/>
                </a:solidFill>
              </a:rPr>
              <a:t>choices and access to opportunities</a:t>
            </a:r>
            <a:r>
              <a:rPr lang="en-US" sz="4000">
                <a:solidFill>
                  <a:srgbClr val="000000"/>
                </a:solidFill>
              </a:rPr>
              <a:t> for young people to support their mental wellbeing. </a:t>
            </a:r>
          </a:p>
          <a:p>
            <a:endParaRPr lang="en-US" sz="4000">
              <a:solidFill>
                <a:srgbClr val="000000"/>
              </a:solidFill>
            </a:endParaRPr>
          </a:p>
          <a:p>
            <a:pPr marL="342900" indent="-342900">
              <a:buFont typeface="Calibri"/>
              <a:buChar char="-"/>
            </a:pPr>
            <a:r>
              <a:rPr lang="en-US" sz="4000">
                <a:solidFill>
                  <a:srgbClr val="000000"/>
                </a:solidFill>
              </a:rPr>
              <a:t>Pressures from </a:t>
            </a:r>
            <a:r>
              <a:rPr lang="en-US" sz="4000" b="1">
                <a:solidFill>
                  <a:srgbClr val="000000"/>
                </a:solidFill>
              </a:rPr>
              <a:t>poverty</a:t>
            </a:r>
            <a:r>
              <a:rPr lang="en-US" sz="4000">
                <a:solidFill>
                  <a:srgbClr val="000000"/>
                </a:solidFill>
              </a:rPr>
              <a:t> and the cost of living have a big impact on the choices that young people make—including experiences of crime and violence. </a:t>
            </a:r>
          </a:p>
          <a:p>
            <a:endParaRPr lang="en-US" sz="4000">
              <a:solidFill>
                <a:srgbClr val="000000"/>
              </a:solidFill>
            </a:endParaRPr>
          </a:p>
          <a:p>
            <a:pPr marL="342900" indent="-342900">
              <a:buFont typeface="Calibri"/>
              <a:buChar char="-"/>
            </a:pPr>
            <a:r>
              <a:rPr lang="en-US" sz="4000" b="1">
                <a:solidFill>
                  <a:srgbClr val="000000"/>
                </a:solidFill>
              </a:rPr>
              <a:t>Perceptions</a:t>
            </a:r>
            <a:r>
              <a:rPr lang="en-US" sz="4000">
                <a:solidFill>
                  <a:srgbClr val="000000"/>
                </a:solidFill>
              </a:rPr>
              <a:t> of the area and the community contribute to young peoples' experiences of safety and wellbeing. This includes perceptions from sources of outside protection, such as policing. </a:t>
            </a:r>
          </a:p>
          <a:p>
            <a:endParaRPr lang="en-US" sz="4000">
              <a:solidFill>
                <a:srgbClr val="000000"/>
              </a:solidFill>
            </a:endParaRPr>
          </a:p>
          <a:p>
            <a:pPr marL="342900" indent="-342900">
              <a:buFont typeface="Calibri"/>
              <a:buChar char="-"/>
            </a:pPr>
            <a:r>
              <a:rPr lang="en-US" sz="4000" b="1">
                <a:solidFill>
                  <a:srgbClr val="000000"/>
                </a:solidFill>
              </a:rPr>
              <a:t>Role of family</a:t>
            </a:r>
            <a:r>
              <a:rPr lang="en-US" sz="4000">
                <a:solidFill>
                  <a:srgbClr val="000000"/>
                </a:solidFill>
              </a:rPr>
              <a:t> as a source of pressure and support for young people. </a:t>
            </a:r>
          </a:p>
          <a:p>
            <a:pPr marL="342900" indent="-342900">
              <a:buFont typeface="Calibri"/>
              <a:buChar char="-"/>
            </a:pPr>
            <a:endParaRPr lang="en-US" sz="2400">
              <a:solidFill>
                <a:srgbClr val="000000"/>
              </a:solidFill>
            </a:endParaRPr>
          </a:p>
        </p:txBody>
      </p:sp>
    </p:spTree>
    <p:extLst>
      <p:ext uri="{BB962C8B-B14F-4D97-AF65-F5344CB8AC3E}">
        <p14:creationId xmlns:p14="http://schemas.microsoft.com/office/powerpoint/2010/main" val="1469097014"/>
      </p:ext>
    </p:extLst>
  </p:cSld>
  <p:clrMapOvr>
    <a:masterClrMapping/>
  </p:clrMapOvr>
</p:sld>
</file>

<file path=ppt/theme/theme1.xml><?xml version="1.0" encoding="utf-8"?>
<a:theme xmlns:a="http://schemas.openxmlformats.org/drawingml/2006/main" name="Office Theme">
  <a:themeElements>
    <a:clrScheme name="Kailo">
      <a:dk1>
        <a:srgbClr val="05281F"/>
      </a:dk1>
      <a:lt1>
        <a:srgbClr val="FFFFFF"/>
      </a:lt1>
      <a:dk2>
        <a:srgbClr val="05281F"/>
      </a:dk2>
      <a:lt2>
        <a:srgbClr val="EEECE1"/>
      </a:lt2>
      <a:accent1>
        <a:srgbClr val="E1C0E5"/>
      </a:accent1>
      <a:accent2>
        <a:srgbClr val="FF6D49"/>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913CE2DCD32B34F8D939EF3C9BFE235" ma:contentTypeVersion="14" ma:contentTypeDescription="Create a new document." ma:contentTypeScope="" ma:versionID="55fbd047eed823fd20b5ebc487a1165d">
  <xsd:schema xmlns:xsd="http://www.w3.org/2001/XMLSchema" xmlns:xs="http://www.w3.org/2001/XMLSchema" xmlns:p="http://schemas.microsoft.com/office/2006/metadata/properties" xmlns:ns2="9ffbd343-3510-42ff-980f-aa4c71a6d3e1" xmlns:ns3="b7d570b5-ecf9-4c18-b0c5-b4e603b4f173" targetNamespace="http://schemas.microsoft.com/office/2006/metadata/properties" ma:root="true" ma:fieldsID="3d830b1ac2a31fd0aa2dab1b2a6429e0" ns2:_="" ns3:_="">
    <xsd:import namespace="9ffbd343-3510-42ff-980f-aa4c71a6d3e1"/>
    <xsd:import namespace="b7d570b5-ecf9-4c18-b0c5-b4e603b4f173"/>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DateTaken"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fbd343-3510-42ff-980f-aa4c71a6d3e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3ca0b12d-6f22-4b65-b254-9421d2853f74"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7d570b5-ecf9-4c18-b0c5-b4e603b4f173"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e623ecd0-13a4-4c04-8a00-1960fdece96f}" ma:internalName="TaxCatchAll" ma:showField="CatchAllData" ma:web="b7d570b5-ecf9-4c18-b0c5-b4e603b4f173">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b7d570b5-ecf9-4c18-b0c5-b4e603b4f173" xsi:nil="true"/>
    <lcf76f155ced4ddcb4097134ff3c332f xmlns="9ffbd343-3510-42ff-980f-aa4c71a6d3e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0F31882-95EF-4D07-92D6-987D239DCD34}">
  <ds:schemaRefs>
    <ds:schemaRef ds:uri="http://schemas.microsoft.com/sharepoint/v3/contenttype/forms"/>
  </ds:schemaRefs>
</ds:datastoreItem>
</file>

<file path=customXml/itemProps2.xml><?xml version="1.0" encoding="utf-8"?>
<ds:datastoreItem xmlns:ds="http://schemas.openxmlformats.org/officeDocument/2006/customXml" ds:itemID="{AA939688-D11C-4CAF-B9DD-45FDF3A36CDE}">
  <ds:schemaRefs>
    <ds:schemaRef ds:uri="9ffbd343-3510-42ff-980f-aa4c71a6d3e1"/>
    <ds:schemaRef ds:uri="b7d570b5-ecf9-4c18-b0c5-b4e603b4f17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6D0C700-44C5-45B9-89E4-F33F62786CD1}">
  <ds:schemaRefs>
    <ds:schemaRef ds:uri="http://www.w3.org/XML/1998/namespace"/>
    <ds:schemaRef ds:uri="9ffbd343-3510-42ff-980f-aa4c71a6d3e1"/>
    <ds:schemaRef ds:uri="http://schemas.microsoft.com/office/2006/documentManagement/types"/>
    <ds:schemaRef ds:uri="http://purl.org/dc/terms/"/>
    <ds:schemaRef ds:uri="http://schemas.openxmlformats.org/package/2006/metadata/core-properties"/>
    <ds:schemaRef ds:uri="b7d570b5-ecf9-4c18-b0c5-b4e603b4f173"/>
    <ds:schemaRef ds:uri="http://purl.org/dc/elements/1.1/"/>
    <ds:schemaRef ds:uri="http://purl.org/dc/dcmitype/"/>
    <ds:schemaRef ds:uri="http://schemas.microsoft.com/office/infopath/2007/PartnerControl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16</TotalTime>
  <Words>2413</Words>
  <Application>Microsoft Macintosh PowerPoint</Application>
  <PresentationFormat>Custom</PresentationFormat>
  <Paragraphs>164</Paragraphs>
  <Slides>26</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Calibri</vt:lpstr>
      <vt:lpstr>Founders Grotesk</vt:lpstr>
      <vt:lpstr>Kailo Display</vt:lpstr>
      <vt:lpstr>Office Theme</vt:lpstr>
      <vt:lpstr>Activities for Wellbeing System Maps </vt:lpstr>
      <vt:lpstr>Group Model Building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Violence and Crime System Maps </vt:lpstr>
      <vt:lpstr>PowerPoint Presentation</vt:lpstr>
      <vt:lpstr>Group Model Building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here</dc:title>
  <dc:creator>Ilse Lee</dc:creator>
  <cp:lastModifiedBy>Cristina Preece</cp:lastModifiedBy>
  <cp:revision>2</cp:revision>
  <dcterms:created xsi:type="dcterms:W3CDTF">2022-09-16T09:56:16Z</dcterms:created>
  <dcterms:modified xsi:type="dcterms:W3CDTF">2024-08-12T11:31:50Z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2022-09-16T00:00:00Z</vt:filetime>
  </property>
  <property fmtid="{D5CDD505-2E9C-101B-9397-08002B2CF9AE}" pid="3" name="Creator">
    <vt:lpwstr>Adobe InDesign 17.0 (Macintosh)</vt:lpwstr>
  </property>
  <property fmtid="{D5CDD505-2E9C-101B-9397-08002B2CF9AE}" pid="4" name="LastSaved">
    <vt:filetime>2022-09-16T00:00:00Z</vt:filetime>
  </property>
  <property fmtid="{D5CDD505-2E9C-101B-9397-08002B2CF9AE}" pid="5" name="Producer">
    <vt:lpwstr>Adobe PDF Library 16.0.3</vt:lpwstr>
  </property>
  <property fmtid="{D5CDD505-2E9C-101B-9397-08002B2CF9AE}" pid="6" name="ContentTypeId">
    <vt:lpwstr>0x0101000913CE2DCD32B34F8D939EF3C9BFE235</vt:lpwstr>
  </property>
  <property fmtid="{D5CDD505-2E9C-101B-9397-08002B2CF9AE}" pid="7" name="MediaServiceImageTags">
    <vt:lpwstr/>
  </property>
</Properties>
</file>