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3"/>
    <p:sldMasterId id="2147483674" r:id="rId4"/>
    <p:sldMasterId id="2147483676" r:id="rId5"/>
  </p:sldMasterIdLst>
  <p:sldIdLst>
    <p:sldId id="256" r:id="rId6"/>
    <p:sldId id="264" r:id="rId7"/>
    <p:sldId id="259" r:id="rId8"/>
    <p:sldId id="258" r:id="rId9"/>
    <p:sldId id="261" r:id="rId10"/>
    <p:sldId id="257" r:id="rId11"/>
    <p:sldId id="262" r:id="rId12"/>
    <p:sldId id="265" r:id="rId13"/>
    <p:sldId id="271" r:id="rId14"/>
    <p:sldId id="260" r:id="rId15"/>
    <p:sldId id="263" r:id="rId16"/>
    <p:sldId id="266" r:id="rId17"/>
    <p:sldId id="267" r:id="rId18"/>
    <p:sldId id="268" r:id="rId19"/>
    <p:sldId id="27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EA3BE2-51DF-8EFD-0E40-AA4276902BFE}" name="Leanne Freeman" initials="LF" userId="S::Leanne.Freeman@dartington.org.uk::1cab9897-6398-4787-a5f7-31e5e09a35c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6E0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E9A15B-D95B-6346-B070-92B6E103A1D9}" v="6" dt="2024-08-08T09:06:36.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18"/>
  </p:normalViewPr>
  <p:slideViewPr>
    <p:cSldViewPr snapToGrid="0">
      <p:cViewPr varScale="1">
        <p:scale>
          <a:sx n="82" d="100"/>
          <a:sy n="82" d="100"/>
        </p:scale>
        <p:origin x="1160" y="1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82D61F-8678-BC69-A594-7B65038A3DF1}"/>
              </a:ext>
            </a:extLst>
          </p:cNvPr>
          <p:cNvSpPr/>
          <p:nvPr/>
        </p:nvSpPr>
        <p:spPr>
          <a:xfrm>
            <a:off x="0" y="0"/>
            <a:ext cx="12192000" cy="5953760"/>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08B2DE4-DED4-8E4C-9534-4C6B7A6F5197}"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C880E-582F-1A4A-945E-5926A08E1774}" type="slidenum">
              <a:rPr lang="en-GB" smtClean="0"/>
              <a:t>‹#›</a:t>
            </a:fld>
            <a:endParaRPr lang="en-GB"/>
          </a:p>
        </p:txBody>
      </p:sp>
    </p:spTree>
    <p:extLst>
      <p:ext uri="{BB962C8B-B14F-4D97-AF65-F5344CB8AC3E}">
        <p14:creationId xmlns:p14="http://schemas.microsoft.com/office/powerpoint/2010/main" val="1037433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08B2DE4-DED4-8E4C-9534-4C6B7A6F5197}"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C880E-582F-1A4A-945E-5926A08E1774}" type="slidenum">
              <a:rPr lang="en-GB" smtClean="0"/>
              <a:t>‹#›</a:t>
            </a:fld>
            <a:endParaRPr lang="en-GB"/>
          </a:p>
        </p:txBody>
      </p:sp>
      <p:cxnSp>
        <p:nvCxnSpPr>
          <p:cNvPr id="7" name="Straight Connector 6">
            <a:extLst>
              <a:ext uri="{FF2B5EF4-FFF2-40B4-BE49-F238E27FC236}">
                <a16:creationId xmlns:a16="http://schemas.microsoft.com/office/drawing/2014/main" id="{B9CAAE34-D6A1-FF78-5870-391BE43CDB88}"/>
              </a:ext>
            </a:extLst>
          </p:cNvPr>
          <p:cNvCxnSpPr/>
          <p:nvPr/>
        </p:nvCxnSpPr>
        <p:spPr>
          <a:xfrm>
            <a:off x="838200" y="1510272"/>
            <a:ext cx="10067693" cy="0"/>
          </a:xfrm>
          <a:prstGeom prst="line">
            <a:avLst/>
          </a:prstGeom>
          <a:ln w="38100">
            <a:solidFill>
              <a:srgbClr val="FAD46C"/>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1814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7A544A-491B-F22A-1943-2BF28B5C52D8}"/>
              </a:ext>
            </a:extLst>
          </p:cNvPr>
          <p:cNvSpPr/>
          <p:nvPr/>
        </p:nvSpPr>
        <p:spPr>
          <a:xfrm>
            <a:off x="0" y="0"/>
            <a:ext cx="12192000" cy="5953760"/>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31850" y="1709738"/>
            <a:ext cx="9301854"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49" y="4589463"/>
            <a:ext cx="9301853"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08B2DE4-DED4-8E4C-9534-4C6B7A6F5197}"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C880E-582F-1A4A-945E-5926A08E1774}" type="slidenum">
              <a:rPr lang="en-GB" smtClean="0"/>
              <a:t>‹#›</a:t>
            </a:fld>
            <a:endParaRPr lang="en-GB"/>
          </a:p>
        </p:txBody>
      </p:sp>
      <p:cxnSp>
        <p:nvCxnSpPr>
          <p:cNvPr id="10" name="Straight Connector 9">
            <a:extLst>
              <a:ext uri="{FF2B5EF4-FFF2-40B4-BE49-F238E27FC236}">
                <a16:creationId xmlns:a16="http://schemas.microsoft.com/office/drawing/2014/main" id="{2BF445C5-9D13-0BF3-085C-B74624399DBA}"/>
              </a:ext>
            </a:extLst>
          </p:cNvPr>
          <p:cNvCxnSpPr>
            <a:cxnSpLocks/>
          </p:cNvCxnSpPr>
          <p:nvPr/>
        </p:nvCxnSpPr>
        <p:spPr>
          <a:xfrm>
            <a:off x="838200" y="4546953"/>
            <a:ext cx="9209442" cy="0"/>
          </a:xfrm>
          <a:prstGeom prst="line">
            <a:avLst/>
          </a:prstGeom>
          <a:ln w="38100">
            <a:solidFill>
              <a:schemeClr val="bg2"/>
            </a:solidFill>
          </a:ln>
        </p:spPr>
        <p:style>
          <a:lnRef idx="3">
            <a:schemeClr val="accent4"/>
          </a:lnRef>
          <a:fillRef idx="0">
            <a:schemeClr val="accent4"/>
          </a:fillRef>
          <a:effectRef idx="2">
            <a:schemeClr val="accent4"/>
          </a:effectRef>
          <a:fontRef idx="minor">
            <a:schemeClr val="tx1"/>
          </a:fontRef>
        </p:style>
      </p:cxnSp>
      <p:cxnSp>
        <p:nvCxnSpPr>
          <p:cNvPr id="11" name="Straight Connector 10">
            <a:extLst>
              <a:ext uri="{FF2B5EF4-FFF2-40B4-BE49-F238E27FC236}">
                <a16:creationId xmlns:a16="http://schemas.microsoft.com/office/drawing/2014/main" id="{6F6E854A-A97E-42CC-0FFC-C150974EC1AE}"/>
              </a:ext>
            </a:extLst>
          </p:cNvPr>
          <p:cNvCxnSpPr>
            <a:cxnSpLocks/>
          </p:cNvCxnSpPr>
          <p:nvPr/>
        </p:nvCxnSpPr>
        <p:spPr>
          <a:xfrm>
            <a:off x="838200" y="3652780"/>
            <a:ext cx="9209442" cy="0"/>
          </a:xfrm>
          <a:prstGeom prst="line">
            <a:avLst/>
          </a:prstGeom>
          <a:ln w="57150">
            <a:solidFill>
              <a:srgbClr val="272A8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805FF2F-5B46-DF3B-1CE8-3229FAE87C67}"/>
              </a:ext>
            </a:extLst>
          </p:cNvPr>
          <p:cNvCxnSpPr>
            <a:cxnSpLocks/>
          </p:cNvCxnSpPr>
          <p:nvPr/>
        </p:nvCxnSpPr>
        <p:spPr>
          <a:xfrm>
            <a:off x="838200" y="2729415"/>
            <a:ext cx="9209442" cy="0"/>
          </a:xfrm>
          <a:prstGeom prst="line">
            <a:avLst/>
          </a:prstGeom>
          <a:ln w="57150">
            <a:solidFill>
              <a:srgbClr val="272A8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9933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08B2DE4-DED4-8E4C-9534-4C6B7A6F5197}"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C880E-582F-1A4A-945E-5926A08E1774}" type="slidenum">
              <a:rPr lang="en-GB" smtClean="0"/>
              <a:t>‹#›</a:t>
            </a:fld>
            <a:endParaRPr lang="en-GB"/>
          </a:p>
        </p:txBody>
      </p:sp>
      <p:cxnSp>
        <p:nvCxnSpPr>
          <p:cNvPr id="8" name="Straight Connector 7">
            <a:extLst>
              <a:ext uri="{FF2B5EF4-FFF2-40B4-BE49-F238E27FC236}">
                <a16:creationId xmlns:a16="http://schemas.microsoft.com/office/drawing/2014/main" id="{560BCA45-D56C-59BE-E7AE-368237E7A37C}"/>
              </a:ext>
            </a:extLst>
          </p:cNvPr>
          <p:cNvCxnSpPr/>
          <p:nvPr/>
        </p:nvCxnSpPr>
        <p:spPr>
          <a:xfrm>
            <a:off x="838200" y="1510272"/>
            <a:ext cx="10067693" cy="0"/>
          </a:xfrm>
          <a:prstGeom prst="line">
            <a:avLst/>
          </a:prstGeom>
          <a:ln w="38100">
            <a:solidFill>
              <a:srgbClr val="FAD46C"/>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329253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08B2DE4-DED4-8E4C-9534-4C6B7A6F5197}" type="datetimeFigureOut">
              <a:rPr lang="en-GB" smtClean="0"/>
              <a:t>12/08/2024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75C880E-582F-1A4A-945E-5926A08E1774}" type="slidenum">
              <a:rPr lang="en-GB" smtClean="0"/>
              <a:t>‹#›</a:t>
            </a:fld>
            <a:endParaRPr lang="en-GB"/>
          </a:p>
        </p:txBody>
      </p:sp>
      <p:cxnSp>
        <p:nvCxnSpPr>
          <p:cNvPr id="10" name="Straight Connector 9">
            <a:extLst>
              <a:ext uri="{FF2B5EF4-FFF2-40B4-BE49-F238E27FC236}">
                <a16:creationId xmlns:a16="http://schemas.microsoft.com/office/drawing/2014/main" id="{FCB2BD1D-8AFC-863B-2932-DE07085FBC4B}"/>
              </a:ext>
            </a:extLst>
          </p:cNvPr>
          <p:cNvCxnSpPr/>
          <p:nvPr/>
        </p:nvCxnSpPr>
        <p:spPr>
          <a:xfrm>
            <a:off x="838200" y="1510272"/>
            <a:ext cx="10067693" cy="0"/>
          </a:xfrm>
          <a:prstGeom prst="line">
            <a:avLst/>
          </a:prstGeom>
          <a:ln w="38100">
            <a:solidFill>
              <a:srgbClr val="FAD46C"/>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117865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08B2DE4-DED4-8E4C-9534-4C6B7A6F5197}" type="datetimeFigureOut">
              <a:rPr lang="en-GB" smtClean="0"/>
              <a:t>12/08/2024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75C880E-582F-1A4A-945E-5926A08E1774}" type="slidenum">
              <a:rPr lang="en-GB" smtClean="0"/>
              <a:t>‹#›</a:t>
            </a:fld>
            <a:endParaRPr lang="en-GB"/>
          </a:p>
        </p:txBody>
      </p:sp>
    </p:spTree>
    <p:extLst>
      <p:ext uri="{BB962C8B-B14F-4D97-AF65-F5344CB8AC3E}">
        <p14:creationId xmlns:p14="http://schemas.microsoft.com/office/powerpoint/2010/main" val="1458081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8B2DE4-DED4-8E4C-9534-4C6B7A6F5197}" type="datetimeFigureOut">
              <a:rPr lang="en-GB" smtClean="0"/>
              <a:t>12/08/2024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75C880E-582F-1A4A-945E-5926A08E1774}" type="slidenum">
              <a:rPr lang="en-GB" smtClean="0"/>
              <a:t>‹#›</a:t>
            </a:fld>
            <a:endParaRPr lang="en-GB"/>
          </a:p>
        </p:txBody>
      </p:sp>
    </p:spTree>
    <p:extLst>
      <p:ext uri="{BB962C8B-B14F-4D97-AF65-F5344CB8AC3E}">
        <p14:creationId xmlns:p14="http://schemas.microsoft.com/office/powerpoint/2010/main" val="3194162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08B2DE4-DED4-8E4C-9534-4C6B7A6F5197}"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C880E-582F-1A4A-945E-5926A08E1774}" type="slidenum">
              <a:rPr lang="en-GB" smtClean="0"/>
              <a:t>‹#›</a:t>
            </a:fld>
            <a:endParaRPr lang="en-GB"/>
          </a:p>
        </p:txBody>
      </p:sp>
    </p:spTree>
    <p:extLst>
      <p:ext uri="{BB962C8B-B14F-4D97-AF65-F5344CB8AC3E}">
        <p14:creationId xmlns:p14="http://schemas.microsoft.com/office/powerpoint/2010/main" val="230133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65197"/>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1686562"/>
            <a:ext cx="3932237" cy="41824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08B2DE4-DED4-8E4C-9534-4C6B7A6F5197}"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C880E-582F-1A4A-945E-5926A08E1774}" type="slidenum">
              <a:rPr lang="en-GB" smtClean="0"/>
              <a:t>‹#›</a:t>
            </a:fld>
            <a:endParaRPr lang="en-GB"/>
          </a:p>
        </p:txBody>
      </p:sp>
      <p:cxnSp>
        <p:nvCxnSpPr>
          <p:cNvPr id="8" name="Straight Connector 7">
            <a:extLst>
              <a:ext uri="{FF2B5EF4-FFF2-40B4-BE49-F238E27FC236}">
                <a16:creationId xmlns:a16="http://schemas.microsoft.com/office/drawing/2014/main" id="{FF0A0D48-2E10-B029-2BA3-554635593B11}"/>
              </a:ext>
            </a:extLst>
          </p:cNvPr>
          <p:cNvCxnSpPr>
            <a:cxnSpLocks/>
          </p:cNvCxnSpPr>
          <p:nvPr/>
        </p:nvCxnSpPr>
        <p:spPr>
          <a:xfrm>
            <a:off x="838200" y="1510272"/>
            <a:ext cx="3933825" cy="0"/>
          </a:xfrm>
          <a:prstGeom prst="line">
            <a:avLst/>
          </a:prstGeom>
          <a:ln w="38100">
            <a:solidFill>
              <a:srgbClr val="FAD46C"/>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5302969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Revers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21563" y="457200"/>
            <a:ext cx="3932237" cy="965197"/>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838200" y="995363"/>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7419975" y="1686562"/>
            <a:ext cx="3932237" cy="41824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08B2DE4-DED4-8E4C-9534-4C6B7A6F5197}"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C880E-582F-1A4A-945E-5926A08E1774}" type="slidenum">
              <a:rPr lang="en-GB" smtClean="0"/>
              <a:t>‹#›</a:t>
            </a:fld>
            <a:endParaRPr lang="en-GB"/>
          </a:p>
        </p:txBody>
      </p:sp>
      <p:cxnSp>
        <p:nvCxnSpPr>
          <p:cNvPr id="8" name="Straight Connector 7">
            <a:extLst>
              <a:ext uri="{FF2B5EF4-FFF2-40B4-BE49-F238E27FC236}">
                <a16:creationId xmlns:a16="http://schemas.microsoft.com/office/drawing/2014/main" id="{FF0A0D48-2E10-B029-2BA3-554635593B11}"/>
              </a:ext>
            </a:extLst>
          </p:cNvPr>
          <p:cNvCxnSpPr>
            <a:cxnSpLocks/>
          </p:cNvCxnSpPr>
          <p:nvPr/>
        </p:nvCxnSpPr>
        <p:spPr>
          <a:xfrm>
            <a:off x="7419975" y="1510272"/>
            <a:ext cx="3933825" cy="0"/>
          </a:xfrm>
          <a:prstGeom prst="line">
            <a:avLst/>
          </a:prstGeom>
          <a:ln w="38100">
            <a:solidFill>
              <a:srgbClr val="FAD46C"/>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1040825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08B2DE4-DED4-8E4C-9534-4C6B7A6F5197}"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C880E-582F-1A4A-945E-5926A08E1774}" type="slidenum">
              <a:rPr lang="en-GB" smtClean="0"/>
              <a:t>‹#›</a:t>
            </a:fld>
            <a:endParaRPr lang="en-GB"/>
          </a:p>
        </p:txBody>
      </p:sp>
    </p:spTree>
    <p:extLst>
      <p:ext uri="{BB962C8B-B14F-4D97-AF65-F5344CB8AC3E}">
        <p14:creationId xmlns:p14="http://schemas.microsoft.com/office/powerpoint/2010/main" val="3772484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08B2DE4-DED4-8E4C-9534-4C6B7A6F5197}"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C880E-582F-1A4A-945E-5926A08E1774}" type="slidenum">
              <a:rPr lang="en-GB" smtClean="0"/>
              <a:t>‹#›</a:t>
            </a:fld>
            <a:endParaRPr lang="en-GB"/>
          </a:p>
        </p:txBody>
      </p:sp>
    </p:spTree>
    <p:extLst>
      <p:ext uri="{BB962C8B-B14F-4D97-AF65-F5344CB8AC3E}">
        <p14:creationId xmlns:p14="http://schemas.microsoft.com/office/powerpoint/2010/main" val="3257187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3F0E378-F868-49F1-B6E1-C9884F26C108}"/>
              </a:ext>
            </a:extLst>
          </p:cNvPr>
          <p:cNvCxnSpPr/>
          <p:nvPr/>
        </p:nvCxnSpPr>
        <p:spPr>
          <a:xfrm>
            <a:off x="0" y="5819784"/>
            <a:ext cx="12192000" cy="0"/>
          </a:xfrm>
          <a:prstGeom prst="line">
            <a:avLst/>
          </a:prstGeom>
          <a:ln w="3175">
            <a:solidFill>
              <a:srgbClr val="9DBF33"/>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221D111-8EEF-4E6D-B1A7-40D014D05C94}"/>
              </a:ext>
            </a:extLst>
          </p:cNvPr>
          <p:cNvSpPr txBox="1"/>
          <p:nvPr/>
        </p:nvSpPr>
        <p:spPr>
          <a:xfrm>
            <a:off x="1846967" y="3607686"/>
            <a:ext cx="9084736" cy="827534"/>
          </a:xfrm>
          <a:prstGeom prst="rect">
            <a:avLst/>
          </a:prstGeom>
          <a:noFill/>
        </p:spPr>
        <p:txBody>
          <a:bodyPr wrap="square" rtlCol="0">
            <a:spAutoFit/>
          </a:bodyPr>
          <a:lstStyle/>
          <a:p>
            <a:pPr>
              <a:lnSpc>
                <a:spcPts val="6800"/>
              </a:lnSpc>
            </a:pPr>
            <a:r>
              <a:rPr lang="en-US" sz="2500" b="1">
                <a:latin typeface="Rubik" pitchFamily="2" charset="-79"/>
                <a:cs typeface="Rubik" pitchFamily="2" charset="-79"/>
              </a:rPr>
              <a:t>Dartington Service Design Lab</a:t>
            </a:r>
          </a:p>
        </p:txBody>
      </p:sp>
      <p:cxnSp>
        <p:nvCxnSpPr>
          <p:cNvPr id="11" name="Straight Connector 10">
            <a:extLst>
              <a:ext uri="{FF2B5EF4-FFF2-40B4-BE49-F238E27FC236}">
                <a16:creationId xmlns:a16="http://schemas.microsoft.com/office/drawing/2014/main" id="{35BADFC6-B215-423D-9825-93835C0621C9}"/>
              </a:ext>
            </a:extLst>
          </p:cNvPr>
          <p:cNvCxnSpPr>
            <a:cxnSpLocks/>
          </p:cNvCxnSpPr>
          <p:nvPr/>
        </p:nvCxnSpPr>
        <p:spPr>
          <a:xfrm>
            <a:off x="1749431" y="2153300"/>
            <a:ext cx="8878698" cy="0"/>
          </a:xfrm>
          <a:prstGeom prst="line">
            <a:avLst/>
          </a:prstGeom>
          <a:ln w="57150">
            <a:solidFill>
              <a:srgbClr val="9992EC"/>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AD84586-24FB-41D3-96BD-473F6CBB0807}"/>
              </a:ext>
            </a:extLst>
          </p:cNvPr>
          <p:cNvCxnSpPr>
            <a:cxnSpLocks/>
          </p:cNvCxnSpPr>
          <p:nvPr/>
        </p:nvCxnSpPr>
        <p:spPr>
          <a:xfrm>
            <a:off x="1749431" y="3009835"/>
            <a:ext cx="8878698" cy="0"/>
          </a:xfrm>
          <a:prstGeom prst="line">
            <a:avLst/>
          </a:prstGeom>
          <a:ln w="57150">
            <a:solidFill>
              <a:srgbClr val="9992EC"/>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3528328-686A-4532-8614-03E563465CA8}"/>
              </a:ext>
            </a:extLst>
          </p:cNvPr>
          <p:cNvCxnSpPr>
            <a:cxnSpLocks/>
          </p:cNvCxnSpPr>
          <p:nvPr/>
        </p:nvCxnSpPr>
        <p:spPr>
          <a:xfrm>
            <a:off x="1749431" y="3866371"/>
            <a:ext cx="8878698" cy="0"/>
          </a:xfrm>
          <a:prstGeom prst="line">
            <a:avLst/>
          </a:prstGeom>
          <a:ln w="57150">
            <a:solidFill>
              <a:srgbClr val="9992EC"/>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A51C60D-5F74-4FBA-8857-6CF1B4075E81}"/>
              </a:ext>
            </a:extLst>
          </p:cNvPr>
          <p:cNvCxnSpPr>
            <a:cxnSpLocks/>
          </p:cNvCxnSpPr>
          <p:nvPr/>
        </p:nvCxnSpPr>
        <p:spPr>
          <a:xfrm>
            <a:off x="1749431" y="1296765"/>
            <a:ext cx="8878698" cy="0"/>
          </a:xfrm>
          <a:prstGeom prst="line">
            <a:avLst/>
          </a:prstGeom>
          <a:ln w="57150">
            <a:solidFill>
              <a:srgbClr val="9992E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2EF289A-0FFD-43A2-AC25-F2A9ABE1FAA1}"/>
              </a:ext>
            </a:extLst>
          </p:cNvPr>
          <p:cNvCxnSpPr>
            <a:cxnSpLocks/>
          </p:cNvCxnSpPr>
          <p:nvPr/>
        </p:nvCxnSpPr>
        <p:spPr>
          <a:xfrm>
            <a:off x="1749431" y="4459604"/>
            <a:ext cx="8878698" cy="0"/>
          </a:xfrm>
          <a:prstGeom prst="line">
            <a:avLst/>
          </a:prstGeom>
          <a:ln w="57150">
            <a:solidFill>
              <a:srgbClr val="9DBF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106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96CE5-A6E9-3BE2-AE91-3D7DD3B8B77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6D1B7A-7B05-67E5-A864-476AE2C9330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06021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1022-DC60-CDA4-AE0E-BE952DAD831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21FACC-A1FD-D0E4-311E-B5F7B938BEC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22899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5.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8B2DE4-DED4-8E4C-9534-4C6B7A6F5197}" type="datetimeFigureOut">
              <a:rPr lang="en-GB" smtClean="0"/>
              <a:t>12/08/2024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Systems Thinking and Systems Change Modular Programme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C880E-582F-1A4A-945E-5926A08E1774}" type="slidenum">
              <a:rPr lang="en-GB" smtClean="0"/>
              <a:t>‹#›</a:t>
            </a:fld>
            <a:endParaRPr lang="en-GB"/>
          </a:p>
        </p:txBody>
      </p:sp>
      <p:pic>
        <p:nvPicPr>
          <p:cNvPr id="7" name="Picture 6">
            <a:extLst>
              <a:ext uri="{FF2B5EF4-FFF2-40B4-BE49-F238E27FC236}">
                <a16:creationId xmlns:a16="http://schemas.microsoft.com/office/drawing/2014/main" id="{A69C0B1A-CCCB-3CEE-E205-4072F9E828BA}"/>
              </a:ext>
            </a:extLst>
          </p:cNvPr>
          <p:cNvPicPr>
            <a:picLocks noChangeAspect="1"/>
          </p:cNvPicPr>
          <p:nvPr/>
        </p:nvPicPr>
        <p:blipFill>
          <a:blip r:embed="rId15"/>
          <a:stretch>
            <a:fillRect/>
          </a:stretch>
        </p:blipFill>
        <p:spPr>
          <a:xfrm>
            <a:off x="567689" y="6050777"/>
            <a:ext cx="1178507" cy="461596"/>
          </a:xfrm>
          <a:prstGeom prst="rect">
            <a:avLst/>
          </a:prstGeom>
        </p:spPr>
      </p:pic>
      <p:pic>
        <p:nvPicPr>
          <p:cNvPr id="8" name="Picture 7">
            <a:extLst>
              <a:ext uri="{FF2B5EF4-FFF2-40B4-BE49-F238E27FC236}">
                <a16:creationId xmlns:a16="http://schemas.microsoft.com/office/drawing/2014/main" id="{2BACFDD8-A5E6-5315-F364-85738A295E86}"/>
              </a:ext>
            </a:extLst>
          </p:cNvPr>
          <p:cNvPicPr>
            <a:picLocks noChangeAspect="1"/>
          </p:cNvPicPr>
          <p:nvPr/>
        </p:nvPicPr>
        <p:blipFill>
          <a:blip r:embed="rId16"/>
          <a:stretch>
            <a:fillRect/>
          </a:stretch>
        </p:blipFill>
        <p:spPr>
          <a:xfrm>
            <a:off x="9315737" y="6022797"/>
            <a:ext cx="2328496" cy="483470"/>
          </a:xfrm>
          <a:prstGeom prst="rect">
            <a:avLst/>
          </a:prstGeom>
        </p:spPr>
      </p:pic>
    </p:spTree>
    <p:extLst>
      <p:ext uri="{BB962C8B-B14F-4D97-AF65-F5344CB8AC3E}">
        <p14:creationId xmlns:p14="http://schemas.microsoft.com/office/powerpoint/2010/main" val="223367942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5"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b="1" i="0" kern="1200">
          <a:solidFill>
            <a:schemeClr val="tx1"/>
          </a:solidFill>
          <a:latin typeface="Rubik" pitchFamily="2" charset="-79"/>
          <a:ea typeface="+mj-ea"/>
          <a:cs typeface="Rubik" pitchFamily="2" charset="-79"/>
        </a:defRPr>
      </a:lvl1pPr>
    </p:titleStyle>
    <p:bodyStyle>
      <a:lvl1pPr marL="228600" indent="-228600" algn="l" defTabSz="914400" rtl="0" eaLnBrk="1" latinLnBrk="0" hangingPunct="1">
        <a:lnSpc>
          <a:spcPct val="100000"/>
        </a:lnSpc>
        <a:spcBef>
          <a:spcPts val="400"/>
        </a:spcBef>
        <a:buFont typeface="Arial" panose="020B0604020202020204" pitchFamily="34" charset="0"/>
        <a:buChar char="•"/>
        <a:defRPr sz="2800" b="0" i="0" kern="1200">
          <a:solidFill>
            <a:schemeClr val="tx1"/>
          </a:solidFill>
          <a:latin typeface="Rubik" pitchFamily="2" charset="-79"/>
          <a:ea typeface="+mn-ea"/>
          <a:cs typeface="Rubik" pitchFamily="2" charset="-79"/>
        </a:defRPr>
      </a:lvl1pPr>
      <a:lvl2pPr marL="685800" indent="-228600" algn="l" defTabSz="914400" rtl="0" eaLnBrk="1" latinLnBrk="0" hangingPunct="1">
        <a:lnSpc>
          <a:spcPct val="100000"/>
        </a:lnSpc>
        <a:spcBef>
          <a:spcPts val="400"/>
        </a:spcBef>
        <a:buFont typeface="Arial" panose="020B0604020202020204" pitchFamily="34" charset="0"/>
        <a:buChar char="•"/>
        <a:defRPr sz="2400" b="0" i="0" kern="1200">
          <a:solidFill>
            <a:schemeClr val="tx1"/>
          </a:solidFill>
          <a:latin typeface="Rubik" pitchFamily="2" charset="-79"/>
          <a:ea typeface="+mn-ea"/>
          <a:cs typeface="Rubik" pitchFamily="2" charset="-79"/>
        </a:defRPr>
      </a:lvl2pPr>
      <a:lvl3pPr marL="1143000" indent="-228600" algn="l" defTabSz="914400" rtl="0" eaLnBrk="1" latinLnBrk="0" hangingPunct="1">
        <a:lnSpc>
          <a:spcPct val="100000"/>
        </a:lnSpc>
        <a:spcBef>
          <a:spcPts val="400"/>
        </a:spcBef>
        <a:buFont typeface="Arial" panose="020B0604020202020204" pitchFamily="34" charset="0"/>
        <a:buChar char="•"/>
        <a:defRPr sz="2000" b="0" i="0" kern="1200">
          <a:solidFill>
            <a:schemeClr val="tx1"/>
          </a:solidFill>
          <a:latin typeface="Rubik" pitchFamily="2" charset="-79"/>
          <a:ea typeface="+mn-ea"/>
          <a:cs typeface="Rubik" pitchFamily="2" charset="-79"/>
        </a:defRPr>
      </a:lvl3pPr>
      <a:lvl4pPr marL="1600200" indent="-228600" algn="l" defTabSz="914400" rtl="0" eaLnBrk="1" latinLnBrk="0" hangingPunct="1">
        <a:lnSpc>
          <a:spcPct val="100000"/>
        </a:lnSpc>
        <a:spcBef>
          <a:spcPts val="400"/>
        </a:spcBef>
        <a:buFont typeface="Arial" panose="020B0604020202020204" pitchFamily="34" charset="0"/>
        <a:buChar char="•"/>
        <a:defRPr sz="1800" b="0" i="0" kern="1200">
          <a:solidFill>
            <a:schemeClr val="tx1"/>
          </a:solidFill>
          <a:latin typeface="Rubik" pitchFamily="2" charset="-79"/>
          <a:ea typeface="+mn-ea"/>
          <a:cs typeface="Rubik" pitchFamily="2" charset="-79"/>
        </a:defRPr>
      </a:lvl4pPr>
      <a:lvl5pPr marL="2057400" indent="-228600" algn="l" defTabSz="914400" rtl="0" eaLnBrk="1" latinLnBrk="0" hangingPunct="1">
        <a:lnSpc>
          <a:spcPct val="100000"/>
        </a:lnSpc>
        <a:spcBef>
          <a:spcPts val="400"/>
        </a:spcBef>
        <a:buFont typeface="Arial" panose="020B0604020202020204" pitchFamily="34" charset="0"/>
        <a:buChar char="•"/>
        <a:defRPr sz="1800" b="0" i="0" kern="1200">
          <a:solidFill>
            <a:schemeClr val="tx1"/>
          </a:solidFill>
          <a:latin typeface="Rubik" pitchFamily="2" charset="-79"/>
          <a:ea typeface="+mn-ea"/>
          <a:cs typeface="Rubik"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5295596"/>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671755-190D-E14E-95E8-8BFDB4B2A15D}"/>
              </a:ext>
            </a:extLst>
          </p:cNvPr>
          <p:cNvPicPr>
            <a:picLocks noChangeAspect="1"/>
          </p:cNvPicPr>
          <p:nvPr userDrawn="1"/>
        </p:nvPicPr>
        <p:blipFill>
          <a:blip r:embed="rId3"/>
          <a:stretch>
            <a:fillRect/>
          </a:stretch>
        </p:blipFill>
        <p:spPr>
          <a:xfrm>
            <a:off x="567689" y="6050777"/>
            <a:ext cx="1178507" cy="461596"/>
          </a:xfrm>
          <a:prstGeom prst="rect">
            <a:avLst/>
          </a:prstGeom>
        </p:spPr>
      </p:pic>
      <p:pic>
        <p:nvPicPr>
          <p:cNvPr id="3" name="Picture 2">
            <a:extLst>
              <a:ext uri="{FF2B5EF4-FFF2-40B4-BE49-F238E27FC236}">
                <a16:creationId xmlns:a16="http://schemas.microsoft.com/office/drawing/2014/main" id="{2D80D59A-4494-E390-07A1-0F4F80EF0728}"/>
              </a:ext>
            </a:extLst>
          </p:cNvPr>
          <p:cNvPicPr>
            <a:picLocks noChangeAspect="1"/>
          </p:cNvPicPr>
          <p:nvPr userDrawn="1"/>
        </p:nvPicPr>
        <p:blipFill>
          <a:blip r:embed="rId4"/>
          <a:stretch>
            <a:fillRect/>
          </a:stretch>
        </p:blipFill>
        <p:spPr>
          <a:xfrm>
            <a:off x="1746196" y="6050777"/>
            <a:ext cx="2328496" cy="483470"/>
          </a:xfrm>
          <a:prstGeom prst="rect">
            <a:avLst/>
          </a:prstGeom>
        </p:spPr>
      </p:pic>
    </p:spTree>
    <p:extLst>
      <p:ext uri="{BB962C8B-B14F-4D97-AF65-F5344CB8AC3E}">
        <p14:creationId xmlns:p14="http://schemas.microsoft.com/office/powerpoint/2010/main" val="1796611602"/>
      </p:ext>
    </p:extLst>
  </p:cSld>
  <p:clrMap bg1="lt1" tx1="dk1" bg2="lt2" tx2="dk2" accent1="accent1" accent2="accent2" accent3="accent3" accent4="accent4" accent5="accent5" accent6="accent6" hlink="hlink" folHlink="folHlink"/>
  <p:sldLayoutIdLst>
    <p:sldLayoutId id="214748367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5A1B1-4C0E-7F6D-DA02-799414894B38}"/>
              </a:ext>
            </a:extLst>
          </p:cNvPr>
          <p:cNvSpPr>
            <a:spLocks noGrp="1"/>
          </p:cNvSpPr>
          <p:nvPr>
            <p:ph type="ctrTitle"/>
          </p:nvPr>
        </p:nvSpPr>
        <p:spPr/>
        <p:txBody>
          <a:bodyPr/>
          <a:lstStyle/>
          <a:p>
            <a:r>
              <a:rPr lang="en-GB"/>
              <a:t>Big Circle update on systems</a:t>
            </a:r>
          </a:p>
        </p:txBody>
      </p:sp>
      <p:sp>
        <p:nvSpPr>
          <p:cNvPr id="3" name="Subtitle 2">
            <a:extLst>
              <a:ext uri="{FF2B5EF4-FFF2-40B4-BE49-F238E27FC236}">
                <a16:creationId xmlns:a16="http://schemas.microsoft.com/office/drawing/2014/main" id="{6DCD0E4A-9B95-FFA7-A9D8-4EA9002AA467}"/>
              </a:ext>
            </a:extLst>
          </p:cNvPr>
          <p:cNvSpPr>
            <a:spLocks noGrp="1"/>
          </p:cNvSpPr>
          <p:nvPr>
            <p:ph type="subTitle" idx="1"/>
          </p:nvPr>
        </p:nvSpPr>
        <p:spPr/>
        <p:txBody>
          <a:bodyPr/>
          <a:lstStyle/>
          <a:p>
            <a:r>
              <a:rPr lang="en-GB" err="1"/>
              <a:t>Kailo</a:t>
            </a:r>
            <a:r>
              <a:rPr lang="en-GB"/>
              <a:t> Northern Devon</a:t>
            </a:r>
          </a:p>
        </p:txBody>
      </p:sp>
    </p:spTree>
    <p:extLst>
      <p:ext uri="{BB962C8B-B14F-4D97-AF65-F5344CB8AC3E}">
        <p14:creationId xmlns:p14="http://schemas.microsoft.com/office/powerpoint/2010/main" val="3404745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FE367-1C1F-F49E-D95C-80BA35B1CB38}"/>
              </a:ext>
            </a:extLst>
          </p:cNvPr>
          <p:cNvSpPr>
            <a:spLocks noGrp="1"/>
          </p:cNvSpPr>
          <p:nvPr>
            <p:ph type="title"/>
          </p:nvPr>
        </p:nvSpPr>
        <p:spPr>
          <a:solidFill>
            <a:schemeClr val="accent4"/>
          </a:solidFill>
        </p:spPr>
        <p:txBody>
          <a:bodyPr>
            <a:noAutofit/>
          </a:bodyPr>
          <a:lstStyle/>
          <a:p>
            <a:r>
              <a:rPr lang="en-GB" sz="3200" i="1">
                <a:solidFill>
                  <a:srgbClr val="102820"/>
                </a:solidFill>
                <a:effectLst/>
              </a:rPr>
              <a:t>How might we help young people, families and other key people in their community to build stronger </a:t>
            </a:r>
            <a:r>
              <a:rPr lang="en-GB" sz="3200"/>
              <a:t>relationships</a:t>
            </a:r>
            <a:r>
              <a:rPr lang="en-GB" sz="3200" i="1">
                <a:solidFill>
                  <a:srgbClr val="102820"/>
                </a:solidFill>
                <a:effectLst/>
              </a:rPr>
              <a:t> to support young people's mental health and wellbeing?</a:t>
            </a:r>
            <a:endParaRPr lang="en-GB" sz="3200"/>
          </a:p>
        </p:txBody>
      </p:sp>
      <p:sp>
        <p:nvSpPr>
          <p:cNvPr id="3" name="Text Placeholder 2">
            <a:extLst>
              <a:ext uri="{FF2B5EF4-FFF2-40B4-BE49-F238E27FC236}">
                <a16:creationId xmlns:a16="http://schemas.microsoft.com/office/drawing/2014/main" id="{CE60AF01-E72D-03E9-7023-758C0697628D}"/>
              </a:ext>
            </a:extLst>
          </p:cNvPr>
          <p:cNvSpPr>
            <a:spLocks noGrp="1"/>
          </p:cNvSpPr>
          <p:nvPr>
            <p:ph type="body" idx="1"/>
          </p:nvPr>
        </p:nvSpPr>
        <p:spPr/>
        <p:txBody>
          <a:bodyPr/>
          <a:lstStyle/>
          <a:p>
            <a:r>
              <a:rPr lang="en-GB"/>
              <a:t>Barnstaple Small Circle Opportunity Area</a:t>
            </a:r>
          </a:p>
        </p:txBody>
      </p:sp>
    </p:spTree>
    <p:extLst>
      <p:ext uri="{BB962C8B-B14F-4D97-AF65-F5344CB8AC3E}">
        <p14:creationId xmlns:p14="http://schemas.microsoft.com/office/powerpoint/2010/main" val="80475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020B75-5FFE-13C7-BEE7-D832F26792CA}"/>
              </a:ext>
            </a:extLst>
          </p:cNvPr>
          <p:cNvPicPr>
            <a:picLocks noChangeAspect="1"/>
          </p:cNvPicPr>
          <p:nvPr/>
        </p:nvPicPr>
        <p:blipFill>
          <a:blip r:embed="rId2"/>
          <a:stretch>
            <a:fillRect/>
          </a:stretch>
        </p:blipFill>
        <p:spPr>
          <a:xfrm>
            <a:off x="2562482" y="0"/>
            <a:ext cx="7067036" cy="6858000"/>
          </a:xfrm>
          <a:prstGeom prst="rect">
            <a:avLst/>
          </a:prstGeom>
        </p:spPr>
      </p:pic>
    </p:spTree>
    <p:extLst>
      <p:ext uri="{BB962C8B-B14F-4D97-AF65-F5344CB8AC3E}">
        <p14:creationId xmlns:p14="http://schemas.microsoft.com/office/powerpoint/2010/main" val="528454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B67F-7115-2E2F-A9F0-96D484C2D481}"/>
              </a:ext>
            </a:extLst>
          </p:cNvPr>
          <p:cNvSpPr>
            <a:spLocks noGrp="1"/>
          </p:cNvSpPr>
          <p:nvPr>
            <p:ph type="title"/>
          </p:nvPr>
        </p:nvSpPr>
        <p:spPr>
          <a:xfrm>
            <a:off x="6960199" y="457200"/>
            <a:ext cx="4393602" cy="965197"/>
          </a:xfrm>
        </p:spPr>
        <p:txBody>
          <a:bodyPr/>
          <a:lstStyle/>
          <a:p>
            <a:r>
              <a:rPr lang="en-GB"/>
              <a:t>Support and care</a:t>
            </a:r>
          </a:p>
        </p:txBody>
      </p:sp>
      <p:sp>
        <p:nvSpPr>
          <p:cNvPr id="4" name="Text Placeholder 3">
            <a:extLst>
              <a:ext uri="{FF2B5EF4-FFF2-40B4-BE49-F238E27FC236}">
                <a16:creationId xmlns:a16="http://schemas.microsoft.com/office/drawing/2014/main" id="{1131FBF5-6454-3A93-C55B-87607FAE5C41}"/>
              </a:ext>
            </a:extLst>
          </p:cNvPr>
          <p:cNvSpPr>
            <a:spLocks noGrp="1"/>
          </p:cNvSpPr>
          <p:nvPr>
            <p:ph type="body" sz="half" idx="2"/>
          </p:nvPr>
        </p:nvSpPr>
        <p:spPr>
          <a:xfrm>
            <a:off x="6960200" y="1686562"/>
            <a:ext cx="4711848" cy="4345404"/>
          </a:xfrm>
        </p:spPr>
        <p:txBody>
          <a:bodyPr vert="horz" lIns="91440" tIns="45720" rIns="91440" bIns="45720" rtlCol="0" anchor="t">
            <a:normAutofit/>
          </a:bodyPr>
          <a:lstStyle/>
          <a:p>
            <a:r>
              <a:rPr lang="en-GB" sz="1400">
                <a:cs typeface="Rubik"/>
              </a:rPr>
              <a:t>The role of trusted relationships was greatly expanded upon by the Big Circle and in later Small Circle sessions.</a:t>
            </a:r>
          </a:p>
          <a:p>
            <a:r>
              <a:rPr lang="en-GB" sz="1400">
                <a:cs typeface="Rubik"/>
              </a:rPr>
              <a:t>Members in both groups talked about the importance of building these relationships through positive responses to young people which build their trust. These strong, trusting relationships mean they are more likely to share when their mental health is bad and receive advice, be signposted to additional support, or learn good coping mechanisms.</a:t>
            </a:r>
          </a:p>
          <a:p>
            <a:r>
              <a:rPr lang="en-GB" sz="1400">
                <a:cs typeface="Rubik"/>
              </a:rPr>
              <a:t>Once these relationships were built, they were self-reinforcing. This could be positive, where strong relationships made young people more comfortable talking about their mental health, but they could also mean that an early negative reaction was later reinforced.</a:t>
            </a:r>
          </a:p>
          <a:p>
            <a:r>
              <a:rPr lang="en-GB" sz="1400">
                <a:cs typeface="Rubik"/>
              </a:rPr>
              <a:t>The Big Circle also emphasised the importance of young people being engaged in a safe space, and highlighted how professionals are proactive in creating and meeting young people in these spaces.</a:t>
            </a:r>
          </a:p>
        </p:txBody>
      </p:sp>
      <p:pic>
        <p:nvPicPr>
          <p:cNvPr id="10" name="Picture 9">
            <a:extLst>
              <a:ext uri="{FF2B5EF4-FFF2-40B4-BE49-F238E27FC236}">
                <a16:creationId xmlns:a16="http://schemas.microsoft.com/office/drawing/2014/main" id="{143C1EA2-8E5D-B2EE-F64B-70C774CE4B46}"/>
              </a:ext>
            </a:extLst>
          </p:cNvPr>
          <p:cNvPicPr>
            <a:picLocks noChangeAspect="1"/>
          </p:cNvPicPr>
          <p:nvPr/>
        </p:nvPicPr>
        <p:blipFill>
          <a:blip r:embed="rId2"/>
          <a:stretch>
            <a:fillRect/>
          </a:stretch>
        </p:blipFill>
        <p:spPr>
          <a:xfrm>
            <a:off x="519953" y="457200"/>
            <a:ext cx="6182920" cy="5468449"/>
          </a:xfrm>
          <a:prstGeom prst="rect">
            <a:avLst/>
          </a:prstGeom>
        </p:spPr>
      </p:pic>
    </p:spTree>
    <p:extLst>
      <p:ext uri="{BB962C8B-B14F-4D97-AF65-F5344CB8AC3E}">
        <p14:creationId xmlns:p14="http://schemas.microsoft.com/office/powerpoint/2010/main" val="624386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E8E2B-823E-0D68-B34A-4A9A8F8C957E}"/>
              </a:ext>
            </a:extLst>
          </p:cNvPr>
          <p:cNvSpPr>
            <a:spLocks noGrp="1"/>
          </p:cNvSpPr>
          <p:nvPr>
            <p:ph type="title"/>
          </p:nvPr>
        </p:nvSpPr>
        <p:spPr/>
        <p:txBody>
          <a:bodyPr>
            <a:noAutofit/>
          </a:bodyPr>
          <a:lstStyle/>
          <a:p>
            <a:r>
              <a:rPr lang="en-GB"/>
              <a:t>Learning self-care</a:t>
            </a:r>
          </a:p>
        </p:txBody>
      </p:sp>
      <p:sp>
        <p:nvSpPr>
          <p:cNvPr id="4" name="Text Placeholder 3">
            <a:extLst>
              <a:ext uri="{FF2B5EF4-FFF2-40B4-BE49-F238E27FC236}">
                <a16:creationId xmlns:a16="http://schemas.microsoft.com/office/drawing/2014/main" id="{0C96A493-6008-365C-AEDF-2470F9B32221}"/>
              </a:ext>
            </a:extLst>
          </p:cNvPr>
          <p:cNvSpPr>
            <a:spLocks noGrp="1"/>
          </p:cNvSpPr>
          <p:nvPr>
            <p:ph type="body" sz="half" idx="2"/>
          </p:nvPr>
        </p:nvSpPr>
        <p:spPr>
          <a:xfrm>
            <a:off x="839787" y="1686562"/>
            <a:ext cx="4496005" cy="4182426"/>
          </a:xfrm>
        </p:spPr>
        <p:txBody>
          <a:bodyPr>
            <a:normAutofit/>
          </a:bodyPr>
          <a:lstStyle/>
          <a:p>
            <a:r>
              <a:rPr lang="en-GB" sz="1400"/>
              <a:t>Members of the Big Circle found the information about coping mechanisms resonated with their experience of working with young people. They emphasised the role of a good understanding of mental health </a:t>
            </a:r>
          </a:p>
          <a:p>
            <a:r>
              <a:rPr lang="en-GB" sz="1400"/>
              <a:t>They also highlighted the social role of short-term or “unhealthy” coping mechanisms, and how they can seem normal to young people.</a:t>
            </a:r>
          </a:p>
          <a:p>
            <a:r>
              <a:rPr lang="en-GB" sz="1400"/>
              <a:t>They also provided more context for the sources of support young people can access other than counselling services. These can focus on the building the young person’s capacity to understand and respond positively when their mental health is bad.</a:t>
            </a:r>
          </a:p>
          <a:p>
            <a:r>
              <a:rPr lang="en-GB" sz="1400"/>
              <a:t>Participants also commented that understanding of mental health is not only important for young people to help themselves, but it can also shift how they treat each other.</a:t>
            </a:r>
          </a:p>
        </p:txBody>
      </p:sp>
      <p:pic>
        <p:nvPicPr>
          <p:cNvPr id="6" name="Picture 5">
            <a:extLst>
              <a:ext uri="{FF2B5EF4-FFF2-40B4-BE49-F238E27FC236}">
                <a16:creationId xmlns:a16="http://schemas.microsoft.com/office/drawing/2014/main" id="{0B95087F-B12F-F085-8A0A-5D4342F7D3D1}"/>
              </a:ext>
            </a:extLst>
          </p:cNvPr>
          <p:cNvPicPr>
            <a:picLocks noChangeAspect="1"/>
          </p:cNvPicPr>
          <p:nvPr/>
        </p:nvPicPr>
        <p:blipFill>
          <a:blip r:embed="rId2"/>
          <a:stretch>
            <a:fillRect/>
          </a:stretch>
        </p:blipFill>
        <p:spPr>
          <a:xfrm>
            <a:off x="5672590" y="942997"/>
            <a:ext cx="6174474" cy="4972005"/>
          </a:xfrm>
          <a:prstGeom prst="rect">
            <a:avLst/>
          </a:prstGeom>
        </p:spPr>
      </p:pic>
    </p:spTree>
    <p:extLst>
      <p:ext uri="{BB962C8B-B14F-4D97-AF65-F5344CB8AC3E}">
        <p14:creationId xmlns:p14="http://schemas.microsoft.com/office/powerpoint/2010/main" val="3946573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1D8C-8EF1-F222-AC84-9C5FEC718C68}"/>
              </a:ext>
            </a:extLst>
          </p:cNvPr>
          <p:cNvSpPr>
            <a:spLocks noGrp="1"/>
          </p:cNvSpPr>
          <p:nvPr>
            <p:ph type="title"/>
          </p:nvPr>
        </p:nvSpPr>
        <p:spPr>
          <a:xfrm>
            <a:off x="7031513" y="506413"/>
            <a:ext cx="3932237" cy="965197"/>
          </a:xfrm>
        </p:spPr>
        <p:txBody>
          <a:bodyPr>
            <a:normAutofit/>
          </a:bodyPr>
          <a:lstStyle/>
          <a:p>
            <a:r>
              <a:rPr lang="en-GB" sz="2800"/>
              <a:t>Understanding and awareness</a:t>
            </a:r>
          </a:p>
        </p:txBody>
      </p:sp>
      <p:sp>
        <p:nvSpPr>
          <p:cNvPr id="4" name="Text Placeholder 3">
            <a:extLst>
              <a:ext uri="{FF2B5EF4-FFF2-40B4-BE49-F238E27FC236}">
                <a16:creationId xmlns:a16="http://schemas.microsoft.com/office/drawing/2014/main" id="{1B4E180B-606F-7C3E-25D0-EB9D09B0E6B3}"/>
              </a:ext>
            </a:extLst>
          </p:cNvPr>
          <p:cNvSpPr>
            <a:spLocks noGrp="1"/>
          </p:cNvSpPr>
          <p:nvPr>
            <p:ph type="body" sz="half" idx="2"/>
          </p:nvPr>
        </p:nvSpPr>
        <p:spPr>
          <a:xfrm>
            <a:off x="7031513" y="1686562"/>
            <a:ext cx="4855687" cy="4182426"/>
          </a:xfrm>
        </p:spPr>
        <p:txBody>
          <a:bodyPr vert="horz" lIns="91440" tIns="45720" rIns="91440" bIns="45720" rtlCol="0" anchor="t">
            <a:noAutofit/>
          </a:bodyPr>
          <a:lstStyle/>
          <a:p>
            <a:r>
              <a:rPr lang="en-GB" sz="1400">
                <a:cs typeface="Rubik"/>
              </a:rPr>
              <a:t>Early in the Small Circle sessions there was a lot of discussion about how young people and others in the community come to understand mental health. Young people and others in the community seek information to understand mental health. Whether they find accurate information depends on the information available to them.</a:t>
            </a:r>
          </a:p>
          <a:p>
            <a:r>
              <a:rPr lang="en-GB" sz="1400">
                <a:cs typeface="Rubik"/>
              </a:rPr>
              <a:t>The previous Big Circle meeting flagged the role of medicalisation of mental health as a possible barrier to understanding.</a:t>
            </a:r>
          </a:p>
          <a:p>
            <a:r>
              <a:rPr lang="en-GB" sz="1400">
                <a:cs typeface="Rubik"/>
              </a:rPr>
              <a:t>Furthermore, they flagged the bind that those in the community seeking to provide more information can find themselves in when producing new information resources can make it “noisier” and more difficult to assess and process information.</a:t>
            </a:r>
          </a:p>
          <a:p>
            <a:r>
              <a:rPr lang="en-GB" sz="1400">
                <a:cs typeface="Rubik"/>
              </a:rPr>
              <a:t>Those in the Big Circle emphasised the importance of the social context young people find themselves in for understanding and processing information. This is explored more in the section on support and care.</a:t>
            </a:r>
          </a:p>
        </p:txBody>
      </p:sp>
      <p:pic>
        <p:nvPicPr>
          <p:cNvPr id="13" name="Picture 12">
            <a:extLst>
              <a:ext uri="{FF2B5EF4-FFF2-40B4-BE49-F238E27FC236}">
                <a16:creationId xmlns:a16="http://schemas.microsoft.com/office/drawing/2014/main" id="{706501BF-885F-214F-0616-562F30E55E5B}"/>
              </a:ext>
            </a:extLst>
          </p:cNvPr>
          <p:cNvPicPr>
            <a:picLocks noChangeAspect="1"/>
          </p:cNvPicPr>
          <p:nvPr/>
        </p:nvPicPr>
        <p:blipFill>
          <a:blip r:embed="rId2"/>
          <a:stretch>
            <a:fillRect/>
          </a:stretch>
        </p:blipFill>
        <p:spPr>
          <a:xfrm>
            <a:off x="121346" y="1275972"/>
            <a:ext cx="6910167" cy="3640271"/>
          </a:xfrm>
          <a:prstGeom prst="rect">
            <a:avLst/>
          </a:prstGeom>
        </p:spPr>
      </p:pic>
    </p:spTree>
    <p:extLst>
      <p:ext uri="{BB962C8B-B14F-4D97-AF65-F5344CB8AC3E}">
        <p14:creationId xmlns:p14="http://schemas.microsoft.com/office/powerpoint/2010/main" val="1367747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3CA5-1C17-FC2E-4D91-9B995011C3B4}"/>
              </a:ext>
            </a:extLst>
          </p:cNvPr>
          <p:cNvSpPr>
            <a:spLocks noGrp="1"/>
          </p:cNvSpPr>
          <p:nvPr>
            <p:ph type="title"/>
          </p:nvPr>
        </p:nvSpPr>
        <p:spPr/>
        <p:txBody>
          <a:bodyPr>
            <a:normAutofit/>
          </a:bodyPr>
          <a:lstStyle/>
          <a:p>
            <a:r>
              <a:rPr lang="en-GB"/>
              <a:t>Social media</a:t>
            </a:r>
          </a:p>
        </p:txBody>
      </p:sp>
      <p:sp>
        <p:nvSpPr>
          <p:cNvPr id="4" name="Text Placeholder 3">
            <a:extLst>
              <a:ext uri="{FF2B5EF4-FFF2-40B4-BE49-F238E27FC236}">
                <a16:creationId xmlns:a16="http://schemas.microsoft.com/office/drawing/2014/main" id="{4DF24CDD-B080-11F9-9830-26201E0C467C}"/>
              </a:ext>
            </a:extLst>
          </p:cNvPr>
          <p:cNvSpPr>
            <a:spLocks noGrp="1"/>
          </p:cNvSpPr>
          <p:nvPr>
            <p:ph type="body" sz="half" idx="2"/>
          </p:nvPr>
        </p:nvSpPr>
        <p:spPr>
          <a:xfrm>
            <a:off x="839788" y="1686560"/>
            <a:ext cx="4937925" cy="4520031"/>
          </a:xfrm>
        </p:spPr>
        <p:txBody>
          <a:bodyPr vert="horz" lIns="91440" tIns="45720" rIns="91440" bIns="45720" rtlCol="0" anchor="t">
            <a:normAutofit/>
          </a:bodyPr>
          <a:lstStyle/>
          <a:p>
            <a:r>
              <a:rPr lang="en-GB" sz="1400">
                <a:cs typeface="Rubik"/>
              </a:rPr>
              <a:t>Social media was raised a lot in the Small Circle sessions. Typically, it was brought up in a negative way: where it was used as a short-term coping mechanism or where it exposed young people to bullying.</a:t>
            </a:r>
          </a:p>
          <a:p>
            <a:r>
              <a:rPr lang="en-GB" sz="1400">
                <a:cs typeface="Rubik"/>
              </a:rPr>
              <a:t>Parents in the Small Circle and members of the Big Circle talked about how their children’s use of social media caused them concern. This might cause them to limit their child’s use of social media.</a:t>
            </a:r>
          </a:p>
          <a:p>
            <a:r>
              <a:rPr lang="en-GB" sz="1400">
                <a:cs typeface="Rubik"/>
              </a:rPr>
              <a:t>However, young people recognised that social media could play positive roles in young people’s lives. Firstly, it could be a way of connecting with other young people and forming relationships would support them in their mental health.</a:t>
            </a:r>
          </a:p>
          <a:p>
            <a:r>
              <a:rPr lang="en-GB" sz="1400">
                <a:cs typeface="Rubik"/>
              </a:rPr>
              <a:t>Secondly, social media was a source of information around mental health for young people, though they recognised that this information may not be accurate.</a:t>
            </a:r>
          </a:p>
        </p:txBody>
      </p:sp>
      <p:pic>
        <p:nvPicPr>
          <p:cNvPr id="7" name="Picture 6">
            <a:extLst>
              <a:ext uri="{FF2B5EF4-FFF2-40B4-BE49-F238E27FC236}">
                <a16:creationId xmlns:a16="http://schemas.microsoft.com/office/drawing/2014/main" id="{9AC597DD-DA02-6D82-7D7E-E5AB333F0806}"/>
              </a:ext>
            </a:extLst>
          </p:cNvPr>
          <p:cNvPicPr>
            <a:picLocks noChangeAspect="1"/>
          </p:cNvPicPr>
          <p:nvPr/>
        </p:nvPicPr>
        <p:blipFill>
          <a:blip r:embed="rId2"/>
          <a:stretch>
            <a:fillRect/>
          </a:stretch>
        </p:blipFill>
        <p:spPr>
          <a:xfrm>
            <a:off x="7106913" y="298057"/>
            <a:ext cx="3970169" cy="5779062"/>
          </a:xfrm>
          <a:prstGeom prst="rect">
            <a:avLst/>
          </a:prstGeom>
        </p:spPr>
      </p:pic>
    </p:spTree>
    <p:extLst>
      <p:ext uri="{BB962C8B-B14F-4D97-AF65-F5344CB8AC3E}">
        <p14:creationId xmlns:p14="http://schemas.microsoft.com/office/powerpoint/2010/main" val="3217157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FE367-1C1F-F49E-D95C-80BA35B1CB38}"/>
              </a:ext>
            </a:extLst>
          </p:cNvPr>
          <p:cNvSpPr>
            <a:spLocks noGrp="1"/>
          </p:cNvSpPr>
          <p:nvPr>
            <p:ph type="title"/>
          </p:nvPr>
        </p:nvSpPr>
        <p:spPr>
          <a:solidFill>
            <a:schemeClr val="accent4"/>
          </a:solidFill>
        </p:spPr>
        <p:txBody>
          <a:bodyPr>
            <a:noAutofit/>
          </a:bodyPr>
          <a:lstStyle/>
          <a:p>
            <a:r>
              <a:rPr lang="en-GB" sz="3200" i="1">
                <a:solidFill>
                  <a:srgbClr val="102820"/>
                </a:solidFill>
                <a:effectLst/>
              </a:rPr>
              <a:t>How might we inspire, support and connect young people to a diverse range of opportunities, jobs and careers?</a:t>
            </a:r>
            <a:endParaRPr lang="en-GB" sz="3200"/>
          </a:p>
        </p:txBody>
      </p:sp>
      <p:sp>
        <p:nvSpPr>
          <p:cNvPr id="3" name="Text Placeholder 2">
            <a:extLst>
              <a:ext uri="{FF2B5EF4-FFF2-40B4-BE49-F238E27FC236}">
                <a16:creationId xmlns:a16="http://schemas.microsoft.com/office/drawing/2014/main" id="{CE60AF01-E72D-03E9-7023-758C0697628D}"/>
              </a:ext>
            </a:extLst>
          </p:cNvPr>
          <p:cNvSpPr>
            <a:spLocks noGrp="1"/>
          </p:cNvSpPr>
          <p:nvPr>
            <p:ph type="body" idx="1"/>
          </p:nvPr>
        </p:nvSpPr>
        <p:spPr/>
        <p:txBody>
          <a:bodyPr/>
          <a:lstStyle/>
          <a:p>
            <a:r>
              <a:rPr lang="en-GB"/>
              <a:t>Bideford Small Circle Opportunity Area</a:t>
            </a:r>
          </a:p>
        </p:txBody>
      </p:sp>
    </p:spTree>
    <p:extLst>
      <p:ext uri="{BB962C8B-B14F-4D97-AF65-F5344CB8AC3E}">
        <p14:creationId xmlns:p14="http://schemas.microsoft.com/office/powerpoint/2010/main" val="2940397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diagram&#10;&#10;Description automatically generated">
            <a:extLst>
              <a:ext uri="{FF2B5EF4-FFF2-40B4-BE49-F238E27FC236}">
                <a16:creationId xmlns:a16="http://schemas.microsoft.com/office/drawing/2014/main" id="{6CC98034-9BBA-8BA7-36E1-4C35EC9DCA69}"/>
              </a:ext>
            </a:extLst>
          </p:cNvPr>
          <p:cNvPicPr>
            <a:picLocks noChangeAspect="1"/>
          </p:cNvPicPr>
          <p:nvPr/>
        </p:nvPicPr>
        <p:blipFill>
          <a:blip r:embed="rId2"/>
          <a:stretch>
            <a:fillRect/>
          </a:stretch>
        </p:blipFill>
        <p:spPr>
          <a:xfrm>
            <a:off x="2825750" y="0"/>
            <a:ext cx="6540500" cy="6858000"/>
          </a:xfrm>
          <a:prstGeom prst="rect">
            <a:avLst/>
          </a:prstGeom>
        </p:spPr>
      </p:pic>
    </p:spTree>
    <p:extLst>
      <p:ext uri="{BB962C8B-B14F-4D97-AF65-F5344CB8AC3E}">
        <p14:creationId xmlns:p14="http://schemas.microsoft.com/office/powerpoint/2010/main" val="471421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3CA5-1C17-FC2E-4D91-9B995011C3B4}"/>
              </a:ext>
            </a:extLst>
          </p:cNvPr>
          <p:cNvSpPr>
            <a:spLocks noGrp="1"/>
          </p:cNvSpPr>
          <p:nvPr>
            <p:ph type="title"/>
          </p:nvPr>
        </p:nvSpPr>
        <p:spPr/>
        <p:txBody>
          <a:bodyPr>
            <a:normAutofit fontScale="90000"/>
          </a:bodyPr>
          <a:lstStyle/>
          <a:p>
            <a:r>
              <a:rPr lang="en-GB"/>
              <a:t>Employers valuing diverse skillsets</a:t>
            </a:r>
          </a:p>
        </p:txBody>
      </p:sp>
      <p:sp>
        <p:nvSpPr>
          <p:cNvPr id="4" name="Text Placeholder 3">
            <a:extLst>
              <a:ext uri="{FF2B5EF4-FFF2-40B4-BE49-F238E27FC236}">
                <a16:creationId xmlns:a16="http://schemas.microsoft.com/office/drawing/2014/main" id="{4DF24CDD-B080-11F9-9830-26201E0C467C}"/>
              </a:ext>
            </a:extLst>
          </p:cNvPr>
          <p:cNvSpPr>
            <a:spLocks noGrp="1"/>
          </p:cNvSpPr>
          <p:nvPr>
            <p:ph type="body" sz="half" idx="2"/>
          </p:nvPr>
        </p:nvSpPr>
        <p:spPr>
          <a:xfrm>
            <a:off x="839788" y="1686561"/>
            <a:ext cx="4808453" cy="4390557"/>
          </a:xfrm>
        </p:spPr>
        <p:txBody>
          <a:bodyPr vert="horz" lIns="91440" tIns="45720" rIns="91440" bIns="45720" rtlCol="0" anchor="t">
            <a:normAutofit/>
          </a:bodyPr>
          <a:lstStyle/>
          <a:p>
            <a:r>
              <a:rPr lang="en-GB"/>
              <a:t>The Big Circle talked about the relationship between employers valuing diverse skills young people being connected with a diverse opportunity.</a:t>
            </a:r>
          </a:p>
          <a:p>
            <a:r>
              <a:rPr lang="en-GB"/>
              <a:t>They raised the role of screening CVs as a barrier to employers meeting young people with skills and experiences which are not represented in qualifications.</a:t>
            </a:r>
          </a:p>
          <a:p>
            <a:r>
              <a:rPr lang="en-GB">
                <a:cs typeface="Rubik"/>
              </a:rPr>
              <a:t>They also tied the emphasis on qualifications back to schools’ focus on exam results. When employers are focused on this, schools focus more on exams. This creates a narrative for young people early on that exams are the most important factor for finding a job later on in life.</a:t>
            </a:r>
          </a:p>
          <a:p>
            <a:r>
              <a:rPr lang="en-GB"/>
              <a:t>They also expanded how employment fairs can be an opportunity for showcasing wider skillsets to employers.</a:t>
            </a:r>
          </a:p>
        </p:txBody>
      </p:sp>
      <p:pic>
        <p:nvPicPr>
          <p:cNvPr id="8" name="Picture 7">
            <a:extLst>
              <a:ext uri="{FF2B5EF4-FFF2-40B4-BE49-F238E27FC236}">
                <a16:creationId xmlns:a16="http://schemas.microsoft.com/office/drawing/2014/main" id="{E4953F07-CB73-4215-8236-E45945A3A837}"/>
              </a:ext>
            </a:extLst>
          </p:cNvPr>
          <p:cNvPicPr>
            <a:picLocks noChangeAspect="1"/>
          </p:cNvPicPr>
          <p:nvPr/>
        </p:nvPicPr>
        <p:blipFill>
          <a:blip r:embed="rId2"/>
          <a:stretch>
            <a:fillRect/>
          </a:stretch>
        </p:blipFill>
        <p:spPr>
          <a:xfrm>
            <a:off x="6356575" y="1422397"/>
            <a:ext cx="5321300" cy="3810000"/>
          </a:xfrm>
          <a:prstGeom prst="rect">
            <a:avLst/>
          </a:prstGeom>
        </p:spPr>
      </p:pic>
    </p:spTree>
    <p:extLst>
      <p:ext uri="{BB962C8B-B14F-4D97-AF65-F5344CB8AC3E}">
        <p14:creationId xmlns:p14="http://schemas.microsoft.com/office/powerpoint/2010/main" val="1454292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E8E2B-823E-0D68-B34A-4A9A8F8C957E}"/>
              </a:ext>
            </a:extLst>
          </p:cNvPr>
          <p:cNvSpPr>
            <a:spLocks noGrp="1"/>
          </p:cNvSpPr>
          <p:nvPr>
            <p:ph type="title"/>
          </p:nvPr>
        </p:nvSpPr>
        <p:spPr/>
        <p:txBody>
          <a:bodyPr>
            <a:normAutofit fontScale="90000"/>
          </a:bodyPr>
          <a:lstStyle/>
          <a:p>
            <a:r>
              <a:rPr lang="en-GB"/>
              <a:t>Competing interests</a:t>
            </a:r>
          </a:p>
        </p:txBody>
      </p:sp>
      <p:sp>
        <p:nvSpPr>
          <p:cNvPr id="4" name="Text Placeholder 3">
            <a:extLst>
              <a:ext uri="{FF2B5EF4-FFF2-40B4-BE49-F238E27FC236}">
                <a16:creationId xmlns:a16="http://schemas.microsoft.com/office/drawing/2014/main" id="{0C96A493-6008-365C-AEDF-2470F9B32221}"/>
              </a:ext>
            </a:extLst>
          </p:cNvPr>
          <p:cNvSpPr>
            <a:spLocks noGrp="1"/>
          </p:cNvSpPr>
          <p:nvPr>
            <p:ph type="body" sz="half" idx="2"/>
          </p:nvPr>
        </p:nvSpPr>
        <p:spPr/>
        <p:txBody>
          <a:bodyPr/>
          <a:lstStyle/>
          <a:p>
            <a:r>
              <a:rPr lang="en-GB"/>
              <a:t>The Big Circle reflected that there wasn’t much targeting parents related to employment. Some schools may support parents to help their children find work, but this was not widespread.</a:t>
            </a:r>
          </a:p>
          <a:p>
            <a:r>
              <a:rPr lang="en-GB"/>
              <a:t>They also discussed how parents’ wider networks can help them find opportunities for their children, but these networks, but that there weren’t system-level interventions looking to improve this.</a:t>
            </a:r>
          </a:p>
          <a:p>
            <a:r>
              <a:rPr lang="en-GB"/>
              <a:t>Counter to the reflections in the Small Circle, members of the Big Circle flagged their concerns about a relative decline in the focus on STEM subjects in schools.</a:t>
            </a:r>
          </a:p>
        </p:txBody>
      </p:sp>
      <p:pic>
        <p:nvPicPr>
          <p:cNvPr id="6" name="Picture 5">
            <a:extLst>
              <a:ext uri="{FF2B5EF4-FFF2-40B4-BE49-F238E27FC236}">
                <a16:creationId xmlns:a16="http://schemas.microsoft.com/office/drawing/2014/main" id="{1348A364-378D-F515-4291-9BF4CD064260}"/>
              </a:ext>
            </a:extLst>
          </p:cNvPr>
          <p:cNvPicPr>
            <a:picLocks noChangeAspect="1"/>
          </p:cNvPicPr>
          <p:nvPr/>
        </p:nvPicPr>
        <p:blipFill>
          <a:blip r:embed="rId2"/>
          <a:stretch>
            <a:fillRect/>
          </a:stretch>
        </p:blipFill>
        <p:spPr>
          <a:xfrm>
            <a:off x="0" y="873940"/>
            <a:ext cx="7340903" cy="5136937"/>
          </a:xfrm>
          <a:prstGeom prst="rect">
            <a:avLst/>
          </a:prstGeom>
        </p:spPr>
      </p:pic>
    </p:spTree>
    <p:extLst>
      <p:ext uri="{BB962C8B-B14F-4D97-AF65-F5344CB8AC3E}">
        <p14:creationId xmlns:p14="http://schemas.microsoft.com/office/powerpoint/2010/main" val="1558251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3CA5-1C17-FC2E-4D91-9B995011C3B4}"/>
              </a:ext>
            </a:extLst>
          </p:cNvPr>
          <p:cNvSpPr>
            <a:spLocks noGrp="1"/>
          </p:cNvSpPr>
          <p:nvPr>
            <p:ph type="title"/>
          </p:nvPr>
        </p:nvSpPr>
        <p:spPr/>
        <p:txBody>
          <a:bodyPr>
            <a:normAutofit fontScale="90000"/>
          </a:bodyPr>
          <a:lstStyle/>
          <a:p>
            <a:r>
              <a:rPr lang="en-GB"/>
              <a:t>Public transport and infrastructure</a:t>
            </a:r>
          </a:p>
        </p:txBody>
      </p:sp>
      <p:sp>
        <p:nvSpPr>
          <p:cNvPr id="4" name="Text Placeholder 3">
            <a:extLst>
              <a:ext uri="{FF2B5EF4-FFF2-40B4-BE49-F238E27FC236}">
                <a16:creationId xmlns:a16="http://schemas.microsoft.com/office/drawing/2014/main" id="{4DF24CDD-B080-11F9-9830-26201E0C467C}"/>
              </a:ext>
            </a:extLst>
          </p:cNvPr>
          <p:cNvSpPr>
            <a:spLocks noGrp="1"/>
          </p:cNvSpPr>
          <p:nvPr>
            <p:ph type="body" sz="half" idx="2"/>
          </p:nvPr>
        </p:nvSpPr>
        <p:spPr/>
        <p:txBody>
          <a:bodyPr>
            <a:normAutofit/>
          </a:bodyPr>
          <a:lstStyle/>
          <a:p>
            <a:r>
              <a:rPr lang="en-GB" sz="1400"/>
              <a:t>The Big Circle added to the understanding of public transport by building on a discussion from the Small Circle around the confidence of young people to use public transport. Young people who were used to getting lifts from parents were less likely to feel confident traveling by public transport for work. This use and confidence was also impacted by Covid, historically because of lockdowns but also because of ongoing concerns about the safety of confined public spaces.</a:t>
            </a:r>
          </a:p>
          <a:p>
            <a:r>
              <a:rPr lang="en-GB" sz="1400"/>
              <a:t>Another issue they raised was the impact of schemes to make public transport cheaper or free for young people. This was believed to be positive, but it wouldn’t overcome the more impactful issue of the transport being unreliable and therefore untenable for public use.</a:t>
            </a:r>
          </a:p>
        </p:txBody>
      </p:sp>
      <p:pic>
        <p:nvPicPr>
          <p:cNvPr id="5" name="Picture 4">
            <a:extLst>
              <a:ext uri="{FF2B5EF4-FFF2-40B4-BE49-F238E27FC236}">
                <a16:creationId xmlns:a16="http://schemas.microsoft.com/office/drawing/2014/main" id="{3AF2BE4F-B1E7-A5CE-FD48-D604D8502D0B}"/>
              </a:ext>
            </a:extLst>
          </p:cNvPr>
          <p:cNvPicPr>
            <a:picLocks noChangeAspect="1"/>
          </p:cNvPicPr>
          <p:nvPr/>
        </p:nvPicPr>
        <p:blipFill>
          <a:blip r:embed="rId2"/>
          <a:stretch>
            <a:fillRect/>
          </a:stretch>
        </p:blipFill>
        <p:spPr>
          <a:xfrm>
            <a:off x="4942717" y="457200"/>
            <a:ext cx="7048500" cy="5511800"/>
          </a:xfrm>
          <a:prstGeom prst="rect">
            <a:avLst/>
          </a:prstGeom>
        </p:spPr>
      </p:pic>
    </p:spTree>
    <p:extLst>
      <p:ext uri="{BB962C8B-B14F-4D97-AF65-F5344CB8AC3E}">
        <p14:creationId xmlns:p14="http://schemas.microsoft.com/office/powerpoint/2010/main" val="3446688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E8E2B-823E-0D68-B34A-4A9A8F8C957E}"/>
              </a:ext>
            </a:extLst>
          </p:cNvPr>
          <p:cNvSpPr>
            <a:spLocks noGrp="1"/>
          </p:cNvSpPr>
          <p:nvPr>
            <p:ph type="title"/>
          </p:nvPr>
        </p:nvSpPr>
        <p:spPr/>
        <p:txBody>
          <a:bodyPr>
            <a:normAutofit fontScale="90000"/>
          </a:bodyPr>
          <a:lstStyle/>
          <a:p>
            <a:r>
              <a:rPr lang="en-GB"/>
              <a:t>Career support and mentorship</a:t>
            </a:r>
          </a:p>
        </p:txBody>
      </p:sp>
      <p:sp>
        <p:nvSpPr>
          <p:cNvPr id="4" name="Text Placeholder 3">
            <a:extLst>
              <a:ext uri="{FF2B5EF4-FFF2-40B4-BE49-F238E27FC236}">
                <a16:creationId xmlns:a16="http://schemas.microsoft.com/office/drawing/2014/main" id="{0C96A493-6008-365C-AEDF-2470F9B32221}"/>
              </a:ext>
            </a:extLst>
          </p:cNvPr>
          <p:cNvSpPr>
            <a:spLocks noGrp="1"/>
          </p:cNvSpPr>
          <p:nvPr>
            <p:ph type="body" sz="half" idx="2"/>
          </p:nvPr>
        </p:nvSpPr>
        <p:spPr/>
        <p:txBody>
          <a:bodyPr vert="horz" lIns="91440" tIns="45720" rIns="91440" bIns="45720" rtlCol="0" anchor="t">
            <a:normAutofit/>
          </a:bodyPr>
          <a:lstStyle/>
          <a:p>
            <a:r>
              <a:rPr lang="en-GB">
                <a:cs typeface="Rubik"/>
              </a:rPr>
              <a:t>The Big Circle focused on how the support that schools provide to young people is not up to date, not only with the local jobs available, but with the changing nature of careers more widely.</a:t>
            </a:r>
          </a:p>
          <a:p>
            <a:r>
              <a:rPr lang="en-GB">
                <a:cs typeface="Rubik"/>
              </a:rPr>
              <a:t>They also highlighted the impact on young people’s mental health of the pressure to make good decisions early on. They focused on the importance of young people feeling like choices around employment were seen as opportunities rather than constraints.</a:t>
            </a:r>
          </a:p>
        </p:txBody>
      </p:sp>
      <p:pic>
        <p:nvPicPr>
          <p:cNvPr id="10" name="Picture 9">
            <a:extLst>
              <a:ext uri="{FF2B5EF4-FFF2-40B4-BE49-F238E27FC236}">
                <a16:creationId xmlns:a16="http://schemas.microsoft.com/office/drawing/2014/main" id="{7D99BB72-978C-029C-4DAE-B0A7FEB1DB10}"/>
              </a:ext>
            </a:extLst>
          </p:cNvPr>
          <p:cNvPicPr>
            <a:picLocks noChangeAspect="1"/>
          </p:cNvPicPr>
          <p:nvPr/>
        </p:nvPicPr>
        <p:blipFill>
          <a:blip r:embed="rId2"/>
          <a:stretch>
            <a:fillRect/>
          </a:stretch>
        </p:blipFill>
        <p:spPr>
          <a:xfrm>
            <a:off x="727524" y="955869"/>
            <a:ext cx="5980773" cy="4946261"/>
          </a:xfrm>
          <a:prstGeom prst="rect">
            <a:avLst/>
          </a:prstGeom>
        </p:spPr>
      </p:pic>
    </p:spTree>
    <p:extLst>
      <p:ext uri="{BB962C8B-B14F-4D97-AF65-F5344CB8AC3E}">
        <p14:creationId xmlns:p14="http://schemas.microsoft.com/office/powerpoint/2010/main" val="369596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3CA5-1C17-FC2E-4D91-9B995011C3B4}"/>
              </a:ext>
            </a:extLst>
          </p:cNvPr>
          <p:cNvSpPr>
            <a:spLocks noGrp="1"/>
          </p:cNvSpPr>
          <p:nvPr>
            <p:ph type="title"/>
          </p:nvPr>
        </p:nvSpPr>
        <p:spPr/>
        <p:txBody>
          <a:bodyPr>
            <a:normAutofit fontScale="90000"/>
          </a:bodyPr>
          <a:lstStyle/>
          <a:p>
            <a:r>
              <a:rPr lang="en-GB">
                <a:cs typeface="Rubik"/>
              </a:rPr>
              <a:t>Support from peers</a:t>
            </a:r>
            <a:endParaRPr lang="en-GB"/>
          </a:p>
        </p:txBody>
      </p:sp>
      <p:sp>
        <p:nvSpPr>
          <p:cNvPr id="4" name="Text Placeholder 3">
            <a:extLst>
              <a:ext uri="{FF2B5EF4-FFF2-40B4-BE49-F238E27FC236}">
                <a16:creationId xmlns:a16="http://schemas.microsoft.com/office/drawing/2014/main" id="{4DF24CDD-B080-11F9-9830-26201E0C467C}"/>
              </a:ext>
            </a:extLst>
          </p:cNvPr>
          <p:cNvSpPr>
            <a:spLocks noGrp="1"/>
          </p:cNvSpPr>
          <p:nvPr>
            <p:ph type="body" sz="half" idx="2"/>
          </p:nvPr>
        </p:nvSpPr>
        <p:spPr/>
        <p:txBody>
          <a:bodyPr vert="horz" lIns="91440" tIns="45720" rIns="91440" bIns="45720" rtlCol="0" anchor="t">
            <a:normAutofit/>
          </a:bodyPr>
          <a:lstStyle/>
          <a:p>
            <a:r>
              <a:rPr lang="en-GB">
                <a:cs typeface="Rubik"/>
              </a:rPr>
              <a:t>The Big Circle talked about how young people might be connected with others who have experience navigating the system. This was seen to be very important not only for inspiring but connecting young people and ‘opening doors’. Knowing others working in a field could come through volunteering initiatives.</a:t>
            </a:r>
          </a:p>
          <a:p>
            <a:r>
              <a:rPr lang="en-GB">
                <a:cs typeface="Rubik"/>
              </a:rPr>
              <a:t>They also emphasised the importance of representation for SEND young people (seen in module "inspired diversity”).</a:t>
            </a:r>
          </a:p>
        </p:txBody>
      </p:sp>
      <p:pic>
        <p:nvPicPr>
          <p:cNvPr id="5" name="Picture 4">
            <a:extLst>
              <a:ext uri="{FF2B5EF4-FFF2-40B4-BE49-F238E27FC236}">
                <a16:creationId xmlns:a16="http://schemas.microsoft.com/office/drawing/2014/main" id="{ABE9F5BC-9304-A16A-2530-187FB59C9163}"/>
              </a:ext>
            </a:extLst>
          </p:cNvPr>
          <p:cNvPicPr>
            <a:picLocks noChangeAspect="1"/>
          </p:cNvPicPr>
          <p:nvPr/>
        </p:nvPicPr>
        <p:blipFill>
          <a:blip r:embed="rId2"/>
          <a:stretch>
            <a:fillRect/>
          </a:stretch>
        </p:blipFill>
        <p:spPr>
          <a:xfrm>
            <a:off x="5699491" y="849663"/>
            <a:ext cx="5443776" cy="4774302"/>
          </a:xfrm>
          <a:prstGeom prst="rect">
            <a:avLst/>
          </a:prstGeom>
        </p:spPr>
      </p:pic>
    </p:spTree>
    <p:extLst>
      <p:ext uri="{BB962C8B-B14F-4D97-AF65-F5344CB8AC3E}">
        <p14:creationId xmlns:p14="http://schemas.microsoft.com/office/powerpoint/2010/main" val="735853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DDCC5-0C7A-9DE3-0266-12581359B042}"/>
              </a:ext>
            </a:extLst>
          </p:cNvPr>
          <p:cNvSpPr>
            <a:spLocks noGrp="1"/>
          </p:cNvSpPr>
          <p:nvPr>
            <p:ph type="title"/>
          </p:nvPr>
        </p:nvSpPr>
        <p:spPr/>
        <p:txBody>
          <a:bodyPr/>
          <a:lstStyle/>
          <a:p>
            <a:r>
              <a:rPr lang="en-GB"/>
              <a:t>Inspired diversity</a:t>
            </a:r>
          </a:p>
        </p:txBody>
      </p:sp>
      <p:sp>
        <p:nvSpPr>
          <p:cNvPr id="4" name="Text Placeholder 3">
            <a:extLst>
              <a:ext uri="{FF2B5EF4-FFF2-40B4-BE49-F238E27FC236}">
                <a16:creationId xmlns:a16="http://schemas.microsoft.com/office/drawing/2014/main" id="{BDA5D6A4-7517-14DC-BC35-2FED96BB1ADF}"/>
              </a:ext>
            </a:extLst>
          </p:cNvPr>
          <p:cNvSpPr>
            <a:spLocks noGrp="1"/>
          </p:cNvSpPr>
          <p:nvPr>
            <p:ph type="body" sz="half" idx="2"/>
          </p:nvPr>
        </p:nvSpPr>
        <p:spPr/>
        <p:txBody>
          <a:bodyPr vert="horz" lIns="91440" tIns="45720" rIns="91440" bIns="45720" rtlCol="0" anchor="t">
            <a:normAutofit/>
          </a:bodyPr>
          <a:lstStyle/>
          <a:p>
            <a:r>
              <a:rPr lang="en-GB" sz="1400">
                <a:cs typeface="Rubik"/>
              </a:rPr>
              <a:t>The Small Circle provided feedback on the part of the system map about diversity. This included broadening it out beyond just racial or ethnic diversity to include diversity in multiple ways. In particular, one young person mentioned an experience of their friend and disability.</a:t>
            </a:r>
          </a:p>
          <a:p>
            <a:r>
              <a:rPr lang="en-GB" sz="1400">
                <a:cs typeface="Rubik"/>
              </a:rPr>
              <a:t>Small Circle members agreed that diversity along one area would translate to other areas (e.g. a disabled person feeling more inspired to work somewhere that was more ethnically diverse).</a:t>
            </a:r>
          </a:p>
          <a:p>
            <a:r>
              <a:rPr lang="en-GB" sz="1400">
                <a:cs typeface="Rubik"/>
              </a:rPr>
              <a:t>This relates to the discussion in the Big Circle about the importance of SEND young people feeling like a workplace was representative of people like them.</a:t>
            </a:r>
          </a:p>
        </p:txBody>
      </p:sp>
      <p:pic>
        <p:nvPicPr>
          <p:cNvPr id="6" name="Picture 5">
            <a:extLst>
              <a:ext uri="{FF2B5EF4-FFF2-40B4-BE49-F238E27FC236}">
                <a16:creationId xmlns:a16="http://schemas.microsoft.com/office/drawing/2014/main" id="{C4F7C488-FD2D-A086-129F-7466057C95E0}"/>
              </a:ext>
            </a:extLst>
          </p:cNvPr>
          <p:cNvPicPr>
            <a:picLocks noChangeAspect="1"/>
          </p:cNvPicPr>
          <p:nvPr/>
        </p:nvPicPr>
        <p:blipFill>
          <a:blip r:embed="rId2"/>
          <a:stretch>
            <a:fillRect/>
          </a:stretch>
        </p:blipFill>
        <p:spPr>
          <a:xfrm>
            <a:off x="705580" y="706367"/>
            <a:ext cx="5537200" cy="5105400"/>
          </a:xfrm>
          <a:prstGeom prst="rect">
            <a:avLst/>
          </a:prstGeom>
        </p:spPr>
      </p:pic>
    </p:spTree>
    <p:extLst>
      <p:ext uri="{BB962C8B-B14F-4D97-AF65-F5344CB8AC3E}">
        <p14:creationId xmlns:p14="http://schemas.microsoft.com/office/powerpoint/2010/main" val="3323606860"/>
      </p:ext>
    </p:extLst>
  </p:cSld>
  <p:clrMapOvr>
    <a:masterClrMapping/>
  </p:clrMapOvr>
</p:sld>
</file>

<file path=ppt/theme/theme1.xml><?xml version="1.0" encoding="utf-8"?>
<a:theme xmlns:a="http://schemas.openxmlformats.org/drawingml/2006/main" name="Default Theme">
  <a:themeElements>
    <a:clrScheme name="000000">
      <a:dk1>
        <a:srgbClr val="000000"/>
      </a:dk1>
      <a:lt1>
        <a:srgbClr val="FFFFFF"/>
      </a:lt1>
      <a:dk2>
        <a:srgbClr val="FFFFFF"/>
      </a:dk2>
      <a:lt2>
        <a:srgbClr val="9791C6"/>
      </a:lt2>
      <a:accent1>
        <a:srgbClr val="A6E04C"/>
      </a:accent1>
      <a:accent2>
        <a:srgbClr val="E28DA1"/>
      </a:accent2>
      <a:accent3>
        <a:srgbClr val="499DDD"/>
      </a:accent3>
      <a:accent4>
        <a:srgbClr val="FAD36C"/>
      </a:accent4>
      <a:accent5>
        <a:srgbClr val="9DBF30"/>
      </a:accent5>
      <a:accent6>
        <a:srgbClr val="BB0D73"/>
      </a:accent6>
      <a:hlink>
        <a:srgbClr val="00A3C5"/>
      </a:hlink>
      <a:folHlink>
        <a:srgbClr val="BC0D7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 id="{D210AFB2-A6FF-2146-8D06-91EE02F84535}" vid="{DCAE542A-DAE9-FE48-8174-6A43CC536697}"/>
    </a:ext>
  </a:extLst>
</a:theme>
</file>

<file path=ppt/theme/theme2.xml><?xml version="1.0" encoding="utf-8"?>
<a:theme xmlns:a="http://schemas.openxmlformats.org/drawingml/2006/main" name="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ank with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A42B449263D684B9B2A520C56DC7298" ma:contentTypeVersion="20" ma:contentTypeDescription="Create a new document." ma:contentTypeScope="" ma:versionID="cacf51f189940cb6380c8d0106b81466">
  <xsd:schema xmlns:xsd="http://www.w3.org/2001/XMLSchema" xmlns:xs="http://www.w3.org/2001/XMLSchema" xmlns:p="http://schemas.microsoft.com/office/2006/metadata/properties" xmlns:ns2="3867f02f-5935-4968-bf68-4ab65cdeaab6" xmlns:ns3="aee1fca7-d7e7-4b0e-8317-05996a701c0b" targetNamespace="http://schemas.microsoft.com/office/2006/metadata/properties" ma:root="true" ma:fieldsID="ec598558d0bfdc394f45578f0f17ea78" ns2:_="" ns3:_="">
    <xsd:import namespace="3867f02f-5935-4968-bf68-4ab65cdeaab6"/>
    <xsd:import namespace="aee1fca7-d7e7-4b0e-8317-05996a701c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3:TaxCatchAll" minOccurs="0"/>
                <xsd:element ref="ns2:lcf76f155ced4ddcb4097134ff3c332f"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7f02f-5935-4968-bf68-4ab65cdeaa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91a767e-62be-4b6e-a5c4-6fcd9d03ce18"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e1fca7-d7e7-4b0e-8317-05996a701c0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57b3fbc-b32c-4cb4-ad05-700d69117671}" ma:internalName="TaxCatchAll" ma:showField="CatchAllData" ma:web="aee1fca7-d7e7-4b0e-8317-05996a701c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5C9E02-45F7-4F2D-A010-0DFC648484A6}">
  <ds:schemaRefs>
    <ds:schemaRef ds:uri="http://schemas.microsoft.com/sharepoint/v3/contenttype/forms"/>
  </ds:schemaRefs>
</ds:datastoreItem>
</file>

<file path=customXml/itemProps2.xml><?xml version="1.0" encoding="utf-8"?>
<ds:datastoreItem xmlns:ds="http://schemas.openxmlformats.org/officeDocument/2006/customXml" ds:itemID="{ADD37FE1-7700-480E-9618-FB8B478A33FB}">
  <ds:schemaRefs>
    <ds:schemaRef ds:uri="3867f02f-5935-4968-bf68-4ab65cdeaab6"/>
    <ds:schemaRef ds:uri="aee1fca7-d7e7-4b0e-8317-05996a701c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1271</Words>
  <Application>Microsoft Macintosh PowerPoint</Application>
  <PresentationFormat>Widescreen</PresentationFormat>
  <Paragraphs>48</Paragraphs>
  <Slides>15</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15</vt:i4>
      </vt:variant>
    </vt:vector>
  </HeadingPairs>
  <TitlesOfParts>
    <vt:vector size="21" baseType="lpstr">
      <vt:lpstr>Arial</vt:lpstr>
      <vt:lpstr>Calibri</vt:lpstr>
      <vt:lpstr>Rubik</vt:lpstr>
      <vt:lpstr>Default Theme</vt:lpstr>
      <vt:lpstr>Blank</vt:lpstr>
      <vt:lpstr>Blank with logo</vt:lpstr>
      <vt:lpstr>Big Circle update on systems</vt:lpstr>
      <vt:lpstr>How might we help young people, families and other key people in their community to build stronger relationships to support young people's mental health and wellbeing?</vt:lpstr>
      <vt:lpstr>PowerPoint Presentation</vt:lpstr>
      <vt:lpstr>Support and care</vt:lpstr>
      <vt:lpstr>Learning self-care</vt:lpstr>
      <vt:lpstr>Understanding and awareness</vt:lpstr>
      <vt:lpstr>Social media</vt:lpstr>
      <vt:lpstr>How might we inspire, support and connect young people to a diverse range of opportunities, jobs and careers?</vt:lpstr>
      <vt:lpstr>PowerPoint Presentation</vt:lpstr>
      <vt:lpstr>Employers valuing diverse skillsets</vt:lpstr>
      <vt:lpstr>Competing interests</vt:lpstr>
      <vt:lpstr>Public transport and infrastructure</vt:lpstr>
      <vt:lpstr>Career support and mentorship</vt:lpstr>
      <vt:lpstr>Support from peers</vt:lpstr>
      <vt:lpstr>Inspired diversity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Leanne Freeman</dc:creator>
  <cp:lastModifiedBy>Cristina Preece</cp:lastModifiedBy>
  <cp:revision>2</cp:revision>
  <cp:lastPrinted>2024-03-05T11:09:41Z</cp:lastPrinted>
  <dcterms:created xsi:type="dcterms:W3CDTF">2023-11-28T09:25:26Z</dcterms:created>
  <dcterms:modified xsi:type="dcterms:W3CDTF">2024-08-12T11:35:16Z</dcterms:modified>
</cp:coreProperties>
</file>