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[ENTER SHORT TITLE IN THIS BOX – no more than 2 lines, </a:t>
            </a:r>
            <a:br>
              <a:rPr lang="en-GB" sz="2800" b="1" dirty="0">
                <a:solidFill>
                  <a:schemeClr val="bg1"/>
                </a:solidFill>
              </a:rPr>
            </a:br>
            <a:r>
              <a:rPr lang="en-GB" sz="2800" b="1" dirty="0">
                <a:solidFill>
                  <a:schemeClr val="bg1"/>
                </a:solidFill>
              </a:rPr>
              <a:t>minimum font size 24pt]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448" y="1085673"/>
            <a:ext cx="118451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chemeClr val="bg1"/>
                </a:solidFill>
              </a:rPr>
              <a:t>AIM</a:t>
            </a:r>
            <a:r>
              <a:rPr lang="en-GB" sz="1700" dirty="0">
                <a:solidFill>
                  <a:schemeClr val="bg1"/>
                </a:solidFill>
              </a:rPr>
              <a:t>: </a:t>
            </a:r>
            <a:r>
              <a:rPr lang="en-US" sz="17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Evaluate association of early postoperative </a:t>
            </a:r>
            <a:r>
              <a:rPr lang="en-US" sz="1700" dirty="0">
                <a:solidFill>
                  <a:schemeClr val="bg1"/>
                </a:solidFill>
                <a:effectLst/>
                <a:ea typeface="MS Mincho" panose="02020609040205080304" pitchFamily="49" charset="-128"/>
              </a:rPr>
              <a:t>urinary c-c motif chemokine ligand 14 (</a:t>
            </a:r>
            <a:r>
              <a:rPr lang="en-US" sz="17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CCL14) and persistent severe acute kidney injury (AKI) in pediatric post-cardiac surgery patients.</a:t>
            </a:r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694262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Brandewie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700" b="1" dirty="0">
                <a:solidFill>
                  <a:schemeClr val="bg1"/>
                </a:solidFill>
              </a:rPr>
              <a:t>CONCLUSION</a:t>
            </a:r>
            <a:r>
              <a:rPr lang="en-GB" sz="1700" dirty="0">
                <a:solidFill>
                  <a:schemeClr val="bg1"/>
                </a:solidFill>
              </a:rPr>
              <a:t>: In post cardiac surgery </a:t>
            </a:r>
            <a:r>
              <a:rPr lang="en-GB" sz="1700" dirty="0" err="1">
                <a:solidFill>
                  <a:schemeClr val="bg1"/>
                </a:solidFill>
              </a:rPr>
              <a:t>pediatric</a:t>
            </a:r>
            <a:r>
              <a:rPr lang="en-GB" sz="1700" dirty="0">
                <a:solidFill>
                  <a:schemeClr val="bg1"/>
                </a:solidFill>
              </a:rPr>
              <a:t> patients, persistent severe AKI was associated with prolonged CICU and hospital length of stay but there was no difference in </a:t>
            </a:r>
            <a:r>
              <a:rPr lang="en-US" sz="17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CCL14 levels compared to those without AKI. Future studies are needed to evaluate use of CCL14 for predicting persistent severe AKI.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F57F5F97-AC47-457A-6E75-3B0E77191933}"/>
              </a:ext>
            </a:extLst>
          </p:cNvPr>
          <p:cNvSpPr/>
          <p:nvPr/>
        </p:nvSpPr>
        <p:spPr>
          <a:xfrm>
            <a:off x="857086" y="2902873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455D12EA-4E6E-220E-2CC5-D072A4CF5A57}"/>
              </a:ext>
            </a:extLst>
          </p:cNvPr>
          <p:cNvSpPr/>
          <p:nvPr/>
        </p:nvSpPr>
        <p:spPr>
          <a:xfrm>
            <a:off x="2758449" y="217401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1F6A6381-23A4-624B-59E3-BE079810D0F2}"/>
              </a:ext>
            </a:extLst>
          </p:cNvPr>
          <p:cNvSpPr/>
          <p:nvPr/>
        </p:nvSpPr>
        <p:spPr>
          <a:xfrm>
            <a:off x="2756819" y="395367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96A3EE-3746-BBBB-17C8-897DFAABEC3B}"/>
              </a:ext>
            </a:extLst>
          </p:cNvPr>
          <p:cNvSpPr/>
          <p:nvPr/>
        </p:nvSpPr>
        <p:spPr>
          <a:xfrm>
            <a:off x="246071" y="4057208"/>
            <a:ext cx="1735313" cy="913638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257 post-bypass patients &lt; 18 years old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50CE3-71A4-7001-3D4D-1B571B8BFB0B}"/>
              </a:ext>
            </a:extLst>
          </p:cNvPr>
          <p:cNvSpPr/>
          <p:nvPr/>
        </p:nvSpPr>
        <p:spPr>
          <a:xfrm>
            <a:off x="3436045" y="2264620"/>
            <a:ext cx="1735313" cy="868686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296DC0"/>
                </a:solidFill>
              </a:rPr>
              <a:t>14 patients with persistent severe AKI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BA6590-63B2-841A-2213-830D4C2A9E87}"/>
              </a:ext>
            </a:extLst>
          </p:cNvPr>
          <p:cNvSpPr/>
          <p:nvPr/>
        </p:nvSpPr>
        <p:spPr>
          <a:xfrm>
            <a:off x="3439021" y="4182606"/>
            <a:ext cx="1735313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27 patients without AKI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CD64A91-D6FE-03DE-509A-DCB9FE556729}"/>
              </a:ext>
            </a:extLst>
          </p:cNvPr>
          <p:cNvCxnSpPr>
            <a:cxnSpLocks/>
          </p:cNvCxnSpPr>
          <p:nvPr/>
        </p:nvCxnSpPr>
        <p:spPr>
          <a:xfrm flipV="1">
            <a:off x="1651404" y="2655857"/>
            <a:ext cx="903368" cy="770816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96C51BA-C57F-1539-9B24-52EE6DAE4D2B}"/>
              </a:ext>
            </a:extLst>
          </p:cNvPr>
          <p:cNvCxnSpPr>
            <a:cxnSpLocks/>
          </p:cNvCxnSpPr>
          <p:nvPr/>
        </p:nvCxnSpPr>
        <p:spPr>
          <a:xfrm>
            <a:off x="1668547" y="3416183"/>
            <a:ext cx="903368" cy="910144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1B94C54-05BB-7D95-885C-A93F456974B2}"/>
              </a:ext>
            </a:extLst>
          </p:cNvPr>
          <p:cNvCxnSpPr>
            <a:cxnSpLocks/>
          </p:cNvCxnSpPr>
          <p:nvPr/>
        </p:nvCxnSpPr>
        <p:spPr>
          <a:xfrm>
            <a:off x="5341055" y="2698963"/>
            <a:ext cx="825277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C6CF194-9BC3-B104-33BF-7DA345A3EEF5}"/>
              </a:ext>
            </a:extLst>
          </p:cNvPr>
          <p:cNvSpPr/>
          <p:nvPr/>
        </p:nvSpPr>
        <p:spPr>
          <a:xfrm>
            <a:off x="6356192" y="2173504"/>
            <a:ext cx="1728385" cy="1027491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Longer CICU and hospital length of stay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F19E587-1E0D-C193-FC88-265642D16B73}"/>
              </a:ext>
            </a:extLst>
          </p:cNvPr>
          <p:cNvCxnSpPr>
            <a:cxnSpLocks/>
          </p:cNvCxnSpPr>
          <p:nvPr/>
        </p:nvCxnSpPr>
        <p:spPr>
          <a:xfrm>
            <a:off x="5361218" y="3128544"/>
            <a:ext cx="747920" cy="858741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203FF82-8E86-A12B-D9F5-A2A5C2FAE62E}"/>
              </a:ext>
            </a:extLst>
          </p:cNvPr>
          <p:cNvCxnSpPr>
            <a:cxnSpLocks/>
          </p:cNvCxnSpPr>
          <p:nvPr/>
        </p:nvCxnSpPr>
        <p:spPr>
          <a:xfrm>
            <a:off x="5361218" y="4570001"/>
            <a:ext cx="814879" cy="15479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5A81893-7786-F913-340E-2BA1DB18E2A8}"/>
              </a:ext>
            </a:extLst>
          </p:cNvPr>
          <p:cNvSpPr/>
          <p:nvPr/>
        </p:nvSpPr>
        <p:spPr>
          <a:xfrm>
            <a:off x="6356192" y="4003394"/>
            <a:ext cx="1728385" cy="114869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No difference in CCL14 levels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6557207-92B2-0FD0-BB7C-08EB92F42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476" y="2086830"/>
            <a:ext cx="3879403" cy="2780396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3A94EB2E-ED07-3040-7E81-C070F6594DF1}"/>
              </a:ext>
            </a:extLst>
          </p:cNvPr>
          <p:cNvSpPr/>
          <p:nvPr/>
        </p:nvSpPr>
        <p:spPr>
          <a:xfrm>
            <a:off x="8564880" y="4970846"/>
            <a:ext cx="3453671" cy="604451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rgbClr val="65AA00"/>
                </a:solidFill>
              </a:rPr>
              <a:t>Box and whiskers plot demonstrating the distribution of urine CCL14 between persistent severe AKI and no AKI patients. 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3076</TotalTime>
  <Words>159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MS Mincho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Brandewie, Katie Lyn</cp:lastModifiedBy>
  <cp:revision>62</cp:revision>
  <dcterms:created xsi:type="dcterms:W3CDTF">2019-06-13T12:30:18Z</dcterms:created>
  <dcterms:modified xsi:type="dcterms:W3CDTF">2024-08-11T16:07:43Z</dcterms:modified>
</cp:coreProperties>
</file>