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7" r:id="rId3"/>
  </p:sldIdLst>
  <p:sldSz cx="6858000" cy="9144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462" autoAdjust="0"/>
    <p:restoredTop sz="96830" autoAdjust="0"/>
  </p:normalViewPr>
  <p:slideViewPr>
    <p:cSldViewPr>
      <p:cViewPr>
        <p:scale>
          <a:sx n="130" d="100"/>
          <a:sy n="130" d="100"/>
        </p:scale>
        <p:origin x="1536" y="-181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E0105-BF0F-40B3-B683-A3C47D68F5D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0596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3D536-A5D0-474F-8063-8095E7B1023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6956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F22FCC-675A-4C1E-8990-5DCCE65F400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5658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6050F-3D25-45A2-BA44-7002FD9A9DB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204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DBFDD-E568-47CB-8462-B50A6D75633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525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FDCFD-9680-4A72-AA94-F58248DDC79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7775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D5C4D-AF1B-40DA-9F1E-64EE647E984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23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8213F-EBF2-4334-93B6-D065D65DD77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9165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2B78E5-0B0A-4B80-8282-BF256343F04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3251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B0EBB-D016-48D7-8C9E-C589ADD045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9159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877B85-049B-4BDA-9761-76EBC321032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6766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A62768B-DBE9-457D-842F-457BD079BB6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23813" y="34925"/>
            <a:ext cx="216277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000" b="1" dirty="0" smtClean="0"/>
              <a:t>Additional File 1</a:t>
            </a:r>
            <a:endParaRPr lang="de-DE" sz="2000" b="1" dirty="0"/>
          </a:p>
        </p:txBody>
      </p:sp>
      <p:sp>
        <p:nvSpPr>
          <p:cNvPr id="19" name="Textfeld 18"/>
          <p:cNvSpPr txBox="1"/>
          <p:nvPr/>
        </p:nvSpPr>
        <p:spPr>
          <a:xfrm>
            <a:off x="3029686" y="921078"/>
            <a:ext cx="811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600" dirty="0" smtClean="0"/>
              <a:t>WE-68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2948060" y="3657382"/>
            <a:ext cx="9813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600" dirty="0" smtClean="0"/>
              <a:t>SK-ES-1</a:t>
            </a:r>
          </a:p>
        </p:txBody>
      </p:sp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9055096"/>
              </p:ext>
            </p:extLst>
          </p:nvPr>
        </p:nvGraphicFramePr>
        <p:xfrm>
          <a:off x="737040" y="612376"/>
          <a:ext cx="3772080" cy="5399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98" name="Graph" r:id="rId3" imgW="2901600" imgH="4153680" progId="Origin95.Graph">
                  <p:embed/>
                </p:oleObj>
              </mc:Choice>
              <mc:Fallback>
                <p:oleObj name="Graph" r:id="rId3" imgW="2901600" imgH="4153680" progId="Origin95.Graph">
                  <p:embed/>
                  <p:pic>
                    <p:nvPicPr>
                      <p:cNvPr id="10" name="Objekt 9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37040" y="612376"/>
                        <a:ext cx="3772080" cy="5399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8054076"/>
              </p:ext>
            </p:extLst>
          </p:nvPr>
        </p:nvGraphicFramePr>
        <p:xfrm>
          <a:off x="3473344" y="611560"/>
          <a:ext cx="3772080" cy="5399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599" name="Graph" r:id="rId5" imgW="2901600" imgH="4153680" progId="Origin95.Graph">
                  <p:embed/>
                </p:oleObj>
              </mc:Choice>
              <mc:Fallback>
                <p:oleObj name="Graph" r:id="rId5" imgW="2901600" imgH="4153680" progId="Origin95.Graph">
                  <p:embed/>
                  <p:pic>
                    <p:nvPicPr>
                      <p:cNvPr id="11" name="Objekt 10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73344" y="611560"/>
                        <a:ext cx="3772080" cy="5399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k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0200427"/>
              </p:ext>
            </p:extLst>
          </p:nvPr>
        </p:nvGraphicFramePr>
        <p:xfrm>
          <a:off x="737040" y="3348680"/>
          <a:ext cx="3772080" cy="5399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00" name="Graph" r:id="rId7" imgW="2901600" imgH="4153680" progId="Origin95.Graph">
                  <p:embed/>
                </p:oleObj>
              </mc:Choice>
              <mc:Fallback>
                <p:oleObj name="Graph" r:id="rId7" imgW="2901600" imgH="4153680" progId="Origin95.Graph">
                  <p:embed/>
                  <p:pic>
                    <p:nvPicPr>
                      <p:cNvPr id="14" name="Objekt 13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37040" y="3348680"/>
                        <a:ext cx="3772080" cy="5399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k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8537644"/>
              </p:ext>
            </p:extLst>
          </p:nvPr>
        </p:nvGraphicFramePr>
        <p:xfrm>
          <a:off x="3473344" y="3347864"/>
          <a:ext cx="3772080" cy="5399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01" name="Graph" r:id="rId9" imgW="2901600" imgH="4153680" progId="Origin95.Graph">
                  <p:embed/>
                </p:oleObj>
              </mc:Choice>
              <mc:Fallback>
                <p:oleObj name="Graph" r:id="rId9" imgW="2901600" imgH="4153680" progId="Origin95.Graph">
                  <p:embed/>
                  <p:pic>
                    <p:nvPicPr>
                      <p:cNvPr id="15" name="Objekt 14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473344" y="3347864"/>
                        <a:ext cx="3772080" cy="5399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feld 20"/>
          <p:cNvSpPr txBox="1"/>
          <p:nvPr/>
        </p:nvSpPr>
        <p:spPr>
          <a:xfrm>
            <a:off x="4005064" y="7956376"/>
            <a:ext cx="1976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/>
              <a:t>See next page for caption.</a:t>
            </a:r>
            <a:endParaRPr lang="en-GB" sz="1200" dirty="0">
              <a:latin typeface="+mn-lt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917382" y="746284"/>
            <a:ext cx="3513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b="1" dirty="0" smtClean="0"/>
              <a:t>A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17916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422020"/>
              </p:ext>
            </p:extLst>
          </p:nvPr>
        </p:nvGraphicFramePr>
        <p:xfrm>
          <a:off x="736853" y="3348680"/>
          <a:ext cx="3772267" cy="5399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98" name="Graph" r:id="rId3" imgW="7254360" imgH="10384200" progId="Origin95.Graph">
                  <p:embed/>
                </p:oleObj>
              </mc:Choice>
              <mc:Fallback>
                <p:oleObj name="Graph" r:id="rId3" imgW="7254360" imgH="10384200" progId="Origin95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36853" y="3348680"/>
                        <a:ext cx="3772267" cy="5399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k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8683003"/>
              </p:ext>
            </p:extLst>
          </p:nvPr>
        </p:nvGraphicFramePr>
        <p:xfrm>
          <a:off x="3473157" y="3348680"/>
          <a:ext cx="3772267" cy="5399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99" name="Graph" r:id="rId5" imgW="7254360" imgH="10384200" progId="Origin95.Graph">
                  <p:embed/>
                </p:oleObj>
              </mc:Choice>
              <mc:Fallback>
                <p:oleObj name="Graph" r:id="rId5" imgW="7254360" imgH="10384200" progId="Origin95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73157" y="3348680"/>
                        <a:ext cx="3772267" cy="5399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23813" y="34925"/>
            <a:ext cx="216277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sz="2000" b="1" dirty="0" smtClean="0"/>
              <a:t>Additional File </a:t>
            </a:r>
            <a:r>
              <a:rPr lang="de-DE" sz="2000" b="1" dirty="0" smtClean="0"/>
              <a:t>1</a:t>
            </a:r>
            <a:endParaRPr lang="de-DE" sz="2000" b="1" dirty="0"/>
          </a:p>
        </p:txBody>
      </p:sp>
      <p:sp>
        <p:nvSpPr>
          <p:cNvPr id="19" name="Textfeld 18"/>
          <p:cNvSpPr txBox="1"/>
          <p:nvPr/>
        </p:nvSpPr>
        <p:spPr>
          <a:xfrm>
            <a:off x="3029686" y="921078"/>
            <a:ext cx="811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600" dirty="0" smtClean="0"/>
              <a:t>WE-68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2948060" y="3657382"/>
            <a:ext cx="9813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600" dirty="0" smtClean="0"/>
              <a:t>SK-ES-1</a:t>
            </a:r>
          </a:p>
        </p:txBody>
      </p:sp>
      <p:sp>
        <p:nvSpPr>
          <p:cNvPr id="21" name="Textfeld 20"/>
          <p:cNvSpPr txBox="1"/>
          <p:nvPr/>
        </p:nvSpPr>
        <p:spPr>
          <a:xfrm>
            <a:off x="1052736" y="6549315"/>
            <a:ext cx="48965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latin typeface="+mn-lt"/>
              </a:rPr>
              <a:t>Figure </a:t>
            </a:r>
            <a:r>
              <a:rPr lang="en-GB" sz="1200" b="1" dirty="0" smtClean="0">
                <a:latin typeface="+mn-lt"/>
              </a:rPr>
              <a:t>S1</a:t>
            </a:r>
            <a:r>
              <a:rPr lang="en-GB" sz="1200" dirty="0" smtClean="0">
                <a:latin typeface="+mn-lt"/>
              </a:rPr>
              <a:t> </a:t>
            </a:r>
            <a:r>
              <a:rPr lang="en-GB" sz="1200" dirty="0" smtClean="0"/>
              <a:t>Effects </a:t>
            </a:r>
            <a:r>
              <a:rPr lang="en-GB" sz="1200" dirty="0"/>
              <a:t>of </a:t>
            </a:r>
            <a:r>
              <a:rPr lang="en-GB" sz="1200" dirty="0" smtClean="0"/>
              <a:t>PARP inhibitors and </a:t>
            </a:r>
            <a:r>
              <a:rPr lang="en-GB" sz="1200" dirty="0" err="1" smtClean="0"/>
              <a:t>adavosertib</a:t>
            </a:r>
            <a:r>
              <a:rPr lang="en-GB" sz="1200" dirty="0" smtClean="0"/>
              <a:t> in Ewing’s sarcoma </a:t>
            </a:r>
            <a:r>
              <a:rPr lang="en-GB" sz="1200" dirty="0"/>
              <a:t>cells. </a:t>
            </a:r>
            <a:r>
              <a:rPr lang="en-GB" sz="1200" dirty="0" smtClean="0"/>
              <a:t>Cells were </a:t>
            </a:r>
            <a:r>
              <a:rPr lang="en-GB" sz="1200" dirty="0"/>
              <a:t>exposed to </a:t>
            </a:r>
            <a:r>
              <a:rPr lang="en-GB" sz="1200" dirty="0" smtClean="0"/>
              <a:t>drugs for 48 h</a:t>
            </a:r>
            <a:r>
              <a:rPr lang="en-GB" sz="1200" dirty="0"/>
              <a:t>. </a:t>
            </a:r>
            <a:r>
              <a:rPr lang="en-GB" sz="1200" dirty="0" smtClean="0"/>
              <a:t>(</a:t>
            </a:r>
            <a:r>
              <a:rPr lang="en-GB" sz="1200" b="1" dirty="0" smtClean="0"/>
              <a:t>A</a:t>
            </a:r>
            <a:r>
              <a:rPr lang="en-GB" sz="1200" dirty="0" smtClean="0"/>
              <a:t>) Cell </a:t>
            </a:r>
            <a:r>
              <a:rPr lang="en-GB" sz="1200" dirty="0"/>
              <a:t>death </a:t>
            </a:r>
            <a:r>
              <a:rPr lang="en-GB" sz="1200" dirty="0" smtClean="0"/>
              <a:t>and (</a:t>
            </a:r>
            <a:r>
              <a:rPr lang="en-GB" sz="1200" b="1" dirty="0" smtClean="0"/>
              <a:t>B</a:t>
            </a:r>
            <a:r>
              <a:rPr lang="en-GB" sz="1200" dirty="0" smtClean="0"/>
              <a:t>) </a:t>
            </a:r>
            <a:r>
              <a:rPr lang="en-GB" sz="1200" dirty="0" err="1" smtClean="0">
                <a:latin typeface="Symbol" panose="05050102010706020507" pitchFamily="18" charset="2"/>
              </a:rPr>
              <a:t>Dy</a:t>
            </a:r>
            <a:r>
              <a:rPr lang="en-GB" sz="1200" baseline="-25000" dirty="0" err="1" smtClean="0"/>
              <a:t>m</a:t>
            </a:r>
            <a:r>
              <a:rPr lang="en-GB" sz="1200" dirty="0" smtClean="0"/>
              <a:t> </a:t>
            </a:r>
            <a:r>
              <a:rPr lang="en-GB" sz="1200" dirty="0"/>
              <a:t>l</a:t>
            </a:r>
            <a:r>
              <a:rPr lang="en-GB" sz="1200" dirty="0" smtClean="0"/>
              <a:t>oss  were </a:t>
            </a:r>
            <a:r>
              <a:rPr lang="en-GB" sz="1200" dirty="0"/>
              <a:t>determined by flow-</a:t>
            </a:r>
            <a:r>
              <a:rPr lang="en-GB" sz="1200" dirty="0" err="1"/>
              <a:t>cytometric</a:t>
            </a:r>
            <a:r>
              <a:rPr lang="en-GB" sz="1200" dirty="0"/>
              <a:t> analysis </a:t>
            </a:r>
            <a:r>
              <a:rPr lang="en-GB" sz="1200" dirty="0" smtClean="0"/>
              <a:t>of </a:t>
            </a:r>
            <a:r>
              <a:rPr lang="en-GB" sz="1200" dirty="0" err="1"/>
              <a:t>propidium</a:t>
            </a:r>
            <a:r>
              <a:rPr lang="en-GB" sz="1200" dirty="0"/>
              <a:t> iodide </a:t>
            </a:r>
            <a:r>
              <a:rPr lang="en-GB" sz="1200" dirty="0" smtClean="0"/>
              <a:t>uptake and </a:t>
            </a:r>
            <a:r>
              <a:rPr lang="en-GB" sz="1200" dirty="0" smtClean="0"/>
              <a:t>DiOC</a:t>
            </a:r>
            <a:r>
              <a:rPr lang="en-GB" sz="1200" baseline="-25000" dirty="0" smtClean="0"/>
              <a:t>6</a:t>
            </a:r>
            <a:r>
              <a:rPr lang="en-GB" sz="1200" dirty="0" smtClean="0"/>
              <a:t>(3</a:t>
            </a:r>
            <a:r>
              <a:rPr lang="en-GB" sz="1200" dirty="0" smtClean="0"/>
              <a:t>) </a:t>
            </a:r>
            <a:r>
              <a:rPr lang="en-GB" sz="1200" dirty="0" smtClean="0"/>
              <a:t>staining, respectively. </a:t>
            </a:r>
            <a:r>
              <a:rPr lang="en-GB" sz="1200" dirty="0" smtClean="0"/>
              <a:t>Means </a:t>
            </a:r>
            <a:r>
              <a:rPr lang="en-GB" sz="1200" dirty="0"/>
              <a:t>± SEM of each three </a:t>
            </a:r>
            <a:r>
              <a:rPr lang="en-GB" sz="1200" dirty="0" smtClean="0"/>
              <a:t>independent </a:t>
            </a:r>
            <a:r>
              <a:rPr lang="en-GB" sz="1200" dirty="0"/>
              <a:t>measurements are </a:t>
            </a:r>
            <a:r>
              <a:rPr lang="en-GB" sz="1200" dirty="0" smtClean="0"/>
              <a:t>shown.</a:t>
            </a:r>
            <a:endParaRPr lang="en-GB" sz="1200" dirty="0">
              <a:latin typeface="+mn-lt"/>
            </a:endParaRPr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2013138"/>
              </p:ext>
            </p:extLst>
          </p:nvPr>
        </p:nvGraphicFramePr>
        <p:xfrm>
          <a:off x="736702" y="611560"/>
          <a:ext cx="3772418" cy="540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00" name="Graph" r:id="rId7" imgW="7254360" imgH="10384200" progId="Origin95.Graph">
                  <p:embed/>
                </p:oleObj>
              </mc:Choice>
              <mc:Fallback>
                <p:oleObj name="Graph" r:id="rId7" imgW="7254360" imgH="10384200" progId="Origin95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36702" y="611560"/>
                        <a:ext cx="3772418" cy="540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4242373"/>
              </p:ext>
            </p:extLst>
          </p:nvPr>
        </p:nvGraphicFramePr>
        <p:xfrm>
          <a:off x="3473157" y="611560"/>
          <a:ext cx="3772267" cy="5399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901" name="Graph" r:id="rId9" imgW="7254360" imgH="10384200" progId="Origin95.Graph">
                  <p:embed/>
                </p:oleObj>
              </mc:Choice>
              <mc:Fallback>
                <p:oleObj name="Graph" r:id="rId9" imgW="7254360" imgH="10384200" progId="Origin95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473157" y="611560"/>
                        <a:ext cx="3772267" cy="53997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917382" y="746284"/>
            <a:ext cx="3513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DE" b="1" dirty="0" smtClean="0"/>
              <a:t>B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84407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Bildschirmpräsentation (4:3)</PresentationFormat>
  <Paragraphs>10</Paragraphs>
  <Slides>2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Arial</vt:lpstr>
      <vt:lpstr>Symbol</vt:lpstr>
      <vt:lpstr>Standarddesign</vt:lpstr>
      <vt:lpstr>Graph</vt:lpstr>
      <vt:lpstr>PowerPoint-Präsentation</vt:lpstr>
      <vt:lpstr>PowerPoint-Präsentation</vt:lpstr>
    </vt:vector>
  </TitlesOfParts>
  <Company>Universitätsklinikum Jena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JSonnemann</dc:creator>
  <cp:lastModifiedBy>Sonnemann, Jürgen</cp:lastModifiedBy>
  <cp:revision>1677</cp:revision>
  <cp:lastPrinted>2023-03-09T08:23:59Z</cp:lastPrinted>
  <dcterms:created xsi:type="dcterms:W3CDTF">2013-08-01T14:41:20Z</dcterms:created>
  <dcterms:modified xsi:type="dcterms:W3CDTF">2024-07-15T07:27:53Z</dcterms:modified>
</cp:coreProperties>
</file>