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18" r:id="rId2"/>
    <p:sldId id="319" r:id="rId3"/>
    <p:sldId id="320" r:id="rId4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38" autoAdjust="0"/>
    <p:restoredTop sz="95100" autoAdjust="0"/>
  </p:normalViewPr>
  <p:slideViewPr>
    <p:cSldViewPr snapToGrid="0">
      <p:cViewPr varScale="1">
        <p:scale>
          <a:sx n="84" d="100"/>
          <a:sy n="84" d="100"/>
        </p:scale>
        <p:origin x="156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97624-8CF2-40D2-89B3-4C2808262287}" type="datetimeFigureOut">
              <a:rPr kumimoji="1" lang="ja-JP" altLang="en-US" smtClean="0"/>
              <a:t>2024/7/12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E0F62-DDA7-4390-AB32-57E6E0C6FC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7823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97624-8CF2-40D2-89B3-4C2808262287}" type="datetimeFigureOut">
              <a:rPr kumimoji="1" lang="ja-JP" altLang="en-US" smtClean="0"/>
              <a:t>2024/7/12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E0F62-DDA7-4390-AB32-57E6E0C6FC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3338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97624-8CF2-40D2-89B3-4C2808262287}" type="datetimeFigureOut">
              <a:rPr kumimoji="1" lang="ja-JP" altLang="en-US" smtClean="0"/>
              <a:t>2024/7/12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E0F62-DDA7-4390-AB32-57E6E0C6FC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0561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97624-8CF2-40D2-89B3-4C2808262287}" type="datetimeFigureOut">
              <a:rPr kumimoji="1" lang="ja-JP" altLang="en-US" smtClean="0"/>
              <a:t>2024/7/12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E0F62-DDA7-4390-AB32-57E6E0C6FC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1285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97624-8CF2-40D2-89B3-4C2808262287}" type="datetimeFigureOut">
              <a:rPr kumimoji="1" lang="ja-JP" altLang="en-US" smtClean="0"/>
              <a:t>2024/7/12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E0F62-DDA7-4390-AB32-57E6E0C6FC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0048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97624-8CF2-40D2-89B3-4C2808262287}" type="datetimeFigureOut">
              <a:rPr kumimoji="1" lang="ja-JP" altLang="en-US" smtClean="0"/>
              <a:t>2024/7/12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E0F62-DDA7-4390-AB32-57E6E0C6FC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1959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97624-8CF2-40D2-89B3-4C2808262287}" type="datetimeFigureOut">
              <a:rPr kumimoji="1" lang="ja-JP" altLang="en-US" smtClean="0"/>
              <a:t>2024/7/12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E0F62-DDA7-4390-AB32-57E6E0C6FC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9992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97624-8CF2-40D2-89B3-4C2808262287}" type="datetimeFigureOut">
              <a:rPr kumimoji="1" lang="ja-JP" altLang="en-US" smtClean="0"/>
              <a:t>2024/7/12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E0F62-DDA7-4390-AB32-57E6E0C6FC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2143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97624-8CF2-40D2-89B3-4C2808262287}" type="datetimeFigureOut">
              <a:rPr kumimoji="1" lang="ja-JP" altLang="en-US" smtClean="0"/>
              <a:t>2024/7/12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E0F62-DDA7-4390-AB32-57E6E0C6FC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9685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97624-8CF2-40D2-89B3-4C2808262287}" type="datetimeFigureOut">
              <a:rPr kumimoji="1" lang="ja-JP" altLang="en-US" smtClean="0"/>
              <a:t>2024/7/12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E0F62-DDA7-4390-AB32-57E6E0C6FC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4944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97624-8CF2-40D2-89B3-4C2808262287}" type="datetimeFigureOut">
              <a:rPr kumimoji="1" lang="ja-JP" altLang="en-US" smtClean="0"/>
              <a:t>2024/7/12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E0F62-DDA7-4390-AB32-57E6E0C6FC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0015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097624-8CF2-40D2-89B3-4C2808262287}" type="datetimeFigureOut">
              <a:rPr kumimoji="1" lang="ja-JP" altLang="en-US" smtClean="0"/>
              <a:t>2024/7/12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AE0F62-DDA7-4390-AB32-57E6E0C6FC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1837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A009B459-F6E3-544D-DD86-D1DB401A30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840" y="-388620"/>
            <a:ext cx="6400800" cy="6888460"/>
          </a:xfrm>
          <a:prstGeom prst="rect">
            <a:avLst/>
          </a:prstGeom>
        </p:spPr>
      </p:pic>
      <p:sp>
        <p:nvSpPr>
          <p:cNvPr id="13" name="Rectangle 78"/>
          <p:cNvSpPr>
            <a:spLocks noChangeArrowheads="1"/>
          </p:cNvSpPr>
          <p:nvPr/>
        </p:nvSpPr>
        <p:spPr bwMode="auto">
          <a:xfrm rot="16200000">
            <a:off x="-837328" y="2532549"/>
            <a:ext cx="5073697" cy="6155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2000" b="1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Cumulative incidence of non-relapse mortality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ja-JP" sz="2000" b="1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(probability)</a:t>
            </a:r>
            <a:endParaRPr lang="ja-JP" altLang="ja-JP" sz="2000" b="1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2466300" y="2892605"/>
            <a:ext cx="107092" cy="5472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Rectangle 78">
            <a:extLst>
              <a:ext uri="{FF2B5EF4-FFF2-40B4-BE49-F238E27FC236}">
                <a16:creationId xmlns:a16="http://schemas.microsoft.com/office/drawing/2014/main" id="{59CB5413-2131-D2BE-049E-0C93F71DAE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982" y="4967051"/>
            <a:ext cx="2698687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2000" b="1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Time after ASCT (years)</a:t>
            </a:r>
            <a:endParaRPr lang="ja-JP" altLang="ja-JP" sz="2000" b="1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9" name="Rectangle 1989">
            <a:extLst>
              <a:ext uri="{FF2B5EF4-FFF2-40B4-BE49-F238E27FC236}">
                <a16:creationId xmlns:a16="http://schemas.microsoft.com/office/drawing/2014/main" id="{65044139-136D-0F27-D178-15A51D7CF9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604" y="236575"/>
            <a:ext cx="83356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/>
            <a:r>
              <a:rPr kumimoji="0"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sFig.1A</a:t>
            </a:r>
          </a:p>
        </p:txBody>
      </p:sp>
      <p:sp>
        <p:nvSpPr>
          <p:cNvPr id="20" name="Rectangle 1989">
            <a:extLst>
              <a:ext uri="{FF2B5EF4-FFF2-40B4-BE49-F238E27FC236}">
                <a16:creationId xmlns:a16="http://schemas.microsoft.com/office/drawing/2014/main" id="{85D53B6B-A06F-3707-EF18-69CE1F912B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6739" y="978361"/>
            <a:ext cx="1132935" cy="313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/>
            <a:r>
              <a:rPr kumimoji="0" lang="en-US" altLang="ja-JP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= </a:t>
            </a:r>
            <a:r>
              <a:rPr kumimoji="0"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0.160</a:t>
            </a:r>
          </a:p>
        </p:txBody>
      </p:sp>
      <p:sp>
        <p:nvSpPr>
          <p:cNvPr id="22" name="Rectangle 1989">
            <a:extLst>
              <a:ext uri="{FF2B5EF4-FFF2-40B4-BE49-F238E27FC236}">
                <a16:creationId xmlns:a16="http://schemas.microsoft.com/office/drawing/2014/main" id="{703044FF-EF94-1409-25EB-41F722AD3F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3385" y="6005871"/>
            <a:ext cx="1843713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/>
            <a:r>
              <a:rPr kumimoji="0"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Year 2011-2021</a:t>
            </a:r>
          </a:p>
        </p:txBody>
      </p:sp>
      <p:sp>
        <p:nvSpPr>
          <p:cNvPr id="23" name="Rectangle 1989">
            <a:extLst>
              <a:ext uri="{FF2B5EF4-FFF2-40B4-BE49-F238E27FC236}">
                <a16:creationId xmlns:a16="http://schemas.microsoft.com/office/drawing/2014/main" id="{175CC513-4ABF-5785-AA5D-27E7C8ED0D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3385" y="5737648"/>
            <a:ext cx="1843713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/>
            <a:r>
              <a:rPr kumimoji="0"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Year 2000-2010</a:t>
            </a:r>
          </a:p>
        </p:txBody>
      </p:sp>
      <p:sp>
        <p:nvSpPr>
          <p:cNvPr id="24" name="Rectangle 1989">
            <a:extLst>
              <a:ext uri="{FF2B5EF4-FFF2-40B4-BE49-F238E27FC236}">
                <a16:creationId xmlns:a16="http://schemas.microsoft.com/office/drawing/2014/main" id="{B80A7482-8701-1B44-C741-A1141B7EDC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3742040"/>
            <a:ext cx="1843713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/>
            <a:r>
              <a:rPr kumimoji="0"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Year 2011-2022</a:t>
            </a:r>
          </a:p>
        </p:txBody>
      </p:sp>
      <p:sp>
        <p:nvSpPr>
          <p:cNvPr id="25" name="Rectangle 1989">
            <a:extLst>
              <a:ext uri="{FF2B5EF4-FFF2-40B4-BE49-F238E27FC236}">
                <a16:creationId xmlns:a16="http://schemas.microsoft.com/office/drawing/2014/main" id="{0063B7B8-B748-6BE9-2C4D-920F1A1EBB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7470" y="2686436"/>
            <a:ext cx="1843713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/>
            <a:r>
              <a:rPr kumimoji="0"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Year 2000-2010</a:t>
            </a:r>
          </a:p>
        </p:txBody>
      </p:sp>
    </p:spTree>
    <p:extLst>
      <p:ext uri="{BB962C8B-B14F-4D97-AF65-F5344CB8AC3E}">
        <p14:creationId xmlns:p14="http://schemas.microsoft.com/office/powerpoint/2010/main" val="4831317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406B94B8-4A80-FCB3-5BAB-F37143AFA9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707" y="80010"/>
            <a:ext cx="6400800" cy="6400800"/>
          </a:xfrm>
          <a:prstGeom prst="rect">
            <a:avLst/>
          </a:prstGeom>
        </p:spPr>
      </p:pic>
      <p:sp>
        <p:nvSpPr>
          <p:cNvPr id="13" name="Rectangle 78"/>
          <p:cNvSpPr>
            <a:spLocks noChangeArrowheads="1"/>
          </p:cNvSpPr>
          <p:nvPr/>
        </p:nvSpPr>
        <p:spPr bwMode="auto">
          <a:xfrm rot="16200000">
            <a:off x="-1115848" y="2883753"/>
            <a:ext cx="5628681" cy="6155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2000" b="1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Cumulative incidence of relapse</a:t>
            </a:r>
            <a:r>
              <a:rPr lang="en-US" altLang="ja-JP" sz="2000" b="1" kern="0" dirty="0">
                <a:effectLst/>
                <a:latin typeface="Times New Roman" panose="02020603050405020304" pitchFamily="18" charset="0"/>
                <a:ea typeface="ＭＳ Ｐゴシック" panose="020B0600070205080204" pitchFamily="50" charset="-128"/>
              </a:rPr>
              <a:t>/progression</a:t>
            </a:r>
            <a:endParaRPr lang="en-US" altLang="ja-JP" sz="2000" b="1" dirty="0">
              <a:solidFill>
                <a:srgbClr val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2000" b="1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(probability)</a:t>
            </a:r>
            <a:endParaRPr lang="ja-JP" altLang="ja-JP" sz="2000" b="1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5" name="Rectangle 78">
            <a:extLst>
              <a:ext uri="{FF2B5EF4-FFF2-40B4-BE49-F238E27FC236}">
                <a16:creationId xmlns:a16="http://schemas.microsoft.com/office/drawing/2014/main" id="{DCA85CB5-E493-FF43-6347-9565FB8B0F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8703" y="5077130"/>
            <a:ext cx="2698687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2000" b="1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Time after ASCT (years)</a:t>
            </a:r>
            <a:endParaRPr lang="ja-JP" altLang="ja-JP" sz="2000" b="1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0" name="Rectangle 1989">
            <a:extLst>
              <a:ext uri="{FF2B5EF4-FFF2-40B4-BE49-F238E27FC236}">
                <a16:creationId xmlns:a16="http://schemas.microsoft.com/office/drawing/2014/main" id="{D0CA1245-E808-E0C1-31E0-081F242C60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9046" y="236575"/>
            <a:ext cx="81913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/>
            <a:r>
              <a:rPr kumimoji="0"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sFig.1B</a:t>
            </a:r>
          </a:p>
        </p:txBody>
      </p:sp>
      <p:sp>
        <p:nvSpPr>
          <p:cNvPr id="31" name="Rectangle 1989">
            <a:extLst>
              <a:ext uri="{FF2B5EF4-FFF2-40B4-BE49-F238E27FC236}">
                <a16:creationId xmlns:a16="http://schemas.microsoft.com/office/drawing/2014/main" id="{444AFD30-A463-30F7-A96C-34D3D21E88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7341" y="1163556"/>
            <a:ext cx="1132935" cy="313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/>
            <a:r>
              <a:rPr kumimoji="0" lang="en-US" altLang="ja-JP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= </a:t>
            </a:r>
            <a:r>
              <a:rPr kumimoji="0"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0.202</a:t>
            </a:r>
          </a:p>
        </p:txBody>
      </p:sp>
      <p:sp>
        <p:nvSpPr>
          <p:cNvPr id="32" name="Rectangle 1989">
            <a:extLst>
              <a:ext uri="{FF2B5EF4-FFF2-40B4-BE49-F238E27FC236}">
                <a16:creationId xmlns:a16="http://schemas.microsoft.com/office/drawing/2014/main" id="{FB6F712B-BDC9-0E68-ED16-4D4CB8AE86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3385" y="6005871"/>
            <a:ext cx="1843713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/>
            <a:r>
              <a:rPr kumimoji="0"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Year 2011-2021</a:t>
            </a:r>
          </a:p>
        </p:txBody>
      </p:sp>
      <p:sp>
        <p:nvSpPr>
          <p:cNvPr id="33" name="Rectangle 1989">
            <a:extLst>
              <a:ext uri="{FF2B5EF4-FFF2-40B4-BE49-F238E27FC236}">
                <a16:creationId xmlns:a16="http://schemas.microsoft.com/office/drawing/2014/main" id="{EB5AEFAE-7AC7-90FB-C727-F61C8313C9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3385" y="5737648"/>
            <a:ext cx="1843713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/>
            <a:r>
              <a:rPr kumimoji="0"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Year 2000-2010</a:t>
            </a:r>
          </a:p>
        </p:txBody>
      </p:sp>
      <p:sp>
        <p:nvSpPr>
          <p:cNvPr id="34" name="Rectangle 1989">
            <a:extLst>
              <a:ext uri="{FF2B5EF4-FFF2-40B4-BE49-F238E27FC236}">
                <a16:creationId xmlns:a16="http://schemas.microsoft.com/office/drawing/2014/main" id="{24D24C27-5CBE-B274-0603-5CB7B48AC6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8703" y="3275111"/>
            <a:ext cx="1843713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/>
            <a:r>
              <a:rPr kumimoji="0"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Year 2011-2022</a:t>
            </a:r>
          </a:p>
        </p:txBody>
      </p:sp>
      <p:sp>
        <p:nvSpPr>
          <p:cNvPr id="35" name="Rectangle 1989">
            <a:extLst>
              <a:ext uri="{FF2B5EF4-FFF2-40B4-BE49-F238E27FC236}">
                <a16:creationId xmlns:a16="http://schemas.microsoft.com/office/drawing/2014/main" id="{CFF96025-7BBA-D17A-2381-C06DD08BD5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8703" y="1871431"/>
            <a:ext cx="1843713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/>
            <a:r>
              <a:rPr kumimoji="0"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Year 2000-2010</a:t>
            </a:r>
          </a:p>
        </p:txBody>
      </p:sp>
    </p:spTree>
    <p:extLst>
      <p:ext uri="{BB962C8B-B14F-4D97-AF65-F5344CB8AC3E}">
        <p14:creationId xmlns:p14="http://schemas.microsoft.com/office/powerpoint/2010/main" val="36008380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F65C3927-AD81-4970-C497-4146E7C30B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144" y="94488"/>
            <a:ext cx="6400800" cy="6340602"/>
          </a:xfrm>
          <a:prstGeom prst="rect">
            <a:avLst/>
          </a:prstGeom>
        </p:spPr>
      </p:pic>
      <p:sp>
        <p:nvSpPr>
          <p:cNvPr id="5" name="Rectangle 78"/>
          <p:cNvSpPr>
            <a:spLocks noChangeArrowheads="1"/>
          </p:cNvSpPr>
          <p:nvPr/>
        </p:nvSpPr>
        <p:spPr bwMode="auto">
          <a:xfrm>
            <a:off x="3650143" y="5043996"/>
            <a:ext cx="2698687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2000" b="1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Time after ASCT (years)</a:t>
            </a:r>
            <a:endParaRPr lang="ja-JP" altLang="ja-JP" sz="2000" b="1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Rectangle 78"/>
          <p:cNvSpPr>
            <a:spLocks noChangeArrowheads="1"/>
          </p:cNvSpPr>
          <p:nvPr/>
        </p:nvSpPr>
        <p:spPr bwMode="auto">
          <a:xfrm rot="16200000">
            <a:off x="446536" y="2533785"/>
            <a:ext cx="2761975" cy="6155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ja-JP" sz="2000" b="1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Progression-free Survival</a:t>
            </a:r>
          </a:p>
          <a:p>
            <a:pPr algn="ctr">
              <a:spcBef>
                <a:spcPct val="0"/>
              </a:spcBef>
              <a:buNone/>
            </a:pPr>
            <a:r>
              <a:rPr lang="ja-JP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　</a:t>
            </a:r>
            <a:r>
              <a:rPr lang="en-US" altLang="ja-JP" sz="2000" b="1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(probability)</a:t>
            </a:r>
            <a:endParaRPr lang="ja-JP" altLang="ja-JP" sz="2000" b="1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Rectangle 1989"/>
          <p:cNvSpPr>
            <a:spLocks noChangeArrowheads="1"/>
          </p:cNvSpPr>
          <p:nvPr/>
        </p:nvSpPr>
        <p:spPr bwMode="auto">
          <a:xfrm>
            <a:off x="309046" y="236575"/>
            <a:ext cx="83356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/>
            <a:r>
              <a:rPr kumimoji="0"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sFig.1C</a:t>
            </a:r>
          </a:p>
        </p:txBody>
      </p:sp>
      <p:sp>
        <p:nvSpPr>
          <p:cNvPr id="8" name="Rectangle 1989">
            <a:extLst>
              <a:ext uri="{FF2B5EF4-FFF2-40B4-BE49-F238E27FC236}">
                <a16:creationId xmlns:a16="http://schemas.microsoft.com/office/drawing/2014/main" id="{8B8C3FED-3D30-FA69-4692-F6CCE04EC7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8771" y="1192571"/>
            <a:ext cx="1132935" cy="313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/>
            <a:r>
              <a:rPr kumimoji="0" lang="en-US" altLang="ja-JP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= </a:t>
            </a:r>
            <a:r>
              <a:rPr kumimoji="0"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0.083</a:t>
            </a:r>
          </a:p>
        </p:txBody>
      </p:sp>
      <p:sp>
        <p:nvSpPr>
          <p:cNvPr id="9" name="Rectangle 1989">
            <a:extLst>
              <a:ext uri="{FF2B5EF4-FFF2-40B4-BE49-F238E27FC236}">
                <a16:creationId xmlns:a16="http://schemas.microsoft.com/office/drawing/2014/main" id="{0431F979-98CB-2CFD-3EE1-E11684C004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3385" y="6005871"/>
            <a:ext cx="1843713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/>
            <a:r>
              <a:rPr kumimoji="0"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Year 2011-2022</a:t>
            </a:r>
          </a:p>
        </p:txBody>
      </p:sp>
      <p:sp>
        <p:nvSpPr>
          <p:cNvPr id="10" name="Rectangle 1989">
            <a:extLst>
              <a:ext uri="{FF2B5EF4-FFF2-40B4-BE49-F238E27FC236}">
                <a16:creationId xmlns:a16="http://schemas.microsoft.com/office/drawing/2014/main" id="{B3C89625-6A54-C5FD-8A4D-4F4F9CF9EE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3385" y="5737648"/>
            <a:ext cx="1843713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/>
            <a:r>
              <a:rPr kumimoji="0"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Year 2000-2010</a:t>
            </a:r>
          </a:p>
        </p:txBody>
      </p:sp>
      <p:sp>
        <p:nvSpPr>
          <p:cNvPr id="11" name="Rectangle 1989">
            <a:extLst>
              <a:ext uri="{FF2B5EF4-FFF2-40B4-BE49-F238E27FC236}">
                <a16:creationId xmlns:a16="http://schemas.microsoft.com/office/drawing/2014/main" id="{A6002CE8-7548-2654-9A2C-18D82EFD36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4009" y="2263362"/>
            <a:ext cx="1843713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/>
            <a:r>
              <a:rPr kumimoji="0"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Year 2011-2022</a:t>
            </a:r>
          </a:p>
        </p:txBody>
      </p:sp>
      <p:sp>
        <p:nvSpPr>
          <p:cNvPr id="12" name="Rectangle 1989">
            <a:extLst>
              <a:ext uri="{FF2B5EF4-FFF2-40B4-BE49-F238E27FC236}">
                <a16:creationId xmlns:a16="http://schemas.microsoft.com/office/drawing/2014/main" id="{6CFE8565-A5FF-8B52-8D04-C03C3A0869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0143" y="3653679"/>
            <a:ext cx="1843713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/>
            <a:r>
              <a:rPr kumimoji="0"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Year 2000-2010</a:t>
            </a:r>
          </a:p>
        </p:txBody>
      </p:sp>
    </p:spTree>
    <p:extLst>
      <p:ext uri="{BB962C8B-B14F-4D97-AF65-F5344CB8AC3E}">
        <p14:creationId xmlns:p14="http://schemas.microsoft.com/office/powerpoint/2010/main" val="22524883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</TotalTime>
  <Words>85</Words>
  <Application>Microsoft Office PowerPoint</Application>
  <PresentationFormat>画面に合わせる (4:3)</PresentationFormat>
  <Paragraphs>27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山崎聡</dc:creator>
  <cp:lastModifiedBy>聡 山崎</cp:lastModifiedBy>
  <cp:revision>272</cp:revision>
  <dcterms:created xsi:type="dcterms:W3CDTF">2017-10-08T14:14:06Z</dcterms:created>
  <dcterms:modified xsi:type="dcterms:W3CDTF">2024-07-12T05:01:26Z</dcterms:modified>
</cp:coreProperties>
</file>