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6858000" cy="9906000" type="A4"/>
  <p:notesSz cx="6875463" cy="100028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939" userDrawn="1">
          <p15:clr>
            <a:srgbClr val="000000"/>
          </p15:clr>
        </p15:guide>
        <p15:guide id="2" pos="1525" userDrawn="1">
          <p15:clr>
            <a:srgbClr val="000000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8" roundtripDataSignature="AMtx7mjYCPS5ulJg2JuppHQwHXf6+GeLTA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aola Ceccaroli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106" autoAdjust="0"/>
  </p:normalViewPr>
  <p:slideViewPr>
    <p:cSldViewPr snapToGrid="0">
      <p:cViewPr>
        <p:scale>
          <a:sx n="166" d="100"/>
          <a:sy n="166" d="100"/>
        </p:scale>
        <p:origin x="1218" y="-4770"/>
      </p:cViewPr>
      <p:guideLst>
        <p:guide orient="horz" pos="2939"/>
        <p:guide pos="152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13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39950" y="750888"/>
            <a:ext cx="2595563" cy="37496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7547" y="4751348"/>
            <a:ext cx="5500370" cy="4501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426" tIns="96426" rIns="96426" bIns="96426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tito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dt" idx="10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ftr" idx="11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testo verticale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1517474" y="3851276"/>
            <a:ext cx="8452203" cy="1543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-1625776" y="2365376"/>
            <a:ext cx="8452203" cy="4514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contenuto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dt" idx="10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ftr" idx="11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estazione sezione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dt" idx="10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ftr" idx="11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e contenuti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body" idx="1"/>
          </p:nvPr>
        </p:nvSpPr>
        <p:spPr>
          <a:xfrm>
            <a:off x="342900" y="2311401"/>
            <a:ext cx="3028950" cy="65375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body" idx="2"/>
          </p:nvPr>
        </p:nvSpPr>
        <p:spPr>
          <a:xfrm>
            <a:off x="3486150" y="2311401"/>
            <a:ext cx="3028950" cy="65375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dt" idx="10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ftr" idx="11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sldNum" idx="12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fronto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body" idx="2"/>
          </p:nvPr>
        </p:nvSpPr>
        <p:spPr>
          <a:xfrm>
            <a:off x="342900" y="3141486"/>
            <a:ext cx="3030141" cy="57074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body" idx="3"/>
          </p:nvPr>
        </p:nvSpPr>
        <p:spPr>
          <a:xfrm>
            <a:off x="3483769" y="2217385"/>
            <a:ext cx="3031331" cy="924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body" idx="4"/>
          </p:nvPr>
        </p:nvSpPr>
        <p:spPr>
          <a:xfrm>
            <a:off x="3483769" y="3141486"/>
            <a:ext cx="3031331" cy="57074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dt" idx="10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ftr" idx="11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sldNum" idx="12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tito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to con didascalia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2681287" y="394406"/>
            <a:ext cx="3833813" cy="84544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342900" y="2072923"/>
            <a:ext cx="2256235" cy="67759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magine con didascali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1344216" y="885119"/>
            <a:ext cx="4114800" cy="59436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1344216" y="7752822"/>
            <a:ext cx="4114800" cy="1162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testo verticale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160249" y="2494052"/>
            <a:ext cx="6537502" cy="61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if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CasellaDiTesto 24">
            <a:extLst>
              <a:ext uri="{FF2B5EF4-FFF2-40B4-BE49-F238E27FC236}">
                <a16:creationId xmlns:a16="http://schemas.microsoft.com/office/drawing/2014/main" id="{498F59E3-BD10-4201-809D-41F45BB85ED7}"/>
              </a:ext>
            </a:extLst>
          </p:cNvPr>
          <p:cNvSpPr txBox="1"/>
          <p:nvPr/>
        </p:nvSpPr>
        <p:spPr>
          <a:xfrm>
            <a:off x="3027889" y="4329886"/>
            <a:ext cx="79429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00" dirty="0"/>
              <a:t>HSP70</a:t>
            </a:r>
          </a:p>
        </p:txBody>
      </p:sp>
      <p:sp>
        <p:nvSpPr>
          <p:cNvPr id="26" name="CasellaDiTesto 25">
            <a:extLst>
              <a:ext uri="{FF2B5EF4-FFF2-40B4-BE49-F238E27FC236}">
                <a16:creationId xmlns:a16="http://schemas.microsoft.com/office/drawing/2014/main" id="{B1630C16-0777-41B6-9F07-4332330DC82C}"/>
              </a:ext>
            </a:extLst>
          </p:cNvPr>
          <p:cNvSpPr txBox="1"/>
          <p:nvPr/>
        </p:nvSpPr>
        <p:spPr>
          <a:xfrm>
            <a:off x="3007300" y="4747785"/>
            <a:ext cx="79429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00" dirty="0"/>
              <a:t>TSG101</a:t>
            </a:r>
          </a:p>
        </p:txBody>
      </p:sp>
      <p:sp>
        <p:nvSpPr>
          <p:cNvPr id="27" name="CasellaDiTesto 26">
            <a:extLst>
              <a:ext uri="{FF2B5EF4-FFF2-40B4-BE49-F238E27FC236}">
                <a16:creationId xmlns:a16="http://schemas.microsoft.com/office/drawing/2014/main" id="{F9A1AA90-5B7F-4281-82F7-FB83714BD843}"/>
              </a:ext>
            </a:extLst>
          </p:cNvPr>
          <p:cNvSpPr txBox="1"/>
          <p:nvPr/>
        </p:nvSpPr>
        <p:spPr>
          <a:xfrm>
            <a:off x="3734839" y="7314560"/>
            <a:ext cx="3737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A</a:t>
            </a:r>
          </a:p>
        </p:txBody>
      </p:sp>
      <p:sp>
        <p:nvSpPr>
          <p:cNvPr id="28" name="CasellaDiTesto 27">
            <a:extLst>
              <a:ext uri="{FF2B5EF4-FFF2-40B4-BE49-F238E27FC236}">
                <a16:creationId xmlns:a16="http://schemas.microsoft.com/office/drawing/2014/main" id="{F658139C-FB09-45C7-B3EF-53EF922290F7}"/>
              </a:ext>
            </a:extLst>
          </p:cNvPr>
          <p:cNvSpPr txBox="1"/>
          <p:nvPr/>
        </p:nvSpPr>
        <p:spPr>
          <a:xfrm>
            <a:off x="3734838" y="7730254"/>
            <a:ext cx="3737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B</a:t>
            </a:r>
          </a:p>
        </p:txBody>
      </p:sp>
      <p:pic>
        <p:nvPicPr>
          <p:cNvPr id="29" name="Immagine 28">
            <a:extLst>
              <a:ext uri="{FF2B5EF4-FFF2-40B4-BE49-F238E27FC236}">
                <a16:creationId xmlns:a16="http://schemas.microsoft.com/office/drawing/2014/main" id="{4F5A0415-CA0C-42E4-A772-391C69C1169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48" r="12493"/>
          <a:stretch/>
        </p:blipFill>
        <p:spPr>
          <a:xfrm>
            <a:off x="1632436" y="6617146"/>
            <a:ext cx="1496549" cy="2016000"/>
          </a:xfrm>
          <a:prstGeom prst="rect">
            <a:avLst/>
          </a:prstGeom>
        </p:spPr>
      </p:pic>
      <p:cxnSp>
        <p:nvCxnSpPr>
          <p:cNvPr id="32" name="Connettore diritto 31">
            <a:extLst>
              <a:ext uri="{FF2B5EF4-FFF2-40B4-BE49-F238E27FC236}">
                <a16:creationId xmlns:a16="http://schemas.microsoft.com/office/drawing/2014/main" id="{A091F260-3AD1-42AD-839A-48B94E238A85}"/>
              </a:ext>
            </a:extLst>
          </p:cNvPr>
          <p:cNvCxnSpPr/>
          <p:nvPr/>
        </p:nvCxnSpPr>
        <p:spPr>
          <a:xfrm>
            <a:off x="1299566" y="4681112"/>
            <a:ext cx="11927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diritto 32">
            <a:extLst>
              <a:ext uri="{FF2B5EF4-FFF2-40B4-BE49-F238E27FC236}">
                <a16:creationId xmlns:a16="http://schemas.microsoft.com/office/drawing/2014/main" id="{BCC8BD6C-0B7B-4328-AFD9-F0061134F2DF}"/>
              </a:ext>
            </a:extLst>
          </p:cNvPr>
          <p:cNvCxnSpPr/>
          <p:nvPr/>
        </p:nvCxnSpPr>
        <p:spPr>
          <a:xfrm>
            <a:off x="1296916" y="4826652"/>
            <a:ext cx="11927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ttore diritto 33">
            <a:extLst>
              <a:ext uri="{FF2B5EF4-FFF2-40B4-BE49-F238E27FC236}">
                <a16:creationId xmlns:a16="http://schemas.microsoft.com/office/drawing/2014/main" id="{1D4D05BB-D0AB-40E5-A348-D94ECF3CE231}"/>
              </a:ext>
            </a:extLst>
          </p:cNvPr>
          <p:cNvCxnSpPr/>
          <p:nvPr/>
        </p:nvCxnSpPr>
        <p:spPr>
          <a:xfrm>
            <a:off x="1294266" y="5007744"/>
            <a:ext cx="11927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ttore diritto 34">
            <a:extLst>
              <a:ext uri="{FF2B5EF4-FFF2-40B4-BE49-F238E27FC236}">
                <a16:creationId xmlns:a16="http://schemas.microsoft.com/office/drawing/2014/main" id="{CA4423CE-DA96-4FE0-B5A6-ED757416F96E}"/>
              </a:ext>
            </a:extLst>
          </p:cNvPr>
          <p:cNvCxnSpPr/>
          <p:nvPr/>
        </p:nvCxnSpPr>
        <p:spPr>
          <a:xfrm>
            <a:off x="1303537" y="5183997"/>
            <a:ext cx="11927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ttore diritto 35">
            <a:extLst>
              <a:ext uri="{FF2B5EF4-FFF2-40B4-BE49-F238E27FC236}">
                <a16:creationId xmlns:a16="http://schemas.microsoft.com/office/drawing/2014/main" id="{FE32B7BE-5F22-42EC-8C1D-860FF4117163}"/>
              </a:ext>
            </a:extLst>
          </p:cNvPr>
          <p:cNvCxnSpPr/>
          <p:nvPr/>
        </p:nvCxnSpPr>
        <p:spPr>
          <a:xfrm>
            <a:off x="1304868" y="5296642"/>
            <a:ext cx="11927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asellaDiTesto 36">
            <a:extLst>
              <a:ext uri="{FF2B5EF4-FFF2-40B4-BE49-F238E27FC236}">
                <a16:creationId xmlns:a16="http://schemas.microsoft.com/office/drawing/2014/main" id="{30693169-9299-4991-894C-32C94890A933}"/>
              </a:ext>
            </a:extLst>
          </p:cNvPr>
          <p:cNvSpPr txBox="1"/>
          <p:nvPr/>
        </p:nvSpPr>
        <p:spPr>
          <a:xfrm>
            <a:off x="977535" y="4552073"/>
            <a:ext cx="445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50</a:t>
            </a:r>
          </a:p>
        </p:txBody>
      </p:sp>
      <p:sp>
        <p:nvSpPr>
          <p:cNvPr id="38" name="CasellaDiTesto 37">
            <a:extLst>
              <a:ext uri="{FF2B5EF4-FFF2-40B4-BE49-F238E27FC236}">
                <a16:creationId xmlns:a16="http://schemas.microsoft.com/office/drawing/2014/main" id="{80991527-3BE0-4C4E-B19F-E914E2C7910C}"/>
              </a:ext>
            </a:extLst>
          </p:cNvPr>
          <p:cNvSpPr txBox="1"/>
          <p:nvPr/>
        </p:nvSpPr>
        <p:spPr>
          <a:xfrm>
            <a:off x="969584" y="4696275"/>
            <a:ext cx="445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45</a:t>
            </a:r>
          </a:p>
        </p:txBody>
      </p:sp>
      <p:sp>
        <p:nvSpPr>
          <p:cNvPr id="39" name="CasellaDiTesto 38">
            <a:extLst>
              <a:ext uri="{FF2B5EF4-FFF2-40B4-BE49-F238E27FC236}">
                <a16:creationId xmlns:a16="http://schemas.microsoft.com/office/drawing/2014/main" id="{A046020B-C8FB-4D1C-B4BE-88AF56AF1D83}"/>
              </a:ext>
            </a:extLst>
          </p:cNvPr>
          <p:cNvSpPr txBox="1"/>
          <p:nvPr/>
        </p:nvSpPr>
        <p:spPr>
          <a:xfrm>
            <a:off x="963750" y="4872720"/>
            <a:ext cx="445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35</a:t>
            </a:r>
          </a:p>
        </p:txBody>
      </p:sp>
      <p:sp>
        <p:nvSpPr>
          <p:cNvPr id="40" name="CasellaDiTesto 39">
            <a:extLst>
              <a:ext uri="{FF2B5EF4-FFF2-40B4-BE49-F238E27FC236}">
                <a16:creationId xmlns:a16="http://schemas.microsoft.com/office/drawing/2014/main" id="{C8E353DE-C91D-431A-A4A5-A47529C4798D}"/>
              </a:ext>
            </a:extLst>
          </p:cNvPr>
          <p:cNvSpPr txBox="1"/>
          <p:nvPr/>
        </p:nvSpPr>
        <p:spPr>
          <a:xfrm>
            <a:off x="959236" y="5031227"/>
            <a:ext cx="445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25</a:t>
            </a:r>
          </a:p>
        </p:txBody>
      </p:sp>
      <p:sp>
        <p:nvSpPr>
          <p:cNvPr id="41" name="CasellaDiTesto 40">
            <a:extLst>
              <a:ext uri="{FF2B5EF4-FFF2-40B4-BE49-F238E27FC236}">
                <a16:creationId xmlns:a16="http://schemas.microsoft.com/office/drawing/2014/main" id="{C02B4802-5DF6-4F43-9B3A-87C028912C7D}"/>
              </a:ext>
            </a:extLst>
          </p:cNvPr>
          <p:cNvSpPr txBox="1"/>
          <p:nvPr/>
        </p:nvSpPr>
        <p:spPr>
          <a:xfrm>
            <a:off x="959236" y="5150901"/>
            <a:ext cx="445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15</a:t>
            </a:r>
          </a:p>
        </p:txBody>
      </p:sp>
      <p:sp>
        <p:nvSpPr>
          <p:cNvPr id="42" name="CasellaDiTesto 41">
            <a:extLst>
              <a:ext uri="{FF2B5EF4-FFF2-40B4-BE49-F238E27FC236}">
                <a16:creationId xmlns:a16="http://schemas.microsoft.com/office/drawing/2014/main" id="{34F3FD7A-7B58-47E0-B761-53A2526A8517}"/>
              </a:ext>
            </a:extLst>
          </p:cNvPr>
          <p:cNvSpPr txBox="1"/>
          <p:nvPr/>
        </p:nvSpPr>
        <p:spPr>
          <a:xfrm>
            <a:off x="3199670" y="7345338"/>
            <a:ext cx="79429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00" dirty="0"/>
              <a:t>ALIX</a:t>
            </a:r>
          </a:p>
        </p:txBody>
      </p:sp>
      <p:sp>
        <p:nvSpPr>
          <p:cNvPr id="44" name="CasellaDiTesto 43">
            <a:extLst>
              <a:ext uri="{FF2B5EF4-FFF2-40B4-BE49-F238E27FC236}">
                <a16:creationId xmlns:a16="http://schemas.microsoft.com/office/drawing/2014/main" id="{A035FA37-DDFE-4F5F-9AEE-C2B9BCBE4E37}"/>
              </a:ext>
            </a:extLst>
          </p:cNvPr>
          <p:cNvSpPr txBox="1"/>
          <p:nvPr/>
        </p:nvSpPr>
        <p:spPr>
          <a:xfrm>
            <a:off x="3754071" y="4714387"/>
            <a:ext cx="445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B</a:t>
            </a:r>
          </a:p>
        </p:txBody>
      </p:sp>
      <p:pic>
        <p:nvPicPr>
          <p:cNvPr id="45" name="Immagine 44">
            <a:extLst>
              <a:ext uri="{FF2B5EF4-FFF2-40B4-BE49-F238E27FC236}">
                <a16:creationId xmlns:a16="http://schemas.microsoft.com/office/drawing/2014/main" id="{C77C397A-8C10-45C5-9365-E1201AF2A17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968" r="17537"/>
          <a:stretch/>
        </p:blipFill>
        <p:spPr>
          <a:xfrm>
            <a:off x="1659858" y="586416"/>
            <a:ext cx="1347442" cy="2017958"/>
          </a:xfrm>
          <a:prstGeom prst="rect">
            <a:avLst/>
          </a:prstGeom>
        </p:spPr>
      </p:pic>
      <p:grpSp>
        <p:nvGrpSpPr>
          <p:cNvPr id="60" name="Gruppo 59">
            <a:extLst>
              <a:ext uri="{FF2B5EF4-FFF2-40B4-BE49-F238E27FC236}">
                <a16:creationId xmlns:a16="http://schemas.microsoft.com/office/drawing/2014/main" id="{6A6D736C-CB38-4B19-975E-B059CBB2631F}"/>
              </a:ext>
            </a:extLst>
          </p:cNvPr>
          <p:cNvGrpSpPr/>
          <p:nvPr/>
        </p:nvGrpSpPr>
        <p:grpSpPr>
          <a:xfrm>
            <a:off x="1734138" y="-634568"/>
            <a:ext cx="1167471" cy="1531748"/>
            <a:chOff x="1778044" y="-622128"/>
            <a:chExt cx="1167471" cy="1414277"/>
          </a:xfrm>
        </p:grpSpPr>
        <p:sp>
          <p:nvSpPr>
            <p:cNvPr id="51" name="CasellaDiTesto 50">
              <a:extLst>
                <a:ext uri="{FF2B5EF4-FFF2-40B4-BE49-F238E27FC236}">
                  <a16:creationId xmlns:a16="http://schemas.microsoft.com/office/drawing/2014/main" id="{F406BF30-4D87-4CE2-9C07-558FD57B353C}"/>
                </a:ext>
              </a:extLst>
            </p:cNvPr>
            <p:cNvSpPr txBox="1"/>
            <p:nvPr/>
          </p:nvSpPr>
          <p:spPr>
            <a:xfrm rot="16200000">
              <a:off x="1415020" y="157689"/>
              <a:ext cx="97226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000" dirty="0"/>
                <a:t>Diff-T2l </a:t>
              </a:r>
              <a:r>
                <a:rPr lang="it-IT" sz="1000" dirty="0" err="1"/>
                <a:t>EVs</a:t>
              </a:r>
              <a:endParaRPr lang="it-IT" sz="1000" dirty="0"/>
            </a:p>
          </p:txBody>
        </p:sp>
        <p:sp>
          <p:nvSpPr>
            <p:cNvPr id="52" name="CasellaDiTesto 51">
              <a:extLst>
                <a:ext uri="{FF2B5EF4-FFF2-40B4-BE49-F238E27FC236}">
                  <a16:creationId xmlns:a16="http://schemas.microsoft.com/office/drawing/2014/main" id="{05F932F5-FB4F-4746-B54E-F7B03A68EA2B}"/>
                </a:ext>
              </a:extLst>
            </p:cNvPr>
            <p:cNvSpPr txBox="1"/>
            <p:nvPr/>
          </p:nvSpPr>
          <p:spPr>
            <a:xfrm rot="16200000">
              <a:off x="1418765" y="-53973"/>
              <a:ext cx="1382531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000" dirty="0"/>
                <a:t>Diff-T4 </a:t>
              </a:r>
              <a:r>
                <a:rPr lang="it-IT" sz="1000" dirty="0" err="1"/>
                <a:t>lEVs</a:t>
              </a:r>
              <a:endParaRPr lang="it-IT" sz="1000" dirty="0"/>
            </a:p>
          </p:txBody>
        </p:sp>
        <p:sp>
          <p:nvSpPr>
            <p:cNvPr id="53" name="CasellaDiTesto 52">
              <a:extLst>
                <a:ext uri="{FF2B5EF4-FFF2-40B4-BE49-F238E27FC236}">
                  <a16:creationId xmlns:a16="http://schemas.microsoft.com/office/drawing/2014/main" id="{0DE67E9D-73F5-4D14-8C11-78077247255E}"/>
                </a:ext>
              </a:extLst>
            </p:cNvPr>
            <p:cNvSpPr txBox="1"/>
            <p:nvPr/>
          </p:nvSpPr>
          <p:spPr>
            <a:xfrm rot="16200000">
              <a:off x="1659914" y="24876"/>
              <a:ext cx="1237886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000" dirty="0"/>
                <a:t>Diff-T6 </a:t>
              </a:r>
              <a:r>
                <a:rPr lang="it-IT" sz="1000" dirty="0" err="1"/>
                <a:t>lEVs</a:t>
              </a:r>
              <a:endParaRPr lang="it-IT" sz="1000" dirty="0"/>
            </a:p>
          </p:txBody>
        </p:sp>
        <p:sp>
          <p:nvSpPr>
            <p:cNvPr id="54" name="CasellaDiTesto 53">
              <a:extLst>
                <a:ext uri="{FF2B5EF4-FFF2-40B4-BE49-F238E27FC236}">
                  <a16:creationId xmlns:a16="http://schemas.microsoft.com/office/drawing/2014/main" id="{A7D2B48B-B895-451F-B0E8-3B6BC387B690}"/>
                </a:ext>
              </a:extLst>
            </p:cNvPr>
            <p:cNvSpPr txBox="1"/>
            <p:nvPr/>
          </p:nvSpPr>
          <p:spPr>
            <a:xfrm rot="16200000">
              <a:off x="1924481" y="124863"/>
              <a:ext cx="106885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000" dirty="0"/>
                <a:t>Diff-T2 </a:t>
              </a:r>
              <a:r>
                <a:rPr lang="it-IT" sz="1000" dirty="0" err="1"/>
                <a:t>sEVs</a:t>
              </a:r>
              <a:endParaRPr lang="it-IT" sz="1000" dirty="0"/>
            </a:p>
          </p:txBody>
        </p:sp>
        <p:sp>
          <p:nvSpPr>
            <p:cNvPr id="55" name="CasellaDiTesto 54">
              <a:extLst>
                <a:ext uri="{FF2B5EF4-FFF2-40B4-BE49-F238E27FC236}">
                  <a16:creationId xmlns:a16="http://schemas.microsoft.com/office/drawing/2014/main" id="{B53299CB-7367-47B2-AC05-A5FAD35F3100}"/>
                </a:ext>
              </a:extLst>
            </p:cNvPr>
            <p:cNvSpPr txBox="1"/>
            <p:nvPr/>
          </p:nvSpPr>
          <p:spPr>
            <a:xfrm rot="16200000">
              <a:off x="2143610" y="170294"/>
              <a:ext cx="99748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000" dirty="0"/>
                <a:t>Diff-T4 </a:t>
              </a:r>
              <a:r>
                <a:rPr lang="it-IT" sz="1000" dirty="0" err="1"/>
                <a:t>sEVs</a:t>
              </a:r>
              <a:endParaRPr lang="it-IT" sz="1000" dirty="0"/>
            </a:p>
          </p:txBody>
        </p:sp>
        <p:sp>
          <p:nvSpPr>
            <p:cNvPr id="56" name="CasellaDiTesto 55">
              <a:extLst>
                <a:ext uri="{FF2B5EF4-FFF2-40B4-BE49-F238E27FC236}">
                  <a16:creationId xmlns:a16="http://schemas.microsoft.com/office/drawing/2014/main" id="{EF6C8B21-1B79-4C09-AAC4-BEDCB048D938}"/>
                </a:ext>
              </a:extLst>
            </p:cNvPr>
            <p:cNvSpPr txBox="1"/>
            <p:nvPr/>
          </p:nvSpPr>
          <p:spPr>
            <a:xfrm rot="16200000">
              <a:off x="2287975" y="134608"/>
              <a:ext cx="106885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000" dirty="0"/>
                <a:t>Diff-T6 </a:t>
              </a:r>
              <a:r>
                <a:rPr lang="it-IT" sz="1000" dirty="0" err="1"/>
                <a:t>sEVs</a:t>
              </a:r>
              <a:endParaRPr lang="it-IT" sz="1000" dirty="0"/>
            </a:p>
          </p:txBody>
        </p:sp>
      </p:grpSp>
      <p:sp>
        <p:nvSpPr>
          <p:cNvPr id="57" name="CasellaDiTesto 56">
            <a:extLst>
              <a:ext uri="{FF2B5EF4-FFF2-40B4-BE49-F238E27FC236}">
                <a16:creationId xmlns:a16="http://schemas.microsoft.com/office/drawing/2014/main" id="{D9F35704-F9CE-4858-BD43-719923B8FC28}"/>
              </a:ext>
            </a:extLst>
          </p:cNvPr>
          <p:cNvSpPr txBox="1"/>
          <p:nvPr/>
        </p:nvSpPr>
        <p:spPr>
          <a:xfrm>
            <a:off x="3199670" y="1284439"/>
            <a:ext cx="10383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00" dirty="0"/>
              <a:t>CALNEXIN</a:t>
            </a:r>
          </a:p>
        </p:txBody>
      </p:sp>
      <p:grpSp>
        <p:nvGrpSpPr>
          <p:cNvPr id="77" name="Gruppo 76">
            <a:extLst>
              <a:ext uri="{FF2B5EF4-FFF2-40B4-BE49-F238E27FC236}">
                <a16:creationId xmlns:a16="http://schemas.microsoft.com/office/drawing/2014/main" id="{6C60F5D7-C352-4E44-8F96-ADE6D5EB9CA1}"/>
              </a:ext>
            </a:extLst>
          </p:cNvPr>
          <p:cNvGrpSpPr/>
          <p:nvPr/>
        </p:nvGrpSpPr>
        <p:grpSpPr>
          <a:xfrm>
            <a:off x="1734137" y="1858277"/>
            <a:ext cx="1167471" cy="1712429"/>
            <a:chOff x="1778044" y="-239808"/>
            <a:chExt cx="1167471" cy="1414277"/>
          </a:xfrm>
        </p:grpSpPr>
        <p:sp>
          <p:nvSpPr>
            <p:cNvPr id="78" name="CasellaDiTesto 77">
              <a:extLst>
                <a:ext uri="{FF2B5EF4-FFF2-40B4-BE49-F238E27FC236}">
                  <a16:creationId xmlns:a16="http://schemas.microsoft.com/office/drawing/2014/main" id="{B3CBE289-AF91-49E8-84D9-0C394A7A86C5}"/>
                </a:ext>
              </a:extLst>
            </p:cNvPr>
            <p:cNvSpPr txBox="1"/>
            <p:nvPr/>
          </p:nvSpPr>
          <p:spPr>
            <a:xfrm rot="16200000">
              <a:off x="1415020" y="540005"/>
              <a:ext cx="97226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000" dirty="0"/>
                <a:t>Diff-T2 </a:t>
              </a:r>
              <a:r>
                <a:rPr lang="it-IT" sz="1000" dirty="0" err="1"/>
                <a:t>lEVs</a:t>
              </a:r>
              <a:endParaRPr lang="it-IT" sz="1000" dirty="0"/>
            </a:p>
          </p:txBody>
        </p:sp>
        <p:sp>
          <p:nvSpPr>
            <p:cNvPr id="79" name="CasellaDiTesto 78">
              <a:extLst>
                <a:ext uri="{FF2B5EF4-FFF2-40B4-BE49-F238E27FC236}">
                  <a16:creationId xmlns:a16="http://schemas.microsoft.com/office/drawing/2014/main" id="{08955F85-DA08-43A8-ACF8-3B7E672583D2}"/>
                </a:ext>
              </a:extLst>
            </p:cNvPr>
            <p:cNvSpPr txBox="1"/>
            <p:nvPr/>
          </p:nvSpPr>
          <p:spPr>
            <a:xfrm rot="16200000">
              <a:off x="1418765" y="328347"/>
              <a:ext cx="1382531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000" dirty="0"/>
                <a:t>Diff-T4 </a:t>
              </a:r>
              <a:r>
                <a:rPr lang="it-IT" sz="1000" dirty="0" err="1"/>
                <a:t>lEVs</a:t>
              </a:r>
              <a:endParaRPr lang="it-IT" sz="1000" dirty="0"/>
            </a:p>
          </p:txBody>
        </p:sp>
        <p:sp>
          <p:nvSpPr>
            <p:cNvPr id="80" name="CasellaDiTesto 79">
              <a:extLst>
                <a:ext uri="{FF2B5EF4-FFF2-40B4-BE49-F238E27FC236}">
                  <a16:creationId xmlns:a16="http://schemas.microsoft.com/office/drawing/2014/main" id="{E65902BE-8A78-40DA-9F6E-082DB908F081}"/>
                </a:ext>
              </a:extLst>
            </p:cNvPr>
            <p:cNvSpPr txBox="1"/>
            <p:nvPr/>
          </p:nvSpPr>
          <p:spPr>
            <a:xfrm rot="16200000">
              <a:off x="1659914" y="407196"/>
              <a:ext cx="1237886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000" dirty="0"/>
                <a:t>Diff-T6 </a:t>
              </a:r>
              <a:r>
                <a:rPr lang="it-IT" sz="1000" dirty="0" err="1"/>
                <a:t>lEVs</a:t>
              </a:r>
              <a:endParaRPr lang="it-IT" sz="1000" dirty="0"/>
            </a:p>
          </p:txBody>
        </p:sp>
        <p:sp>
          <p:nvSpPr>
            <p:cNvPr id="81" name="CasellaDiTesto 80">
              <a:extLst>
                <a:ext uri="{FF2B5EF4-FFF2-40B4-BE49-F238E27FC236}">
                  <a16:creationId xmlns:a16="http://schemas.microsoft.com/office/drawing/2014/main" id="{E359975A-DB09-4178-ABD3-55C1943A2EC0}"/>
                </a:ext>
              </a:extLst>
            </p:cNvPr>
            <p:cNvSpPr txBox="1"/>
            <p:nvPr/>
          </p:nvSpPr>
          <p:spPr>
            <a:xfrm rot="16200000">
              <a:off x="1924481" y="507183"/>
              <a:ext cx="106885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000" dirty="0"/>
                <a:t>Diff-T2 </a:t>
              </a:r>
              <a:r>
                <a:rPr lang="it-IT" sz="1000" dirty="0" err="1"/>
                <a:t>sEVs</a:t>
              </a:r>
              <a:endParaRPr lang="it-IT" sz="1000" dirty="0"/>
            </a:p>
          </p:txBody>
        </p:sp>
        <p:sp>
          <p:nvSpPr>
            <p:cNvPr id="82" name="CasellaDiTesto 81">
              <a:extLst>
                <a:ext uri="{FF2B5EF4-FFF2-40B4-BE49-F238E27FC236}">
                  <a16:creationId xmlns:a16="http://schemas.microsoft.com/office/drawing/2014/main" id="{8541DA63-3FC4-44BC-872C-4A0C1A4FC81F}"/>
                </a:ext>
              </a:extLst>
            </p:cNvPr>
            <p:cNvSpPr txBox="1"/>
            <p:nvPr/>
          </p:nvSpPr>
          <p:spPr>
            <a:xfrm rot="16200000">
              <a:off x="2143610" y="552614"/>
              <a:ext cx="99748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000" dirty="0"/>
                <a:t>Diff-T4 </a:t>
              </a:r>
              <a:r>
                <a:rPr lang="it-IT" sz="1000" dirty="0" err="1"/>
                <a:t>sEVs</a:t>
              </a:r>
              <a:endParaRPr lang="it-IT" sz="1000" dirty="0"/>
            </a:p>
          </p:txBody>
        </p:sp>
        <p:sp>
          <p:nvSpPr>
            <p:cNvPr id="83" name="CasellaDiTesto 82">
              <a:extLst>
                <a:ext uri="{FF2B5EF4-FFF2-40B4-BE49-F238E27FC236}">
                  <a16:creationId xmlns:a16="http://schemas.microsoft.com/office/drawing/2014/main" id="{242CDC77-3993-41B0-A4B2-8B646A7D62AF}"/>
                </a:ext>
              </a:extLst>
            </p:cNvPr>
            <p:cNvSpPr txBox="1"/>
            <p:nvPr/>
          </p:nvSpPr>
          <p:spPr>
            <a:xfrm rot="16200000">
              <a:off x="2287975" y="516928"/>
              <a:ext cx="106885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000" dirty="0"/>
                <a:t>Diff-T6 </a:t>
              </a:r>
              <a:r>
                <a:rPr lang="it-IT" sz="1000" dirty="0" err="1"/>
                <a:t>sEVs</a:t>
              </a:r>
              <a:endParaRPr lang="it-IT" sz="1000" dirty="0"/>
            </a:p>
          </p:txBody>
        </p:sp>
      </p:grpSp>
      <p:grpSp>
        <p:nvGrpSpPr>
          <p:cNvPr id="84" name="Gruppo 83">
            <a:extLst>
              <a:ext uri="{FF2B5EF4-FFF2-40B4-BE49-F238E27FC236}">
                <a16:creationId xmlns:a16="http://schemas.microsoft.com/office/drawing/2014/main" id="{BBE5E721-AE2A-410E-BEAC-1832A47A1489}"/>
              </a:ext>
            </a:extLst>
          </p:cNvPr>
          <p:cNvGrpSpPr/>
          <p:nvPr/>
        </p:nvGrpSpPr>
        <p:grpSpPr>
          <a:xfrm>
            <a:off x="1751543" y="5145757"/>
            <a:ext cx="1167471" cy="1513265"/>
            <a:chOff x="1778044" y="-239808"/>
            <a:chExt cx="1167471" cy="1414277"/>
          </a:xfrm>
        </p:grpSpPr>
        <p:sp>
          <p:nvSpPr>
            <p:cNvPr id="85" name="CasellaDiTesto 84">
              <a:extLst>
                <a:ext uri="{FF2B5EF4-FFF2-40B4-BE49-F238E27FC236}">
                  <a16:creationId xmlns:a16="http://schemas.microsoft.com/office/drawing/2014/main" id="{935970ED-2E83-44DB-B2D1-E849296EEC47}"/>
                </a:ext>
              </a:extLst>
            </p:cNvPr>
            <p:cNvSpPr txBox="1"/>
            <p:nvPr/>
          </p:nvSpPr>
          <p:spPr>
            <a:xfrm rot="16200000">
              <a:off x="1415020" y="540005"/>
              <a:ext cx="97226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000" dirty="0"/>
                <a:t>Diff-T2l </a:t>
              </a:r>
              <a:r>
                <a:rPr lang="it-IT" sz="1000" dirty="0" err="1"/>
                <a:t>EVs</a:t>
              </a:r>
              <a:endParaRPr lang="it-IT" sz="1000" dirty="0"/>
            </a:p>
          </p:txBody>
        </p:sp>
        <p:sp>
          <p:nvSpPr>
            <p:cNvPr id="86" name="CasellaDiTesto 85">
              <a:extLst>
                <a:ext uri="{FF2B5EF4-FFF2-40B4-BE49-F238E27FC236}">
                  <a16:creationId xmlns:a16="http://schemas.microsoft.com/office/drawing/2014/main" id="{158AF2C8-8410-48AB-8B67-0D3A5726C1F4}"/>
                </a:ext>
              </a:extLst>
            </p:cNvPr>
            <p:cNvSpPr txBox="1"/>
            <p:nvPr/>
          </p:nvSpPr>
          <p:spPr>
            <a:xfrm rot="16200000">
              <a:off x="1418765" y="328347"/>
              <a:ext cx="1382531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000" dirty="0"/>
                <a:t>Diff-T4 </a:t>
              </a:r>
              <a:r>
                <a:rPr lang="it-IT" sz="1000" dirty="0" err="1"/>
                <a:t>lEVs</a:t>
              </a:r>
              <a:endParaRPr lang="it-IT" sz="1000" dirty="0"/>
            </a:p>
          </p:txBody>
        </p:sp>
        <p:sp>
          <p:nvSpPr>
            <p:cNvPr id="87" name="CasellaDiTesto 86">
              <a:extLst>
                <a:ext uri="{FF2B5EF4-FFF2-40B4-BE49-F238E27FC236}">
                  <a16:creationId xmlns:a16="http://schemas.microsoft.com/office/drawing/2014/main" id="{84A14978-4E57-46A3-94C7-0DAC7F73C318}"/>
                </a:ext>
              </a:extLst>
            </p:cNvPr>
            <p:cNvSpPr txBox="1"/>
            <p:nvPr/>
          </p:nvSpPr>
          <p:spPr>
            <a:xfrm rot="16200000">
              <a:off x="1659914" y="407196"/>
              <a:ext cx="1237886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000" dirty="0"/>
                <a:t>Diff-T6 </a:t>
              </a:r>
              <a:r>
                <a:rPr lang="it-IT" sz="1000" dirty="0" err="1"/>
                <a:t>lEVs</a:t>
              </a:r>
              <a:endParaRPr lang="it-IT" sz="1000" dirty="0"/>
            </a:p>
          </p:txBody>
        </p:sp>
        <p:sp>
          <p:nvSpPr>
            <p:cNvPr id="88" name="CasellaDiTesto 87">
              <a:extLst>
                <a:ext uri="{FF2B5EF4-FFF2-40B4-BE49-F238E27FC236}">
                  <a16:creationId xmlns:a16="http://schemas.microsoft.com/office/drawing/2014/main" id="{08328CD6-7ED2-49F3-B89E-5B4B51C07739}"/>
                </a:ext>
              </a:extLst>
            </p:cNvPr>
            <p:cNvSpPr txBox="1"/>
            <p:nvPr/>
          </p:nvSpPr>
          <p:spPr>
            <a:xfrm rot="16200000">
              <a:off x="1924481" y="507183"/>
              <a:ext cx="106885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000" dirty="0"/>
                <a:t>Diff-T2 </a:t>
              </a:r>
              <a:r>
                <a:rPr lang="it-IT" sz="1000" dirty="0" err="1"/>
                <a:t>sEVs</a:t>
              </a:r>
              <a:endParaRPr lang="it-IT" sz="1000" dirty="0"/>
            </a:p>
          </p:txBody>
        </p:sp>
        <p:sp>
          <p:nvSpPr>
            <p:cNvPr id="89" name="CasellaDiTesto 88">
              <a:extLst>
                <a:ext uri="{FF2B5EF4-FFF2-40B4-BE49-F238E27FC236}">
                  <a16:creationId xmlns:a16="http://schemas.microsoft.com/office/drawing/2014/main" id="{0E9270EF-4C78-40F9-8815-548C8364D946}"/>
                </a:ext>
              </a:extLst>
            </p:cNvPr>
            <p:cNvSpPr txBox="1"/>
            <p:nvPr/>
          </p:nvSpPr>
          <p:spPr>
            <a:xfrm rot="16200000">
              <a:off x="2143610" y="552614"/>
              <a:ext cx="99748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000" dirty="0"/>
                <a:t>Diff-T4 </a:t>
              </a:r>
              <a:r>
                <a:rPr lang="it-IT" sz="1000" dirty="0" err="1"/>
                <a:t>sEVs</a:t>
              </a:r>
              <a:endParaRPr lang="it-IT" sz="1000" dirty="0"/>
            </a:p>
          </p:txBody>
        </p:sp>
        <p:sp>
          <p:nvSpPr>
            <p:cNvPr id="90" name="CasellaDiTesto 89">
              <a:extLst>
                <a:ext uri="{FF2B5EF4-FFF2-40B4-BE49-F238E27FC236}">
                  <a16:creationId xmlns:a16="http://schemas.microsoft.com/office/drawing/2014/main" id="{0F400C81-DE19-47F5-9A3E-CE19B51A722E}"/>
                </a:ext>
              </a:extLst>
            </p:cNvPr>
            <p:cNvSpPr txBox="1"/>
            <p:nvPr/>
          </p:nvSpPr>
          <p:spPr>
            <a:xfrm rot="16200000">
              <a:off x="2287975" y="516928"/>
              <a:ext cx="106885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000" dirty="0"/>
                <a:t>Diff-T6 </a:t>
              </a:r>
              <a:r>
                <a:rPr lang="it-IT" sz="1000" dirty="0" err="1"/>
                <a:t>sEVs</a:t>
              </a:r>
              <a:endParaRPr lang="it-IT" sz="1000" dirty="0"/>
            </a:p>
          </p:txBody>
        </p:sp>
      </p:grpSp>
      <p:sp>
        <p:nvSpPr>
          <p:cNvPr id="92" name="CasellaDiTesto 91">
            <a:extLst>
              <a:ext uri="{FF2B5EF4-FFF2-40B4-BE49-F238E27FC236}">
                <a16:creationId xmlns:a16="http://schemas.microsoft.com/office/drawing/2014/main" id="{9E6D65A8-1A0B-4F35-8E65-9B291B04E40B}"/>
              </a:ext>
            </a:extLst>
          </p:cNvPr>
          <p:cNvSpPr txBox="1"/>
          <p:nvPr/>
        </p:nvSpPr>
        <p:spPr>
          <a:xfrm>
            <a:off x="3199670" y="7745642"/>
            <a:ext cx="79429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00" dirty="0"/>
              <a:t>Tsg101</a:t>
            </a:r>
          </a:p>
        </p:txBody>
      </p:sp>
      <p:sp>
        <p:nvSpPr>
          <p:cNvPr id="61" name="CasellaDiTesto 60">
            <a:extLst>
              <a:ext uri="{FF2B5EF4-FFF2-40B4-BE49-F238E27FC236}">
                <a16:creationId xmlns:a16="http://schemas.microsoft.com/office/drawing/2014/main" id="{6C67C121-3484-43B6-BA22-4BC167194774}"/>
              </a:ext>
            </a:extLst>
          </p:cNvPr>
          <p:cNvSpPr txBox="1"/>
          <p:nvPr/>
        </p:nvSpPr>
        <p:spPr>
          <a:xfrm>
            <a:off x="3737479" y="4307391"/>
            <a:ext cx="3737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A</a:t>
            </a:r>
          </a:p>
        </p:txBody>
      </p:sp>
      <p:cxnSp>
        <p:nvCxnSpPr>
          <p:cNvPr id="62" name="Connettore diritto 61">
            <a:extLst>
              <a:ext uri="{FF2B5EF4-FFF2-40B4-BE49-F238E27FC236}">
                <a16:creationId xmlns:a16="http://schemas.microsoft.com/office/drawing/2014/main" id="{BF8FFB57-DBD5-44D2-89EE-9BD1A93CC22C}"/>
              </a:ext>
            </a:extLst>
          </p:cNvPr>
          <p:cNvCxnSpPr/>
          <p:nvPr/>
        </p:nvCxnSpPr>
        <p:spPr>
          <a:xfrm>
            <a:off x="1333703" y="4270894"/>
            <a:ext cx="11927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ttore diritto 62">
            <a:extLst>
              <a:ext uri="{FF2B5EF4-FFF2-40B4-BE49-F238E27FC236}">
                <a16:creationId xmlns:a16="http://schemas.microsoft.com/office/drawing/2014/main" id="{2BFB9055-A6B8-43E4-AB6C-144E640E8D1F}"/>
              </a:ext>
            </a:extLst>
          </p:cNvPr>
          <p:cNvCxnSpPr/>
          <p:nvPr/>
        </p:nvCxnSpPr>
        <p:spPr>
          <a:xfrm>
            <a:off x="1331053" y="4416434"/>
            <a:ext cx="11927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CasellaDiTesto 63">
            <a:extLst>
              <a:ext uri="{FF2B5EF4-FFF2-40B4-BE49-F238E27FC236}">
                <a16:creationId xmlns:a16="http://schemas.microsoft.com/office/drawing/2014/main" id="{F2E183CF-3102-4106-AAD3-23A3637A2700}"/>
              </a:ext>
            </a:extLst>
          </p:cNvPr>
          <p:cNvSpPr txBox="1"/>
          <p:nvPr/>
        </p:nvSpPr>
        <p:spPr>
          <a:xfrm>
            <a:off x="977535" y="4112551"/>
            <a:ext cx="445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100</a:t>
            </a:r>
          </a:p>
        </p:txBody>
      </p:sp>
      <p:sp>
        <p:nvSpPr>
          <p:cNvPr id="65" name="CasellaDiTesto 64">
            <a:extLst>
              <a:ext uri="{FF2B5EF4-FFF2-40B4-BE49-F238E27FC236}">
                <a16:creationId xmlns:a16="http://schemas.microsoft.com/office/drawing/2014/main" id="{3A99A3FB-762F-4557-BCF7-F3C134CA0FAF}"/>
              </a:ext>
            </a:extLst>
          </p:cNvPr>
          <p:cNvSpPr txBox="1"/>
          <p:nvPr/>
        </p:nvSpPr>
        <p:spPr>
          <a:xfrm>
            <a:off x="1003721" y="4286057"/>
            <a:ext cx="445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70</a:t>
            </a:r>
          </a:p>
        </p:txBody>
      </p:sp>
      <p:cxnSp>
        <p:nvCxnSpPr>
          <p:cNvPr id="70" name="Connettore diritto 69">
            <a:extLst>
              <a:ext uri="{FF2B5EF4-FFF2-40B4-BE49-F238E27FC236}">
                <a16:creationId xmlns:a16="http://schemas.microsoft.com/office/drawing/2014/main" id="{22F65468-2F07-4DD1-9157-72B117844A11}"/>
              </a:ext>
            </a:extLst>
          </p:cNvPr>
          <p:cNvCxnSpPr/>
          <p:nvPr/>
        </p:nvCxnSpPr>
        <p:spPr>
          <a:xfrm>
            <a:off x="1499864" y="1376998"/>
            <a:ext cx="11927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ttore diritto 70">
            <a:extLst>
              <a:ext uri="{FF2B5EF4-FFF2-40B4-BE49-F238E27FC236}">
                <a16:creationId xmlns:a16="http://schemas.microsoft.com/office/drawing/2014/main" id="{123594DB-09CF-417F-BCE8-8D0CB6831903}"/>
              </a:ext>
            </a:extLst>
          </p:cNvPr>
          <p:cNvCxnSpPr/>
          <p:nvPr/>
        </p:nvCxnSpPr>
        <p:spPr>
          <a:xfrm>
            <a:off x="1497214" y="1522538"/>
            <a:ext cx="11927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CasellaDiTesto 71">
            <a:extLst>
              <a:ext uri="{FF2B5EF4-FFF2-40B4-BE49-F238E27FC236}">
                <a16:creationId xmlns:a16="http://schemas.microsoft.com/office/drawing/2014/main" id="{8C00CA16-56DB-432B-8D77-2D25258E2EF0}"/>
              </a:ext>
            </a:extLst>
          </p:cNvPr>
          <p:cNvSpPr txBox="1"/>
          <p:nvPr/>
        </p:nvSpPr>
        <p:spPr>
          <a:xfrm>
            <a:off x="1143696" y="1218655"/>
            <a:ext cx="445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100</a:t>
            </a:r>
          </a:p>
        </p:txBody>
      </p:sp>
      <p:sp>
        <p:nvSpPr>
          <p:cNvPr id="73" name="CasellaDiTesto 72">
            <a:extLst>
              <a:ext uri="{FF2B5EF4-FFF2-40B4-BE49-F238E27FC236}">
                <a16:creationId xmlns:a16="http://schemas.microsoft.com/office/drawing/2014/main" id="{9AB42F73-CFE8-4FD2-94AA-734D20A521A0}"/>
              </a:ext>
            </a:extLst>
          </p:cNvPr>
          <p:cNvSpPr txBox="1"/>
          <p:nvPr/>
        </p:nvSpPr>
        <p:spPr>
          <a:xfrm>
            <a:off x="1169882" y="1392161"/>
            <a:ext cx="445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70</a:t>
            </a:r>
          </a:p>
        </p:txBody>
      </p:sp>
      <p:sp>
        <p:nvSpPr>
          <p:cNvPr id="74" name="CasellaDiTesto 73">
            <a:extLst>
              <a:ext uri="{FF2B5EF4-FFF2-40B4-BE49-F238E27FC236}">
                <a16:creationId xmlns:a16="http://schemas.microsoft.com/office/drawing/2014/main" id="{7700B7D1-0FE7-4503-8120-1C253ED7BC98}"/>
              </a:ext>
            </a:extLst>
          </p:cNvPr>
          <p:cNvSpPr txBox="1"/>
          <p:nvPr/>
        </p:nvSpPr>
        <p:spPr>
          <a:xfrm>
            <a:off x="3933725" y="1269049"/>
            <a:ext cx="3737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A</a:t>
            </a:r>
          </a:p>
        </p:txBody>
      </p:sp>
      <p:cxnSp>
        <p:nvCxnSpPr>
          <p:cNvPr id="75" name="Connettore diritto 74">
            <a:extLst>
              <a:ext uri="{FF2B5EF4-FFF2-40B4-BE49-F238E27FC236}">
                <a16:creationId xmlns:a16="http://schemas.microsoft.com/office/drawing/2014/main" id="{4DB5F4F4-287F-4F75-8FCE-6FA5EB740316}"/>
              </a:ext>
            </a:extLst>
          </p:cNvPr>
          <p:cNvCxnSpPr/>
          <p:nvPr/>
        </p:nvCxnSpPr>
        <p:spPr>
          <a:xfrm>
            <a:off x="1415907" y="7334403"/>
            <a:ext cx="11927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nettore diritto 92">
            <a:extLst>
              <a:ext uri="{FF2B5EF4-FFF2-40B4-BE49-F238E27FC236}">
                <a16:creationId xmlns:a16="http://schemas.microsoft.com/office/drawing/2014/main" id="{FCFC935B-C857-41D2-9436-EE22D85C98DC}"/>
              </a:ext>
            </a:extLst>
          </p:cNvPr>
          <p:cNvCxnSpPr/>
          <p:nvPr/>
        </p:nvCxnSpPr>
        <p:spPr>
          <a:xfrm>
            <a:off x="1413257" y="7479943"/>
            <a:ext cx="11927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CasellaDiTesto 93">
            <a:extLst>
              <a:ext uri="{FF2B5EF4-FFF2-40B4-BE49-F238E27FC236}">
                <a16:creationId xmlns:a16="http://schemas.microsoft.com/office/drawing/2014/main" id="{EA9248C2-AFC1-463B-904F-A28E4BE2A2BB}"/>
              </a:ext>
            </a:extLst>
          </p:cNvPr>
          <p:cNvSpPr txBox="1"/>
          <p:nvPr/>
        </p:nvSpPr>
        <p:spPr>
          <a:xfrm>
            <a:off x="1059739" y="7176060"/>
            <a:ext cx="445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100</a:t>
            </a:r>
          </a:p>
        </p:txBody>
      </p:sp>
      <p:sp>
        <p:nvSpPr>
          <p:cNvPr id="95" name="CasellaDiTesto 94">
            <a:extLst>
              <a:ext uri="{FF2B5EF4-FFF2-40B4-BE49-F238E27FC236}">
                <a16:creationId xmlns:a16="http://schemas.microsoft.com/office/drawing/2014/main" id="{C860882F-0AA3-4DDA-8C91-3754A3A1AA3A}"/>
              </a:ext>
            </a:extLst>
          </p:cNvPr>
          <p:cNvSpPr txBox="1"/>
          <p:nvPr/>
        </p:nvSpPr>
        <p:spPr>
          <a:xfrm>
            <a:off x="1085925" y="7349566"/>
            <a:ext cx="445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70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1495F75B-AB3C-4930-BCEE-E8ED64F0C6CF}"/>
              </a:ext>
            </a:extLst>
          </p:cNvPr>
          <p:cNvSpPr txBox="1"/>
          <p:nvPr/>
        </p:nvSpPr>
        <p:spPr>
          <a:xfrm>
            <a:off x="250722" y="8995582"/>
            <a:ext cx="63565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Figure 1G The WBs were cut at about 50 </a:t>
            </a:r>
            <a:r>
              <a:rPr lang="en-US" sz="1200" dirty="0" err="1"/>
              <a:t>kDa</a:t>
            </a:r>
            <a:r>
              <a:rPr lang="en-US" sz="1200" dirty="0"/>
              <a:t> and the two parts (A and B) developed simultaneously with two different antibodies</a:t>
            </a:r>
            <a:endParaRPr lang="it-IT" sz="1200" dirty="0"/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A8B4FB8E-E079-8EDD-E1BA-93CE1E952FE5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5055" r="15727"/>
          <a:stretch/>
        </p:blipFill>
        <p:spPr>
          <a:xfrm>
            <a:off x="1565464" y="3489470"/>
            <a:ext cx="1486266" cy="2016000"/>
          </a:xfrm>
          <a:prstGeom prst="rect">
            <a:avLst/>
          </a:prstGeom>
        </p:spPr>
      </p:pic>
      <p:cxnSp>
        <p:nvCxnSpPr>
          <p:cNvPr id="5" name="Connettore diritto 4">
            <a:extLst>
              <a:ext uri="{FF2B5EF4-FFF2-40B4-BE49-F238E27FC236}">
                <a16:creationId xmlns:a16="http://schemas.microsoft.com/office/drawing/2014/main" id="{3A7FB902-D20F-464B-BEF0-F3B0E4C0B108}"/>
              </a:ext>
            </a:extLst>
          </p:cNvPr>
          <p:cNvCxnSpPr/>
          <p:nvPr/>
        </p:nvCxnSpPr>
        <p:spPr>
          <a:xfrm>
            <a:off x="1497214" y="7626565"/>
            <a:ext cx="1702456" cy="45193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B6874348-0E23-41A4-B4DD-198EDD585294}"/>
              </a:ext>
            </a:extLst>
          </p:cNvPr>
          <p:cNvSpPr txBox="1"/>
          <p:nvPr/>
        </p:nvSpPr>
        <p:spPr>
          <a:xfrm>
            <a:off x="3151212" y="7551811"/>
            <a:ext cx="38343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00" dirty="0" err="1">
                <a:solidFill>
                  <a:srgbClr val="0070C0"/>
                </a:solidFill>
              </a:rPr>
              <a:t>Cut</a:t>
            </a:r>
            <a:endParaRPr lang="it-IT" sz="1000" dirty="0">
              <a:solidFill>
                <a:srgbClr val="0070C0"/>
              </a:solidFill>
            </a:endParaRPr>
          </a:p>
        </p:txBody>
      </p:sp>
      <p:cxnSp>
        <p:nvCxnSpPr>
          <p:cNvPr id="66" name="Connettore diritto 65">
            <a:extLst>
              <a:ext uri="{FF2B5EF4-FFF2-40B4-BE49-F238E27FC236}">
                <a16:creationId xmlns:a16="http://schemas.microsoft.com/office/drawing/2014/main" id="{C568AF3A-BEE9-47FB-B500-5D34980F628B}"/>
              </a:ext>
            </a:extLst>
          </p:cNvPr>
          <p:cNvCxnSpPr>
            <a:cxnSpLocks/>
          </p:cNvCxnSpPr>
          <p:nvPr/>
        </p:nvCxnSpPr>
        <p:spPr>
          <a:xfrm>
            <a:off x="1491389" y="4592725"/>
            <a:ext cx="1619871" cy="88543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CasellaDiTesto 66">
            <a:extLst>
              <a:ext uri="{FF2B5EF4-FFF2-40B4-BE49-F238E27FC236}">
                <a16:creationId xmlns:a16="http://schemas.microsoft.com/office/drawing/2014/main" id="{02102F3C-8F4A-4245-9C29-3285C8C2A1CB}"/>
              </a:ext>
            </a:extLst>
          </p:cNvPr>
          <p:cNvSpPr txBox="1"/>
          <p:nvPr/>
        </p:nvSpPr>
        <p:spPr>
          <a:xfrm>
            <a:off x="3095471" y="4539858"/>
            <a:ext cx="38343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00" dirty="0" err="1">
                <a:solidFill>
                  <a:srgbClr val="0070C0"/>
                </a:solidFill>
              </a:rPr>
              <a:t>Cut</a:t>
            </a:r>
            <a:endParaRPr lang="it-IT" sz="1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651235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707</TotalTime>
  <Words>84</Words>
  <Application>Microsoft Office PowerPoint</Application>
  <PresentationFormat>A4 (21x29,7 cm)</PresentationFormat>
  <Paragraphs>42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Michele Guescini</dc:creator>
  <cp:lastModifiedBy>Michele Guescini</cp:lastModifiedBy>
  <cp:revision>32</cp:revision>
  <cp:lastPrinted>2022-08-23T09:09:56Z</cp:lastPrinted>
  <dcterms:created xsi:type="dcterms:W3CDTF">2017-12-07T10:08:12Z</dcterms:created>
  <dcterms:modified xsi:type="dcterms:W3CDTF">2024-08-19T13:48:18Z</dcterms:modified>
</cp:coreProperties>
</file>