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6" r:id="rId2"/>
    <p:sldId id="263" r:id="rId3"/>
  </p:sldIdLst>
  <p:sldSz cx="6858000" cy="9906000" type="A4"/>
  <p:notesSz cx="6875463" cy="100028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30" userDrawn="1">
          <p15:clr>
            <a:srgbClr val="A4A3A4"/>
          </p15:clr>
        </p15:guide>
        <p15:guide id="2" pos="30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FFCCFF"/>
    <a:srgbClr val="FFFF66"/>
    <a:srgbClr val="FFFF99"/>
    <a:srgbClr val="FFFFCC"/>
    <a:srgbClr val="6699FF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40" d="100"/>
          <a:sy n="140" d="100"/>
        </p:scale>
        <p:origin x="1782" y="-2490"/>
      </p:cViewPr>
      <p:guideLst>
        <p:guide orient="horz" pos="2530"/>
        <p:guide pos="306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9367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94506" y="0"/>
            <a:ext cx="2979367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71564DC5-ECAE-4A53-AFCA-203568A8C1B5}" type="datetimeFigureOut">
              <a:rPr lang="it-IT" smtClean="0"/>
              <a:pPr/>
              <a:t>19/08/2024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139950" y="750888"/>
            <a:ext cx="2595563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78" tIns="48239" rIns="96478" bIns="48239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7547" y="4751349"/>
            <a:ext cx="5500370" cy="4501277"/>
          </a:xfrm>
          <a:prstGeom prst="rect">
            <a:avLst/>
          </a:prstGeom>
        </p:spPr>
        <p:txBody>
          <a:bodyPr vert="horz" lIns="96478" tIns="48239" rIns="96478" bIns="48239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500960"/>
            <a:ext cx="2979367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94506" y="9500960"/>
            <a:ext cx="2979367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9FA4BF8A-466F-4F40-B59E-C27CC01ACC8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0789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19/08/2024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19/08/2024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19/08/2024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19/08/2024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19/08/2024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19/08/2024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19/08/2024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19/08/2024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19/08/2024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19/08/2024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19/08/2024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pPr/>
              <a:t>19/08/2024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tiff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microsoft.com/office/2007/relationships/hdphoto" Target="../media/hdphoto8.wdp"/><Relationship Id="rId3" Type="http://schemas.microsoft.com/office/2007/relationships/hdphoto" Target="../media/hdphoto3.wdp"/><Relationship Id="rId7" Type="http://schemas.microsoft.com/office/2007/relationships/hdphoto" Target="../media/hdphoto5.wdp"/><Relationship Id="rId12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microsoft.com/office/2007/relationships/hdphoto" Target="../media/hdphoto7.wdp"/><Relationship Id="rId5" Type="http://schemas.microsoft.com/office/2007/relationships/hdphoto" Target="../media/hdphoto4.wdp"/><Relationship Id="rId15" Type="http://schemas.microsoft.com/office/2007/relationships/hdphoto" Target="../media/hdphoto9.wdp"/><Relationship Id="rId10" Type="http://schemas.openxmlformats.org/officeDocument/2006/relationships/image" Target="../media/image9.png"/><Relationship Id="rId4" Type="http://schemas.openxmlformats.org/officeDocument/2006/relationships/image" Target="../media/image6.png"/><Relationship Id="rId9" Type="http://schemas.microsoft.com/office/2007/relationships/hdphoto" Target="../media/hdphoto6.wdp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uppo 51">
            <a:extLst>
              <a:ext uri="{FF2B5EF4-FFF2-40B4-BE49-F238E27FC236}">
                <a16:creationId xmlns:a16="http://schemas.microsoft.com/office/drawing/2014/main" id="{CD5F6037-9524-40B0-B9F9-1ECE5194AEA0}"/>
              </a:ext>
            </a:extLst>
          </p:cNvPr>
          <p:cNvGrpSpPr/>
          <p:nvPr/>
        </p:nvGrpSpPr>
        <p:grpSpPr>
          <a:xfrm>
            <a:off x="1706941" y="2149788"/>
            <a:ext cx="1366089" cy="851241"/>
            <a:chOff x="235032" y="3415972"/>
            <a:chExt cx="1366089" cy="851241"/>
          </a:xfrm>
        </p:grpSpPr>
        <p:sp>
          <p:nvSpPr>
            <p:cNvPr id="38" name="CasellaDiTesto 37">
              <a:extLst>
                <a:ext uri="{FF2B5EF4-FFF2-40B4-BE49-F238E27FC236}">
                  <a16:creationId xmlns:a16="http://schemas.microsoft.com/office/drawing/2014/main" id="{D8B9FCAA-858B-4F73-89CF-407D52640FFD}"/>
                </a:ext>
              </a:extLst>
            </p:cNvPr>
            <p:cNvSpPr txBox="1"/>
            <p:nvPr/>
          </p:nvSpPr>
          <p:spPr>
            <a:xfrm>
              <a:off x="237636" y="4020992"/>
              <a:ext cx="44527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130</a:t>
              </a:r>
            </a:p>
          </p:txBody>
        </p:sp>
        <p:sp>
          <p:nvSpPr>
            <p:cNvPr id="39" name="CasellaDiTesto 38">
              <a:extLst>
                <a:ext uri="{FF2B5EF4-FFF2-40B4-BE49-F238E27FC236}">
                  <a16:creationId xmlns:a16="http://schemas.microsoft.com/office/drawing/2014/main" id="{C9D31A9E-79D0-480C-B1C5-76754AC92486}"/>
                </a:ext>
              </a:extLst>
            </p:cNvPr>
            <p:cNvSpPr txBox="1"/>
            <p:nvPr/>
          </p:nvSpPr>
          <p:spPr>
            <a:xfrm>
              <a:off x="235032" y="3927260"/>
              <a:ext cx="44527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180</a:t>
              </a:r>
            </a:p>
          </p:txBody>
        </p:sp>
        <p:cxnSp>
          <p:nvCxnSpPr>
            <p:cNvPr id="40" name="Connettore diritto 39">
              <a:extLst>
                <a:ext uri="{FF2B5EF4-FFF2-40B4-BE49-F238E27FC236}">
                  <a16:creationId xmlns:a16="http://schemas.microsoft.com/office/drawing/2014/main" id="{5AFD9705-A66D-40C2-B581-C073C8C85517}"/>
                </a:ext>
              </a:extLst>
            </p:cNvPr>
            <p:cNvCxnSpPr>
              <a:cxnSpLocks/>
            </p:cNvCxnSpPr>
            <p:nvPr/>
          </p:nvCxnSpPr>
          <p:spPr>
            <a:xfrm>
              <a:off x="540950" y="4047517"/>
              <a:ext cx="8290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nettore diritto 40">
              <a:extLst>
                <a:ext uri="{FF2B5EF4-FFF2-40B4-BE49-F238E27FC236}">
                  <a16:creationId xmlns:a16="http://schemas.microsoft.com/office/drawing/2014/main" id="{B84E8A08-F214-47CF-B9F0-7BDCB942EC8A}"/>
                </a:ext>
              </a:extLst>
            </p:cNvPr>
            <p:cNvCxnSpPr>
              <a:cxnSpLocks/>
            </p:cNvCxnSpPr>
            <p:nvPr/>
          </p:nvCxnSpPr>
          <p:spPr>
            <a:xfrm>
              <a:off x="543045" y="4136822"/>
              <a:ext cx="8290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CasellaDiTesto 41">
              <a:extLst>
                <a:ext uri="{FF2B5EF4-FFF2-40B4-BE49-F238E27FC236}">
                  <a16:creationId xmlns:a16="http://schemas.microsoft.com/office/drawing/2014/main" id="{EC195027-54ED-44BD-8FE2-5477CA10379B}"/>
                </a:ext>
              </a:extLst>
            </p:cNvPr>
            <p:cNvSpPr txBox="1"/>
            <p:nvPr/>
          </p:nvSpPr>
          <p:spPr>
            <a:xfrm>
              <a:off x="1065397" y="3970067"/>
              <a:ext cx="53572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b="1" dirty="0"/>
                <a:t>- </a:t>
              </a:r>
              <a:r>
                <a:rPr lang="it-IT" sz="1000" b="1" dirty="0" err="1"/>
                <a:t>Agrin</a:t>
              </a:r>
              <a:endParaRPr lang="it-IT" sz="1000" b="1" dirty="0"/>
            </a:p>
          </p:txBody>
        </p:sp>
        <p:sp>
          <p:nvSpPr>
            <p:cNvPr id="43" name="CasellaDiTesto 42">
              <a:extLst>
                <a:ext uri="{FF2B5EF4-FFF2-40B4-BE49-F238E27FC236}">
                  <a16:creationId xmlns:a16="http://schemas.microsoft.com/office/drawing/2014/main" id="{F6329AAD-4CA6-4CEC-8EB5-7A7A3FE2D21B}"/>
                </a:ext>
              </a:extLst>
            </p:cNvPr>
            <p:cNvSpPr txBox="1"/>
            <p:nvPr/>
          </p:nvSpPr>
          <p:spPr>
            <a:xfrm rot="19449118">
              <a:off x="490107" y="3425498"/>
              <a:ext cx="53572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dirty="0"/>
                <a:t>Diff-T0</a:t>
              </a:r>
            </a:p>
          </p:txBody>
        </p:sp>
        <p:sp>
          <p:nvSpPr>
            <p:cNvPr id="44" name="CasellaDiTesto 43">
              <a:extLst>
                <a:ext uri="{FF2B5EF4-FFF2-40B4-BE49-F238E27FC236}">
                  <a16:creationId xmlns:a16="http://schemas.microsoft.com/office/drawing/2014/main" id="{ADCD7233-3AAF-48CC-A58C-7CF162B9D685}"/>
                </a:ext>
              </a:extLst>
            </p:cNvPr>
            <p:cNvSpPr txBox="1"/>
            <p:nvPr/>
          </p:nvSpPr>
          <p:spPr>
            <a:xfrm rot="19449118">
              <a:off x="770600" y="3415972"/>
              <a:ext cx="53572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dirty="0"/>
                <a:t>Diff-T2</a:t>
              </a:r>
            </a:p>
          </p:txBody>
        </p:sp>
        <p:sp>
          <p:nvSpPr>
            <p:cNvPr id="45" name="CasellaDiTesto 44">
              <a:extLst>
                <a:ext uri="{FF2B5EF4-FFF2-40B4-BE49-F238E27FC236}">
                  <a16:creationId xmlns:a16="http://schemas.microsoft.com/office/drawing/2014/main" id="{09004771-48BA-4C84-ACA9-7E785F5BE17F}"/>
                </a:ext>
              </a:extLst>
            </p:cNvPr>
            <p:cNvSpPr txBox="1"/>
            <p:nvPr/>
          </p:nvSpPr>
          <p:spPr>
            <a:xfrm rot="19449118">
              <a:off x="1022438" y="3415972"/>
              <a:ext cx="53572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dirty="0"/>
                <a:t>Diff-T5</a:t>
              </a:r>
            </a:p>
          </p:txBody>
        </p:sp>
      </p:grpSp>
      <p:grpSp>
        <p:nvGrpSpPr>
          <p:cNvPr id="51" name="Gruppo 50">
            <a:extLst>
              <a:ext uri="{FF2B5EF4-FFF2-40B4-BE49-F238E27FC236}">
                <a16:creationId xmlns:a16="http://schemas.microsoft.com/office/drawing/2014/main" id="{5C884810-21F2-450C-BBEF-A0CDDD626401}"/>
              </a:ext>
            </a:extLst>
          </p:cNvPr>
          <p:cNvGrpSpPr/>
          <p:nvPr/>
        </p:nvGrpSpPr>
        <p:grpSpPr>
          <a:xfrm>
            <a:off x="3933056" y="2144688"/>
            <a:ext cx="1404979" cy="1510974"/>
            <a:chOff x="1697890" y="3410872"/>
            <a:chExt cx="1404979" cy="1510974"/>
          </a:xfrm>
        </p:grpSpPr>
        <p:pic>
          <p:nvPicPr>
            <p:cNvPr id="47" name="Immagine 46">
              <a:extLst>
                <a:ext uri="{FF2B5EF4-FFF2-40B4-BE49-F238E27FC236}">
                  <a16:creationId xmlns:a16="http://schemas.microsoft.com/office/drawing/2014/main" id="{DFF3848D-3D51-487C-8DA1-493EACE4665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746" t="15054" r="20871"/>
            <a:stretch/>
          </p:blipFill>
          <p:spPr>
            <a:xfrm>
              <a:off x="2032691" y="3688009"/>
              <a:ext cx="488361" cy="1233837"/>
            </a:xfrm>
            <a:prstGeom prst="rect">
              <a:avLst/>
            </a:prstGeom>
          </p:spPr>
        </p:pic>
        <p:sp>
          <p:nvSpPr>
            <p:cNvPr id="67" name="CasellaDiTesto 66">
              <a:extLst>
                <a:ext uri="{FF2B5EF4-FFF2-40B4-BE49-F238E27FC236}">
                  <a16:creationId xmlns:a16="http://schemas.microsoft.com/office/drawing/2014/main" id="{706DADDA-753C-4712-BBEF-2A327D7A374B}"/>
                </a:ext>
              </a:extLst>
            </p:cNvPr>
            <p:cNvSpPr txBox="1"/>
            <p:nvPr/>
          </p:nvSpPr>
          <p:spPr>
            <a:xfrm>
              <a:off x="2491804" y="4354171"/>
              <a:ext cx="61106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b="1" dirty="0"/>
                <a:t>- Wnt3a</a:t>
              </a:r>
            </a:p>
          </p:txBody>
        </p:sp>
        <p:sp>
          <p:nvSpPr>
            <p:cNvPr id="68" name="CasellaDiTesto 67">
              <a:extLst>
                <a:ext uri="{FF2B5EF4-FFF2-40B4-BE49-F238E27FC236}">
                  <a16:creationId xmlns:a16="http://schemas.microsoft.com/office/drawing/2014/main" id="{389E4161-B2C9-469A-9A80-F9FC467AA6BC}"/>
                </a:ext>
              </a:extLst>
            </p:cNvPr>
            <p:cNvSpPr txBox="1"/>
            <p:nvPr/>
          </p:nvSpPr>
          <p:spPr>
            <a:xfrm>
              <a:off x="1705236" y="4449142"/>
              <a:ext cx="44527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25 -</a:t>
              </a:r>
            </a:p>
          </p:txBody>
        </p:sp>
        <p:sp>
          <p:nvSpPr>
            <p:cNvPr id="69" name="CasellaDiTesto 68">
              <a:extLst>
                <a:ext uri="{FF2B5EF4-FFF2-40B4-BE49-F238E27FC236}">
                  <a16:creationId xmlns:a16="http://schemas.microsoft.com/office/drawing/2014/main" id="{1173BF05-55F9-44F2-B60C-69292D0484EA}"/>
                </a:ext>
              </a:extLst>
            </p:cNvPr>
            <p:cNvSpPr txBox="1"/>
            <p:nvPr/>
          </p:nvSpPr>
          <p:spPr>
            <a:xfrm>
              <a:off x="1697890" y="4340233"/>
              <a:ext cx="44527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35 -</a:t>
              </a:r>
            </a:p>
          </p:txBody>
        </p:sp>
        <p:sp>
          <p:nvSpPr>
            <p:cNvPr id="70" name="CasellaDiTesto 69">
              <a:extLst>
                <a:ext uri="{FF2B5EF4-FFF2-40B4-BE49-F238E27FC236}">
                  <a16:creationId xmlns:a16="http://schemas.microsoft.com/office/drawing/2014/main" id="{6FC71761-7367-4569-A6ED-6CDF42DB2EC5}"/>
                </a:ext>
              </a:extLst>
            </p:cNvPr>
            <p:cNvSpPr txBox="1"/>
            <p:nvPr/>
          </p:nvSpPr>
          <p:spPr>
            <a:xfrm rot="19449118">
              <a:off x="1827874" y="3420398"/>
              <a:ext cx="53572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dirty="0"/>
                <a:t>Diff-T0</a:t>
              </a:r>
            </a:p>
          </p:txBody>
        </p:sp>
        <p:sp>
          <p:nvSpPr>
            <p:cNvPr id="71" name="CasellaDiTesto 70">
              <a:extLst>
                <a:ext uri="{FF2B5EF4-FFF2-40B4-BE49-F238E27FC236}">
                  <a16:creationId xmlns:a16="http://schemas.microsoft.com/office/drawing/2014/main" id="{D7637006-9867-41E6-A997-FF838530361E}"/>
                </a:ext>
              </a:extLst>
            </p:cNvPr>
            <p:cNvSpPr txBox="1"/>
            <p:nvPr/>
          </p:nvSpPr>
          <p:spPr>
            <a:xfrm rot="19449118">
              <a:off x="2108367" y="3410872"/>
              <a:ext cx="53572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dirty="0"/>
                <a:t>Diff-T2</a:t>
              </a:r>
            </a:p>
          </p:txBody>
        </p:sp>
        <p:sp>
          <p:nvSpPr>
            <p:cNvPr id="72" name="CasellaDiTesto 71">
              <a:extLst>
                <a:ext uri="{FF2B5EF4-FFF2-40B4-BE49-F238E27FC236}">
                  <a16:creationId xmlns:a16="http://schemas.microsoft.com/office/drawing/2014/main" id="{C3F6F490-0A7C-4AB0-9E9A-0EDBB9B6219B}"/>
                </a:ext>
              </a:extLst>
            </p:cNvPr>
            <p:cNvSpPr txBox="1"/>
            <p:nvPr/>
          </p:nvSpPr>
          <p:spPr>
            <a:xfrm rot="19449118">
              <a:off x="2360205" y="3410872"/>
              <a:ext cx="53572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dirty="0"/>
                <a:t>Diff-T5</a:t>
              </a:r>
            </a:p>
          </p:txBody>
        </p:sp>
      </p:grpSp>
      <p:grpSp>
        <p:nvGrpSpPr>
          <p:cNvPr id="50" name="Gruppo 49">
            <a:extLst>
              <a:ext uri="{FF2B5EF4-FFF2-40B4-BE49-F238E27FC236}">
                <a16:creationId xmlns:a16="http://schemas.microsoft.com/office/drawing/2014/main" id="{6BE28A94-E676-434B-BB92-8D74AB82747E}"/>
              </a:ext>
            </a:extLst>
          </p:cNvPr>
          <p:cNvGrpSpPr/>
          <p:nvPr/>
        </p:nvGrpSpPr>
        <p:grpSpPr>
          <a:xfrm>
            <a:off x="3854915" y="4639463"/>
            <a:ext cx="1296144" cy="1435486"/>
            <a:chOff x="3096106" y="3445506"/>
            <a:chExt cx="1296144" cy="1435486"/>
          </a:xfrm>
        </p:grpSpPr>
        <p:pic>
          <p:nvPicPr>
            <p:cNvPr id="49" name="Immagine 48">
              <a:extLst>
                <a:ext uri="{FF2B5EF4-FFF2-40B4-BE49-F238E27FC236}">
                  <a16:creationId xmlns:a16="http://schemas.microsoft.com/office/drawing/2014/main" id="{E7CCCFF2-944B-40E2-A44F-6B69BE3190F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6558" r="30131"/>
            <a:stretch/>
          </p:blipFill>
          <p:spPr>
            <a:xfrm>
              <a:off x="3501007" y="3647155"/>
              <a:ext cx="432049" cy="1233837"/>
            </a:xfrm>
            <a:prstGeom prst="rect">
              <a:avLst/>
            </a:prstGeom>
          </p:spPr>
        </p:pic>
        <p:sp>
          <p:nvSpPr>
            <p:cNvPr id="56" name="CasellaDiTesto 55">
              <a:extLst>
                <a:ext uri="{FF2B5EF4-FFF2-40B4-BE49-F238E27FC236}">
                  <a16:creationId xmlns:a16="http://schemas.microsoft.com/office/drawing/2014/main" id="{49197834-08EB-4A79-BFF6-1466536D0B71}"/>
                </a:ext>
              </a:extLst>
            </p:cNvPr>
            <p:cNvSpPr txBox="1"/>
            <p:nvPr/>
          </p:nvSpPr>
          <p:spPr>
            <a:xfrm rot="19449118">
              <a:off x="3270765" y="3455032"/>
              <a:ext cx="53572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dirty="0"/>
                <a:t>Diff-T0</a:t>
              </a:r>
            </a:p>
          </p:txBody>
        </p:sp>
        <p:sp>
          <p:nvSpPr>
            <p:cNvPr id="57" name="CasellaDiTesto 56">
              <a:extLst>
                <a:ext uri="{FF2B5EF4-FFF2-40B4-BE49-F238E27FC236}">
                  <a16:creationId xmlns:a16="http://schemas.microsoft.com/office/drawing/2014/main" id="{DC3981CA-C304-4EE9-9A37-39B4BAD736AA}"/>
                </a:ext>
              </a:extLst>
            </p:cNvPr>
            <p:cNvSpPr txBox="1"/>
            <p:nvPr/>
          </p:nvSpPr>
          <p:spPr>
            <a:xfrm rot="19449118">
              <a:off x="3551258" y="3445506"/>
              <a:ext cx="53572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dirty="0"/>
                <a:t>Diff-T2</a:t>
              </a:r>
            </a:p>
          </p:txBody>
        </p:sp>
        <p:sp>
          <p:nvSpPr>
            <p:cNvPr id="58" name="CasellaDiTesto 57">
              <a:extLst>
                <a:ext uri="{FF2B5EF4-FFF2-40B4-BE49-F238E27FC236}">
                  <a16:creationId xmlns:a16="http://schemas.microsoft.com/office/drawing/2014/main" id="{CE7A48BA-1A58-4755-803F-5BCB68C99312}"/>
                </a:ext>
              </a:extLst>
            </p:cNvPr>
            <p:cNvSpPr txBox="1"/>
            <p:nvPr/>
          </p:nvSpPr>
          <p:spPr>
            <a:xfrm rot="19449118">
              <a:off x="3803096" y="3445506"/>
              <a:ext cx="53572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dirty="0"/>
                <a:t>Diff-T5</a:t>
              </a:r>
            </a:p>
          </p:txBody>
        </p:sp>
        <p:sp>
          <p:nvSpPr>
            <p:cNvPr id="59" name="CasellaDiTesto 58">
              <a:extLst>
                <a:ext uri="{FF2B5EF4-FFF2-40B4-BE49-F238E27FC236}">
                  <a16:creationId xmlns:a16="http://schemas.microsoft.com/office/drawing/2014/main" id="{455A0F0A-41B2-4972-9E55-1A312475E8FA}"/>
                </a:ext>
              </a:extLst>
            </p:cNvPr>
            <p:cNvSpPr txBox="1"/>
            <p:nvPr/>
          </p:nvSpPr>
          <p:spPr>
            <a:xfrm>
              <a:off x="3864541" y="4136822"/>
              <a:ext cx="52770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b="1" dirty="0"/>
                <a:t>- </a:t>
              </a:r>
              <a:r>
                <a:rPr lang="it-IT" sz="1000" b="1" dirty="0" err="1"/>
                <a:t>Actin</a:t>
              </a:r>
              <a:endParaRPr lang="it-IT" sz="1000" b="1" dirty="0"/>
            </a:p>
          </p:txBody>
        </p:sp>
        <p:sp>
          <p:nvSpPr>
            <p:cNvPr id="60" name="CasellaDiTesto 59">
              <a:extLst>
                <a:ext uri="{FF2B5EF4-FFF2-40B4-BE49-F238E27FC236}">
                  <a16:creationId xmlns:a16="http://schemas.microsoft.com/office/drawing/2014/main" id="{E7675555-2730-4CF3-A354-30CC10007341}"/>
                </a:ext>
              </a:extLst>
            </p:cNvPr>
            <p:cNvSpPr txBox="1"/>
            <p:nvPr/>
          </p:nvSpPr>
          <p:spPr>
            <a:xfrm>
              <a:off x="3100934" y="4258865"/>
              <a:ext cx="44527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40</a:t>
              </a:r>
            </a:p>
          </p:txBody>
        </p:sp>
        <p:sp>
          <p:nvSpPr>
            <p:cNvPr id="61" name="CasellaDiTesto 60">
              <a:extLst>
                <a:ext uri="{FF2B5EF4-FFF2-40B4-BE49-F238E27FC236}">
                  <a16:creationId xmlns:a16="http://schemas.microsoft.com/office/drawing/2014/main" id="{3425209C-1011-4AE3-AFC8-3352614BDABE}"/>
                </a:ext>
              </a:extLst>
            </p:cNvPr>
            <p:cNvSpPr txBox="1"/>
            <p:nvPr/>
          </p:nvSpPr>
          <p:spPr>
            <a:xfrm>
              <a:off x="3096106" y="4143605"/>
              <a:ext cx="44527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55</a:t>
              </a:r>
            </a:p>
          </p:txBody>
        </p:sp>
        <p:cxnSp>
          <p:nvCxnSpPr>
            <p:cNvPr id="62" name="Connettore diritto 61">
              <a:extLst>
                <a:ext uri="{FF2B5EF4-FFF2-40B4-BE49-F238E27FC236}">
                  <a16:creationId xmlns:a16="http://schemas.microsoft.com/office/drawing/2014/main" id="{195A97A4-9E73-4376-AB0E-C00FFB09284B}"/>
                </a:ext>
              </a:extLst>
            </p:cNvPr>
            <p:cNvCxnSpPr>
              <a:cxnSpLocks/>
            </p:cNvCxnSpPr>
            <p:nvPr/>
          </p:nvCxnSpPr>
          <p:spPr>
            <a:xfrm>
              <a:off x="3331824" y="4266716"/>
              <a:ext cx="8290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Connettore diritto 62">
              <a:extLst>
                <a:ext uri="{FF2B5EF4-FFF2-40B4-BE49-F238E27FC236}">
                  <a16:creationId xmlns:a16="http://schemas.microsoft.com/office/drawing/2014/main" id="{AC6784C1-1849-4243-912B-CA8F43CDB236}"/>
                </a:ext>
              </a:extLst>
            </p:cNvPr>
            <p:cNvCxnSpPr>
              <a:cxnSpLocks/>
            </p:cNvCxnSpPr>
            <p:nvPr/>
          </p:nvCxnSpPr>
          <p:spPr>
            <a:xfrm>
              <a:off x="3331824" y="4387582"/>
              <a:ext cx="8290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6" name="Immagine 65">
            <a:extLst>
              <a:ext uri="{FF2B5EF4-FFF2-40B4-BE49-F238E27FC236}">
                <a16:creationId xmlns:a16="http://schemas.microsoft.com/office/drawing/2014/main" id="{864FECCF-5D9B-4543-B026-9385A0B376DA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71" t="12205" r="38192" b="13321"/>
          <a:stretch/>
        </p:blipFill>
        <p:spPr>
          <a:xfrm>
            <a:off x="2059768" y="4893488"/>
            <a:ext cx="570086" cy="1135364"/>
          </a:xfrm>
          <a:prstGeom prst="rect">
            <a:avLst/>
          </a:prstGeom>
        </p:spPr>
      </p:pic>
      <p:sp>
        <p:nvSpPr>
          <p:cNvPr id="73" name="CasellaDiTesto 72">
            <a:extLst>
              <a:ext uri="{FF2B5EF4-FFF2-40B4-BE49-F238E27FC236}">
                <a16:creationId xmlns:a16="http://schemas.microsoft.com/office/drawing/2014/main" id="{154A5886-698C-41E8-B2B6-C5CEC8DC576E}"/>
              </a:ext>
            </a:extLst>
          </p:cNvPr>
          <p:cNvSpPr txBox="1"/>
          <p:nvPr/>
        </p:nvSpPr>
        <p:spPr>
          <a:xfrm>
            <a:off x="2587497" y="5494421"/>
            <a:ext cx="6142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b="1" dirty="0"/>
              <a:t>- Wnt11</a:t>
            </a:r>
          </a:p>
        </p:txBody>
      </p:sp>
      <p:grpSp>
        <p:nvGrpSpPr>
          <p:cNvPr id="75" name="Gruppo 74">
            <a:extLst>
              <a:ext uri="{FF2B5EF4-FFF2-40B4-BE49-F238E27FC236}">
                <a16:creationId xmlns:a16="http://schemas.microsoft.com/office/drawing/2014/main" id="{88B68DDA-FE76-4E43-88F3-215E43437ABA}"/>
              </a:ext>
            </a:extLst>
          </p:cNvPr>
          <p:cNvGrpSpPr/>
          <p:nvPr/>
        </p:nvGrpSpPr>
        <p:grpSpPr>
          <a:xfrm>
            <a:off x="1700808" y="5468709"/>
            <a:ext cx="450209" cy="377181"/>
            <a:chOff x="3265897" y="7542942"/>
            <a:chExt cx="450209" cy="377181"/>
          </a:xfrm>
        </p:grpSpPr>
        <p:sp>
          <p:nvSpPr>
            <p:cNvPr id="76" name="CasellaDiTesto 75">
              <a:extLst>
                <a:ext uri="{FF2B5EF4-FFF2-40B4-BE49-F238E27FC236}">
                  <a16:creationId xmlns:a16="http://schemas.microsoft.com/office/drawing/2014/main" id="{15C17F0F-3C89-4DB2-8E01-0BFFFE77D66D}"/>
                </a:ext>
              </a:extLst>
            </p:cNvPr>
            <p:cNvSpPr txBox="1"/>
            <p:nvPr/>
          </p:nvSpPr>
          <p:spPr>
            <a:xfrm>
              <a:off x="3270834" y="7673902"/>
              <a:ext cx="44527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35</a:t>
              </a:r>
            </a:p>
          </p:txBody>
        </p:sp>
        <p:sp>
          <p:nvSpPr>
            <p:cNvPr id="77" name="CasellaDiTesto 76">
              <a:extLst>
                <a:ext uri="{FF2B5EF4-FFF2-40B4-BE49-F238E27FC236}">
                  <a16:creationId xmlns:a16="http://schemas.microsoft.com/office/drawing/2014/main" id="{9C631294-A081-4535-A6BC-05EE8CD15173}"/>
                </a:ext>
              </a:extLst>
            </p:cNvPr>
            <p:cNvSpPr txBox="1"/>
            <p:nvPr/>
          </p:nvSpPr>
          <p:spPr>
            <a:xfrm>
              <a:off x="3265897" y="7542942"/>
              <a:ext cx="44527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40</a:t>
              </a:r>
            </a:p>
          </p:txBody>
        </p:sp>
        <p:cxnSp>
          <p:nvCxnSpPr>
            <p:cNvPr id="78" name="Connettore diritto 77">
              <a:extLst>
                <a:ext uri="{FF2B5EF4-FFF2-40B4-BE49-F238E27FC236}">
                  <a16:creationId xmlns:a16="http://schemas.microsoft.com/office/drawing/2014/main" id="{D479D883-83F0-401F-8C62-2EA5863CCBED}"/>
                </a:ext>
              </a:extLst>
            </p:cNvPr>
            <p:cNvCxnSpPr>
              <a:cxnSpLocks/>
            </p:cNvCxnSpPr>
            <p:nvPr/>
          </p:nvCxnSpPr>
          <p:spPr>
            <a:xfrm>
              <a:off x="3503172" y="7804862"/>
              <a:ext cx="8290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Connettore diritto 78">
              <a:extLst>
                <a:ext uri="{FF2B5EF4-FFF2-40B4-BE49-F238E27FC236}">
                  <a16:creationId xmlns:a16="http://schemas.microsoft.com/office/drawing/2014/main" id="{DDD8237D-A933-4468-807A-6527968B0A7F}"/>
                </a:ext>
              </a:extLst>
            </p:cNvPr>
            <p:cNvCxnSpPr>
              <a:cxnSpLocks/>
            </p:cNvCxnSpPr>
            <p:nvPr/>
          </p:nvCxnSpPr>
          <p:spPr>
            <a:xfrm>
              <a:off x="3503172" y="7666053"/>
              <a:ext cx="8290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CasellaDiTesto 79">
            <a:extLst>
              <a:ext uri="{FF2B5EF4-FFF2-40B4-BE49-F238E27FC236}">
                <a16:creationId xmlns:a16="http://schemas.microsoft.com/office/drawing/2014/main" id="{74841F87-55BC-4D10-8E64-8B5B1BC2520D}"/>
              </a:ext>
            </a:extLst>
          </p:cNvPr>
          <p:cNvSpPr txBox="1"/>
          <p:nvPr/>
        </p:nvSpPr>
        <p:spPr>
          <a:xfrm rot="19449118">
            <a:off x="1942915" y="4592020"/>
            <a:ext cx="5357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/>
              <a:t>Diff-T0</a:t>
            </a:r>
          </a:p>
        </p:txBody>
      </p:sp>
      <p:sp>
        <p:nvSpPr>
          <p:cNvPr id="81" name="CasellaDiTesto 80">
            <a:extLst>
              <a:ext uri="{FF2B5EF4-FFF2-40B4-BE49-F238E27FC236}">
                <a16:creationId xmlns:a16="http://schemas.microsoft.com/office/drawing/2014/main" id="{7387029C-67ED-4BC9-B3B8-81CA646D6369}"/>
              </a:ext>
            </a:extLst>
          </p:cNvPr>
          <p:cNvSpPr txBox="1"/>
          <p:nvPr/>
        </p:nvSpPr>
        <p:spPr>
          <a:xfrm rot="19449118">
            <a:off x="2223408" y="4582494"/>
            <a:ext cx="5357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/>
              <a:t>Diff-T2</a:t>
            </a:r>
          </a:p>
        </p:txBody>
      </p:sp>
      <p:sp>
        <p:nvSpPr>
          <p:cNvPr id="82" name="CasellaDiTesto 81">
            <a:extLst>
              <a:ext uri="{FF2B5EF4-FFF2-40B4-BE49-F238E27FC236}">
                <a16:creationId xmlns:a16="http://schemas.microsoft.com/office/drawing/2014/main" id="{5845D050-FD63-4E1A-A7AF-1C7DBE730DD5}"/>
              </a:ext>
            </a:extLst>
          </p:cNvPr>
          <p:cNvSpPr txBox="1"/>
          <p:nvPr/>
        </p:nvSpPr>
        <p:spPr>
          <a:xfrm rot="19449118">
            <a:off x="2475246" y="4582494"/>
            <a:ext cx="5357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/>
              <a:t>Diff-T5</a:t>
            </a:r>
          </a:p>
        </p:txBody>
      </p:sp>
      <p:pic>
        <p:nvPicPr>
          <p:cNvPr id="83" name="Immagine 82">
            <a:extLst>
              <a:ext uri="{FF2B5EF4-FFF2-40B4-BE49-F238E27FC236}">
                <a16:creationId xmlns:a16="http://schemas.microsoft.com/office/drawing/2014/main" id="{D0E70625-CFEF-4DE3-8ABC-E847FDA44FF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35739" y="2460883"/>
            <a:ext cx="461838" cy="1185681"/>
          </a:xfrm>
          <a:prstGeom prst="rect">
            <a:avLst/>
          </a:prstGeom>
        </p:spPr>
      </p:pic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B849CBAA-0C9A-4A98-AF89-FA5E3F772A56}"/>
              </a:ext>
            </a:extLst>
          </p:cNvPr>
          <p:cNvSpPr txBox="1"/>
          <p:nvPr/>
        </p:nvSpPr>
        <p:spPr>
          <a:xfrm>
            <a:off x="490509" y="7702541"/>
            <a:ext cx="46619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Figure 4B. WB of the NSC-34 </a:t>
            </a:r>
            <a:r>
              <a:rPr lang="it-IT" sz="1200" dirty="0" err="1">
                <a:latin typeface="Arial" panose="020B0604020202020204" pitchFamily="34" charset="0"/>
                <a:cs typeface="Arial" panose="020B0604020202020204" pitchFamily="34" charset="0"/>
              </a:rPr>
              <a:t>cell</a:t>
            </a: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 bodies </a:t>
            </a:r>
            <a:r>
              <a:rPr lang="it-IT" sz="1200" dirty="0" err="1">
                <a:latin typeface="Arial" panose="020B0604020202020204" pitchFamily="34" charset="0"/>
                <a:cs typeface="Arial" panose="020B0604020202020204" pitchFamily="34" charset="0"/>
              </a:rPr>
              <a:t>during</a:t>
            </a: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200" dirty="0" err="1">
                <a:latin typeface="Arial" panose="020B0604020202020204" pitchFamily="34" charset="0"/>
                <a:cs typeface="Arial" panose="020B0604020202020204" pitchFamily="34" charset="0"/>
              </a:rPr>
              <a:t>differentiation</a:t>
            </a:r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234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o 3">
            <a:extLst>
              <a:ext uri="{FF2B5EF4-FFF2-40B4-BE49-F238E27FC236}">
                <a16:creationId xmlns:a16="http://schemas.microsoft.com/office/drawing/2014/main" id="{22096EA0-214A-409C-A38E-D72805B29E62}"/>
              </a:ext>
            </a:extLst>
          </p:cNvPr>
          <p:cNvGrpSpPr/>
          <p:nvPr/>
        </p:nvGrpSpPr>
        <p:grpSpPr>
          <a:xfrm>
            <a:off x="181492" y="1358995"/>
            <a:ext cx="1928784" cy="1438781"/>
            <a:chOff x="181492" y="4950973"/>
            <a:chExt cx="1928784" cy="1438781"/>
          </a:xfrm>
        </p:grpSpPr>
        <p:pic>
          <p:nvPicPr>
            <p:cNvPr id="3" name="Immagine 2">
              <a:extLst>
                <a:ext uri="{FF2B5EF4-FFF2-40B4-BE49-F238E27FC236}">
                  <a16:creationId xmlns:a16="http://schemas.microsoft.com/office/drawing/2014/main" id="{DDA600A4-14CE-425E-9D29-4577770B5B1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</a:extLst>
            </a:blip>
            <a:srcRect l="30649" r="25013"/>
            <a:stretch/>
          </p:blipFill>
          <p:spPr>
            <a:xfrm>
              <a:off x="741726" y="4950973"/>
              <a:ext cx="800115" cy="1438781"/>
            </a:xfrm>
            <a:prstGeom prst="rect">
              <a:avLst/>
            </a:prstGeom>
          </p:spPr>
        </p:pic>
        <p:sp>
          <p:nvSpPr>
            <p:cNvPr id="122" name="CasellaDiTesto 121">
              <a:extLst>
                <a:ext uri="{FF2B5EF4-FFF2-40B4-BE49-F238E27FC236}">
                  <a16:creationId xmlns:a16="http://schemas.microsoft.com/office/drawing/2014/main" id="{758D29DC-4754-4270-9FDF-1B56264E7931}"/>
                </a:ext>
              </a:extLst>
            </p:cNvPr>
            <p:cNvSpPr txBox="1"/>
            <p:nvPr/>
          </p:nvSpPr>
          <p:spPr>
            <a:xfrm>
              <a:off x="182028" y="5618490"/>
              <a:ext cx="44527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25</a:t>
              </a:r>
            </a:p>
          </p:txBody>
        </p:sp>
        <p:sp>
          <p:nvSpPr>
            <p:cNvPr id="123" name="CasellaDiTesto 122">
              <a:extLst>
                <a:ext uri="{FF2B5EF4-FFF2-40B4-BE49-F238E27FC236}">
                  <a16:creationId xmlns:a16="http://schemas.microsoft.com/office/drawing/2014/main" id="{077A3B12-8C3B-4A13-98D8-41FE2732181B}"/>
                </a:ext>
              </a:extLst>
            </p:cNvPr>
            <p:cNvSpPr txBox="1"/>
            <p:nvPr/>
          </p:nvSpPr>
          <p:spPr>
            <a:xfrm>
              <a:off x="181492" y="5498331"/>
              <a:ext cx="44527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35</a:t>
              </a:r>
            </a:p>
          </p:txBody>
        </p:sp>
        <p:cxnSp>
          <p:nvCxnSpPr>
            <p:cNvPr id="124" name="Connettore diritto 123">
              <a:extLst>
                <a:ext uri="{FF2B5EF4-FFF2-40B4-BE49-F238E27FC236}">
                  <a16:creationId xmlns:a16="http://schemas.microsoft.com/office/drawing/2014/main" id="{51197FA9-2BCD-4660-AC96-703BFFBFA253}"/>
                </a:ext>
              </a:extLst>
            </p:cNvPr>
            <p:cNvCxnSpPr>
              <a:cxnSpLocks/>
            </p:cNvCxnSpPr>
            <p:nvPr/>
          </p:nvCxnSpPr>
          <p:spPr>
            <a:xfrm>
              <a:off x="417614" y="5630363"/>
              <a:ext cx="8290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Connettore diritto 124">
              <a:extLst>
                <a:ext uri="{FF2B5EF4-FFF2-40B4-BE49-F238E27FC236}">
                  <a16:creationId xmlns:a16="http://schemas.microsoft.com/office/drawing/2014/main" id="{6640699F-26A7-4CB2-9FA4-FF0D1975B049}"/>
                </a:ext>
              </a:extLst>
            </p:cNvPr>
            <p:cNvCxnSpPr>
              <a:cxnSpLocks/>
            </p:cNvCxnSpPr>
            <p:nvPr/>
          </p:nvCxnSpPr>
          <p:spPr>
            <a:xfrm>
              <a:off x="417614" y="5741377"/>
              <a:ext cx="8290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CasellaDiTesto 125">
              <a:extLst>
                <a:ext uri="{FF2B5EF4-FFF2-40B4-BE49-F238E27FC236}">
                  <a16:creationId xmlns:a16="http://schemas.microsoft.com/office/drawing/2014/main" id="{B2119D22-B3B2-4652-B4FC-B5935F9C8734}"/>
                </a:ext>
              </a:extLst>
            </p:cNvPr>
            <p:cNvSpPr txBox="1"/>
            <p:nvPr/>
          </p:nvSpPr>
          <p:spPr>
            <a:xfrm>
              <a:off x="1484784" y="5547252"/>
              <a:ext cx="62549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b="1" dirty="0"/>
                <a:t>- Wnt3A</a:t>
              </a:r>
            </a:p>
          </p:txBody>
        </p:sp>
      </p:grpSp>
      <p:grpSp>
        <p:nvGrpSpPr>
          <p:cNvPr id="27" name="Gruppo 26">
            <a:extLst>
              <a:ext uri="{FF2B5EF4-FFF2-40B4-BE49-F238E27FC236}">
                <a16:creationId xmlns:a16="http://schemas.microsoft.com/office/drawing/2014/main" id="{5E67EB86-5C5E-4DC3-A4FD-DFB602CE35B8}"/>
              </a:ext>
            </a:extLst>
          </p:cNvPr>
          <p:cNvGrpSpPr/>
          <p:nvPr/>
        </p:nvGrpSpPr>
        <p:grpSpPr>
          <a:xfrm>
            <a:off x="383544" y="3761587"/>
            <a:ext cx="1693451" cy="1439840"/>
            <a:chOff x="383544" y="7344647"/>
            <a:chExt cx="1693451" cy="1439840"/>
          </a:xfrm>
        </p:grpSpPr>
        <p:pic>
          <p:nvPicPr>
            <p:cNvPr id="117" name="Immagine 116">
              <a:extLst>
                <a:ext uri="{FF2B5EF4-FFF2-40B4-BE49-F238E27FC236}">
                  <a16:creationId xmlns:a16="http://schemas.microsoft.com/office/drawing/2014/main" id="{E8185054-6BDE-4DC7-B709-99720A72ECA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421" r="35128"/>
            <a:stretch/>
          </p:blipFill>
          <p:spPr>
            <a:xfrm>
              <a:off x="772242" y="7344647"/>
              <a:ext cx="800115" cy="1439840"/>
            </a:xfrm>
            <a:prstGeom prst="rect">
              <a:avLst/>
            </a:prstGeom>
          </p:spPr>
        </p:pic>
        <p:sp>
          <p:nvSpPr>
            <p:cNvPr id="127" name="CasellaDiTesto 126">
              <a:extLst>
                <a:ext uri="{FF2B5EF4-FFF2-40B4-BE49-F238E27FC236}">
                  <a16:creationId xmlns:a16="http://schemas.microsoft.com/office/drawing/2014/main" id="{89D39C84-F757-4593-B94B-A40D5DDB9D57}"/>
                </a:ext>
              </a:extLst>
            </p:cNvPr>
            <p:cNvSpPr txBox="1"/>
            <p:nvPr/>
          </p:nvSpPr>
          <p:spPr>
            <a:xfrm>
              <a:off x="383544" y="7800399"/>
              <a:ext cx="44527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40</a:t>
              </a:r>
            </a:p>
          </p:txBody>
        </p:sp>
        <p:sp>
          <p:nvSpPr>
            <p:cNvPr id="128" name="CasellaDiTesto 127">
              <a:extLst>
                <a:ext uri="{FF2B5EF4-FFF2-40B4-BE49-F238E27FC236}">
                  <a16:creationId xmlns:a16="http://schemas.microsoft.com/office/drawing/2014/main" id="{E08B2437-82FC-46D2-A844-BB93B1E224C3}"/>
                </a:ext>
              </a:extLst>
            </p:cNvPr>
            <p:cNvSpPr txBox="1"/>
            <p:nvPr/>
          </p:nvSpPr>
          <p:spPr>
            <a:xfrm>
              <a:off x="386148" y="7909389"/>
              <a:ext cx="44527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35</a:t>
              </a:r>
            </a:p>
          </p:txBody>
        </p:sp>
        <p:cxnSp>
          <p:nvCxnSpPr>
            <p:cNvPr id="129" name="Connettore diritto 128">
              <a:extLst>
                <a:ext uri="{FF2B5EF4-FFF2-40B4-BE49-F238E27FC236}">
                  <a16:creationId xmlns:a16="http://schemas.microsoft.com/office/drawing/2014/main" id="{D762046D-424D-4A40-AB03-56735A660D41}"/>
                </a:ext>
              </a:extLst>
            </p:cNvPr>
            <p:cNvCxnSpPr>
              <a:cxnSpLocks/>
            </p:cNvCxnSpPr>
            <p:nvPr/>
          </p:nvCxnSpPr>
          <p:spPr>
            <a:xfrm>
              <a:off x="624052" y="7922310"/>
              <a:ext cx="8290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Connettore diritto 129">
              <a:extLst>
                <a:ext uri="{FF2B5EF4-FFF2-40B4-BE49-F238E27FC236}">
                  <a16:creationId xmlns:a16="http://schemas.microsoft.com/office/drawing/2014/main" id="{44049848-C42B-400C-A8A1-CCFD4C7D98AE}"/>
                </a:ext>
              </a:extLst>
            </p:cNvPr>
            <p:cNvCxnSpPr>
              <a:cxnSpLocks/>
            </p:cNvCxnSpPr>
            <p:nvPr/>
          </p:nvCxnSpPr>
          <p:spPr>
            <a:xfrm>
              <a:off x="628648" y="8042805"/>
              <a:ext cx="8290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CasellaDiTesto 130">
              <a:extLst>
                <a:ext uri="{FF2B5EF4-FFF2-40B4-BE49-F238E27FC236}">
                  <a16:creationId xmlns:a16="http://schemas.microsoft.com/office/drawing/2014/main" id="{B5A21EFA-6F10-4102-97E2-EE1887E21597}"/>
                </a:ext>
              </a:extLst>
            </p:cNvPr>
            <p:cNvSpPr txBox="1"/>
            <p:nvPr/>
          </p:nvSpPr>
          <p:spPr>
            <a:xfrm>
              <a:off x="1462724" y="7819704"/>
              <a:ext cx="61427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b="1" dirty="0"/>
                <a:t>- Wnt11</a:t>
              </a:r>
              <a:endParaRPr lang="it-IT" sz="1000" dirty="0"/>
            </a:p>
          </p:txBody>
        </p:sp>
      </p:grpSp>
      <p:grpSp>
        <p:nvGrpSpPr>
          <p:cNvPr id="28" name="Gruppo 27">
            <a:extLst>
              <a:ext uri="{FF2B5EF4-FFF2-40B4-BE49-F238E27FC236}">
                <a16:creationId xmlns:a16="http://schemas.microsoft.com/office/drawing/2014/main" id="{98EC1F3B-CEB4-43EB-AEF1-985033527F54}"/>
              </a:ext>
            </a:extLst>
          </p:cNvPr>
          <p:cNvGrpSpPr/>
          <p:nvPr/>
        </p:nvGrpSpPr>
        <p:grpSpPr>
          <a:xfrm>
            <a:off x="2368875" y="3761587"/>
            <a:ext cx="1595154" cy="1439840"/>
            <a:chOff x="2368875" y="7344647"/>
            <a:chExt cx="1595154" cy="1439840"/>
          </a:xfrm>
        </p:grpSpPr>
        <p:pic>
          <p:nvPicPr>
            <p:cNvPr id="120" name="Immagine 119">
              <a:extLst>
                <a:ext uri="{FF2B5EF4-FFF2-40B4-BE49-F238E27FC236}">
                  <a16:creationId xmlns:a16="http://schemas.microsoft.com/office/drawing/2014/main" id="{51C76E55-8262-4175-846C-8EC7E8CD1B2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009" r="37273"/>
            <a:stretch/>
          </p:blipFill>
          <p:spPr>
            <a:xfrm>
              <a:off x="2671288" y="7344647"/>
              <a:ext cx="804933" cy="1439840"/>
            </a:xfrm>
            <a:prstGeom prst="rect">
              <a:avLst/>
            </a:prstGeom>
          </p:spPr>
        </p:pic>
        <p:sp>
          <p:nvSpPr>
            <p:cNvPr id="132" name="CasellaDiTesto 131">
              <a:extLst>
                <a:ext uri="{FF2B5EF4-FFF2-40B4-BE49-F238E27FC236}">
                  <a16:creationId xmlns:a16="http://schemas.microsoft.com/office/drawing/2014/main" id="{B2F0E075-D5D6-49A9-B69F-896ADBCD2815}"/>
                </a:ext>
              </a:extLst>
            </p:cNvPr>
            <p:cNvSpPr txBox="1"/>
            <p:nvPr/>
          </p:nvSpPr>
          <p:spPr>
            <a:xfrm>
              <a:off x="2368875" y="8254982"/>
              <a:ext cx="44527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15</a:t>
              </a:r>
            </a:p>
          </p:txBody>
        </p:sp>
        <p:sp>
          <p:nvSpPr>
            <p:cNvPr id="133" name="CasellaDiTesto 132">
              <a:extLst>
                <a:ext uri="{FF2B5EF4-FFF2-40B4-BE49-F238E27FC236}">
                  <a16:creationId xmlns:a16="http://schemas.microsoft.com/office/drawing/2014/main" id="{89EE9EE8-8DAD-46CB-8FAB-C895664FB5CE}"/>
                </a:ext>
              </a:extLst>
            </p:cNvPr>
            <p:cNvSpPr txBox="1"/>
            <p:nvPr/>
          </p:nvSpPr>
          <p:spPr>
            <a:xfrm>
              <a:off x="2368875" y="8110995"/>
              <a:ext cx="44527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25</a:t>
              </a:r>
            </a:p>
          </p:txBody>
        </p:sp>
        <p:cxnSp>
          <p:nvCxnSpPr>
            <p:cNvPr id="134" name="Connettore diritto 133">
              <a:extLst>
                <a:ext uri="{FF2B5EF4-FFF2-40B4-BE49-F238E27FC236}">
                  <a16:creationId xmlns:a16="http://schemas.microsoft.com/office/drawing/2014/main" id="{DE996FF6-9052-4A32-9E18-27C993B11741}"/>
                </a:ext>
              </a:extLst>
            </p:cNvPr>
            <p:cNvCxnSpPr>
              <a:cxnSpLocks/>
            </p:cNvCxnSpPr>
            <p:nvPr/>
          </p:nvCxnSpPr>
          <p:spPr>
            <a:xfrm>
              <a:off x="2606882" y="8234517"/>
              <a:ext cx="8290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Connettore diritto 134">
              <a:extLst>
                <a:ext uri="{FF2B5EF4-FFF2-40B4-BE49-F238E27FC236}">
                  <a16:creationId xmlns:a16="http://schemas.microsoft.com/office/drawing/2014/main" id="{9BC92B15-6F2C-4B64-A7C3-62FFEDA1D86B}"/>
                </a:ext>
              </a:extLst>
            </p:cNvPr>
            <p:cNvCxnSpPr>
              <a:cxnSpLocks/>
            </p:cNvCxnSpPr>
            <p:nvPr/>
          </p:nvCxnSpPr>
          <p:spPr>
            <a:xfrm>
              <a:off x="2611216" y="8378093"/>
              <a:ext cx="8290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0" name="CasellaDiTesto 139">
              <a:extLst>
                <a:ext uri="{FF2B5EF4-FFF2-40B4-BE49-F238E27FC236}">
                  <a16:creationId xmlns:a16="http://schemas.microsoft.com/office/drawing/2014/main" id="{D7885CED-5A4C-4704-9ABC-3AD016F0C8DC}"/>
                </a:ext>
              </a:extLst>
            </p:cNvPr>
            <p:cNvSpPr txBox="1"/>
            <p:nvPr/>
          </p:nvSpPr>
          <p:spPr>
            <a:xfrm>
              <a:off x="3433114" y="8141376"/>
              <a:ext cx="53091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b="1" dirty="0"/>
                <a:t>- CD81</a:t>
              </a:r>
            </a:p>
          </p:txBody>
        </p:sp>
      </p:grpSp>
      <p:grpSp>
        <p:nvGrpSpPr>
          <p:cNvPr id="29" name="Gruppo 28">
            <a:extLst>
              <a:ext uri="{FF2B5EF4-FFF2-40B4-BE49-F238E27FC236}">
                <a16:creationId xmlns:a16="http://schemas.microsoft.com/office/drawing/2014/main" id="{FA3404E4-26F4-400D-8D2D-1D88B778FD78}"/>
              </a:ext>
            </a:extLst>
          </p:cNvPr>
          <p:cNvGrpSpPr/>
          <p:nvPr/>
        </p:nvGrpSpPr>
        <p:grpSpPr>
          <a:xfrm>
            <a:off x="4657252" y="3761587"/>
            <a:ext cx="1751257" cy="1439840"/>
            <a:chOff x="4657252" y="7344647"/>
            <a:chExt cx="1751257" cy="1439840"/>
          </a:xfrm>
        </p:grpSpPr>
        <p:pic>
          <p:nvPicPr>
            <p:cNvPr id="121" name="Immagine 120">
              <a:extLst>
                <a:ext uri="{FF2B5EF4-FFF2-40B4-BE49-F238E27FC236}">
                  <a16:creationId xmlns:a16="http://schemas.microsoft.com/office/drawing/2014/main" id="{E50D8991-CA68-4761-BA94-E73B3F0B690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777" r="23504"/>
            <a:stretch/>
          </p:blipFill>
          <p:spPr>
            <a:xfrm>
              <a:off x="5026414" y="7344647"/>
              <a:ext cx="804934" cy="1439840"/>
            </a:xfrm>
            <a:prstGeom prst="rect">
              <a:avLst/>
            </a:prstGeom>
          </p:spPr>
        </p:pic>
        <p:sp>
          <p:nvSpPr>
            <p:cNvPr id="141" name="CasellaDiTesto 140">
              <a:extLst>
                <a:ext uri="{FF2B5EF4-FFF2-40B4-BE49-F238E27FC236}">
                  <a16:creationId xmlns:a16="http://schemas.microsoft.com/office/drawing/2014/main" id="{DFCDA05E-9AB4-4BE8-9713-94160228F6BE}"/>
                </a:ext>
              </a:extLst>
            </p:cNvPr>
            <p:cNvSpPr txBox="1"/>
            <p:nvPr/>
          </p:nvSpPr>
          <p:spPr>
            <a:xfrm>
              <a:off x="4724400" y="7786278"/>
              <a:ext cx="44527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70</a:t>
              </a:r>
            </a:p>
          </p:txBody>
        </p:sp>
        <p:sp>
          <p:nvSpPr>
            <p:cNvPr id="142" name="CasellaDiTesto 141">
              <a:extLst>
                <a:ext uri="{FF2B5EF4-FFF2-40B4-BE49-F238E27FC236}">
                  <a16:creationId xmlns:a16="http://schemas.microsoft.com/office/drawing/2014/main" id="{7FA9B71D-283B-4BB6-B4A0-2BB02750D8D9}"/>
                </a:ext>
              </a:extLst>
            </p:cNvPr>
            <p:cNvSpPr txBox="1"/>
            <p:nvPr/>
          </p:nvSpPr>
          <p:spPr>
            <a:xfrm>
              <a:off x="4657252" y="7675862"/>
              <a:ext cx="44527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100</a:t>
              </a:r>
            </a:p>
          </p:txBody>
        </p:sp>
        <p:cxnSp>
          <p:nvCxnSpPr>
            <p:cNvPr id="143" name="Connettore diritto 142">
              <a:extLst>
                <a:ext uri="{FF2B5EF4-FFF2-40B4-BE49-F238E27FC236}">
                  <a16:creationId xmlns:a16="http://schemas.microsoft.com/office/drawing/2014/main" id="{B45851DE-C481-4E50-895B-1925FF87F47D}"/>
                </a:ext>
              </a:extLst>
            </p:cNvPr>
            <p:cNvCxnSpPr>
              <a:cxnSpLocks/>
            </p:cNvCxnSpPr>
            <p:nvPr/>
          </p:nvCxnSpPr>
          <p:spPr>
            <a:xfrm>
              <a:off x="4962246" y="7796082"/>
              <a:ext cx="8290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Connettore diritto 143">
              <a:extLst>
                <a:ext uri="{FF2B5EF4-FFF2-40B4-BE49-F238E27FC236}">
                  <a16:creationId xmlns:a16="http://schemas.microsoft.com/office/drawing/2014/main" id="{E028EBD2-22E6-456A-A4CD-14D5DB9B424E}"/>
                </a:ext>
              </a:extLst>
            </p:cNvPr>
            <p:cNvCxnSpPr>
              <a:cxnSpLocks/>
            </p:cNvCxnSpPr>
            <p:nvPr/>
          </p:nvCxnSpPr>
          <p:spPr>
            <a:xfrm>
              <a:off x="4978340" y="7904937"/>
              <a:ext cx="8290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CasellaDiTesto 144">
              <a:extLst>
                <a:ext uri="{FF2B5EF4-FFF2-40B4-BE49-F238E27FC236}">
                  <a16:creationId xmlns:a16="http://schemas.microsoft.com/office/drawing/2014/main" id="{E16F5F3E-55DA-4D18-B281-4EE2A7170921}"/>
                </a:ext>
              </a:extLst>
            </p:cNvPr>
            <p:cNvSpPr txBox="1"/>
            <p:nvPr/>
          </p:nvSpPr>
          <p:spPr>
            <a:xfrm>
              <a:off x="5701264" y="7672971"/>
              <a:ext cx="70724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b="1" dirty="0"/>
                <a:t>- </a:t>
              </a:r>
              <a:r>
                <a:rPr lang="it-IT" sz="1000" b="1" dirty="0" err="1"/>
                <a:t>Calnexin</a:t>
              </a:r>
              <a:endParaRPr lang="it-IT" sz="1000" b="1" dirty="0"/>
            </a:p>
          </p:txBody>
        </p:sp>
      </p:grpSp>
      <p:grpSp>
        <p:nvGrpSpPr>
          <p:cNvPr id="26" name="Gruppo 25">
            <a:extLst>
              <a:ext uri="{FF2B5EF4-FFF2-40B4-BE49-F238E27FC236}">
                <a16:creationId xmlns:a16="http://schemas.microsoft.com/office/drawing/2014/main" id="{83E16253-0314-44B1-AFDD-F21F00ADC3E4}"/>
              </a:ext>
            </a:extLst>
          </p:cNvPr>
          <p:cNvGrpSpPr/>
          <p:nvPr/>
        </p:nvGrpSpPr>
        <p:grpSpPr>
          <a:xfrm>
            <a:off x="4978340" y="1358465"/>
            <a:ext cx="1541738" cy="1439840"/>
            <a:chOff x="4978340" y="4950443"/>
            <a:chExt cx="1541738" cy="1439840"/>
          </a:xfrm>
        </p:grpSpPr>
        <p:pic>
          <p:nvPicPr>
            <p:cNvPr id="119" name="Immagine 118">
              <a:extLst>
                <a:ext uri="{FF2B5EF4-FFF2-40B4-BE49-F238E27FC236}">
                  <a16:creationId xmlns:a16="http://schemas.microsoft.com/office/drawing/2014/main" id="{3DEAAC68-5026-4A01-BF12-CF50E769DFF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171" r="23378"/>
            <a:stretch/>
          </p:blipFill>
          <p:spPr>
            <a:xfrm>
              <a:off x="5301207" y="4950443"/>
              <a:ext cx="800115" cy="1439840"/>
            </a:xfrm>
            <a:prstGeom prst="rect">
              <a:avLst/>
            </a:prstGeom>
          </p:spPr>
        </p:pic>
        <p:sp>
          <p:nvSpPr>
            <p:cNvPr id="146" name="CasellaDiTesto 145">
              <a:extLst>
                <a:ext uri="{FF2B5EF4-FFF2-40B4-BE49-F238E27FC236}">
                  <a16:creationId xmlns:a16="http://schemas.microsoft.com/office/drawing/2014/main" id="{01ABC676-7BA2-42F2-8A6C-9AD88575E8C4}"/>
                </a:ext>
              </a:extLst>
            </p:cNvPr>
            <p:cNvSpPr txBox="1"/>
            <p:nvPr/>
          </p:nvSpPr>
          <p:spPr>
            <a:xfrm>
              <a:off x="4978340" y="5691239"/>
              <a:ext cx="44527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15</a:t>
              </a:r>
            </a:p>
          </p:txBody>
        </p:sp>
        <p:sp>
          <p:nvSpPr>
            <p:cNvPr id="147" name="CasellaDiTesto 146">
              <a:extLst>
                <a:ext uri="{FF2B5EF4-FFF2-40B4-BE49-F238E27FC236}">
                  <a16:creationId xmlns:a16="http://schemas.microsoft.com/office/drawing/2014/main" id="{F6472C74-1D99-451B-A052-4BA4BE3EC52C}"/>
                </a:ext>
              </a:extLst>
            </p:cNvPr>
            <p:cNvSpPr txBox="1"/>
            <p:nvPr/>
          </p:nvSpPr>
          <p:spPr>
            <a:xfrm>
              <a:off x="4978340" y="5547252"/>
              <a:ext cx="44527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25</a:t>
              </a:r>
            </a:p>
          </p:txBody>
        </p:sp>
        <p:cxnSp>
          <p:nvCxnSpPr>
            <p:cNvPr id="148" name="Connettore diritto 147">
              <a:extLst>
                <a:ext uri="{FF2B5EF4-FFF2-40B4-BE49-F238E27FC236}">
                  <a16:creationId xmlns:a16="http://schemas.microsoft.com/office/drawing/2014/main" id="{89AB6028-4407-4C6B-B242-85DC2DC90123}"/>
                </a:ext>
              </a:extLst>
            </p:cNvPr>
            <p:cNvCxnSpPr>
              <a:cxnSpLocks/>
            </p:cNvCxnSpPr>
            <p:nvPr/>
          </p:nvCxnSpPr>
          <p:spPr>
            <a:xfrm>
              <a:off x="5216347" y="5670774"/>
              <a:ext cx="8290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Connettore diritto 148">
              <a:extLst>
                <a:ext uri="{FF2B5EF4-FFF2-40B4-BE49-F238E27FC236}">
                  <a16:creationId xmlns:a16="http://schemas.microsoft.com/office/drawing/2014/main" id="{104FB406-1A88-480D-B2E4-CBA90553A7C4}"/>
                </a:ext>
              </a:extLst>
            </p:cNvPr>
            <p:cNvCxnSpPr>
              <a:cxnSpLocks/>
            </p:cNvCxnSpPr>
            <p:nvPr/>
          </p:nvCxnSpPr>
          <p:spPr>
            <a:xfrm>
              <a:off x="5220681" y="5814350"/>
              <a:ext cx="8290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CasellaDiTesto 149">
              <a:extLst>
                <a:ext uri="{FF2B5EF4-FFF2-40B4-BE49-F238E27FC236}">
                  <a16:creationId xmlns:a16="http://schemas.microsoft.com/office/drawing/2014/main" id="{287D4E20-4BC5-4387-98C9-3F30503FBEC8}"/>
                </a:ext>
              </a:extLst>
            </p:cNvPr>
            <p:cNvSpPr txBox="1"/>
            <p:nvPr/>
          </p:nvSpPr>
          <p:spPr>
            <a:xfrm>
              <a:off x="6054886" y="5606138"/>
              <a:ext cx="46519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b="1" dirty="0"/>
                <a:t>- CD9</a:t>
              </a:r>
            </a:p>
          </p:txBody>
        </p:sp>
      </p:grpSp>
      <p:grpSp>
        <p:nvGrpSpPr>
          <p:cNvPr id="25" name="Gruppo 24">
            <a:extLst>
              <a:ext uri="{FF2B5EF4-FFF2-40B4-BE49-F238E27FC236}">
                <a16:creationId xmlns:a16="http://schemas.microsoft.com/office/drawing/2014/main" id="{4417DCD6-4C24-45D3-95EC-BCD8595B332C}"/>
              </a:ext>
            </a:extLst>
          </p:cNvPr>
          <p:cNvGrpSpPr/>
          <p:nvPr/>
        </p:nvGrpSpPr>
        <p:grpSpPr>
          <a:xfrm>
            <a:off x="2700410" y="1358465"/>
            <a:ext cx="1583505" cy="1439840"/>
            <a:chOff x="2700410" y="4950443"/>
            <a:chExt cx="1583505" cy="1439840"/>
          </a:xfrm>
        </p:grpSpPr>
        <p:pic>
          <p:nvPicPr>
            <p:cNvPr id="118" name="Immagine 117">
              <a:extLst>
                <a:ext uri="{FF2B5EF4-FFF2-40B4-BE49-F238E27FC236}">
                  <a16:creationId xmlns:a16="http://schemas.microsoft.com/office/drawing/2014/main" id="{74C7F752-B972-44B8-AC54-D11B4B91454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2" cstate="print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286" r="19263"/>
            <a:stretch/>
          </p:blipFill>
          <p:spPr>
            <a:xfrm>
              <a:off x="3021467" y="4950443"/>
              <a:ext cx="800115" cy="1439840"/>
            </a:xfrm>
            <a:prstGeom prst="rect">
              <a:avLst/>
            </a:prstGeom>
          </p:spPr>
        </p:pic>
        <p:sp>
          <p:nvSpPr>
            <p:cNvPr id="151" name="CasellaDiTesto 150">
              <a:extLst>
                <a:ext uri="{FF2B5EF4-FFF2-40B4-BE49-F238E27FC236}">
                  <a16:creationId xmlns:a16="http://schemas.microsoft.com/office/drawing/2014/main" id="{4E043951-C2DE-49A3-9558-BC496E2DC641}"/>
                </a:ext>
              </a:extLst>
            </p:cNvPr>
            <p:cNvSpPr txBox="1"/>
            <p:nvPr/>
          </p:nvSpPr>
          <p:spPr>
            <a:xfrm>
              <a:off x="2700410" y="5458311"/>
              <a:ext cx="44527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40</a:t>
              </a:r>
            </a:p>
          </p:txBody>
        </p:sp>
        <p:sp>
          <p:nvSpPr>
            <p:cNvPr id="152" name="CasellaDiTesto 151">
              <a:extLst>
                <a:ext uri="{FF2B5EF4-FFF2-40B4-BE49-F238E27FC236}">
                  <a16:creationId xmlns:a16="http://schemas.microsoft.com/office/drawing/2014/main" id="{B4ECD877-D4E8-4A20-BC07-5746D6D4CE3F}"/>
                </a:ext>
              </a:extLst>
            </p:cNvPr>
            <p:cNvSpPr txBox="1"/>
            <p:nvPr/>
          </p:nvSpPr>
          <p:spPr>
            <a:xfrm>
              <a:off x="2709323" y="5316384"/>
              <a:ext cx="44527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55</a:t>
              </a:r>
            </a:p>
          </p:txBody>
        </p:sp>
        <p:cxnSp>
          <p:nvCxnSpPr>
            <p:cNvPr id="153" name="Connettore diritto 152">
              <a:extLst>
                <a:ext uri="{FF2B5EF4-FFF2-40B4-BE49-F238E27FC236}">
                  <a16:creationId xmlns:a16="http://schemas.microsoft.com/office/drawing/2014/main" id="{E6AC1893-FBFB-4B30-BDAB-0F20BB1465EF}"/>
                </a:ext>
              </a:extLst>
            </p:cNvPr>
            <p:cNvCxnSpPr>
              <a:cxnSpLocks/>
            </p:cNvCxnSpPr>
            <p:nvPr/>
          </p:nvCxnSpPr>
          <p:spPr>
            <a:xfrm>
              <a:off x="2945514" y="5582108"/>
              <a:ext cx="8290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Connettore diritto 153">
              <a:extLst>
                <a:ext uri="{FF2B5EF4-FFF2-40B4-BE49-F238E27FC236}">
                  <a16:creationId xmlns:a16="http://schemas.microsoft.com/office/drawing/2014/main" id="{4673042B-CA3A-4528-B2BF-428375BFC143}"/>
                </a:ext>
              </a:extLst>
            </p:cNvPr>
            <p:cNvCxnSpPr>
              <a:cxnSpLocks/>
            </p:cNvCxnSpPr>
            <p:nvPr/>
          </p:nvCxnSpPr>
          <p:spPr>
            <a:xfrm>
              <a:off x="2932443" y="5457056"/>
              <a:ext cx="8290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5" name="CasellaDiTesto 154">
              <a:extLst>
                <a:ext uri="{FF2B5EF4-FFF2-40B4-BE49-F238E27FC236}">
                  <a16:creationId xmlns:a16="http://schemas.microsoft.com/office/drawing/2014/main" id="{D4DD2BD0-C750-421B-A12F-C586643609CD}"/>
                </a:ext>
              </a:extLst>
            </p:cNvPr>
            <p:cNvSpPr txBox="1"/>
            <p:nvPr/>
          </p:nvSpPr>
          <p:spPr>
            <a:xfrm>
              <a:off x="3658423" y="5375220"/>
              <a:ext cx="62549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b="1" dirty="0"/>
                <a:t>- Tsg101</a:t>
              </a:r>
            </a:p>
          </p:txBody>
        </p:sp>
      </p:grpSp>
      <p:grpSp>
        <p:nvGrpSpPr>
          <p:cNvPr id="32" name="Gruppo 31">
            <a:extLst>
              <a:ext uri="{FF2B5EF4-FFF2-40B4-BE49-F238E27FC236}">
                <a16:creationId xmlns:a16="http://schemas.microsoft.com/office/drawing/2014/main" id="{51FC2EA2-3808-4663-92FF-095F41340B0E}"/>
              </a:ext>
            </a:extLst>
          </p:cNvPr>
          <p:cNvGrpSpPr/>
          <p:nvPr/>
        </p:nvGrpSpPr>
        <p:grpSpPr>
          <a:xfrm>
            <a:off x="836712" y="645815"/>
            <a:ext cx="839391" cy="880936"/>
            <a:chOff x="3082961" y="4466608"/>
            <a:chExt cx="839391" cy="880936"/>
          </a:xfrm>
        </p:grpSpPr>
        <p:grpSp>
          <p:nvGrpSpPr>
            <p:cNvPr id="31" name="Gruppo 30">
              <a:extLst>
                <a:ext uri="{FF2B5EF4-FFF2-40B4-BE49-F238E27FC236}">
                  <a16:creationId xmlns:a16="http://schemas.microsoft.com/office/drawing/2014/main" id="{714DA429-7EB5-4DDC-B1B2-3A48F73CD37D}"/>
                </a:ext>
              </a:extLst>
            </p:cNvPr>
            <p:cNvGrpSpPr/>
            <p:nvPr/>
          </p:nvGrpSpPr>
          <p:grpSpPr>
            <a:xfrm>
              <a:off x="3085671" y="4633887"/>
              <a:ext cx="836681" cy="713657"/>
              <a:chOff x="3085671" y="4633887"/>
              <a:chExt cx="836681" cy="713657"/>
            </a:xfrm>
          </p:grpSpPr>
          <p:sp>
            <p:nvSpPr>
              <p:cNvPr id="156" name="CasellaDiTesto 155">
                <a:extLst>
                  <a:ext uri="{FF2B5EF4-FFF2-40B4-BE49-F238E27FC236}">
                    <a16:creationId xmlns:a16="http://schemas.microsoft.com/office/drawing/2014/main" id="{38B9034A-26DE-44C6-BC6A-C6240C1C6ECE}"/>
                  </a:ext>
                </a:extLst>
              </p:cNvPr>
              <p:cNvSpPr txBox="1"/>
              <p:nvPr/>
            </p:nvSpPr>
            <p:spPr>
              <a:xfrm rot="18388386">
                <a:off x="3527774" y="4914823"/>
                <a:ext cx="542935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1000" dirty="0"/>
                  <a:t>Diff-T5</a:t>
                </a:r>
              </a:p>
            </p:txBody>
          </p:sp>
          <p:sp>
            <p:nvSpPr>
              <p:cNvPr id="157" name="CasellaDiTesto 156">
                <a:extLst>
                  <a:ext uri="{FF2B5EF4-FFF2-40B4-BE49-F238E27FC236}">
                    <a16:creationId xmlns:a16="http://schemas.microsoft.com/office/drawing/2014/main" id="{71CD924C-CA6D-42F1-93E3-5E11907B7D99}"/>
                  </a:ext>
                </a:extLst>
              </p:cNvPr>
              <p:cNvSpPr txBox="1"/>
              <p:nvPr/>
            </p:nvSpPr>
            <p:spPr>
              <a:xfrm rot="18401554">
                <a:off x="3229765" y="4909064"/>
                <a:ext cx="53572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000" dirty="0"/>
                  <a:t>Diff-T5</a:t>
                </a:r>
              </a:p>
            </p:txBody>
          </p:sp>
          <p:sp>
            <p:nvSpPr>
              <p:cNvPr id="158" name="CasellaDiTesto 157">
                <a:extLst>
                  <a:ext uri="{FF2B5EF4-FFF2-40B4-BE49-F238E27FC236}">
                    <a16:creationId xmlns:a16="http://schemas.microsoft.com/office/drawing/2014/main" id="{DE53596C-30BF-406D-8D8A-FD4E56BA55BD}"/>
                  </a:ext>
                </a:extLst>
              </p:cNvPr>
              <p:cNvSpPr txBox="1"/>
              <p:nvPr/>
            </p:nvSpPr>
            <p:spPr>
              <a:xfrm rot="18709945">
                <a:off x="2851953" y="4867605"/>
                <a:ext cx="71365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000" dirty="0"/>
                  <a:t>CB-Diff-T0</a:t>
                </a:r>
              </a:p>
            </p:txBody>
          </p:sp>
          <p:sp>
            <p:nvSpPr>
              <p:cNvPr id="159" name="CasellaDiTesto 158">
                <a:extLst>
                  <a:ext uri="{FF2B5EF4-FFF2-40B4-BE49-F238E27FC236}">
                    <a16:creationId xmlns:a16="http://schemas.microsoft.com/office/drawing/2014/main" id="{1E49CA86-6CCF-464D-A83B-1EB9D9668326}"/>
                  </a:ext>
                </a:extLst>
              </p:cNvPr>
              <p:cNvSpPr txBox="1"/>
              <p:nvPr/>
            </p:nvSpPr>
            <p:spPr>
              <a:xfrm rot="18709945">
                <a:off x="3060265" y="4926785"/>
                <a:ext cx="53572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000" dirty="0"/>
                  <a:t>Diff-T2</a:t>
                </a:r>
              </a:p>
            </p:txBody>
          </p:sp>
          <p:sp>
            <p:nvSpPr>
              <p:cNvPr id="160" name="CasellaDiTesto 159">
                <a:extLst>
                  <a:ext uri="{FF2B5EF4-FFF2-40B4-BE49-F238E27FC236}">
                    <a16:creationId xmlns:a16="http://schemas.microsoft.com/office/drawing/2014/main" id="{26D6152D-0641-4888-8178-DD0252FF1D59}"/>
                  </a:ext>
                </a:extLst>
              </p:cNvPr>
              <p:cNvSpPr txBox="1"/>
              <p:nvPr/>
            </p:nvSpPr>
            <p:spPr>
              <a:xfrm rot="18388386">
                <a:off x="3332597" y="4945856"/>
                <a:ext cx="542935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1000" dirty="0"/>
                  <a:t>Diff-T2</a:t>
                </a:r>
              </a:p>
            </p:txBody>
          </p:sp>
        </p:grpSp>
        <p:sp>
          <p:nvSpPr>
            <p:cNvPr id="164" name="CasellaDiTesto 163">
              <a:extLst>
                <a:ext uri="{FF2B5EF4-FFF2-40B4-BE49-F238E27FC236}">
                  <a16:creationId xmlns:a16="http://schemas.microsoft.com/office/drawing/2014/main" id="{7DF3835E-96FC-469F-AE68-FB36D2606773}"/>
                </a:ext>
              </a:extLst>
            </p:cNvPr>
            <p:cNvSpPr txBox="1"/>
            <p:nvPr/>
          </p:nvSpPr>
          <p:spPr>
            <a:xfrm>
              <a:off x="3082961" y="4478010"/>
              <a:ext cx="40588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b="1" dirty="0" err="1"/>
                <a:t>lEVs</a:t>
              </a:r>
              <a:endParaRPr lang="it-IT" sz="1000" b="1" dirty="0"/>
            </a:p>
          </p:txBody>
        </p:sp>
        <p:sp>
          <p:nvSpPr>
            <p:cNvPr id="165" name="CasellaDiTesto 164">
              <a:extLst>
                <a:ext uri="{FF2B5EF4-FFF2-40B4-BE49-F238E27FC236}">
                  <a16:creationId xmlns:a16="http://schemas.microsoft.com/office/drawing/2014/main" id="{440B92F0-6A6E-45CD-91F5-FF1125B1A44A}"/>
                </a:ext>
              </a:extLst>
            </p:cNvPr>
            <p:cNvSpPr txBox="1"/>
            <p:nvPr/>
          </p:nvSpPr>
          <p:spPr>
            <a:xfrm>
              <a:off x="3373034" y="4466608"/>
              <a:ext cx="42511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b="1" dirty="0" err="1"/>
                <a:t>sEVs</a:t>
              </a:r>
              <a:endParaRPr lang="it-IT" sz="1000" b="1" dirty="0"/>
            </a:p>
          </p:txBody>
        </p:sp>
      </p:grpSp>
      <p:grpSp>
        <p:nvGrpSpPr>
          <p:cNvPr id="166" name="Gruppo 165">
            <a:extLst>
              <a:ext uri="{FF2B5EF4-FFF2-40B4-BE49-F238E27FC236}">
                <a16:creationId xmlns:a16="http://schemas.microsoft.com/office/drawing/2014/main" id="{F9374351-541E-4237-AAA1-BDD61CF18418}"/>
              </a:ext>
            </a:extLst>
          </p:cNvPr>
          <p:cNvGrpSpPr/>
          <p:nvPr/>
        </p:nvGrpSpPr>
        <p:grpSpPr>
          <a:xfrm>
            <a:off x="5373216" y="632520"/>
            <a:ext cx="841263" cy="880936"/>
            <a:chOff x="3081089" y="4466608"/>
            <a:chExt cx="841263" cy="880936"/>
          </a:xfrm>
        </p:grpSpPr>
        <p:grpSp>
          <p:nvGrpSpPr>
            <p:cNvPr id="167" name="Gruppo 166">
              <a:extLst>
                <a:ext uri="{FF2B5EF4-FFF2-40B4-BE49-F238E27FC236}">
                  <a16:creationId xmlns:a16="http://schemas.microsoft.com/office/drawing/2014/main" id="{18696C0F-BC8F-4780-8750-CB8141F1CDCA}"/>
                </a:ext>
              </a:extLst>
            </p:cNvPr>
            <p:cNvGrpSpPr/>
            <p:nvPr/>
          </p:nvGrpSpPr>
          <p:grpSpPr>
            <a:xfrm>
              <a:off x="3085671" y="4633887"/>
              <a:ext cx="836681" cy="713657"/>
              <a:chOff x="3085671" y="4633887"/>
              <a:chExt cx="836681" cy="713657"/>
            </a:xfrm>
          </p:grpSpPr>
          <p:sp>
            <p:nvSpPr>
              <p:cNvPr id="170" name="CasellaDiTesto 169">
                <a:extLst>
                  <a:ext uri="{FF2B5EF4-FFF2-40B4-BE49-F238E27FC236}">
                    <a16:creationId xmlns:a16="http://schemas.microsoft.com/office/drawing/2014/main" id="{1B06136F-101A-47AD-9A30-7DD2F9750022}"/>
                  </a:ext>
                </a:extLst>
              </p:cNvPr>
              <p:cNvSpPr txBox="1"/>
              <p:nvPr/>
            </p:nvSpPr>
            <p:spPr>
              <a:xfrm rot="18388386">
                <a:off x="3527774" y="4914823"/>
                <a:ext cx="542935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1000" dirty="0"/>
                  <a:t>Diff-T5</a:t>
                </a:r>
              </a:p>
            </p:txBody>
          </p:sp>
          <p:sp>
            <p:nvSpPr>
              <p:cNvPr id="171" name="CasellaDiTesto 170">
                <a:extLst>
                  <a:ext uri="{FF2B5EF4-FFF2-40B4-BE49-F238E27FC236}">
                    <a16:creationId xmlns:a16="http://schemas.microsoft.com/office/drawing/2014/main" id="{4C2A8EF2-C84C-4DD4-A0F1-8D8D5B8E948E}"/>
                  </a:ext>
                </a:extLst>
              </p:cNvPr>
              <p:cNvSpPr txBox="1"/>
              <p:nvPr/>
            </p:nvSpPr>
            <p:spPr>
              <a:xfrm rot="18401554">
                <a:off x="3229765" y="4909064"/>
                <a:ext cx="53572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000" dirty="0"/>
                  <a:t>Diff-T5</a:t>
                </a:r>
              </a:p>
            </p:txBody>
          </p:sp>
          <p:sp>
            <p:nvSpPr>
              <p:cNvPr id="172" name="CasellaDiTesto 171">
                <a:extLst>
                  <a:ext uri="{FF2B5EF4-FFF2-40B4-BE49-F238E27FC236}">
                    <a16:creationId xmlns:a16="http://schemas.microsoft.com/office/drawing/2014/main" id="{8CF1E158-194A-46C5-AFC2-1BF7A9FBB85D}"/>
                  </a:ext>
                </a:extLst>
              </p:cNvPr>
              <p:cNvSpPr txBox="1"/>
              <p:nvPr/>
            </p:nvSpPr>
            <p:spPr>
              <a:xfrm rot="18709945">
                <a:off x="2851953" y="4867605"/>
                <a:ext cx="71365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000" dirty="0"/>
                  <a:t>CB-Diff-T0</a:t>
                </a:r>
              </a:p>
            </p:txBody>
          </p:sp>
          <p:sp>
            <p:nvSpPr>
              <p:cNvPr id="173" name="CasellaDiTesto 172">
                <a:extLst>
                  <a:ext uri="{FF2B5EF4-FFF2-40B4-BE49-F238E27FC236}">
                    <a16:creationId xmlns:a16="http://schemas.microsoft.com/office/drawing/2014/main" id="{C10CF45F-246F-431F-86E8-1FC86AE7627F}"/>
                  </a:ext>
                </a:extLst>
              </p:cNvPr>
              <p:cNvSpPr txBox="1"/>
              <p:nvPr/>
            </p:nvSpPr>
            <p:spPr>
              <a:xfrm rot="18709945">
                <a:off x="3060265" y="4926785"/>
                <a:ext cx="53572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000" dirty="0"/>
                  <a:t>Diff-T2</a:t>
                </a:r>
              </a:p>
            </p:txBody>
          </p:sp>
          <p:sp>
            <p:nvSpPr>
              <p:cNvPr id="174" name="CasellaDiTesto 173">
                <a:extLst>
                  <a:ext uri="{FF2B5EF4-FFF2-40B4-BE49-F238E27FC236}">
                    <a16:creationId xmlns:a16="http://schemas.microsoft.com/office/drawing/2014/main" id="{6649031A-FF39-46EE-8A9E-809FBFC371E0}"/>
                  </a:ext>
                </a:extLst>
              </p:cNvPr>
              <p:cNvSpPr txBox="1"/>
              <p:nvPr/>
            </p:nvSpPr>
            <p:spPr>
              <a:xfrm rot="18388386">
                <a:off x="3332597" y="4945856"/>
                <a:ext cx="542935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1000" dirty="0"/>
                  <a:t>Diff-T2</a:t>
                </a:r>
              </a:p>
            </p:txBody>
          </p:sp>
        </p:grpSp>
        <p:sp>
          <p:nvSpPr>
            <p:cNvPr id="168" name="CasellaDiTesto 167">
              <a:extLst>
                <a:ext uri="{FF2B5EF4-FFF2-40B4-BE49-F238E27FC236}">
                  <a16:creationId xmlns:a16="http://schemas.microsoft.com/office/drawing/2014/main" id="{FCA0A329-20B3-4456-9AB0-57B00FE27AAA}"/>
                </a:ext>
              </a:extLst>
            </p:cNvPr>
            <p:cNvSpPr txBox="1"/>
            <p:nvPr/>
          </p:nvSpPr>
          <p:spPr>
            <a:xfrm>
              <a:off x="3081089" y="4478010"/>
              <a:ext cx="40588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b="1" dirty="0" err="1"/>
                <a:t>lEVs</a:t>
              </a:r>
              <a:endParaRPr lang="it-IT" sz="1000" b="1" dirty="0"/>
            </a:p>
          </p:txBody>
        </p:sp>
        <p:sp>
          <p:nvSpPr>
            <p:cNvPr id="169" name="CasellaDiTesto 168">
              <a:extLst>
                <a:ext uri="{FF2B5EF4-FFF2-40B4-BE49-F238E27FC236}">
                  <a16:creationId xmlns:a16="http://schemas.microsoft.com/office/drawing/2014/main" id="{EEC0F313-B6A3-44D4-896F-465597C482DA}"/>
                </a:ext>
              </a:extLst>
            </p:cNvPr>
            <p:cNvSpPr txBox="1"/>
            <p:nvPr/>
          </p:nvSpPr>
          <p:spPr>
            <a:xfrm>
              <a:off x="3371162" y="4466608"/>
              <a:ext cx="42511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b="1" dirty="0" err="1"/>
                <a:t>sEVs</a:t>
              </a:r>
              <a:endParaRPr lang="it-IT" sz="1000" b="1" dirty="0"/>
            </a:p>
          </p:txBody>
        </p:sp>
      </p:grpSp>
      <p:grpSp>
        <p:nvGrpSpPr>
          <p:cNvPr id="175" name="Gruppo 174">
            <a:extLst>
              <a:ext uri="{FF2B5EF4-FFF2-40B4-BE49-F238E27FC236}">
                <a16:creationId xmlns:a16="http://schemas.microsoft.com/office/drawing/2014/main" id="{A98ECB02-D941-45B8-A837-D4C4B751FFAF}"/>
              </a:ext>
            </a:extLst>
          </p:cNvPr>
          <p:cNvGrpSpPr/>
          <p:nvPr/>
        </p:nvGrpSpPr>
        <p:grpSpPr>
          <a:xfrm>
            <a:off x="3068960" y="643922"/>
            <a:ext cx="901311" cy="880936"/>
            <a:chOff x="3021041" y="4466608"/>
            <a:chExt cx="901311" cy="880936"/>
          </a:xfrm>
        </p:grpSpPr>
        <p:grpSp>
          <p:nvGrpSpPr>
            <p:cNvPr id="176" name="Gruppo 175">
              <a:extLst>
                <a:ext uri="{FF2B5EF4-FFF2-40B4-BE49-F238E27FC236}">
                  <a16:creationId xmlns:a16="http://schemas.microsoft.com/office/drawing/2014/main" id="{9C23E3EF-426D-49CA-8D33-D27453096DE2}"/>
                </a:ext>
              </a:extLst>
            </p:cNvPr>
            <p:cNvGrpSpPr/>
            <p:nvPr/>
          </p:nvGrpSpPr>
          <p:grpSpPr>
            <a:xfrm>
              <a:off x="3085671" y="4633887"/>
              <a:ext cx="836681" cy="713657"/>
              <a:chOff x="3085671" y="4633887"/>
              <a:chExt cx="836681" cy="713657"/>
            </a:xfrm>
          </p:grpSpPr>
          <p:sp>
            <p:nvSpPr>
              <p:cNvPr id="179" name="CasellaDiTesto 178">
                <a:extLst>
                  <a:ext uri="{FF2B5EF4-FFF2-40B4-BE49-F238E27FC236}">
                    <a16:creationId xmlns:a16="http://schemas.microsoft.com/office/drawing/2014/main" id="{2410A9FA-67A0-44A1-975C-A6B9ADD313D7}"/>
                  </a:ext>
                </a:extLst>
              </p:cNvPr>
              <p:cNvSpPr txBox="1"/>
              <p:nvPr/>
            </p:nvSpPr>
            <p:spPr>
              <a:xfrm rot="18388386">
                <a:off x="3527774" y="4914823"/>
                <a:ext cx="542935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1000" dirty="0"/>
                  <a:t>Diff-T5</a:t>
                </a:r>
              </a:p>
            </p:txBody>
          </p:sp>
          <p:sp>
            <p:nvSpPr>
              <p:cNvPr id="180" name="CasellaDiTesto 179">
                <a:extLst>
                  <a:ext uri="{FF2B5EF4-FFF2-40B4-BE49-F238E27FC236}">
                    <a16:creationId xmlns:a16="http://schemas.microsoft.com/office/drawing/2014/main" id="{F856B9BA-8DA0-4D25-8D94-F62080C6B3F7}"/>
                  </a:ext>
                </a:extLst>
              </p:cNvPr>
              <p:cNvSpPr txBox="1"/>
              <p:nvPr/>
            </p:nvSpPr>
            <p:spPr>
              <a:xfrm rot="18401554">
                <a:off x="3229765" y="4909064"/>
                <a:ext cx="53572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000" dirty="0"/>
                  <a:t>Diff-T5</a:t>
                </a:r>
              </a:p>
            </p:txBody>
          </p:sp>
          <p:sp>
            <p:nvSpPr>
              <p:cNvPr id="181" name="CasellaDiTesto 180">
                <a:extLst>
                  <a:ext uri="{FF2B5EF4-FFF2-40B4-BE49-F238E27FC236}">
                    <a16:creationId xmlns:a16="http://schemas.microsoft.com/office/drawing/2014/main" id="{F1F1DCCC-9343-4CEE-A58B-CECA6AE847CA}"/>
                  </a:ext>
                </a:extLst>
              </p:cNvPr>
              <p:cNvSpPr txBox="1"/>
              <p:nvPr/>
            </p:nvSpPr>
            <p:spPr>
              <a:xfrm rot="18709945">
                <a:off x="2851953" y="4867605"/>
                <a:ext cx="71365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000" dirty="0"/>
                  <a:t>CB-Diff-T0</a:t>
                </a:r>
              </a:p>
            </p:txBody>
          </p:sp>
          <p:sp>
            <p:nvSpPr>
              <p:cNvPr id="182" name="CasellaDiTesto 181">
                <a:extLst>
                  <a:ext uri="{FF2B5EF4-FFF2-40B4-BE49-F238E27FC236}">
                    <a16:creationId xmlns:a16="http://schemas.microsoft.com/office/drawing/2014/main" id="{39CC9AE8-2955-40E2-A21B-F5A3C529327B}"/>
                  </a:ext>
                </a:extLst>
              </p:cNvPr>
              <p:cNvSpPr txBox="1"/>
              <p:nvPr/>
            </p:nvSpPr>
            <p:spPr>
              <a:xfrm rot="18709945">
                <a:off x="3060265" y="4926785"/>
                <a:ext cx="53572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000" dirty="0"/>
                  <a:t>Diff-T2</a:t>
                </a:r>
              </a:p>
            </p:txBody>
          </p:sp>
          <p:sp>
            <p:nvSpPr>
              <p:cNvPr id="183" name="CasellaDiTesto 182">
                <a:extLst>
                  <a:ext uri="{FF2B5EF4-FFF2-40B4-BE49-F238E27FC236}">
                    <a16:creationId xmlns:a16="http://schemas.microsoft.com/office/drawing/2014/main" id="{6B709BBA-1436-470F-95ED-F6B0BA330F02}"/>
                  </a:ext>
                </a:extLst>
              </p:cNvPr>
              <p:cNvSpPr txBox="1"/>
              <p:nvPr/>
            </p:nvSpPr>
            <p:spPr>
              <a:xfrm rot="18388386">
                <a:off x="3332597" y="4945856"/>
                <a:ext cx="542935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1000" dirty="0"/>
                  <a:t>Diff-T2</a:t>
                </a:r>
              </a:p>
            </p:txBody>
          </p:sp>
        </p:grpSp>
        <p:sp>
          <p:nvSpPr>
            <p:cNvPr id="177" name="CasellaDiTesto 176">
              <a:extLst>
                <a:ext uri="{FF2B5EF4-FFF2-40B4-BE49-F238E27FC236}">
                  <a16:creationId xmlns:a16="http://schemas.microsoft.com/office/drawing/2014/main" id="{77B3E556-4B32-4A43-9DF1-0D98CA927883}"/>
                </a:ext>
              </a:extLst>
            </p:cNvPr>
            <p:cNvSpPr txBox="1"/>
            <p:nvPr/>
          </p:nvSpPr>
          <p:spPr>
            <a:xfrm>
              <a:off x="3021041" y="4478010"/>
              <a:ext cx="40588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b="1" dirty="0" err="1"/>
                <a:t>lEVs</a:t>
              </a:r>
              <a:endParaRPr lang="it-IT" sz="1000" b="1" dirty="0"/>
            </a:p>
          </p:txBody>
        </p:sp>
        <p:sp>
          <p:nvSpPr>
            <p:cNvPr id="178" name="CasellaDiTesto 177">
              <a:extLst>
                <a:ext uri="{FF2B5EF4-FFF2-40B4-BE49-F238E27FC236}">
                  <a16:creationId xmlns:a16="http://schemas.microsoft.com/office/drawing/2014/main" id="{9F408E2C-8251-476B-B92E-0E70DE8D5386}"/>
                </a:ext>
              </a:extLst>
            </p:cNvPr>
            <p:cNvSpPr txBox="1"/>
            <p:nvPr/>
          </p:nvSpPr>
          <p:spPr>
            <a:xfrm>
              <a:off x="3311114" y="4466608"/>
              <a:ext cx="42511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b="1" dirty="0" err="1"/>
                <a:t>sEVs</a:t>
              </a:r>
              <a:endParaRPr lang="it-IT" sz="1000" b="1" dirty="0"/>
            </a:p>
          </p:txBody>
        </p:sp>
      </p:grpSp>
      <p:grpSp>
        <p:nvGrpSpPr>
          <p:cNvPr id="184" name="Gruppo 183">
            <a:extLst>
              <a:ext uri="{FF2B5EF4-FFF2-40B4-BE49-F238E27FC236}">
                <a16:creationId xmlns:a16="http://schemas.microsoft.com/office/drawing/2014/main" id="{C86362E4-F086-40A7-AA95-7BC1A7C77293}"/>
              </a:ext>
            </a:extLst>
          </p:cNvPr>
          <p:cNvGrpSpPr/>
          <p:nvPr/>
        </p:nvGrpSpPr>
        <p:grpSpPr>
          <a:xfrm>
            <a:off x="764704" y="3209768"/>
            <a:ext cx="900793" cy="880936"/>
            <a:chOff x="3021559" y="4466608"/>
            <a:chExt cx="900793" cy="880936"/>
          </a:xfrm>
        </p:grpSpPr>
        <p:grpSp>
          <p:nvGrpSpPr>
            <p:cNvPr id="185" name="Gruppo 184">
              <a:extLst>
                <a:ext uri="{FF2B5EF4-FFF2-40B4-BE49-F238E27FC236}">
                  <a16:creationId xmlns:a16="http://schemas.microsoft.com/office/drawing/2014/main" id="{BF2DF65F-F7EF-4300-8DCB-47D4E3A80E4A}"/>
                </a:ext>
              </a:extLst>
            </p:cNvPr>
            <p:cNvGrpSpPr/>
            <p:nvPr/>
          </p:nvGrpSpPr>
          <p:grpSpPr>
            <a:xfrm>
              <a:off x="3085671" y="4633887"/>
              <a:ext cx="836681" cy="713657"/>
              <a:chOff x="3085671" y="4633887"/>
              <a:chExt cx="836681" cy="713657"/>
            </a:xfrm>
          </p:grpSpPr>
          <p:sp>
            <p:nvSpPr>
              <p:cNvPr id="188" name="CasellaDiTesto 187">
                <a:extLst>
                  <a:ext uri="{FF2B5EF4-FFF2-40B4-BE49-F238E27FC236}">
                    <a16:creationId xmlns:a16="http://schemas.microsoft.com/office/drawing/2014/main" id="{96A15EB0-1FAE-46D6-A511-66FB795C1793}"/>
                  </a:ext>
                </a:extLst>
              </p:cNvPr>
              <p:cNvSpPr txBox="1"/>
              <p:nvPr/>
            </p:nvSpPr>
            <p:spPr>
              <a:xfrm rot="18388386">
                <a:off x="3527774" y="4914823"/>
                <a:ext cx="542935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1000" dirty="0"/>
                  <a:t>Diff-T5</a:t>
                </a:r>
              </a:p>
            </p:txBody>
          </p:sp>
          <p:sp>
            <p:nvSpPr>
              <p:cNvPr id="189" name="CasellaDiTesto 188">
                <a:extLst>
                  <a:ext uri="{FF2B5EF4-FFF2-40B4-BE49-F238E27FC236}">
                    <a16:creationId xmlns:a16="http://schemas.microsoft.com/office/drawing/2014/main" id="{46937C66-0FB0-4D4B-B94F-76B16F72F38E}"/>
                  </a:ext>
                </a:extLst>
              </p:cNvPr>
              <p:cNvSpPr txBox="1"/>
              <p:nvPr/>
            </p:nvSpPr>
            <p:spPr>
              <a:xfrm rot="18401554">
                <a:off x="3229765" y="4909064"/>
                <a:ext cx="53572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000" dirty="0"/>
                  <a:t>Diff-T5</a:t>
                </a:r>
              </a:p>
            </p:txBody>
          </p:sp>
          <p:sp>
            <p:nvSpPr>
              <p:cNvPr id="190" name="CasellaDiTesto 189">
                <a:extLst>
                  <a:ext uri="{FF2B5EF4-FFF2-40B4-BE49-F238E27FC236}">
                    <a16:creationId xmlns:a16="http://schemas.microsoft.com/office/drawing/2014/main" id="{DFFBAFE7-3F9E-495F-A91F-18C084D50BB7}"/>
                  </a:ext>
                </a:extLst>
              </p:cNvPr>
              <p:cNvSpPr txBox="1"/>
              <p:nvPr/>
            </p:nvSpPr>
            <p:spPr>
              <a:xfrm rot="18709945">
                <a:off x="2851953" y="4867605"/>
                <a:ext cx="71365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000" dirty="0"/>
                  <a:t>CB-Diff-T0</a:t>
                </a:r>
              </a:p>
            </p:txBody>
          </p:sp>
          <p:sp>
            <p:nvSpPr>
              <p:cNvPr id="191" name="CasellaDiTesto 190">
                <a:extLst>
                  <a:ext uri="{FF2B5EF4-FFF2-40B4-BE49-F238E27FC236}">
                    <a16:creationId xmlns:a16="http://schemas.microsoft.com/office/drawing/2014/main" id="{BA31673D-24BF-4FF2-87B9-DC5EC078F85C}"/>
                  </a:ext>
                </a:extLst>
              </p:cNvPr>
              <p:cNvSpPr txBox="1"/>
              <p:nvPr/>
            </p:nvSpPr>
            <p:spPr>
              <a:xfrm rot="18709945">
                <a:off x="3060265" y="4926785"/>
                <a:ext cx="53572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000" dirty="0"/>
                  <a:t>Diff-T2</a:t>
                </a:r>
              </a:p>
            </p:txBody>
          </p:sp>
          <p:sp>
            <p:nvSpPr>
              <p:cNvPr id="192" name="CasellaDiTesto 191">
                <a:extLst>
                  <a:ext uri="{FF2B5EF4-FFF2-40B4-BE49-F238E27FC236}">
                    <a16:creationId xmlns:a16="http://schemas.microsoft.com/office/drawing/2014/main" id="{E98FDF90-93D0-40FD-A8E6-E162621FBD29}"/>
                  </a:ext>
                </a:extLst>
              </p:cNvPr>
              <p:cNvSpPr txBox="1"/>
              <p:nvPr/>
            </p:nvSpPr>
            <p:spPr>
              <a:xfrm rot="18388386">
                <a:off x="3332597" y="4945856"/>
                <a:ext cx="542935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1000" dirty="0"/>
                  <a:t>Diff-T2</a:t>
                </a:r>
              </a:p>
            </p:txBody>
          </p:sp>
        </p:grpSp>
        <p:sp>
          <p:nvSpPr>
            <p:cNvPr id="186" name="CasellaDiTesto 185">
              <a:extLst>
                <a:ext uri="{FF2B5EF4-FFF2-40B4-BE49-F238E27FC236}">
                  <a16:creationId xmlns:a16="http://schemas.microsoft.com/office/drawing/2014/main" id="{3BB75FBE-1361-42E9-9589-222CE5C43ADE}"/>
                </a:ext>
              </a:extLst>
            </p:cNvPr>
            <p:cNvSpPr txBox="1"/>
            <p:nvPr/>
          </p:nvSpPr>
          <p:spPr>
            <a:xfrm>
              <a:off x="3021559" y="4478010"/>
              <a:ext cx="40588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b="1" dirty="0" err="1"/>
                <a:t>lEVs</a:t>
              </a:r>
              <a:endParaRPr lang="it-IT" sz="1000" b="1" dirty="0"/>
            </a:p>
          </p:txBody>
        </p:sp>
        <p:sp>
          <p:nvSpPr>
            <p:cNvPr id="187" name="CasellaDiTesto 186">
              <a:extLst>
                <a:ext uri="{FF2B5EF4-FFF2-40B4-BE49-F238E27FC236}">
                  <a16:creationId xmlns:a16="http://schemas.microsoft.com/office/drawing/2014/main" id="{2B773D16-82E0-456C-8F9D-8E9B3E870640}"/>
                </a:ext>
              </a:extLst>
            </p:cNvPr>
            <p:cNvSpPr txBox="1"/>
            <p:nvPr/>
          </p:nvSpPr>
          <p:spPr>
            <a:xfrm>
              <a:off x="3311632" y="4466608"/>
              <a:ext cx="42511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b="1" dirty="0" err="1"/>
                <a:t>sEVs</a:t>
              </a:r>
              <a:endParaRPr lang="it-IT" sz="1000" b="1" dirty="0"/>
            </a:p>
          </p:txBody>
        </p:sp>
      </p:grpSp>
      <p:grpSp>
        <p:nvGrpSpPr>
          <p:cNvPr id="193" name="Gruppo 192">
            <a:extLst>
              <a:ext uri="{FF2B5EF4-FFF2-40B4-BE49-F238E27FC236}">
                <a16:creationId xmlns:a16="http://schemas.microsoft.com/office/drawing/2014/main" id="{0135043B-02DD-492E-B71C-738FCC9DCC51}"/>
              </a:ext>
            </a:extLst>
          </p:cNvPr>
          <p:cNvGrpSpPr/>
          <p:nvPr/>
        </p:nvGrpSpPr>
        <p:grpSpPr>
          <a:xfrm>
            <a:off x="2780928" y="3273154"/>
            <a:ext cx="846943" cy="880936"/>
            <a:chOff x="3075409" y="4466608"/>
            <a:chExt cx="846943" cy="880936"/>
          </a:xfrm>
        </p:grpSpPr>
        <p:grpSp>
          <p:nvGrpSpPr>
            <p:cNvPr id="194" name="Gruppo 193">
              <a:extLst>
                <a:ext uri="{FF2B5EF4-FFF2-40B4-BE49-F238E27FC236}">
                  <a16:creationId xmlns:a16="http://schemas.microsoft.com/office/drawing/2014/main" id="{DCB3F433-17CF-44E0-AB47-495E8272F3B9}"/>
                </a:ext>
              </a:extLst>
            </p:cNvPr>
            <p:cNvGrpSpPr/>
            <p:nvPr/>
          </p:nvGrpSpPr>
          <p:grpSpPr>
            <a:xfrm>
              <a:off x="3085671" y="4633887"/>
              <a:ext cx="836681" cy="713657"/>
              <a:chOff x="3085671" y="4633887"/>
              <a:chExt cx="836681" cy="713657"/>
            </a:xfrm>
          </p:grpSpPr>
          <p:sp>
            <p:nvSpPr>
              <p:cNvPr id="197" name="CasellaDiTesto 196">
                <a:extLst>
                  <a:ext uri="{FF2B5EF4-FFF2-40B4-BE49-F238E27FC236}">
                    <a16:creationId xmlns:a16="http://schemas.microsoft.com/office/drawing/2014/main" id="{862D1D72-17DB-456C-BF85-1E0635202233}"/>
                  </a:ext>
                </a:extLst>
              </p:cNvPr>
              <p:cNvSpPr txBox="1"/>
              <p:nvPr/>
            </p:nvSpPr>
            <p:spPr>
              <a:xfrm rot="18388386">
                <a:off x="3527774" y="4914823"/>
                <a:ext cx="542935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1000" dirty="0"/>
                  <a:t>Diff-T5</a:t>
                </a:r>
              </a:p>
            </p:txBody>
          </p:sp>
          <p:sp>
            <p:nvSpPr>
              <p:cNvPr id="198" name="CasellaDiTesto 197">
                <a:extLst>
                  <a:ext uri="{FF2B5EF4-FFF2-40B4-BE49-F238E27FC236}">
                    <a16:creationId xmlns:a16="http://schemas.microsoft.com/office/drawing/2014/main" id="{4F6445D7-2E1C-4732-9803-440C644BC736}"/>
                  </a:ext>
                </a:extLst>
              </p:cNvPr>
              <p:cNvSpPr txBox="1"/>
              <p:nvPr/>
            </p:nvSpPr>
            <p:spPr>
              <a:xfrm rot="18401554">
                <a:off x="3229765" y="4909064"/>
                <a:ext cx="53572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000" dirty="0"/>
                  <a:t>Diff-T5</a:t>
                </a:r>
              </a:p>
            </p:txBody>
          </p:sp>
          <p:sp>
            <p:nvSpPr>
              <p:cNvPr id="199" name="CasellaDiTesto 198">
                <a:extLst>
                  <a:ext uri="{FF2B5EF4-FFF2-40B4-BE49-F238E27FC236}">
                    <a16:creationId xmlns:a16="http://schemas.microsoft.com/office/drawing/2014/main" id="{F74B5705-3915-46B9-B63D-B002386096A0}"/>
                  </a:ext>
                </a:extLst>
              </p:cNvPr>
              <p:cNvSpPr txBox="1"/>
              <p:nvPr/>
            </p:nvSpPr>
            <p:spPr>
              <a:xfrm rot="18709945">
                <a:off x="2851953" y="4867605"/>
                <a:ext cx="71365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000" dirty="0"/>
                  <a:t>CB-Diff-T0</a:t>
                </a:r>
              </a:p>
            </p:txBody>
          </p:sp>
          <p:sp>
            <p:nvSpPr>
              <p:cNvPr id="200" name="CasellaDiTesto 199">
                <a:extLst>
                  <a:ext uri="{FF2B5EF4-FFF2-40B4-BE49-F238E27FC236}">
                    <a16:creationId xmlns:a16="http://schemas.microsoft.com/office/drawing/2014/main" id="{759F44F1-7A31-49F0-A708-7EB3CBE3B95F}"/>
                  </a:ext>
                </a:extLst>
              </p:cNvPr>
              <p:cNvSpPr txBox="1"/>
              <p:nvPr/>
            </p:nvSpPr>
            <p:spPr>
              <a:xfrm rot="18709945">
                <a:off x="3060265" y="4926785"/>
                <a:ext cx="53572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000" dirty="0"/>
                  <a:t>Diff-T2</a:t>
                </a:r>
              </a:p>
            </p:txBody>
          </p:sp>
          <p:sp>
            <p:nvSpPr>
              <p:cNvPr id="201" name="CasellaDiTesto 200">
                <a:extLst>
                  <a:ext uri="{FF2B5EF4-FFF2-40B4-BE49-F238E27FC236}">
                    <a16:creationId xmlns:a16="http://schemas.microsoft.com/office/drawing/2014/main" id="{7C1517E4-08E5-4607-A8FE-FBB2FD19A6FA}"/>
                  </a:ext>
                </a:extLst>
              </p:cNvPr>
              <p:cNvSpPr txBox="1"/>
              <p:nvPr/>
            </p:nvSpPr>
            <p:spPr>
              <a:xfrm rot="18388386">
                <a:off x="3332597" y="4945856"/>
                <a:ext cx="542935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1000" dirty="0"/>
                  <a:t>Diff-T2</a:t>
                </a:r>
              </a:p>
            </p:txBody>
          </p:sp>
        </p:grpSp>
        <p:sp>
          <p:nvSpPr>
            <p:cNvPr id="195" name="CasellaDiTesto 194">
              <a:extLst>
                <a:ext uri="{FF2B5EF4-FFF2-40B4-BE49-F238E27FC236}">
                  <a16:creationId xmlns:a16="http://schemas.microsoft.com/office/drawing/2014/main" id="{4C29ACB8-EF4C-483A-A9BD-D8682A238AA0}"/>
                </a:ext>
              </a:extLst>
            </p:cNvPr>
            <p:cNvSpPr txBox="1"/>
            <p:nvPr/>
          </p:nvSpPr>
          <p:spPr>
            <a:xfrm>
              <a:off x="3075409" y="4478010"/>
              <a:ext cx="40588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b="1" dirty="0" err="1"/>
                <a:t>lEVs</a:t>
              </a:r>
              <a:endParaRPr lang="it-IT" sz="1000" b="1" dirty="0"/>
            </a:p>
          </p:txBody>
        </p:sp>
        <p:sp>
          <p:nvSpPr>
            <p:cNvPr id="196" name="CasellaDiTesto 195">
              <a:extLst>
                <a:ext uri="{FF2B5EF4-FFF2-40B4-BE49-F238E27FC236}">
                  <a16:creationId xmlns:a16="http://schemas.microsoft.com/office/drawing/2014/main" id="{C3262689-3A4C-4606-A057-F44F5716032E}"/>
                </a:ext>
              </a:extLst>
            </p:cNvPr>
            <p:cNvSpPr txBox="1"/>
            <p:nvPr/>
          </p:nvSpPr>
          <p:spPr>
            <a:xfrm>
              <a:off x="3365482" y="4466608"/>
              <a:ext cx="42511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b="1" dirty="0" err="1"/>
                <a:t>sEVs</a:t>
              </a:r>
              <a:endParaRPr lang="it-IT" sz="1000" b="1" dirty="0"/>
            </a:p>
          </p:txBody>
        </p:sp>
      </p:grpSp>
      <p:grpSp>
        <p:nvGrpSpPr>
          <p:cNvPr id="211" name="Gruppo 210">
            <a:extLst>
              <a:ext uri="{FF2B5EF4-FFF2-40B4-BE49-F238E27FC236}">
                <a16:creationId xmlns:a16="http://schemas.microsoft.com/office/drawing/2014/main" id="{67385C9C-E7CA-40AD-AF6E-3230ACC0EA43}"/>
              </a:ext>
            </a:extLst>
          </p:cNvPr>
          <p:cNvGrpSpPr/>
          <p:nvPr/>
        </p:nvGrpSpPr>
        <p:grpSpPr>
          <a:xfrm>
            <a:off x="5085184" y="3152800"/>
            <a:ext cx="952473" cy="880936"/>
            <a:chOff x="2969879" y="4466608"/>
            <a:chExt cx="952473" cy="880936"/>
          </a:xfrm>
        </p:grpSpPr>
        <p:grpSp>
          <p:nvGrpSpPr>
            <p:cNvPr id="212" name="Gruppo 211">
              <a:extLst>
                <a:ext uri="{FF2B5EF4-FFF2-40B4-BE49-F238E27FC236}">
                  <a16:creationId xmlns:a16="http://schemas.microsoft.com/office/drawing/2014/main" id="{FE505928-567D-4D58-9198-0C0BFD50C5FC}"/>
                </a:ext>
              </a:extLst>
            </p:cNvPr>
            <p:cNvGrpSpPr/>
            <p:nvPr/>
          </p:nvGrpSpPr>
          <p:grpSpPr>
            <a:xfrm>
              <a:off x="3085671" y="4633887"/>
              <a:ext cx="836681" cy="713657"/>
              <a:chOff x="3085671" y="4633887"/>
              <a:chExt cx="836681" cy="713657"/>
            </a:xfrm>
          </p:grpSpPr>
          <p:sp>
            <p:nvSpPr>
              <p:cNvPr id="215" name="CasellaDiTesto 214">
                <a:extLst>
                  <a:ext uri="{FF2B5EF4-FFF2-40B4-BE49-F238E27FC236}">
                    <a16:creationId xmlns:a16="http://schemas.microsoft.com/office/drawing/2014/main" id="{56881ED8-A373-484F-950E-FD0EEFA19801}"/>
                  </a:ext>
                </a:extLst>
              </p:cNvPr>
              <p:cNvSpPr txBox="1"/>
              <p:nvPr/>
            </p:nvSpPr>
            <p:spPr>
              <a:xfrm rot="18388386">
                <a:off x="3527774" y="4914823"/>
                <a:ext cx="542935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1000" dirty="0"/>
                  <a:t>Diff-T5</a:t>
                </a:r>
              </a:p>
            </p:txBody>
          </p:sp>
          <p:sp>
            <p:nvSpPr>
              <p:cNvPr id="216" name="CasellaDiTesto 215">
                <a:extLst>
                  <a:ext uri="{FF2B5EF4-FFF2-40B4-BE49-F238E27FC236}">
                    <a16:creationId xmlns:a16="http://schemas.microsoft.com/office/drawing/2014/main" id="{854A9239-8E65-4096-A7CB-D65041CD9178}"/>
                  </a:ext>
                </a:extLst>
              </p:cNvPr>
              <p:cNvSpPr txBox="1"/>
              <p:nvPr/>
            </p:nvSpPr>
            <p:spPr>
              <a:xfrm rot="18401554">
                <a:off x="3229765" y="4909064"/>
                <a:ext cx="53572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000" dirty="0"/>
                  <a:t>Diff-T5</a:t>
                </a:r>
              </a:p>
            </p:txBody>
          </p:sp>
          <p:sp>
            <p:nvSpPr>
              <p:cNvPr id="217" name="CasellaDiTesto 216">
                <a:extLst>
                  <a:ext uri="{FF2B5EF4-FFF2-40B4-BE49-F238E27FC236}">
                    <a16:creationId xmlns:a16="http://schemas.microsoft.com/office/drawing/2014/main" id="{58BEE5AC-F101-418A-B88B-4CCC80DF2F22}"/>
                  </a:ext>
                </a:extLst>
              </p:cNvPr>
              <p:cNvSpPr txBox="1"/>
              <p:nvPr/>
            </p:nvSpPr>
            <p:spPr>
              <a:xfrm rot="18709945">
                <a:off x="2851953" y="4867605"/>
                <a:ext cx="71365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000" dirty="0"/>
                  <a:t>CB-Diff-T0</a:t>
                </a:r>
              </a:p>
            </p:txBody>
          </p:sp>
          <p:sp>
            <p:nvSpPr>
              <p:cNvPr id="218" name="CasellaDiTesto 217">
                <a:extLst>
                  <a:ext uri="{FF2B5EF4-FFF2-40B4-BE49-F238E27FC236}">
                    <a16:creationId xmlns:a16="http://schemas.microsoft.com/office/drawing/2014/main" id="{6CB0EB29-AC12-470F-9716-3856A656FBDF}"/>
                  </a:ext>
                </a:extLst>
              </p:cNvPr>
              <p:cNvSpPr txBox="1"/>
              <p:nvPr/>
            </p:nvSpPr>
            <p:spPr>
              <a:xfrm rot="18709945">
                <a:off x="3060265" y="4926785"/>
                <a:ext cx="53572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000" dirty="0"/>
                  <a:t>Diff-T2</a:t>
                </a:r>
              </a:p>
            </p:txBody>
          </p:sp>
          <p:sp>
            <p:nvSpPr>
              <p:cNvPr id="219" name="CasellaDiTesto 218">
                <a:extLst>
                  <a:ext uri="{FF2B5EF4-FFF2-40B4-BE49-F238E27FC236}">
                    <a16:creationId xmlns:a16="http://schemas.microsoft.com/office/drawing/2014/main" id="{5CE78181-A639-448E-A825-92F2F2AF9715}"/>
                  </a:ext>
                </a:extLst>
              </p:cNvPr>
              <p:cNvSpPr txBox="1"/>
              <p:nvPr/>
            </p:nvSpPr>
            <p:spPr>
              <a:xfrm rot="18388386">
                <a:off x="3332597" y="4945856"/>
                <a:ext cx="542935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1000" dirty="0"/>
                  <a:t>Diff-T2</a:t>
                </a:r>
              </a:p>
            </p:txBody>
          </p:sp>
        </p:grpSp>
        <p:sp>
          <p:nvSpPr>
            <p:cNvPr id="213" name="CasellaDiTesto 212">
              <a:extLst>
                <a:ext uri="{FF2B5EF4-FFF2-40B4-BE49-F238E27FC236}">
                  <a16:creationId xmlns:a16="http://schemas.microsoft.com/office/drawing/2014/main" id="{3352E7A3-353F-48C0-BF6E-FF9E72626FBC}"/>
                </a:ext>
              </a:extLst>
            </p:cNvPr>
            <p:cNvSpPr txBox="1"/>
            <p:nvPr/>
          </p:nvSpPr>
          <p:spPr>
            <a:xfrm>
              <a:off x="2969879" y="4478010"/>
              <a:ext cx="40588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b="1" dirty="0" err="1"/>
                <a:t>lEVs</a:t>
              </a:r>
              <a:endParaRPr lang="it-IT" sz="1000" b="1" dirty="0"/>
            </a:p>
          </p:txBody>
        </p:sp>
        <p:sp>
          <p:nvSpPr>
            <p:cNvPr id="214" name="CasellaDiTesto 213">
              <a:extLst>
                <a:ext uri="{FF2B5EF4-FFF2-40B4-BE49-F238E27FC236}">
                  <a16:creationId xmlns:a16="http://schemas.microsoft.com/office/drawing/2014/main" id="{2F64F750-0FFE-4C0A-A1BA-3128E811A40B}"/>
                </a:ext>
              </a:extLst>
            </p:cNvPr>
            <p:cNvSpPr txBox="1"/>
            <p:nvPr/>
          </p:nvSpPr>
          <p:spPr>
            <a:xfrm>
              <a:off x="3259952" y="4466608"/>
              <a:ext cx="42511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b="1" dirty="0" err="1"/>
                <a:t>sEVs</a:t>
              </a:r>
              <a:endParaRPr lang="it-IT" sz="1000" b="1" dirty="0"/>
            </a:p>
          </p:txBody>
        </p:sp>
      </p:grpSp>
      <p:pic>
        <p:nvPicPr>
          <p:cNvPr id="5" name="Immagine 4">
            <a:extLst>
              <a:ext uri="{FF2B5EF4-FFF2-40B4-BE49-F238E27FC236}">
                <a16:creationId xmlns:a16="http://schemas.microsoft.com/office/drawing/2014/main" id="{304C7752-4731-4E75-8276-0B2BB457C471}"/>
              </a:ext>
            </a:extLst>
          </p:cNvPr>
          <p:cNvPicPr>
            <a:picLocks/>
          </p:cNvPicPr>
          <p:nvPr/>
        </p:nvPicPr>
        <p:blipFill rotWithShape="1"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287" t="14322" r="25721"/>
          <a:stretch/>
        </p:blipFill>
        <p:spPr>
          <a:xfrm>
            <a:off x="701035" y="6249304"/>
            <a:ext cx="799200" cy="1440000"/>
          </a:xfrm>
          <a:prstGeom prst="rect">
            <a:avLst/>
          </a:prstGeom>
        </p:spPr>
      </p:pic>
      <p:sp>
        <p:nvSpPr>
          <p:cNvPr id="264" name="CasellaDiTesto 263">
            <a:extLst>
              <a:ext uri="{FF2B5EF4-FFF2-40B4-BE49-F238E27FC236}">
                <a16:creationId xmlns:a16="http://schemas.microsoft.com/office/drawing/2014/main" id="{7D1B2A13-6B03-4B8B-B10F-977BB03C8935}"/>
              </a:ext>
            </a:extLst>
          </p:cNvPr>
          <p:cNvSpPr txBox="1"/>
          <p:nvPr/>
        </p:nvSpPr>
        <p:spPr>
          <a:xfrm>
            <a:off x="1449661" y="6671149"/>
            <a:ext cx="5485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b="1" dirty="0"/>
              <a:t>- Wnt4</a:t>
            </a:r>
          </a:p>
        </p:txBody>
      </p:sp>
      <p:grpSp>
        <p:nvGrpSpPr>
          <p:cNvPr id="265" name="Gruppo 264">
            <a:extLst>
              <a:ext uri="{FF2B5EF4-FFF2-40B4-BE49-F238E27FC236}">
                <a16:creationId xmlns:a16="http://schemas.microsoft.com/office/drawing/2014/main" id="{E21F0FAD-05F3-467D-97B2-564EFC4D849F}"/>
              </a:ext>
            </a:extLst>
          </p:cNvPr>
          <p:cNvGrpSpPr/>
          <p:nvPr/>
        </p:nvGrpSpPr>
        <p:grpSpPr>
          <a:xfrm>
            <a:off x="764704" y="5400116"/>
            <a:ext cx="861511" cy="880936"/>
            <a:chOff x="3060841" y="4466608"/>
            <a:chExt cx="861511" cy="880936"/>
          </a:xfrm>
        </p:grpSpPr>
        <p:grpSp>
          <p:nvGrpSpPr>
            <p:cNvPr id="266" name="Gruppo 265">
              <a:extLst>
                <a:ext uri="{FF2B5EF4-FFF2-40B4-BE49-F238E27FC236}">
                  <a16:creationId xmlns:a16="http://schemas.microsoft.com/office/drawing/2014/main" id="{B6A890C4-750E-4533-95FB-BA2ECD55C645}"/>
                </a:ext>
              </a:extLst>
            </p:cNvPr>
            <p:cNvGrpSpPr/>
            <p:nvPr/>
          </p:nvGrpSpPr>
          <p:grpSpPr>
            <a:xfrm>
              <a:off x="3085671" y="4633887"/>
              <a:ext cx="836681" cy="713657"/>
              <a:chOff x="3085671" y="4633887"/>
              <a:chExt cx="836681" cy="713657"/>
            </a:xfrm>
          </p:grpSpPr>
          <p:sp>
            <p:nvSpPr>
              <p:cNvPr id="269" name="CasellaDiTesto 268">
                <a:extLst>
                  <a:ext uri="{FF2B5EF4-FFF2-40B4-BE49-F238E27FC236}">
                    <a16:creationId xmlns:a16="http://schemas.microsoft.com/office/drawing/2014/main" id="{8C509624-C831-4966-9CA6-428BB0656C9F}"/>
                  </a:ext>
                </a:extLst>
              </p:cNvPr>
              <p:cNvSpPr txBox="1"/>
              <p:nvPr/>
            </p:nvSpPr>
            <p:spPr>
              <a:xfrm rot="18388386">
                <a:off x="3527774" y="4914823"/>
                <a:ext cx="542935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1000" dirty="0"/>
                  <a:t>Diff-T5</a:t>
                </a:r>
              </a:p>
            </p:txBody>
          </p:sp>
          <p:sp>
            <p:nvSpPr>
              <p:cNvPr id="270" name="CasellaDiTesto 269">
                <a:extLst>
                  <a:ext uri="{FF2B5EF4-FFF2-40B4-BE49-F238E27FC236}">
                    <a16:creationId xmlns:a16="http://schemas.microsoft.com/office/drawing/2014/main" id="{BD7F325C-D812-4A1B-8BAF-49388C2C16D6}"/>
                  </a:ext>
                </a:extLst>
              </p:cNvPr>
              <p:cNvSpPr txBox="1"/>
              <p:nvPr/>
            </p:nvSpPr>
            <p:spPr>
              <a:xfrm rot="18401554">
                <a:off x="3229765" y="4909064"/>
                <a:ext cx="53572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000" dirty="0"/>
                  <a:t>Diff-T5</a:t>
                </a:r>
              </a:p>
            </p:txBody>
          </p:sp>
          <p:sp>
            <p:nvSpPr>
              <p:cNvPr id="271" name="CasellaDiTesto 270">
                <a:extLst>
                  <a:ext uri="{FF2B5EF4-FFF2-40B4-BE49-F238E27FC236}">
                    <a16:creationId xmlns:a16="http://schemas.microsoft.com/office/drawing/2014/main" id="{045DE0EE-B9D0-4F94-A9A7-81A9C2E088F5}"/>
                  </a:ext>
                </a:extLst>
              </p:cNvPr>
              <p:cNvSpPr txBox="1"/>
              <p:nvPr/>
            </p:nvSpPr>
            <p:spPr>
              <a:xfrm rot="18709945">
                <a:off x="2851953" y="4867605"/>
                <a:ext cx="71365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000" dirty="0"/>
                  <a:t>CB-Diff-T0</a:t>
                </a:r>
              </a:p>
            </p:txBody>
          </p:sp>
          <p:sp>
            <p:nvSpPr>
              <p:cNvPr id="272" name="CasellaDiTesto 271">
                <a:extLst>
                  <a:ext uri="{FF2B5EF4-FFF2-40B4-BE49-F238E27FC236}">
                    <a16:creationId xmlns:a16="http://schemas.microsoft.com/office/drawing/2014/main" id="{131790FB-06BB-4593-8AE7-FCAF33C66FF8}"/>
                  </a:ext>
                </a:extLst>
              </p:cNvPr>
              <p:cNvSpPr txBox="1"/>
              <p:nvPr/>
            </p:nvSpPr>
            <p:spPr>
              <a:xfrm rot="18709945">
                <a:off x="3060265" y="4926785"/>
                <a:ext cx="53572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000" dirty="0"/>
                  <a:t>Diff-T2</a:t>
                </a:r>
              </a:p>
            </p:txBody>
          </p:sp>
          <p:sp>
            <p:nvSpPr>
              <p:cNvPr id="273" name="CasellaDiTesto 272">
                <a:extLst>
                  <a:ext uri="{FF2B5EF4-FFF2-40B4-BE49-F238E27FC236}">
                    <a16:creationId xmlns:a16="http://schemas.microsoft.com/office/drawing/2014/main" id="{5D5B0CFA-5E17-44FE-BDB3-8360BFE26809}"/>
                  </a:ext>
                </a:extLst>
              </p:cNvPr>
              <p:cNvSpPr txBox="1"/>
              <p:nvPr/>
            </p:nvSpPr>
            <p:spPr>
              <a:xfrm rot="18388386">
                <a:off x="3332597" y="4945856"/>
                <a:ext cx="542935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1000" dirty="0"/>
                  <a:t>Diff-T2</a:t>
                </a:r>
              </a:p>
            </p:txBody>
          </p:sp>
        </p:grpSp>
        <p:sp>
          <p:nvSpPr>
            <p:cNvPr id="267" name="CasellaDiTesto 266">
              <a:extLst>
                <a:ext uri="{FF2B5EF4-FFF2-40B4-BE49-F238E27FC236}">
                  <a16:creationId xmlns:a16="http://schemas.microsoft.com/office/drawing/2014/main" id="{534AF9EA-A0F5-45F7-AA92-064A827CCC45}"/>
                </a:ext>
              </a:extLst>
            </p:cNvPr>
            <p:cNvSpPr txBox="1"/>
            <p:nvPr/>
          </p:nvSpPr>
          <p:spPr>
            <a:xfrm>
              <a:off x="3060841" y="4478010"/>
              <a:ext cx="40588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b="1" dirty="0" err="1"/>
                <a:t>lEVs</a:t>
              </a:r>
              <a:endParaRPr lang="it-IT" sz="1000" b="1" dirty="0"/>
            </a:p>
          </p:txBody>
        </p:sp>
        <p:sp>
          <p:nvSpPr>
            <p:cNvPr id="268" name="CasellaDiTesto 267">
              <a:extLst>
                <a:ext uri="{FF2B5EF4-FFF2-40B4-BE49-F238E27FC236}">
                  <a16:creationId xmlns:a16="http://schemas.microsoft.com/office/drawing/2014/main" id="{77590CA8-D32A-401F-A8F3-50518DB0EF22}"/>
                </a:ext>
              </a:extLst>
            </p:cNvPr>
            <p:cNvSpPr txBox="1"/>
            <p:nvPr/>
          </p:nvSpPr>
          <p:spPr>
            <a:xfrm>
              <a:off x="3350914" y="4466608"/>
              <a:ext cx="42511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000" b="1" dirty="0" err="1"/>
                <a:t>sEVs</a:t>
              </a:r>
              <a:endParaRPr lang="it-IT" sz="1000" b="1" dirty="0"/>
            </a:p>
          </p:txBody>
        </p:sp>
      </p:grpSp>
      <p:sp>
        <p:nvSpPr>
          <p:cNvPr id="274" name="CasellaDiTesto 273">
            <a:extLst>
              <a:ext uri="{FF2B5EF4-FFF2-40B4-BE49-F238E27FC236}">
                <a16:creationId xmlns:a16="http://schemas.microsoft.com/office/drawing/2014/main" id="{2A65BB41-7670-4CD7-8270-0FDC021D6938}"/>
              </a:ext>
            </a:extLst>
          </p:cNvPr>
          <p:cNvSpPr txBox="1"/>
          <p:nvPr/>
        </p:nvSpPr>
        <p:spPr>
          <a:xfrm>
            <a:off x="357311" y="6715506"/>
            <a:ext cx="4452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>
                <a:latin typeface="Calibri" panose="020F0502020204030204" pitchFamily="34" charset="0"/>
                <a:cs typeface="Calibri" panose="020F0502020204030204" pitchFamily="34" charset="0"/>
              </a:rPr>
              <a:t>40</a:t>
            </a:r>
          </a:p>
        </p:txBody>
      </p:sp>
      <p:sp>
        <p:nvSpPr>
          <p:cNvPr id="275" name="CasellaDiTesto 274">
            <a:extLst>
              <a:ext uri="{FF2B5EF4-FFF2-40B4-BE49-F238E27FC236}">
                <a16:creationId xmlns:a16="http://schemas.microsoft.com/office/drawing/2014/main" id="{9292D285-4682-4BE2-9763-BD8968E6C19D}"/>
              </a:ext>
            </a:extLst>
          </p:cNvPr>
          <p:cNvSpPr txBox="1"/>
          <p:nvPr/>
        </p:nvSpPr>
        <p:spPr>
          <a:xfrm>
            <a:off x="366224" y="6573579"/>
            <a:ext cx="4452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>
                <a:latin typeface="Calibri" panose="020F0502020204030204" pitchFamily="34" charset="0"/>
                <a:cs typeface="Calibri" panose="020F0502020204030204" pitchFamily="34" charset="0"/>
              </a:rPr>
              <a:t>55</a:t>
            </a:r>
          </a:p>
        </p:txBody>
      </p:sp>
      <p:cxnSp>
        <p:nvCxnSpPr>
          <p:cNvPr id="276" name="Connettore diritto 275">
            <a:extLst>
              <a:ext uri="{FF2B5EF4-FFF2-40B4-BE49-F238E27FC236}">
                <a16:creationId xmlns:a16="http://schemas.microsoft.com/office/drawing/2014/main" id="{18C4AD58-0578-4927-B6C9-7799A509ED39}"/>
              </a:ext>
            </a:extLst>
          </p:cNvPr>
          <p:cNvCxnSpPr>
            <a:cxnSpLocks/>
          </p:cNvCxnSpPr>
          <p:nvPr/>
        </p:nvCxnSpPr>
        <p:spPr>
          <a:xfrm>
            <a:off x="599083" y="6838850"/>
            <a:ext cx="8290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Connettore diritto 276">
            <a:extLst>
              <a:ext uri="{FF2B5EF4-FFF2-40B4-BE49-F238E27FC236}">
                <a16:creationId xmlns:a16="http://schemas.microsoft.com/office/drawing/2014/main" id="{8EB9561B-D82F-462F-84BE-5B46BA3B97C3}"/>
              </a:ext>
            </a:extLst>
          </p:cNvPr>
          <p:cNvCxnSpPr>
            <a:cxnSpLocks/>
          </p:cNvCxnSpPr>
          <p:nvPr/>
        </p:nvCxnSpPr>
        <p:spPr>
          <a:xfrm>
            <a:off x="587321" y="6688533"/>
            <a:ext cx="8290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CasellaDiTesto 277">
            <a:extLst>
              <a:ext uri="{FF2B5EF4-FFF2-40B4-BE49-F238E27FC236}">
                <a16:creationId xmlns:a16="http://schemas.microsoft.com/office/drawing/2014/main" id="{29906739-63FF-4CB4-B1B4-64FFA5D944E6}"/>
              </a:ext>
            </a:extLst>
          </p:cNvPr>
          <p:cNvSpPr txBox="1"/>
          <p:nvPr/>
        </p:nvSpPr>
        <p:spPr>
          <a:xfrm>
            <a:off x="357310" y="8181594"/>
            <a:ext cx="5685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Figure 4C. WB of </a:t>
            </a:r>
            <a:r>
              <a:rPr lang="it-IT" sz="1200" dirty="0" err="1">
                <a:latin typeface="Arial" panose="020B0604020202020204" pitchFamily="34" charset="0"/>
                <a:cs typeface="Arial" panose="020B0604020202020204" pitchFamily="34" charset="0"/>
              </a:rPr>
              <a:t>lEVs</a:t>
            </a: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it-IT" sz="1200" dirty="0" err="1">
                <a:latin typeface="Arial" panose="020B0604020202020204" pitchFamily="34" charset="0"/>
                <a:cs typeface="Arial" panose="020B0604020202020204" pitchFamily="34" charset="0"/>
              </a:rPr>
              <a:t>sEVs</a:t>
            </a: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200" dirty="0" err="1">
                <a:latin typeface="Arial" panose="020B0604020202020204" pitchFamily="34" charset="0"/>
                <a:cs typeface="Arial" panose="020B0604020202020204" pitchFamily="34" charset="0"/>
              </a:rPr>
              <a:t>isolated</a:t>
            </a: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200" dirty="0" err="1">
                <a:latin typeface="Arial" panose="020B0604020202020204" pitchFamily="34" charset="0"/>
                <a:cs typeface="Arial" panose="020B0604020202020204" pitchFamily="34" charset="0"/>
              </a:rPr>
              <a:t>during</a:t>
            </a: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 NSC-34 </a:t>
            </a:r>
            <a:r>
              <a:rPr lang="it-IT" sz="1200" dirty="0" err="1">
                <a:latin typeface="Arial" panose="020B0604020202020204" pitchFamily="34" charset="0"/>
                <a:cs typeface="Arial" panose="020B0604020202020204" pitchFamily="34" charset="0"/>
              </a:rPr>
              <a:t>differentiation</a:t>
            </a:r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6416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7938</TotalTime>
  <Words>130</Words>
  <Application>Microsoft Office PowerPoint</Application>
  <PresentationFormat>A4 (21x29,7 cm)</PresentationFormat>
  <Paragraphs>96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Michele Guescini</dc:creator>
  <cp:lastModifiedBy>Michele Guescini</cp:lastModifiedBy>
  <cp:revision>283</cp:revision>
  <cp:lastPrinted>2022-08-23T09:23:30Z</cp:lastPrinted>
  <dcterms:created xsi:type="dcterms:W3CDTF">2017-12-07T10:08:12Z</dcterms:created>
  <dcterms:modified xsi:type="dcterms:W3CDTF">2024-08-19T13:40:20Z</dcterms:modified>
</cp:coreProperties>
</file>