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84" r:id="rId2"/>
    <p:sldId id="286" r:id="rId3"/>
    <p:sldId id="275" r:id="rId4"/>
    <p:sldId id="287" r:id="rId5"/>
    <p:sldId id="296" r:id="rId6"/>
    <p:sldId id="297" r:id="rId7"/>
    <p:sldId id="288" r:id="rId8"/>
    <p:sldId id="298" r:id="rId9"/>
    <p:sldId id="290" r:id="rId10"/>
    <p:sldId id="291" r:id="rId11"/>
    <p:sldId id="294" r:id="rId12"/>
    <p:sldId id="289" r:id="rId13"/>
    <p:sldId id="292" r:id="rId14"/>
    <p:sldId id="299" r:id="rId15"/>
  </p:sldIdLst>
  <p:sldSz cx="9144000" cy="6858000" type="letter"/>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00DA"/>
    <a:srgbClr val="00FFFF"/>
    <a:srgbClr val="FF00FF"/>
    <a:srgbClr val="FFBE00"/>
    <a:srgbClr val="006EBE"/>
    <a:srgbClr val="00AF50"/>
    <a:srgbClr val="00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7D7C4F-BD9E-4466-B4E8-3EC2BD4C734D}" v="31" dt="2020-06-25T17:42:41.6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36" autoAdjust="0"/>
    <p:restoredTop sz="89964" autoAdjust="0"/>
  </p:normalViewPr>
  <p:slideViewPr>
    <p:cSldViewPr snapToGrid="0">
      <p:cViewPr varScale="1">
        <p:scale>
          <a:sx n="86" d="100"/>
          <a:sy n="86" d="100"/>
        </p:scale>
        <p:origin x="1488"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lali Kelil" userId="5c452b73767b51a8" providerId="LiveId" clId="{FF7D7C4F-BD9E-4466-B4E8-3EC2BD4C734D}"/>
    <pc:docChg chg="modSld">
      <pc:chgData name="Abdellali Kelil" userId="5c452b73767b51a8" providerId="LiveId" clId="{FF7D7C4F-BD9E-4466-B4E8-3EC2BD4C734D}" dt="2020-06-25T17:42:45.901" v="45" actId="113"/>
      <pc:docMkLst>
        <pc:docMk/>
      </pc:docMkLst>
      <pc:sldChg chg="modSp mod">
        <pc:chgData name="Abdellali Kelil" userId="5c452b73767b51a8" providerId="LiveId" clId="{FF7D7C4F-BD9E-4466-B4E8-3EC2BD4C734D}" dt="2020-06-25T17:40:26.495" v="16" actId="113"/>
        <pc:sldMkLst>
          <pc:docMk/>
          <pc:sldMk cId="3952479529" sldId="275"/>
        </pc:sldMkLst>
        <pc:spChg chg="mod">
          <ac:chgData name="Abdellali Kelil" userId="5c452b73767b51a8" providerId="LiveId" clId="{FF7D7C4F-BD9E-4466-B4E8-3EC2BD4C734D}" dt="2020-06-25T17:40:26.495" v="16" actId="113"/>
          <ac:spMkLst>
            <pc:docMk/>
            <pc:sldMk cId="3952479529" sldId="275"/>
            <ac:spMk id="10" creationId="{00000000-0000-0000-0000-000000000000}"/>
          </ac:spMkLst>
        </pc:spChg>
      </pc:sldChg>
      <pc:sldChg chg="modSp">
        <pc:chgData name="Abdellali Kelil" userId="5c452b73767b51a8" providerId="LiveId" clId="{FF7D7C4F-BD9E-4466-B4E8-3EC2BD4C734D}" dt="2020-06-25T17:38:46.474" v="2"/>
        <pc:sldMkLst>
          <pc:docMk/>
          <pc:sldMk cId="588616945" sldId="284"/>
        </pc:sldMkLst>
        <pc:spChg chg="mod">
          <ac:chgData name="Abdellali Kelil" userId="5c452b73767b51a8" providerId="LiveId" clId="{FF7D7C4F-BD9E-4466-B4E8-3EC2BD4C734D}" dt="2020-06-25T17:38:46.474" v="2"/>
          <ac:spMkLst>
            <pc:docMk/>
            <pc:sldMk cId="588616945" sldId="284"/>
            <ac:spMk id="10" creationId="{323AA0A5-3E98-4427-8759-81DE68EA3098}"/>
          </ac:spMkLst>
        </pc:spChg>
      </pc:sldChg>
      <pc:sldChg chg="modSp mod">
        <pc:chgData name="Abdellali Kelil" userId="5c452b73767b51a8" providerId="LiveId" clId="{FF7D7C4F-BD9E-4466-B4E8-3EC2BD4C734D}" dt="2020-06-25T17:40:04.751" v="12" actId="113"/>
        <pc:sldMkLst>
          <pc:docMk/>
          <pc:sldMk cId="3790624469" sldId="286"/>
        </pc:sldMkLst>
        <pc:spChg chg="mod">
          <ac:chgData name="Abdellali Kelil" userId="5c452b73767b51a8" providerId="LiveId" clId="{FF7D7C4F-BD9E-4466-B4E8-3EC2BD4C734D}" dt="2020-06-25T17:40:04.751" v="12" actId="113"/>
          <ac:spMkLst>
            <pc:docMk/>
            <pc:sldMk cId="3790624469" sldId="286"/>
            <ac:spMk id="6" creationId="{00000000-0000-0000-0000-000000000000}"/>
          </ac:spMkLst>
        </pc:spChg>
      </pc:sldChg>
      <pc:sldChg chg="modSp mod">
        <pc:chgData name="Abdellali Kelil" userId="5c452b73767b51a8" providerId="LiveId" clId="{FF7D7C4F-BD9E-4466-B4E8-3EC2BD4C734D}" dt="2020-06-25T17:40:46.961" v="20" actId="113"/>
        <pc:sldMkLst>
          <pc:docMk/>
          <pc:sldMk cId="1896414557" sldId="287"/>
        </pc:sldMkLst>
        <pc:spChg chg="mod">
          <ac:chgData name="Abdellali Kelil" userId="5c452b73767b51a8" providerId="LiveId" clId="{FF7D7C4F-BD9E-4466-B4E8-3EC2BD4C734D}" dt="2020-06-25T17:40:46.961" v="20" actId="113"/>
          <ac:spMkLst>
            <pc:docMk/>
            <pc:sldMk cId="1896414557" sldId="287"/>
            <ac:spMk id="3" creationId="{00000000-0000-0000-0000-000000000000}"/>
          </ac:spMkLst>
        </pc:spChg>
      </pc:sldChg>
      <pc:sldChg chg="modSp mod">
        <pc:chgData name="Abdellali Kelil" userId="5c452b73767b51a8" providerId="LiveId" clId="{FF7D7C4F-BD9E-4466-B4E8-3EC2BD4C734D}" dt="2020-06-25T17:42:07.221" v="37" actId="113"/>
        <pc:sldMkLst>
          <pc:docMk/>
          <pc:sldMk cId="2023428616" sldId="288"/>
        </pc:sldMkLst>
        <pc:spChg chg="mod">
          <ac:chgData name="Abdellali Kelil" userId="5c452b73767b51a8" providerId="LiveId" clId="{FF7D7C4F-BD9E-4466-B4E8-3EC2BD4C734D}" dt="2020-06-25T17:42:07.221" v="37" actId="113"/>
          <ac:spMkLst>
            <pc:docMk/>
            <pc:sldMk cId="2023428616" sldId="288"/>
            <ac:spMk id="3" creationId="{00000000-0000-0000-0000-000000000000}"/>
          </ac:spMkLst>
        </pc:spChg>
      </pc:sldChg>
      <pc:sldChg chg="modSp mod">
        <pc:chgData name="Abdellali Kelil" userId="5c452b73767b51a8" providerId="LiveId" clId="{FF7D7C4F-BD9E-4466-B4E8-3EC2BD4C734D}" dt="2020-06-25T17:41:30.309" v="27" actId="113"/>
        <pc:sldMkLst>
          <pc:docMk/>
          <pc:sldMk cId="3822834963" sldId="296"/>
        </pc:sldMkLst>
        <pc:spChg chg="mod">
          <ac:chgData name="Abdellali Kelil" userId="5c452b73767b51a8" providerId="LiveId" clId="{FF7D7C4F-BD9E-4466-B4E8-3EC2BD4C734D}" dt="2020-06-25T17:41:30.309" v="27" actId="113"/>
          <ac:spMkLst>
            <pc:docMk/>
            <pc:sldMk cId="3822834963" sldId="296"/>
            <ac:spMk id="29" creationId="{00000000-0000-0000-0000-000000000000}"/>
          </ac:spMkLst>
        </pc:spChg>
      </pc:sldChg>
      <pc:sldChg chg="modSp mod">
        <pc:chgData name="Abdellali Kelil" userId="5c452b73767b51a8" providerId="LiveId" clId="{FF7D7C4F-BD9E-4466-B4E8-3EC2BD4C734D}" dt="2020-06-25T17:41:49.311" v="31" actId="113"/>
        <pc:sldMkLst>
          <pc:docMk/>
          <pc:sldMk cId="811093260" sldId="297"/>
        </pc:sldMkLst>
        <pc:spChg chg="mod">
          <ac:chgData name="Abdellali Kelil" userId="5c452b73767b51a8" providerId="LiveId" clId="{FF7D7C4F-BD9E-4466-B4E8-3EC2BD4C734D}" dt="2020-06-25T17:41:49.311" v="31" actId="113"/>
          <ac:spMkLst>
            <pc:docMk/>
            <pc:sldMk cId="811093260" sldId="297"/>
            <ac:spMk id="5" creationId="{00000000-0000-0000-0000-000000000000}"/>
          </ac:spMkLst>
        </pc:spChg>
      </pc:sldChg>
      <pc:sldChg chg="modSp mod">
        <pc:chgData name="Abdellali Kelil" userId="5c452b73767b51a8" providerId="LiveId" clId="{FF7D7C4F-BD9E-4466-B4E8-3EC2BD4C734D}" dt="2020-06-25T17:42:24.822" v="41" actId="113"/>
        <pc:sldMkLst>
          <pc:docMk/>
          <pc:sldMk cId="1542677103" sldId="298"/>
        </pc:sldMkLst>
        <pc:spChg chg="mod">
          <ac:chgData name="Abdellali Kelil" userId="5c452b73767b51a8" providerId="LiveId" clId="{FF7D7C4F-BD9E-4466-B4E8-3EC2BD4C734D}" dt="2020-06-25T17:42:24.822" v="41" actId="113"/>
          <ac:spMkLst>
            <pc:docMk/>
            <pc:sldMk cId="1542677103" sldId="298"/>
            <ac:spMk id="16" creationId="{00000000-0000-0000-0000-000000000000}"/>
          </ac:spMkLst>
        </pc:spChg>
      </pc:sldChg>
      <pc:sldChg chg="modSp mod">
        <pc:chgData name="Abdellali Kelil" userId="5c452b73767b51a8" providerId="LiveId" clId="{FF7D7C4F-BD9E-4466-B4E8-3EC2BD4C734D}" dt="2020-06-25T17:42:45.901" v="45" actId="113"/>
        <pc:sldMkLst>
          <pc:docMk/>
          <pc:sldMk cId="1402403403" sldId="299"/>
        </pc:sldMkLst>
        <pc:spChg chg="mod">
          <ac:chgData name="Abdellali Kelil" userId="5c452b73767b51a8" providerId="LiveId" clId="{FF7D7C4F-BD9E-4466-B4E8-3EC2BD4C734D}" dt="2020-06-25T17:42:45.901" v="45" actId="113"/>
          <ac:spMkLst>
            <pc:docMk/>
            <pc:sldMk cId="1402403403" sldId="299"/>
            <ac:spMk id="2" creationId="{00000000-0000-0000-0000-000000000000}"/>
          </ac:spMkLst>
        </pc:spChg>
      </pc:sldChg>
    </pc:docChg>
  </pc:docChgLst>
  <pc:docChgLst>
    <pc:chgData name="Guest" providerId="Windows Live" clId="Web-{2FA66345-489D-4234-8217-F997FB980FAE}"/>
    <pc:docChg chg="addSld delSld modSld modSection">
      <pc:chgData name="Guest" userId="" providerId="Windows Live" clId="Web-{2FA66345-489D-4234-8217-F997FB980FAE}" dt="2017-12-12T08:08:29.622" v="5"/>
      <pc:docMkLst>
        <pc:docMk/>
      </pc:docMkLst>
      <pc:sldChg chg="del">
        <pc:chgData name="Guest" userId="" providerId="Windows Live" clId="Web-{2FA66345-489D-4234-8217-F997FB980FAE}" dt="2017-12-12T08:07:28.840" v="1"/>
        <pc:sldMkLst>
          <pc:docMk/>
          <pc:sldMk cId="2890447806" sldId="276"/>
        </pc:sldMkLst>
      </pc:sldChg>
      <pc:sldChg chg="addSp delSp modSp new">
        <pc:chgData name="Guest" userId="" providerId="Windows Live" clId="Web-{2FA66345-489D-4234-8217-F997FB980FAE}" dt="2017-12-12T08:08:29.622" v="5"/>
        <pc:sldMkLst>
          <pc:docMk/>
          <pc:sldMk cId="2650067119" sldId="295"/>
        </pc:sldMkLst>
        <pc:picChg chg="add del mod">
          <ac:chgData name="Guest" userId="" providerId="Windows Live" clId="Web-{2FA66345-489D-4234-8217-F997FB980FAE}" dt="2017-12-12T08:07:55.465" v="3"/>
          <ac:picMkLst>
            <pc:docMk/>
            <pc:sldMk cId="2650067119" sldId="295"/>
            <ac:picMk id="2" creationId="{FC3A90BE-07B6-454B-83DE-4EB168ECD51E}"/>
          </ac:picMkLst>
        </pc:picChg>
        <pc:picChg chg="add del mod">
          <ac:chgData name="Guest" userId="" providerId="Windows Live" clId="Web-{2FA66345-489D-4234-8217-F997FB980FAE}" dt="2017-12-12T08:08:29.622" v="5"/>
          <ac:picMkLst>
            <pc:docMk/>
            <pc:sldMk cId="2650067119" sldId="295"/>
            <ac:picMk id="4" creationId="{349986FB-6A8E-4CF9-B3F7-E4B539B3D4C3}"/>
          </ac:picMkLst>
        </pc:picChg>
      </pc:sldChg>
    </pc:docChg>
  </pc:docChgLst>
  <pc:docChgLst>
    <pc:chgData name="Abdellali Kelil" userId="5c452b73767b51a8" providerId="LiveId" clId="{B38A9822-6E6D-43C1-85BC-0A0384BE2D68}"/>
    <pc:docChg chg="modSld">
      <pc:chgData name="Abdellali Kelil" userId="5c452b73767b51a8" providerId="LiveId" clId="{B38A9822-6E6D-43C1-85BC-0A0384BE2D68}" dt="2020-06-01T16:08:22.612" v="1" actId="20577"/>
      <pc:docMkLst>
        <pc:docMk/>
      </pc:docMkLst>
      <pc:sldChg chg="modSp mod">
        <pc:chgData name="Abdellali Kelil" userId="5c452b73767b51a8" providerId="LiveId" clId="{B38A9822-6E6D-43C1-85BC-0A0384BE2D68}" dt="2020-06-01T16:08:22.612" v="1" actId="20577"/>
        <pc:sldMkLst>
          <pc:docMk/>
          <pc:sldMk cId="3790624469" sldId="286"/>
        </pc:sldMkLst>
        <pc:graphicFrameChg chg="modGraphic">
          <ac:chgData name="Abdellali Kelil" userId="5c452b73767b51a8" providerId="LiveId" clId="{B38A9822-6E6D-43C1-85BC-0A0384BE2D68}" dt="2020-06-01T16:08:22.612" v="1" actId="20577"/>
          <ac:graphicFrameMkLst>
            <pc:docMk/>
            <pc:sldMk cId="3790624469" sldId="286"/>
            <ac:graphicFrameMk id="3" creationId="{00000000-0000-0000-0000-000000000000}"/>
          </ac:graphicFrameMkLst>
        </pc:graphicFrameChg>
      </pc:sldChg>
    </pc:docChg>
  </pc:docChgLst>
  <pc:docChgLst>
    <pc:chgData name="Abdellali Kelil" userId="5c452b73767b51a8" providerId="LiveId" clId="{95B53ADE-64E6-4792-B990-D89E2C0A5755}"/>
    <pc:docChg chg="undo redo custSel modSld">
      <pc:chgData name="Abdellali Kelil" userId="5c452b73767b51a8" providerId="LiveId" clId="{95B53ADE-64E6-4792-B990-D89E2C0A5755}" dt="2020-06-23T07:22:32.816" v="574" actId="6549"/>
      <pc:docMkLst>
        <pc:docMk/>
      </pc:docMkLst>
      <pc:sldChg chg="modSp mod">
        <pc:chgData name="Abdellali Kelil" userId="5c452b73767b51a8" providerId="LiveId" clId="{95B53ADE-64E6-4792-B990-D89E2C0A5755}" dt="2020-06-11T23:22:41.887" v="263" actId="13900"/>
        <pc:sldMkLst>
          <pc:docMk/>
          <pc:sldMk cId="3952479529" sldId="275"/>
        </pc:sldMkLst>
        <pc:spChg chg="mod">
          <ac:chgData name="Abdellali Kelil" userId="5c452b73767b51a8" providerId="LiveId" clId="{95B53ADE-64E6-4792-B990-D89E2C0A5755}" dt="2020-06-11T23:22:41.887" v="263" actId="13900"/>
          <ac:spMkLst>
            <pc:docMk/>
            <pc:sldMk cId="3952479529" sldId="275"/>
            <ac:spMk id="10" creationId="{00000000-0000-0000-0000-000000000000}"/>
          </ac:spMkLst>
        </pc:spChg>
      </pc:sldChg>
      <pc:sldChg chg="addSp delSp modSp mod">
        <pc:chgData name="Abdellali Kelil" userId="5c452b73767b51a8" providerId="LiveId" clId="{95B53ADE-64E6-4792-B990-D89E2C0A5755}" dt="2020-06-11T23:22:04.610" v="256" actId="13900"/>
        <pc:sldMkLst>
          <pc:docMk/>
          <pc:sldMk cId="588616945" sldId="284"/>
        </pc:sldMkLst>
        <pc:spChg chg="add del mod">
          <ac:chgData name="Abdellali Kelil" userId="5c452b73767b51a8" providerId="LiveId" clId="{95B53ADE-64E6-4792-B990-D89E2C0A5755}" dt="2020-06-11T23:20:29.257" v="228" actId="478"/>
          <ac:spMkLst>
            <pc:docMk/>
            <pc:sldMk cId="588616945" sldId="284"/>
            <ac:spMk id="2" creationId="{00000000-0000-0000-0000-000000000000}"/>
          </ac:spMkLst>
        </pc:spChg>
        <pc:spChg chg="add del">
          <ac:chgData name="Abdellali Kelil" userId="5c452b73767b51a8" providerId="LiveId" clId="{95B53ADE-64E6-4792-B990-D89E2C0A5755}" dt="2020-06-11T23:18:05.435" v="171"/>
          <ac:spMkLst>
            <pc:docMk/>
            <pc:sldMk cId="588616945" sldId="284"/>
            <ac:spMk id="3" creationId="{4551B5DC-F7C2-4675-830E-329A4BC27143}"/>
          </ac:spMkLst>
        </pc:spChg>
        <pc:spChg chg="add del">
          <ac:chgData name="Abdellali Kelil" userId="5c452b73767b51a8" providerId="LiveId" clId="{95B53ADE-64E6-4792-B990-D89E2C0A5755}" dt="2020-06-11T23:18:15.275" v="173"/>
          <ac:spMkLst>
            <pc:docMk/>
            <pc:sldMk cId="588616945" sldId="284"/>
            <ac:spMk id="5" creationId="{5AF1ECA0-55BB-401F-9B89-8FDD47B5BF8B}"/>
          </ac:spMkLst>
        </pc:spChg>
        <pc:spChg chg="add del">
          <ac:chgData name="Abdellali Kelil" userId="5c452b73767b51a8" providerId="LiveId" clId="{95B53ADE-64E6-4792-B990-D89E2C0A5755}" dt="2020-06-11T23:18:32.246" v="177"/>
          <ac:spMkLst>
            <pc:docMk/>
            <pc:sldMk cId="588616945" sldId="284"/>
            <ac:spMk id="6" creationId="{B7C3AAE2-EB94-4EBB-8C55-CAFC2E3323DB}"/>
          </ac:spMkLst>
        </pc:spChg>
        <pc:spChg chg="add del mod">
          <ac:chgData name="Abdellali Kelil" userId="5c452b73767b51a8" providerId="LiveId" clId="{95B53ADE-64E6-4792-B990-D89E2C0A5755}" dt="2020-06-11T23:18:59.944" v="181" actId="478"/>
          <ac:spMkLst>
            <pc:docMk/>
            <pc:sldMk cId="588616945" sldId="284"/>
            <ac:spMk id="7" creationId="{A820D985-D797-4E8A-BC3D-54056DA24528}"/>
          </ac:spMkLst>
        </pc:spChg>
        <pc:spChg chg="add del">
          <ac:chgData name="Abdellali Kelil" userId="5c452b73767b51a8" providerId="LiveId" clId="{95B53ADE-64E6-4792-B990-D89E2C0A5755}" dt="2020-06-11T23:19:05.430" v="183"/>
          <ac:spMkLst>
            <pc:docMk/>
            <pc:sldMk cId="588616945" sldId="284"/>
            <ac:spMk id="8" creationId="{5DF40E21-1C8E-4F85-BCEE-08FAE25067A6}"/>
          </ac:spMkLst>
        </pc:spChg>
        <pc:spChg chg="add del">
          <ac:chgData name="Abdellali Kelil" userId="5c452b73767b51a8" providerId="LiveId" clId="{95B53ADE-64E6-4792-B990-D89E2C0A5755}" dt="2020-06-11T23:19:17.180" v="185"/>
          <ac:spMkLst>
            <pc:docMk/>
            <pc:sldMk cId="588616945" sldId="284"/>
            <ac:spMk id="9" creationId="{F9F3C585-20F3-4AED-BBDD-50461246FFBD}"/>
          </ac:spMkLst>
        </pc:spChg>
        <pc:spChg chg="add mod">
          <ac:chgData name="Abdellali Kelil" userId="5c452b73767b51a8" providerId="LiveId" clId="{95B53ADE-64E6-4792-B990-D89E2C0A5755}" dt="2020-06-11T23:22:04.610" v="256" actId="13900"/>
          <ac:spMkLst>
            <pc:docMk/>
            <pc:sldMk cId="588616945" sldId="284"/>
            <ac:spMk id="10" creationId="{323AA0A5-3E98-4427-8759-81DE68EA3098}"/>
          </ac:spMkLst>
        </pc:spChg>
        <pc:graphicFrameChg chg="mod">
          <ac:chgData name="Abdellali Kelil" userId="5c452b73767b51a8" providerId="LiveId" clId="{95B53ADE-64E6-4792-B990-D89E2C0A5755}" dt="2020-06-11T23:21:12.840" v="247" actId="12788"/>
          <ac:graphicFrameMkLst>
            <pc:docMk/>
            <pc:sldMk cId="588616945" sldId="284"/>
            <ac:graphicFrameMk id="4" creationId="{00000000-0000-0000-0000-000000000000}"/>
          </ac:graphicFrameMkLst>
        </pc:graphicFrameChg>
      </pc:sldChg>
      <pc:sldChg chg="modSp mod">
        <pc:chgData name="Abdellali Kelil" userId="5c452b73767b51a8" providerId="LiveId" clId="{95B53ADE-64E6-4792-B990-D89E2C0A5755}" dt="2020-06-11T23:22:21.733" v="259" actId="255"/>
        <pc:sldMkLst>
          <pc:docMk/>
          <pc:sldMk cId="3790624469" sldId="286"/>
        </pc:sldMkLst>
        <pc:spChg chg="mod">
          <ac:chgData name="Abdellali Kelil" userId="5c452b73767b51a8" providerId="LiveId" clId="{95B53ADE-64E6-4792-B990-D89E2C0A5755}" dt="2020-06-11T23:22:21.733" v="259" actId="255"/>
          <ac:spMkLst>
            <pc:docMk/>
            <pc:sldMk cId="3790624469" sldId="286"/>
            <ac:spMk id="6" creationId="{00000000-0000-0000-0000-000000000000}"/>
          </ac:spMkLst>
        </pc:spChg>
      </pc:sldChg>
      <pc:sldChg chg="modSp mod">
        <pc:chgData name="Abdellali Kelil" userId="5c452b73767b51a8" providerId="LiveId" clId="{95B53ADE-64E6-4792-B990-D89E2C0A5755}" dt="2020-06-11T23:23:09.354" v="267" actId="13900"/>
        <pc:sldMkLst>
          <pc:docMk/>
          <pc:sldMk cId="1896414557" sldId="287"/>
        </pc:sldMkLst>
        <pc:spChg chg="mod">
          <ac:chgData name="Abdellali Kelil" userId="5c452b73767b51a8" providerId="LiveId" clId="{95B53ADE-64E6-4792-B990-D89E2C0A5755}" dt="2020-06-11T23:23:09.354" v="267" actId="13900"/>
          <ac:spMkLst>
            <pc:docMk/>
            <pc:sldMk cId="1896414557" sldId="287"/>
            <ac:spMk id="3" creationId="{00000000-0000-0000-0000-000000000000}"/>
          </ac:spMkLst>
        </pc:spChg>
      </pc:sldChg>
      <pc:sldChg chg="modSp mod">
        <pc:chgData name="Abdellali Kelil" userId="5c452b73767b51a8" providerId="LiveId" clId="{95B53ADE-64E6-4792-B990-D89E2C0A5755}" dt="2020-06-23T07:22:32.816" v="574" actId="6549"/>
        <pc:sldMkLst>
          <pc:docMk/>
          <pc:sldMk cId="2023428616" sldId="288"/>
        </pc:sldMkLst>
        <pc:spChg chg="mod">
          <ac:chgData name="Abdellali Kelil" userId="5c452b73767b51a8" providerId="LiveId" clId="{95B53ADE-64E6-4792-B990-D89E2C0A5755}" dt="2020-06-23T07:22:32.816" v="574" actId="6549"/>
          <ac:spMkLst>
            <pc:docMk/>
            <pc:sldMk cId="2023428616" sldId="288"/>
            <ac:spMk id="3" creationId="{00000000-0000-0000-0000-000000000000}"/>
          </ac:spMkLst>
        </pc:spChg>
      </pc:sldChg>
      <pc:sldChg chg="modSp mod">
        <pc:chgData name="Abdellali Kelil" userId="5c452b73767b51a8" providerId="LiveId" clId="{95B53ADE-64E6-4792-B990-D89E2C0A5755}" dt="2020-06-11T23:23:31.642" v="270" actId="255"/>
        <pc:sldMkLst>
          <pc:docMk/>
          <pc:sldMk cId="3822834963" sldId="296"/>
        </pc:sldMkLst>
        <pc:spChg chg="mod">
          <ac:chgData name="Abdellali Kelil" userId="5c452b73767b51a8" providerId="LiveId" clId="{95B53ADE-64E6-4792-B990-D89E2C0A5755}" dt="2020-06-11T23:23:31.642" v="270" actId="255"/>
          <ac:spMkLst>
            <pc:docMk/>
            <pc:sldMk cId="3822834963" sldId="296"/>
            <ac:spMk id="29" creationId="{00000000-0000-0000-0000-000000000000}"/>
          </ac:spMkLst>
        </pc:spChg>
      </pc:sldChg>
      <pc:sldChg chg="modSp mod">
        <pc:chgData name="Abdellali Kelil" userId="5c452b73767b51a8" providerId="LiveId" clId="{95B53ADE-64E6-4792-B990-D89E2C0A5755}" dt="2020-06-11T23:23:50.515" v="274" actId="13900"/>
        <pc:sldMkLst>
          <pc:docMk/>
          <pc:sldMk cId="811093260" sldId="297"/>
        </pc:sldMkLst>
        <pc:spChg chg="mod">
          <ac:chgData name="Abdellali Kelil" userId="5c452b73767b51a8" providerId="LiveId" clId="{95B53ADE-64E6-4792-B990-D89E2C0A5755}" dt="2020-06-11T23:23:50.515" v="274" actId="13900"/>
          <ac:spMkLst>
            <pc:docMk/>
            <pc:sldMk cId="811093260" sldId="297"/>
            <ac:spMk id="5" creationId="{00000000-0000-0000-0000-000000000000}"/>
          </ac:spMkLst>
        </pc:spChg>
      </pc:sldChg>
      <pc:sldChg chg="modSp mod">
        <pc:chgData name="Abdellali Kelil" userId="5c452b73767b51a8" providerId="LiveId" clId="{95B53ADE-64E6-4792-B990-D89E2C0A5755}" dt="2020-06-11T23:24:39.471" v="284" actId="122"/>
        <pc:sldMkLst>
          <pc:docMk/>
          <pc:sldMk cId="1542677103" sldId="298"/>
        </pc:sldMkLst>
        <pc:spChg chg="mod">
          <ac:chgData name="Abdellali Kelil" userId="5c452b73767b51a8" providerId="LiveId" clId="{95B53ADE-64E6-4792-B990-D89E2C0A5755}" dt="2020-06-11T23:24:39.471" v="284" actId="122"/>
          <ac:spMkLst>
            <pc:docMk/>
            <pc:sldMk cId="1542677103" sldId="298"/>
            <ac:spMk id="16" creationId="{00000000-0000-0000-0000-000000000000}"/>
          </ac:spMkLst>
        </pc:spChg>
      </pc:sldChg>
      <pc:sldChg chg="modSp mod">
        <pc:chgData name="Abdellali Kelil" userId="5c452b73767b51a8" providerId="LiveId" clId="{95B53ADE-64E6-4792-B990-D89E2C0A5755}" dt="2020-06-11T23:25:02.192" v="288" actId="13900"/>
        <pc:sldMkLst>
          <pc:docMk/>
          <pc:sldMk cId="1402403403" sldId="299"/>
        </pc:sldMkLst>
        <pc:spChg chg="mod">
          <ac:chgData name="Abdellali Kelil" userId="5c452b73767b51a8" providerId="LiveId" clId="{95B53ADE-64E6-4792-B990-D89E2C0A5755}" dt="2020-06-11T23:25:02.192" v="288" actId="13900"/>
          <ac:spMkLst>
            <pc:docMk/>
            <pc:sldMk cId="1402403403" sldId="299"/>
            <ac:spMk id="2" creationId="{00000000-0000-0000-0000-000000000000}"/>
          </ac:spMkLst>
        </pc:spChg>
      </pc:sldChg>
    </pc:docChg>
  </pc:docChgLst>
  <pc:docChgLst>
    <pc:chgData name="Abdellali Kelil" userId="5c452b73767b51a8" providerId="LiveId" clId="{9810427F-F9E7-4028-9B15-DA763D0FACBF}"/>
    <pc:docChg chg="undo custSel addSld delSld modSld sldOrd">
      <pc:chgData name="Abdellali Kelil" userId="5c452b73767b51a8" providerId="LiveId" clId="{9810427F-F9E7-4028-9B15-DA763D0FACBF}" dt="2020-05-31T16:27:52.358" v="94" actId="20577"/>
      <pc:docMkLst>
        <pc:docMk/>
      </pc:docMkLst>
      <pc:sldChg chg="modSp mod ord">
        <pc:chgData name="Abdellali Kelil" userId="5c452b73767b51a8" providerId="LiveId" clId="{9810427F-F9E7-4028-9B15-DA763D0FACBF}" dt="2020-05-31T15:26:48.418" v="12" actId="20577"/>
        <pc:sldMkLst>
          <pc:docMk/>
          <pc:sldMk cId="3952479529" sldId="275"/>
        </pc:sldMkLst>
        <pc:spChg chg="mod">
          <ac:chgData name="Abdellali Kelil" userId="5c452b73767b51a8" providerId="LiveId" clId="{9810427F-F9E7-4028-9B15-DA763D0FACBF}" dt="2020-05-31T15:26:48.418" v="12" actId="20577"/>
          <ac:spMkLst>
            <pc:docMk/>
            <pc:sldMk cId="3952479529" sldId="275"/>
            <ac:spMk id="10" creationId="{00000000-0000-0000-0000-000000000000}"/>
          </ac:spMkLst>
        </pc:spChg>
      </pc:sldChg>
      <pc:sldChg chg="modSp mod">
        <pc:chgData name="Abdellali Kelil" userId="5c452b73767b51a8" providerId="LiveId" clId="{9810427F-F9E7-4028-9B15-DA763D0FACBF}" dt="2020-05-31T16:23:45.547" v="92" actId="20577"/>
        <pc:sldMkLst>
          <pc:docMk/>
          <pc:sldMk cId="588616945" sldId="284"/>
        </pc:sldMkLst>
        <pc:spChg chg="mod">
          <ac:chgData name="Abdellali Kelil" userId="5c452b73767b51a8" providerId="LiveId" clId="{9810427F-F9E7-4028-9B15-DA763D0FACBF}" dt="2020-05-31T16:23:45.547" v="92" actId="20577"/>
          <ac:spMkLst>
            <pc:docMk/>
            <pc:sldMk cId="588616945" sldId="284"/>
            <ac:spMk id="2" creationId="{00000000-0000-0000-0000-000000000000}"/>
          </ac:spMkLst>
        </pc:spChg>
      </pc:sldChg>
      <pc:sldChg chg="modSp mod ord">
        <pc:chgData name="Abdellali Kelil" userId="5c452b73767b51a8" providerId="LiveId" clId="{9810427F-F9E7-4028-9B15-DA763D0FACBF}" dt="2020-05-31T15:26:12.585" v="9" actId="20577"/>
        <pc:sldMkLst>
          <pc:docMk/>
          <pc:sldMk cId="3790624469" sldId="286"/>
        </pc:sldMkLst>
        <pc:spChg chg="mod">
          <ac:chgData name="Abdellali Kelil" userId="5c452b73767b51a8" providerId="LiveId" clId="{9810427F-F9E7-4028-9B15-DA763D0FACBF}" dt="2020-05-31T15:26:12.585" v="9" actId="20577"/>
          <ac:spMkLst>
            <pc:docMk/>
            <pc:sldMk cId="3790624469" sldId="286"/>
            <ac:spMk id="6" creationId="{00000000-0000-0000-0000-000000000000}"/>
          </ac:spMkLst>
        </pc:spChg>
      </pc:sldChg>
      <pc:sldChg chg="modSp mod ord">
        <pc:chgData name="Abdellali Kelil" userId="5c452b73767b51a8" providerId="LiveId" clId="{9810427F-F9E7-4028-9B15-DA763D0FACBF}" dt="2020-05-31T15:42:20.072" v="91" actId="20577"/>
        <pc:sldMkLst>
          <pc:docMk/>
          <pc:sldMk cId="1896414557" sldId="287"/>
        </pc:sldMkLst>
        <pc:spChg chg="mod">
          <ac:chgData name="Abdellali Kelil" userId="5c452b73767b51a8" providerId="LiveId" clId="{9810427F-F9E7-4028-9B15-DA763D0FACBF}" dt="2020-05-31T15:42:20.072" v="91" actId="20577"/>
          <ac:spMkLst>
            <pc:docMk/>
            <pc:sldMk cId="1896414557" sldId="287"/>
            <ac:spMk id="3" creationId="{00000000-0000-0000-0000-000000000000}"/>
          </ac:spMkLst>
        </pc:spChg>
      </pc:sldChg>
      <pc:sldChg chg="add del">
        <pc:chgData name="Abdellali Kelil" userId="5c452b73767b51a8" providerId="LiveId" clId="{9810427F-F9E7-4028-9B15-DA763D0FACBF}" dt="2020-05-31T15:22:19.676" v="4" actId="47"/>
        <pc:sldMkLst>
          <pc:docMk/>
          <pc:sldMk cId="2216081602" sldId="293"/>
        </pc:sldMkLst>
      </pc:sldChg>
      <pc:sldChg chg="addSp delSp modSp mod">
        <pc:chgData name="Abdellali Kelil" userId="5c452b73767b51a8" providerId="LiveId" clId="{9810427F-F9E7-4028-9B15-DA763D0FACBF}" dt="2020-05-31T16:25:43.276" v="93" actId="20577"/>
        <pc:sldMkLst>
          <pc:docMk/>
          <pc:sldMk cId="3822834963" sldId="296"/>
        </pc:sldMkLst>
        <pc:spChg chg="mod">
          <ac:chgData name="Abdellali Kelil" userId="5c452b73767b51a8" providerId="LiveId" clId="{9810427F-F9E7-4028-9B15-DA763D0FACBF}" dt="2020-05-31T15:34:49.740" v="86" actId="165"/>
          <ac:spMkLst>
            <pc:docMk/>
            <pc:sldMk cId="3822834963" sldId="296"/>
            <ac:spMk id="3" creationId="{00000000-0000-0000-0000-000000000000}"/>
          </ac:spMkLst>
        </pc:spChg>
        <pc:spChg chg="mod">
          <ac:chgData name="Abdellali Kelil" userId="5c452b73767b51a8" providerId="LiveId" clId="{9810427F-F9E7-4028-9B15-DA763D0FACBF}" dt="2020-05-31T15:34:49.740" v="86" actId="165"/>
          <ac:spMkLst>
            <pc:docMk/>
            <pc:sldMk cId="3822834963" sldId="296"/>
            <ac:spMk id="4" creationId="{00000000-0000-0000-0000-000000000000}"/>
          </ac:spMkLst>
        </pc:spChg>
        <pc:spChg chg="mod">
          <ac:chgData name="Abdellali Kelil" userId="5c452b73767b51a8" providerId="LiveId" clId="{9810427F-F9E7-4028-9B15-DA763D0FACBF}" dt="2020-05-31T15:34:49.740" v="86" actId="165"/>
          <ac:spMkLst>
            <pc:docMk/>
            <pc:sldMk cId="3822834963" sldId="296"/>
            <ac:spMk id="5" creationId="{00000000-0000-0000-0000-000000000000}"/>
          </ac:spMkLst>
        </pc:spChg>
        <pc:spChg chg="mod">
          <ac:chgData name="Abdellali Kelil" userId="5c452b73767b51a8" providerId="LiveId" clId="{9810427F-F9E7-4028-9B15-DA763D0FACBF}" dt="2020-05-31T15:34:49.740" v="86" actId="165"/>
          <ac:spMkLst>
            <pc:docMk/>
            <pc:sldMk cId="3822834963" sldId="296"/>
            <ac:spMk id="9" creationId="{00000000-0000-0000-0000-000000000000}"/>
          </ac:spMkLst>
        </pc:spChg>
        <pc:spChg chg="mod">
          <ac:chgData name="Abdellali Kelil" userId="5c452b73767b51a8" providerId="LiveId" clId="{9810427F-F9E7-4028-9B15-DA763D0FACBF}" dt="2020-05-31T15:34:49.740" v="86" actId="165"/>
          <ac:spMkLst>
            <pc:docMk/>
            <pc:sldMk cId="3822834963" sldId="296"/>
            <ac:spMk id="10" creationId="{00000000-0000-0000-0000-000000000000}"/>
          </ac:spMkLst>
        </pc:spChg>
        <pc:spChg chg="mod">
          <ac:chgData name="Abdellali Kelil" userId="5c452b73767b51a8" providerId="LiveId" clId="{9810427F-F9E7-4028-9B15-DA763D0FACBF}" dt="2020-05-31T15:34:49.740" v="86" actId="165"/>
          <ac:spMkLst>
            <pc:docMk/>
            <pc:sldMk cId="3822834963" sldId="296"/>
            <ac:spMk id="11" creationId="{00000000-0000-0000-0000-000000000000}"/>
          </ac:spMkLst>
        </pc:spChg>
        <pc:spChg chg="mod">
          <ac:chgData name="Abdellali Kelil" userId="5c452b73767b51a8" providerId="LiveId" clId="{9810427F-F9E7-4028-9B15-DA763D0FACBF}" dt="2020-05-31T15:34:49.740" v="86" actId="165"/>
          <ac:spMkLst>
            <pc:docMk/>
            <pc:sldMk cId="3822834963" sldId="296"/>
            <ac:spMk id="13" creationId="{00000000-0000-0000-0000-000000000000}"/>
          </ac:spMkLst>
        </pc:spChg>
        <pc:spChg chg="mod">
          <ac:chgData name="Abdellali Kelil" userId="5c452b73767b51a8" providerId="LiveId" clId="{9810427F-F9E7-4028-9B15-DA763D0FACBF}" dt="2020-05-31T15:34:49.740" v="86" actId="165"/>
          <ac:spMkLst>
            <pc:docMk/>
            <pc:sldMk cId="3822834963" sldId="296"/>
            <ac:spMk id="14" creationId="{00000000-0000-0000-0000-000000000000}"/>
          </ac:spMkLst>
        </pc:spChg>
        <pc:spChg chg="mod">
          <ac:chgData name="Abdellali Kelil" userId="5c452b73767b51a8" providerId="LiveId" clId="{9810427F-F9E7-4028-9B15-DA763D0FACBF}" dt="2020-05-31T15:34:49.740" v="86" actId="165"/>
          <ac:spMkLst>
            <pc:docMk/>
            <pc:sldMk cId="3822834963" sldId="296"/>
            <ac:spMk id="15" creationId="{00000000-0000-0000-0000-000000000000}"/>
          </ac:spMkLst>
        </pc:spChg>
        <pc:spChg chg="mod">
          <ac:chgData name="Abdellali Kelil" userId="5c452b73767b51a8" providerId="LiveId" clId="{9810427F-F9E7-4028-9B15-DA763D0FACBF}" dt="2020-05-31T15:34:49.740" v="86" actId="165"/>
          <ac:spMkLst>
            <pc:docMk/>
            <pc:sldMk cId="3822834963" sldId="296"/>
            <ac:spMk id="19" creationId="{00000000-0000-0000-0000-000000000000}"/>
          </ac:spMkLst>
        </pc:spChg>
        <pc:spChg chg="mod">
          <ac:chgData name="Abdellali Kelil" userId="5c452b73767b51a8" providerId="LiveId" clId="{9810427F-F9E7-4028-9B15-DA763D0FACBF}" dt="2020-05-31T15:34:49.740" v="86" actId="165"/>
          <ac:spMkLst>
            <pc:docMk/>
            <pc:sldMk cId="3822834963" sldId="296"/>
            <ac:spMk id="20" creationId="{00000000-0000-0000-0000-000000000000}"/>
          </ac:spMkLst>
        </pc:spChg>
        <pc:spChg chg="mod">
          <ac:chgData name="Abdellali Kelil" userId="5c452b73767b51a8" providerId="LiveId" clId="{9810427F-F9E7-4028-9B15-DA763D0FACBF}" dt="2020-05-31T15:34:49.740" v="86" actId="165"/>
          <ac:spMkLst>
            <pc:docMk/>
            <pc:sldMk cId="3822834963" sldId="296"/>
            <ac:spMk id="22" creationId="{00000000-0000-0000-0000-000000000000}"/>
          </ac:spMkLst>
        </pc:spChg>
        <pc:spChg chg="mod">
          <ac:chgData name="Abdellali Kelil" userId="5c452b73767b51a8" providerId="LiveId" clId="{9810427F-F9E7-4028-9B15-DA763D0FACBF}" dt="2020-05-31T15:34:49.740" v="86" actId="165"/>
          <ac:spMkLst>
            <pc:docMk/>
            <pc:sldMk cId="3822834963" sldId="296"/>
            <ac:spMk id="27" creationId="{00000000-0000-0000-0000-000000000000}"/>
          </ac:spMkLst>
        </pc:spChg>
        <pc:spChg chg="del">
          <ac:chgData name="Abdellali Kelil" userId="5c452b73767b51a8" providerId="LiveId" clId="{9810427F-F9E7-4028-9B15-DA763D0FACBF}" dt="2020-05-31T15:33:09.075" v="15" actId="478"/>
          <ac:spMkLst>
            <pc:docMk/>
            <pc:sldMk cId="3822834963" sldId="296"/>
            <ac:spMk id="28" creationId="{00000000-0000-0000-0000-000000000000}"/>
          </ac:spMkLst>
        </pc:spChg>
        <pc:spChg chg="mod">
          <ac:chgData name="Abdellali Kelil" userId="5c452b73767b51a8" providerId="LiveId" clId="{9810427F-F9E7-4028-9B15-DA763D0FACBF}" dt="2020-05-31T16:25:43.276" v="93" actId="20577"/>
          <ac:spMkLst>
            <pc:docMk/>
            <pc:sldMk cId="3822834963" sldId="296"/>
            <ac:spMk id="29" creationId="{00000000-0000-0000-0000-000000000000}"/>
          </ac:spMkLst>
        </pc:spChg>
        <pc:spChg chg="mod">
          <ac:chgData name="Abdellali Kelil" userId="5c452b73767b51a8" providerId="LiveId" clId="{9810427F-F9E7-4028-9B15-DA763D0FACBF}" dt="2020-05-31T15:34:49.740" v="86" actId="165"/>
          <ac:spMkLst>
            <pc:docMk/>
            <pc:sldMk cId="3822834963" sldId="296"/>
            <ac:spMk id="48" creationId="{00000000-0000-0000-0000-000000000000}"/>
          </ac:spMkLst>
        </pc:spChg>
        <pc:grpChg chg="mod">
          <ac:chgData name="Abdellali Kelil" userId="5c452b73767b51a8" providerId="LiveId" clId="{9810427F-F9E7-4028-9B15-DA763D0FACBF}" dt="2020-05-31T15:34:49.740" v="86" actId="165"/>
          <ac:grpSpMkLst>
            <pc:docMk/>
            <pc:sldMk cId="3822834963" sldId="296"/>
            <ac:grpSpMk id="2" creationId="{00000000-0000-0000-0000-000000000000}"/>
          </ac:grpSpMkLst>
        </pc:grpChg>
        <pc:grpChg chg="add mod topLvl">
          <ac:chgData name="Abdellali Kelil" userId="5c452b73767b51a8" providerId="LiveId" clId="{9810427F-F9E7-4028-9B15-DA763D0FACBF}" dt="2020-05-31T15:34:49.740" v="86" actId="165"/>
          <ac:grpSpMkLst>
            <pc:docMk/>
            <pc:sldMk cId="3822834963" sldId="296"/>
            <ac:grpSpMk id="6" creationId="{6CE7E3D3-A211-4AD6-AF48-666364A18554}"/>
          </ac:grpSpMkLst>
        </pc:grpChg>
        <pc:grpChg chg="add mod topLvl">
          <ac:chgData name="Abdellali Kelil" userId="5c452b73767b51a8" providerId="LiveId" clId="{9810427F-F9E7-4028-9B15-DA763D0FACBF}" dt="2020-05-31T15:34:49.740" v="86" actId="165"/>
          <ac:grpSpMkLst>
            <pc:docMk/>
            <pc:sldMk cId="3822834963" sldId="296"/>
            <ac:grpSpMk id="8" creationId="{E4A0098A-411A-4B25-8539-AF14F31B1CD8}"/>
          </ac:grpSpMkLst>
        </pc:grpChg>
        <pc:grpChg chg="add del mod">
          <ac:chgData name="Abdellali Kelil" userId="5c452b73767b51a8" providerId="LiveId" clId="{9810427F-F9E7-4028-9B15-DA763D0FACBF}" dt="2020-05-31T15:34:49.740" v="86" actId="165"/>
          <ac:grpSpMkLst>
            <pc:docMk/>
            <pc:sldMk cId="3822834963" sldId="296"/>
            <ac:grpSpMk id="12" creationId="{9B01E31A-5C92-4291-8571-2CFF8D94C4BE}"/>
          </ac:grpSpMkLst>
        </pc:grpChg>
        <pc:grpChg chg="mod">
          <ac:chgData name="Abdellali Kelil" userId="5c452b73767b51a8" providerId="LiveId" clId="{9810427F-F9E7-4028-9B15-DA763D0FACBF}" dt="2020-05-31T15:34:49.740" v="86" actId="165"/>
          <ac:grpSpMkLst>
            <pc:docMk/>
            <pc:sldMk cId="3822834963" sldId="296"/>
            <ac:grpSpMk id="21" creationId="{00000000-0000-0000-0000-000000000000}"/>
          </ac:grpSpMkLst>
        </pc:grpChg>
        <pc:grpChg chg="del">
          <ac:chgData name="Abdellali Kelil" userId="5c452b73767b51a8" providerId="LiveId" clId="{9810427F-F9E7-4028-9B15-DA763D0FACBF}" dt="2020-05-31T15:33:05.675" v="14" actId="478"/>
          <ac:grpSpMkLst>
            <pc:docMk/>
            <pc:sldMk cId="3822834963" sldId="296"/>
            <ac:grpSpMk id="24" creationId="{00000000-0000-0000-0000-000000000000}"/>
          </ac:grpSpMkLst>
        </pc:grpChg>
        <pc:picChg chg="mod">
          <ac:chgData name="Abdellali Kelil" userId="5c452b73767b51a8" providerId="LiveId" clId="{9810427F-F9E7-4028-9B15-DA763D0FACBF}" dt="2020-05-31T15:34:49.740" v="86" actId="165"/>
          <ac:picMkLst>
            <pc:docMk/>
            <pc:sldMk cId="3822834963" sldId="296"/>
            <ac:picMk id="23" creationId="{00000000-0000-0000-0000-000000000000}"/>
          </ac:picMkLst>
        </pc:picChg>
        <pc:picChg chg="mod">
          <ac:chgData name="Abdellali Kelil" userId="5c452b73767b51a8" providerId="LiveId" clId="{9810427F-F9E7-4028-9B15-DA763D0FACBF}" dt="2020-05-31T15:34:49.740" v="86" actId="165"/>
          <ac:picMkLst>
            <pc:docMk/>
            <pc:sldMk cId="3822834963" sldId="296"/>
            <ac:picMk id="1026" creationId="{00000000-0000-0000-0000-000000000000}"/>
          </ac:picMkLst>
        </pc:picChg>
        <pc:picChg chg="mod">
          <ac:chgData name="Abdellali Kelil" userId="5c452b73767b51a8" providerId="LiveId" clId="{9810427F-F9E7-4028-9B15-DA763D0FACBF}" dt="2020-05-31T15:34:49.740" v="86" actId="165"/>
          <ac:picMkLst>
            <pc:docMk/>
            <pc:sldMk cId="3822834963" sldId="296"/>
            <ac:picMk id="1027" creationId="{00000000-0000-0000-0000-000000000000}"/>
          </ac:picMkLst>
        </pc:picChg>
        <pc:picChg chg="mod">
          <ac:chgData name="Abdellali Kelil" userId="5c452b73767b51a8" providerId="LiveId" clId="{9810427F-F9E7-4028-9B15-DA763D0FACBF}" dt="2020-05-31T15:34:49.740" v="86" actId="165"/>
          <ac:picMkLst>
            <pc:docMk/>
            <pc:sldMk cId="3822834963" sldId="296"/>
            <ac:picMk id="1028" creationId="{00000000-0000-0000-0000-000000000000}"/>
          </ac:picMkLst>
        </pc:picChg>
        <pc:picChg chg="mod">
          <ac:chgData name="Abdellali Kelil" userId="5c452b73767b51a8" providerId="LiveId" clId="{9810427F-F9E7-4028-9B15-DA763D0FACBF}" dt="2020-05-31T15:34:49.740" v="86" actId="165"/>
          <ac:picMkLst>
            <pc:docMk/>
            <pc:sldMk cId="3822834963" sldId="296"/>
            <ac:picMk id="1029" creationId="{00000000-0000-0000-0000-000000000000}"/>
          </ac:picMkLst>
        </pc:picChg>
        <pc:cxnChg chg="mod">
          <ac:chgData name="Abdellali Kelil" userId="5c452b73767b51a8" providerId="LiveId" clId="{9810427F-F9E7-4028-9B15-DA763D0FACBF}" dt="2020-05-31T15:34:49.740" v="86" actId="165"/>
          <ac:cxnSpMkLst>
            <pc:docMk/>
            <pc:sldMk cId="3822834963" sldId="296"/>
            <ac:cxnSpMk id="7" creationId="{00000000-0000-0000-0000-000000000000}"/>
          </ac:cxnSpMkLst>
        </pc:cxnChg>
      </pc:sldChg>
      <pc:sldChg chg="modSp mod">
        <pc:chgData name="Abdellali Kelil" userId="5c452b73767b51a8" providerId="LiveId" clId="{9810427F-F9E7-4028-9B15-DA763D0FACBF}" dt="2020-05-31T16:27:52.358" v="94" actId="20577"/>
        <pc:sldMkLst>
          <pc:docMk/>
          <pc:sldMk cId="811093260" sldId="297"/>
        </pc:sldMkLst>
        <pc:spChg chg="mod">
          <ac:chgData name="Abdellali Kelil" userId="5c452b73767b51a8" providerId="LiveId" clId="{9810427F-F9E7-4028-9B15-DA763D0FACBF}" dt="2020-05-31T16:27:52.358" v="94" actId="20577"/>
          <ac:spMkLst>
            <pc:docMk/>
            <pc:sldMk cId="811093260" sldId="297"/>
            <ac:spMk id="5"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D:\Gino%20-%20Sidhu%20Lab\Projects\CD151%20&amp;%20ErbB2\CD151\CD151%20ELISA%20for%20LIMS%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tx1"/>
            </a:solidFill>
          </c:spPr>
          <c:invertIfNegative val="0"/>
          <c:cat>
            <c:strRef>
              <c:f>'ELISA XLSX Template'!$B$41:$CS$41</c:f>
              <c:strCache>
                <c:ptCount val="96"/>
                <c:pt idx="0">
                  <c:v>A01</c:v>
                </c:pt>
                <c:pt idx="1">
                  <c:v>A02</c:v>
                </c:pt>
                <c:pt idx="2">
                  <c:v>A03</c:v>
                </c:pt>
                <c:pt idx="3">
                  <c:v>A04</c:v>
                </c:pt>
                <c:pt idx="4">
                  <c:v>A05</c:v>
                </c:pt>
                <c:pt idx="5">
                  <c:v>A06</c:v>
                </c:pt>
                <c:pt idx="6">
                  <c:v>A07</c:v>
                </c:pt>
                <c:pt idx="7">
                  <c:v>A08</c:v>
                </c:pt>
                <c:pt idx="8">
                  <c:v>A09</c:v>
                </c:pt>
                <c:pt idx="9">
                  <c:v>A10</c:v>
                </c:pt>
                <c:pt idx="10">
                  <c:v>A11</c:v>
                </c:pt>
                <c:pt idx="11">
                  <c:v>A12</c:v>
                </c:pt>
                <c:pt idx="12">
                  <c:v>B01</c:v>
                </c:pt>
                <c:pt idx="13">
                  <c:v>B02</c:v>
                </c:pt>
                <c:pt idx="14">
                  <c:v>B03</c:v>
                </c:pt>
                <c:pt idx="15">
                  <c:v>B04</c:v>
                </c:pt>
                <c:pt idx="16">
                  <c:v>B05</c:v>
                </c:pt>
                <c:pt idx="17">
                  <c:v>B06</c:v>
                </c:pt>
                <c:pt idx="18">
                  <c:v>B07</c:v>
                </c:pt>
                <c:pt idx="19">
                  <c:v>B08</c:v>
                </c:pt>
                <c:pt idx="20">
                  <c:v>B09</c:v>
                </c:pt>
                <c:pt idx="21">
                  <c:v>B10</c:v>
                </c:pt>
                <c:pt idx="22">
                  <c:v>B11</c:v>
                </c:pt>
                <c:pt idx="23">
                  <c:v>B12</c:v>
                </c:pt>
                <c:pt idx="24">
                  <c:v>C01</c:v>
                </c:pt>
                <c:pt idx="25">
                  <c:v>C02</c:v>
                </c:pt>
                <c:pt idx="26">
                  <c:v>C03</c:v>
                </c:pt>
                <c:pt idx="27">
                  <c:v>C04</c:v>
                </c:pt>
                <c:pt idx="28">
                  <c:v>C05</c:v>
                </c:pt>
                <c:pt idx="29">
                  <c:v>C06</c:v>
                </c:pt>
                <c:pt idx="30">
                  <c:v>C07</c:v>
                </c:pt>
                <c:pt idx="31">
                  <c:v>C08</c:v>
                </c:pt>
                <c:pt idx="32">
                  <c:v>C09</c:v>
                </c:pt>
                <c:pt idx="33">
                  <c:v>C10</c:v>
                </c:pt>
                <c:pt idx="34">
                  <c:v>C11</c:v>
                </c:pt>
                <c:pt idx="35">
                  <c:v>C12</c:v>
                </c:pt>
                <c:pt idx="36">
                  <c:v>D01</c:v>
                </c:pt>
                <c:pt idx="37">
                  <c:v>D02</c:v>
                </c:pt>
                <c:pt idx="38">
                  <c:v>D03</c:v>
                </c:pt>
                <c:pt idx="39">
                  <c:v>D04</c:v>
                </c:pt>
                <c:pt idx="40">
                  <c:v>D05</c:v>
                </c:pt>
                <c:pt idx="41">
                  <c:v>D06</c:v>
                </c:pt>
                <c:pt idx="42">
                  <c:v>D07</c:v>
                </c:pt>
                <c:pt idx="43">
                  <c:v>D08</c:v>
                </c:pt>
                <c:pt idx="44">
                  <c:v>D09</c:v>
                </c:pt>
                <c:pt idx="45">
                  <c:v>D10</c:v>
                </c:pt>
                <c:pt idx="46">
                  <c:v>D11</c:v>
                </c:pt>
                <c:pt idx="47">
                  <c:v>D12</c:v>
                </c:pt>
                <c:pt idx="48">
                  <c:v>E01</c:v>
                </c:pt>
                <c:pt idx="49">
                  <c:v>E02</c:v>
                </c:pt>
                <c:pt idx="50">
                  <c:v>E03</c:v>
                </c:pt>
                <c:pt idx="51">
                  <c:v>E04</c:v>
                </c:pt>
                <c:pt idx="52">
                  <c:v>E05</c:v>
                </c:pt>
                <c:pt idx="53">
                  <c:v>E06</c:v>
                </c:pt>
                <c:pt idx="54">
                  <c:v>E07</c:v>
                </c:pt>
                <c:pt idx="55">
                  <c:v>E08</c:v>
                </c:pt>
                <c:pt idx="56">
                  <c:v>E09</c:v>
                </c:pt>
                <c:pt idx="57">
                  <c:v>E10</c:v>
                </c:pt>
                <c:pt idx="58">
                  <c:v>E11</c:v>
                </c:pt>
                <c:pt idx="59">
                  <c:v>E12</c:v>
                </c:pt>
                <c:pt idx="60">
                  <c:v>F01</c:v>
                </c:pt>
                <c:pt idx="61">
                  <c:v>F02</c:v>
                </c:pt>
                <c:pt idx="62">
                  <c:v>F03</c:v>
                </c:pt>
                <c:pt idx="63">
                  <c:v>F04</c:v>
                </c:pt>
                <c:pt idx="64">
                  <c:v>F05</c:v>
                </c:pt>
                <c:pt idx="65">
                  <c:v>F06</c:v>
                </c:pt>
                <c:pt idx="66">
                  <c:v>F07</c:v>
                </c:pt>
                <c:pt idx="67">
                  <c:v>F08</c:v>
                </c:pt>
                <c:pt idx="68">
                  <c:v>F09</c:v>
                </c:pt>
                <c:pt idx="69">
                  <c:v>F10</c:v>
                </c:pt>
                <c:pt idx="70">
                  <c:v>F11</c:v>
                </c:pt>
                <c:pt idx="71">
                  <c:v>F12</c:v>
                </c:pt>
                <c:pt idx="72">
                  <c:v>G01</c:v>
                </c:pt>
                <c:pt idx="73">
                  <c:v>G02</c:v>
                </c:pt>
                <c:pt idx="74">
                  <c:v>G03</c:v>
                </c:pt>
                <c:pt idx="75">
                  <c:v>G04</c:v>
                </c:pt>
                <c:pt idx="76">
                  <c:v>G05</c:v>
                </c:pt>
                <c:pt idx="77">
                  <c:v>G06</c:v>
                </c:pt>
                <c:pt idx="78">
                  <c:v>G07</c:v>
                </c:pt>
                <c:pt idx="79">
                  <c:v>G08</c:v>
                </c:pt>
                <c:pt idx="80">
                  <c:v>G09</c:v>
                </c:pt>
                <c:pt idx="81">
                  <c:v>G10</c:v>
                </c:pt>
                <c:pt idx="82">
                  <c:v>G11</c:v>
                </c:pt>
                <c:pt idx="83">
                  <c:v>G12</c:v>
                </c:pt>
                <c:pt idx="84">
                  <c:v>H01</c:v>
                </c:pt>
                <c:pt idx="85">
                  <c:v>H02</c:v>
                </c:pt>
                <c:pt idx="86">
                  <c:v>H03</c:v>
                </c:pt>
                <c:pt idx="87">
                  <c:v>H04</c:v>
                </c:pt>
                <c:pt idx="88">
                  <c:v>H05</c:v>
                </c:pt>
                <c:pt idx="89">
                  <c:v>H06</c:v>
                </c:pt>
                <c:pt idx="90">
                  <c:v>H07</c:v>
                </c:pt>
                <c:pt idx="91">
                  <c:v>H08</c:v>
                </c:pt>
                <c:pt idx="92">
                  <c:v>H09</c:v>
                </c:pt>
                <c:pt idx="93">
                  <c:v>H10</c:v>
                </c:pt>
                <c:pt idx="94">
                  <c:v>H11</c:v>
                </c:pt>
                <c:pt idx="95">
                  <c:v>H12</c:v>
                </c:pt>
              </c:strCache>
            </c:strRef>
          </c:cat>
          <c:val>
            <c:numRef>
              <c:f>'ELISA XLSX Template'!$B$42:$CS$42</c:f>
              <c:numCache>
                <c:formatCode>General</c:formatCode>
                <c:ptCount val="96"/>
                <c:pt idx="0">
                  <c:v>13.604395604395604</c:v>
                </c:pt>
                <c:pt idx="1">
                  <c:v>10.721649484536082</c:v>
                </c:pt>
                <c:pt idx="2">
                  <c:v>0.81045241809672375</c:v>
                </c:pt>
                <c:pt idx="3">
                  <c:v>12.138297872340425</c:v>
                </c:pt>
                <c:pt idx="4">
                  <c:v>7.9485294117647047</c:v>
                </c:pt>
                <c:pt idx="5">
                  <c:v>3.3111111111111109</c:v>
                </c:pt>
                <c:pt idx="6">
                  <c:v>9.2578125</c:v>
                </c:pt>
                <c:pt idx="7">
                  <c:v>4.25</c:v>
                </c:pt>
                <c:pt idx="8">
                  <c:v>10.174311926605505</c:v>
                </c:pt>
                <c:pt idx="9">
                  <c:v>2.3913043478260869</c:v>
                </c:pt>
                <c:pt idx="10">
                  <c:v>11.287128712871285</c:v>
                </c:pt>
                <c:pt idx="11">
                  <c:v>13.534883720930234</c:v>
                </c:pt>
                <c:pt idx="12">
                  <c:v>3.6617647058823528</c:v>
                </c:pt>
                <c:pt idx="13">
                  <c:v>1.4692737430167597</c:v>
                </c:pt>
                <c:pt idx="14">
                  <c:v>1.4131736526946106</c:v>
                </c:pt>
                <c:pt idx="15">
                  <c:v>9.5398230088495577</c:v>
                </c:pt>
                <c:pt idx="16">
                  <c:v>4.0731707317073171</c:v>
                </c:pt>
                <c:pt idx="17">
                  <c:v>1.0984251968503937</c:v>
                </c:pt>
                <c:pt idx="18">
                  <c:v>13.056179775280899</c:v>
                </c:pt>
                <c:pt idx="19">
                  <c:v>2.563218390804598</c:v>
                </c:pt>
                <c:pt idx="20">
                  <c:v>9.2295081967213104</c:v>
                </c:pt>
                <c:pt idx="21">
                  <c:v>1.1889862327909886</c:v>
                </c:pt>
                <c:pt idx="22">
                  <c:v>1.5029126213592232</c:v>
                </c:pt>
                <c:pt idx="23">
                  <c:v>1.1015801354401806</c:v>
                </c:pt>
                <c:pt idx="24">
                  <c:v>1.2147147147147148</c:v>
                </c:pt>
                <c:pt idx="25">
                  <c:v>1.0083857442348008</c:v>
                </c:pt>
                <c:pt idx="26">
                  <c:v>11.767676767676768</c:v>
                </c:pt>
                <c:pt idx="27">
                  <c:v>1.2045454545454546</c:v>
                </c:pt>
                <c:pt idx="28">
                  <c:v>10.060344827586206</c:v>
                </c:pt>
                <c:pt idx="29">
                  <c:v>8.3787878787878789</c:v>
                </c:pt>
                <c:pt idx="30">
                  <c:v>1.1414752116082225</c:v>
                </c:pt>
                <c:pt idx="31">
                  <c:v>9.221311475409836</c:v>
                </c:pt>
                <c:pt idx="32">
                  <c:v>0.95</c:v>
                </c:pt>
                <c:pt idx="33">
                  <c:v>10.327586206896552</c:v>
                </c:pt>
                <c:pt idx="34">
                  <c:v>12.282608695652174</c:v>
                </c:pt>
                <c:pt idx="35">
                  <c:v>1.1134751773049647</c:v>
                </c:pt>
                <c:pt idx="36">
                  <c:v>1.1053351573187415</c:v>
                </c:pt>
                <c:pt idx="37">
                  <c:v>1.3488805970149254</c:v>
                </c:pt>
                <c:pt idx="38">
                  <c:v>11.037037037037036</c:v>
                </c:pt>
                <c:pt idx="39">
                  <c:v>6.4064171122994651</c:v>
                </c:pt>
                <c:pt idx="40">
                  <c:v>1.4012738853503184</c:v>
                </c:pt>
                <c:pt idx="41">
                  <c:v>1.0085744908896033</c:v>
                </c:pt>
                <c:pt idx="42">
                  <c:v>10.727272727272728</c:v>
                </c:pt>
                <c:pt idx="43">
                  <c:v>9.430769230769231</c:v>
                </c:pt>
                <c:pt idx="44">
                  <c:v>0.95070422535211263</c:v>
                </c:pt>
                <c:pt idx="45">
                  <c:v>1.0952380952380953</c:v>
                </c:pt>
                <c:pt idx="46">
                  <c:v>6.6509433962264151</c:v>
                </c:pt>
                <c:pt idx="47">
                  <c:v>0.78966455122393475</c:v>
                </c:pt>
                <c:pt idx="48">
                  <c:v>12.890410958904109</c:v>
                </c:pt>
                <c:pt idx="49">
                  <c:v>11.445544554455443</c:v>
                </c:pt>
                <c:pt idx="50">
                  <c:v>11.75</c:v>
                </c:pt>
                <c:pt idx="51">
                  <c:v>1.3578947368421053</c:v>
                </c:pt>
                <c:pt idx="52">
                  <c:v>8.8671875</c:v>
                </c:pt>
                <c:pt idx="53">
                  <c:v>11.421052631578947</c:v>
                </c:pt>
                <c:pt idx="54">
                  <c:v>0.91435562805872761</c:v>
                </c:pt>
                <c:pt idx="55">
                  <c:v>0.84057971014492749</c:v>
                </c:pt>
                <c:pt idx="56">
                  <c:v>9.8846153846153832</c:v>
                </c:pt>
                <c:pt idx="57">
                  <c:v>7.8827160493827151</c:v>
                </c:pt>
                <c:pt idx="58">
                  <c:v>1.2562417871222076</c:v>
                </c:pt>
                <c:pt idx="59">
                  <c:v>8.6419753086419746</c:v>
                </c:pt>
                <c:pt idx="60">
                  <c:v>0.97826086956521741</c:v>
                </c:pt>
                <c:pt idx="61">
                  <c:v>2.1111111111111112</c:v>
                </c:pt>
                <c:pt idx="62">
                  <c:v>8.4375000000000018</c:v>
                </c:pt>
                <c:pt idx="63">
                  <c:v>9.9600000000000009</c:v>
                </c:pt>
                <c:pt idx="64">
                  <c:v>1.15962441314554</c:v>
                </c:pt>
                <c:pt idx="65">
                  <c:v>0.96536312849162009</c:v>
                </c:pt>
                <c:pt idx="66">
                  <c:v>1.2749999999999999</c:v>
                </c:pt>
                <c:pt idx="67">
                  <c:v>0.94474153297682706</c:v>
                </c:pt>
                <c:pt idx="68">
                  <c:v>1.0384615384615383</c:v>
                </c:pt>
                <c:pt idx="69">
                  <c:v>10.479674796747966</c:v>
                </c:pt>
                <c:pt idx="70">
                  <c:v>11.652542372881356</c:v>
                </c:pt>
                <c:pt idx="71">
                  <c:v>6.6485148514851478</c:v>
                </c:pt>
                <c:pt idx="72">
                  <c:v>1.0118343195266273</c:v>
                </c:pt>
                <c:pt idx="73">
                  <c:v>9.5322580645161281</c:v>
                </c:pt>
                <c:pt idx="74">
                  <c:v>9.0076923076923077</c:v>
                </c:pt>
                <c:pt idx="75">
                  <c:v>9.5454545454545467</c:v>
                </c:pt>
                <c:pt idx="76">
                  <c:v>0.90207156308851211</c:v>
                </c:pt>
                <c:pt idx="77">
                  <c:v>8.0458015267175576</c:v>
                </c:pt>
                <c:pt idx="78">
                  <c:v>10.242990654205608</c:v>
                </c:pt>
                <c:pt idx="79">
                  <c:v>0.91702432045779692</c:v>
                </c:pt>
                <c:pt idx="80">
                  <c:v>0.99793174767321613</c:v>
                </c:pt>
                <c:pt idx="81">
                  <c:v>1.0684210526315789</c:v>
                </c:pt>
                <c:pt idx="82">
                  <c:v>4.6951219512195124</c:v>
                </c:pt>
                <c:pt idx="83">
                  <c:v>5.3132530120481922</c:v>
                </c:pt>
                <c:pt idx="84">
                  <c:v>13.478260869565217</c:v>
                </c:pt>
                <c:pt idx="85">
                  <c:v>10.203252032520325</c:v>
                </c:pt>
                <c:pt idx="86">
                  <c:v>1.3645484949832776</c:v>
                </c:pt>
                <c:pt idx="87">
                  <c:v>10.867924528301886</c:v>
                </c:pt>
                <c:pt idx="88">
                  <c:v>10.920792079207921</c:v>
                </c:pt>
                <c:pt idx="89">
                  <c:v>8.6137931034482769</c:v>
                </c:pt>
                <c:pt idx="90">
                  <c:v>9.1486486486486491</c:v>
                </c:pt>
                <c:pt idx="91">
                  <c:v>11.62280701754386</c:v>
                </c:pt>
                <c:pt idx="92">
                  <c:v>10.623931623931623</c:v>
                </c:pt>
                <c:pt idx="93">
                  <c:v>0.6951118475559237</c:v>
                </c:pt>
                <c:pt idx="94">
                  <c:v>0.72625698324022347</c:v>
                </c:pt>
                <c:pt idx="95">
                  <c:v>3.0123456790123457</c:v>
                </c:pt>
              </c:numCache>
            </c:numRef>
          </c:val>
          <c:extLst>
            <c:ext xmlns:c16="http://schemas.microsoft.com/office/drawing/2014/chart" uri="{C3380CC4-5D6E-409C-BE32-E72D297353CC}">
              <c16:uniqueId val="{00000000-77A3-43D3-B618-DFF9CDA8C310}"/>
            </c:ext>
          </c:extLst>
        </c:ser>
        <c:dLbls>
          <c:showLegendKey val="0"/>
          <c:showVal val="0"/>
          <c:showCatName val="0"/>
          <c:showSerName val="0"/>
          <c:showPercent val="0"/>
          <c:showBubbleSize val="0"/>
        </c:dLbls>
        <c:gapWidth val="150"/>
        <c:axId val="211543552"/>
        <c:axId val="211545088"/>
      </c:barChart>
      <c:catAx>
        <c:axId val="211543552"/>
        <c:scaling>
          <c:orientation val="minMax"/>
        </c:scaling>
        <c:delete val="0"/>
        <c:axPos val="b"/>
        <c:numFmt formatCode="General" sourceLinked="0"/>
        <c:majorTickMark val="out"/>
        <c:minorTickMark val="none"/>
        <c:tickLblPos val="nextTo"/>
        <c:txPr>
          <a:bodyPr rot="-5400000" vert="horz"/>
          <a:lstStyle/>
          <a:p>
            <a:pPr>
              <a:defRPr sz="900">
                <a:latin typeface="+mn-lt"/>
                <a:cs typeface="Arial" pitchFamily="34" charset="0"/>
              </a:defRPr>
            </a:pPr>
            <a:endParaRPr lang="en-US"/>
          </a:p>
        </c:txPr>
        <c:crossAx val="211545088"/>
        <c:crosses val="autoZero"/>
        <c:auto val="1"/>
        <c:lblAlgn val="ctr"/>
        <c:lblOffset val="100"/>
        <c:tickLblSkip val="1"/>
        <c:noMultiLvlLbl val="0"/>
      </c:catAx>
      <c:valAx>
        <c:axId val="211545088"/>
        <c:scaling>
          <c:orientation val="minMax"/>
          <c:max val="14"/>
          <c:min val="0"/>
        </c:scaling>
        <c:delete val="0"/>
        <c:axPos val="l"/>
        <c:numFmt formatCode="General" sourceLinked="1"/>
        <c:majorTickMark val="out"/>
        <c:minorTickMark val="none"/>
        <c:tickLblPos val="nextTo"/>
        <c:crossAx val="211543552"/>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1FD7FE04-1B02-4B74-8D8A-C06A07426E6C}" type="datetimeFigureOut">
              <a:rPr lang="en-CA" smtClean="0"/>
              <a:t>2020-06-25</a:t>
            </a:fld>
            <a:endParaRPr lang="en-CA"/>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8F81B84D-A792-4BE7-B1BA-ED260586C6DD}" type="slidenum">
              <a:rPr lang="en-CA" smtClean="0"/>
              <a:t>‹#›</a:t>
            </a:fld>
            <a:endParaRPr lang="en-CA"/>
          </a:p>
        </p:txBody>
      </p:sp>
    </p:spTree>
    <p:extLst>
      <p:ext uri="{BB962C8B-B14F-4D97-AF65-F5344CB8AC3E}">
        <p14:creationId xmlns:p14="http://schemas.microsoft.com/office/powerpoint/2010/main" val="2755832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latin typeface="Helvetica" panose="020B0604020202030204" pitchFamily="34" charset="0"/>
                <a:ea typeface="Helvetica" charset="0"/>
                <a:cs typeface="Helvetica" charset="0"/>
              </a:rPr>
              <a:t>Table S2. </a:t>
            </a:r>
            <a:r>
              <a:rPr lang="en-CA" sz="1200" b="0" dirty="0">
                <a:latin typeface="Helvetica" panose="020B0604020202030204" pitchFamily="34" charset="0"/>
                <a:ea typeface="Helvetica" charset="0"/>
                <a:cs typeface="Helvetica" charset="0"/>
              </a:rPr>
              <a:t>In situ validation of CD151 antigen</a:t>
            </a:r>
            <a:r>
              <a:rPr lang="en-CA" sz="1200" b="0" baseline="0" dirty="0">
                <a:latin typeface="Helvetica" panose="020B0604020202030204" pitchFamily="34" charset="0"/>
                <a:ea typeface="Helvetica" charset="0"/>
                <a:cs typeface="Helvetica" charset="0"/>
              </a:rPr>
              <a:t> from NGS </a:t>
            </a:r>
            <a:r>
              <a:rPr lang="en-CA" sz="1200" b="0" dirty="0">
                <a:latin typeface="Helvetica" panose="020B0604020202030204" pitchFamily="34" charset="0"/>
                <a:ea typeface="Helvetica" charset="0"/>
                <a:cs typeface="Helvetica" charset="0"/>
              </a:rPr>
              <a:t>selected sequences. Antibody</a:t>
            </a:r>
            <a:r>
              <a:rPr lang="en-CA" sz="1200" b="0" baseline="0" dirty="0">
                <a:latin typeface="Helvetica" panose="020B0604020202030204" pitchFamily="34" charset="0"/>
                <a:ea typeface="Helvetica" charset="0"/>
                <a:cs typeface="Helvetica" charset="0"/>
              </a:rPr>
              <a:t> sequences were synthesized as Fab protein and assayed for cellular binding on CD151 positive cells via flow-cytometry.  In-situ validation result “Pass” = fluorescence signal 3-fold or greater than background.</a:t>
            </a:r>
            <a:endParaRPr lang="en-CA" sz="1200" b="0" dirty="0">
              <a:latin typeface="Helvetica" panose="020B0604020202030204" pitchFamily="34" charset="0"/>
              <a:ea typeface="Helvetica" charset="0"/>
              <a:cs typeface="Helvetica" charset="0"/>
            </a:endParaRPr>
          </a:p>
          <a:p>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1</a:t>
            </a:fld>
            <a:endParaRPr lang="en-CA"/>
          </a:p>
        </p:txBody>
      </p:sp>
    </p:spTree>
    <p:extLst>
      <p:ext uri="{BB962C8B-B14F-4D97-AF65-F5344CB8AC3E}">
        <p14:creationId xmlns:p14="http://schemas.microsoft.com/office/powerpoint/2010/main" val="13813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CA" sz="1000" b="1" dirty="0">
                <a:latin typeface="Arial" pitchFamily="34" charset="0"/>
                <a:cs typeface="Arial" pitchFamily="34" charset="0"/>
              </a:rPr>
              <a:t>Figure S5. Library-F</a:t>
            </a:r>
            <a:r>
              <a:rPr lang="en-CA" sz="1000" b="1" baseline="0" dirty="0">
                <a:latin typeface="Arial" pitchFamily="34" charset="0"/>
                <a:cs typeface="Arial" pitchFamily="34" charset="0"/>
              </a:rPr>
              <a:t> synthetic variable CDR regions</a:t>
            </a:r>
            <a:r>
              <a:rPr lang="en-CA" sz="1000" b="1" dirty="0">
                <a:latin typeface="Arial" pitchFamily="34" charset="0"/>
                <a:cs typeface="Arial" pitchFamily="34" charset="0"/>
              </a:rPr>
              <a:t>. </a:t>
            </a:r>
            <a:r>
              <a:rPr lang="en-CA" sz="1000" b="0" dirty="0">
                <a:latin typeface="Arial" pitchFamily="34" charset="0"/>
                <a:cs typeface="Arial" pitchFamily="34" charset="0"/>
              </a:rPr>
              <a:t>(A) </a:t>
            </a:r>
            <a:r>
              <a:rPr lang="en-CA" sz="1000" b="0" dirty="0">
                <a:latin typeface="Arial" pitchFamily="34" charset="0"/>
                <a:ea typeface="MS Mincho"/>
                <a:cs typeface="Arial" pitchFamily="34" charset="0"/>
              </a:rPr>
              <a:t>Nucleotide sequences are formatted using IUPAC code. Composition of template (parental) nucleotide CDR sequences utilized to construct library F. Nucleotide sequences of the anti-maltose-binding protein Fab utilized as template in the construction of Library F. Among 3x1010 unique clones in Library F, diversity was incorporated in approximately 80% of the population in each CDR and the retention of template sequences in the remainders. (B) Composition of pattern (variable) nucleotide sequences in library F. The pattern CDR sequences describe how the composition of the three heavy-chain CDRs and CDR-L3 was diversified, and how length diversity was introduced to CDR-H3 and CDR-L3 by allowing loop lengths that are found within these regions of natural antibodies. X(3-7) and X(1-17) indicates the insertion of 3 to 7 and 1 to 17 tri-nucleotides from a mixture designed to contain nine different amino acids of the following composition; 25% Tyr, 20% </a:t>
            </a:r>
            <a:r>
              <a:rPr lang="en-CA" sz="1000" b="0" dirty="0" err="1">
                <a:latin typeface="Arial" pitchFamily="34" charset="0"/>
                <a:ea typeface="MS Mincho"/>
                <a:cs typeface="Arial" pitchFamily="34" charset="0"/>
              </a:rPr>
              <a:t>Ser</a:t>
            </a:r>
            <a:r>
              <a:rPr lang="en-CA" sz="1000" b="0" dirty="0">
                <a:latin typeface="Arial" pitchFamily="34" charset="0"/>
                <a:ea typeface="MS Mincho"/>
                <a:cs typeface="Arial" pitchFamily="34" charset="0"/>
              </a:rPr>
              <a:t>, 20% </a:t>
            </a:r>
            <a:r>
              <a:rPr lang="en-CA" sz="1000" b="0" dirty="0" err="1">
                <a:latin typeface="Arial" pitchFamily="34" charset="0"/>
                <a:ea typeface="MS Mincho"/>
                <a:cs typeface="Arial" pitchFamily="34" charset="0"/>
              </a:rPr>
              <a:t>Gly</a:t>
            </a:r>
            <a:r>
              <a:rPr lang="en-CA" sz="1000" b="0" dirty="0">
                <a:latin typeface="Arial" pitchFamily="34" charset="0"/>
                <a:ea typeface="MS Mincho"/>
                <a:cs typeface="Arial" pitchFamily="34" charset="0"/>
              </a:rPr>
              <a:t>, 10% Ala, and 5% each of </a:t>
            </a:r>
            <a:r>
              <a:rPr lang="en-CA" sz="1000" b="0" dirty="0" err="1">
                <a:latin typeface="Arial" pitchFamily="34" charset="0"/>
                <a:ea typeface="MS Mincho"/>
                <a:cs typeface="Arial" pitchFamily="34" charset="0"/>
              </a:rPr>
              <a:t>Phe</a:t>
            </a:r>
            <a:r>
              <a:rPr lang="en-CA" sz="1000" b="0" dirty="0">
                <a:latin typeface="Arial" pitchFamily="34" charset="0"/>
                <a:ea typeface="MS Mincho"/>
                <a:cs typeface="Arial" pitchFamily="34" charset="0"/>
              </a:rPr>
              <a:t>, </a:t>
            </a:r>
            <a:r>
              <a:rPr lang="en-CA" sz="1000" b="0" dirty="0" err="1">
                <a:latin typeface="Arial" pitchFamily="34" charset="0"/>
                <a:ea typeface="MS Mincho"/>
                <a:cs typeface="Arial" pitchFamily="34" charset="0"/>
              </a:rPr>
              <a:t>Trp</a:t>
            </a:r>
            <a:r>
              <a:rPr lang="en-CA" sz="1000" b="0" dirty="0">
                <a:latin typeface="Arial" pitchFamily="34" charset="0"/>
                <a:ea typeface="MS Mincho"/>
                <a:cs typeface="Arial" pitchFamily="34" charset="0"/>
              </a:rPr>
              <a:t>, His, Pro and Val, all respectively.</a:t>
            </a:r>
            <a:endParaRPr lang="en-CA" sz="1000" b="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F81B84D-A792-4BE7-B1BA-ED260586C6DD}" type="slidenum">
              <a:rPr lang="en-CA" smtClean="0"/>
              <a:t>2</a:t>
            </a:fld>
            <a:endParaRPr lang="en-CA"/>
          </a:p>
        </p:txBody>
      </p:sp>
    </p:spTree>
    <p:extLst>
      <p:ext uri="{BB962C8B-B14F-4D97-AF65-F5344CB8AC3E}">
        <p14:creationId xmlns:p14="http://schemas.microsoft.com/office/powerpoint/2010/main" val="3258833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itchFamily="34" charset="0"/>
                <a:cs typeface="Arial" pitchFamily="34" charset="0"/>
              </a:rPr>
              <a:t>Figure S3.</a:t>
            </a:r>
            <a:r>
              <a:rPr lang="en-US" dirty="0">
                <a:latin typeface="Arial" pitchFamily="34" charset="0"/>
                <a:cs typeface="Arial" pitchFamily="34" charset="0"/>
              </a:rPr>
              <a:t> </a:t>
            </a:r>
            <a:r>
              <a:rPr lang="en-CA" sz="1200" b="1" dirty="0">
                <a:latin typeface="Arial" pitchFamily="34" charset="0"/>
                <a:cs typeface="Arial" pitchFamily="34" charset="0"/>
              </a:rPr>
              <a:t>Description</a:t>
            </a:r>
            <a:r>
              <a:rPr lang="en-CA" sz="1200" b="1" baseline="0" dirty="0">
                <a:latin typeface="Arial" pitchFamily="34" charset="0"/>
                <a:cs typeface="Arial" pitchFamily="34" charset="0"/>
              </a:rPr>
              <a:t> of NGS strategy for </a:t>
            </a:r>
            <a:r>
              <a:rPr lang="en-CA" sz="1200" b="1" baseline="0" dirty="0" err="1">
                <a:latin typeface="Arial" pitchFamily="34" charset="0"/>
                <a:cs typeface="Arial" pitchFamily="34" charset="0"/>
              </a:rPr>
              <a:t>Illumina</a:t>
            </a:r>
            <a:r>
              <a:rPr lang="en-CA" sz="1200" b="1" baseline="0" dirty="0">
                <a:latin typeface="Arial" pitchFamily="34" charset="0"/>
                <a:cs typeface="Arial" pitchFamily="34" charset="0"/>
              </a:rPr>
              <a:t> read-out of </a:t>
            </a:r>
            <a:r>
              <a:rPr lang="en-CA" sz="1200" b="1" baseline="0" dirty="0" err="1">
                <a:latin typeface="Arial" pitchFamily="34" charset="0"/>
                <a:cs typeface="Arial" pitchFamily="34" charset="0"/>
              </a:rPr>
              <a:t>Ab</a:t>
            </a:r>
            <a:r>
              <a:rPr lang="en-CA" sz="1200" b="1" baseline="0" dirty="0">
                <a:latin typeface="Arial" pitchFamily="34" charset="0"/>
                <a:cs typeface="Arial" pitchFamily="34" charset="0"/>
              </a:rPr>
              <a:t> diversified regions.</a:t>
            </a:r>
            <a:r>
              <a:rPr lang="en-CA" sz="1200" b="1" dirty="0">
                <a:latin typeface="Arial" pitchFamily="34" charset="0"/>
                <a:cs typeface="Arial" pitchFamily="34" charset="0"/>
              </a:rPr>
              <a:t> </a:t>
            </a:r>
            <a:r>
              <a:rPr lang="en-CA" sz="1200" dirty="0">
                <a:latin typeface="Arial" pitchFamily="34" charset="0"/>
                <a:cs typeface="Arial" pitchFamily="34" charset="0"/>
              </a:rPr>
              <a:t>Schematic of output</a:t>
            </a:r>
            <a:r>
              <a:rPr lang="en-CA" sz="1200" baseline="0" dirty="0">
                <a:latin typeface="Arial" pitchFamily="34" charset="0"/>
                <a:cs typeface="Arial" pitchFamily="34" charset="0"/>
              </a:rPr>
              <a:t> phage sample preparation for NGS identification. The template Fab region includes a </a:t>
            </a:r>
            <a:r>
              <a:rPr lang="en-CA" sz="1200" baseline="0" dirty="0" err="1">
                <a:latin typeface="Arial" pitchFamily="34" charset="0"/>
                <a:cs typeface="Arial" pitchFamily="34" charset="0"/>
              </a:rPr>
              <a:t>PhoA</a:t>
            </a:r>
            <a:r>
              <a:rPr lang="en-CA" sz="1200" baseline="0" dirty="0">
                <a:latin typeface="Arial" pitchFamily="34" charset="0"/>
                <a:cs typeface="Arial" pitchFamily="34" charset="0"/>
              </a:rPr>
              <a:t> promoter followed by a ribosome binding site (RBS) and two gene </a:t>
            </a:r>
            <a:r>
              <a:rPr lang="en-CA" sz="1200" baseline="0" dirty="0" err="1">
                <a:latin typeface="Arial" pitchFamily="34" charset="0"/>
                <a:cs typeface="Arial" pitchFamily="34" charset="0"/>
              </a:rPr>
              <a:t>cassetes</a:t>
            </a:r>
            <a:r>
              <a:rPr lang="en-CA" sz="1200" baseline="0" dirty="0">
                <a:latin typeface="Arial" pitchFamily="34" charset="0"/>
                <a:cs typeface="Arial" pitchFamily="34" charset="0"/>
              </a:rPr>
              <a:t> with signal peptide (SP) sequences and light or heavy antibody regions followed by the M13 gene-3 for display on phage particles.  The </a:t>
            </a:r>
            <a:r>
              <a:rPr lang="en-CA" sz="1200" baseline="0" dirty="0" err="1">
                <a:latin typeface="Arial" pitchFamily="34" charset="0"/>
                <a:cs typeface="Arial" pitchFamily="34" charset="0"/>
              </a:rPr>
              <a:t>phagemid</a:t>
            </a:r>
            <a:r>
              <a:rPr lang="en-CA" sz="1200" baseline="0" dirty="0">
                <a:latin typeface="Arial" pitchFamily="34" charset="0"/>
                <a:cs typeface="Arial" pitchFamily="34" charset="0"/>
              </a:rPr>
              <a:t> template</a:t>
            </a:r>
            <a:r>
              <a:rPr lang="en-CA" sz="1200" dirty="0">
                <a:latin typeface="Arial" pitchFamily="34" charset="0"/>
                <a:cs typeface="Arial" pitchFamily="34" charset="0"/>
              </a:rPr>
              <a:t> Fab region is PCR</a:t>
            </a:r>
            <a:r>
              <a:rPr lang="en-CA" sz="1200" baseline="0" dirty="0">
                <a:latin typeface="Arial" pitchFamily="34" charset="0"/>
                <a:cs typeface="Arial" pitchFamily="34" charset="0"/>
              </a:rPr>
              <a:t> </a:t>
            </a:r>
            <a:r>
              <a:rPr lang="en-CA" sz="1200" dirty="0">
                <a:latin typeface="Arial" pitchFamily="34" charset="0"/>
                <a:cs typeface="Arial" pitchFamily="34" charset="0"/>
              </a:rPr>
              <a:t>amplified utilizing two distinct</a:t>
            </a:r>
            <a:r>
              <a:rPr lang="en-CA" sz="1200" baseline="0" dirty="0">
                <a:latin typeface="Arial" pitchFamily="34" charset="0"/>
                <a:cs typeface="Arial" pitchFamily="34" charset="0"/>
              </a:rPr>
              <a:t> </a:t>
            </a:r>
            <a:r>
              <a:rPr lang="en-CA" sz="1200" dirty="0">
                <a:latin typeface="Arial" pitchFamily="34" charset="0"/>
                <a:cs typeface="Arial" pitchFamily="34" charset="0"/>
              </a:rPr>
              <a:t>primers that contain barcoded</a:t>
            </a:r>
            <a:r>
              <a:rPr lang="en-CA" sz="1200" baseline="0" dirty="0">
                <a:latin typeface="Arial" pitchFamily="34" charset="0"/>
                <a:cs typeface="Arial" pitchFamily="34" charset="0"/>
              </a:rPr>
              <a:t> indexes and </a:t>
            </a:r>
            <a:r>
              <a:rPr lang="en-CA" sz="1200" dirty="0" err="1">
                <a:latin typeface="Arial" pitchFamily="34" charset="0"/>
                <a:cs typeface="Arial" pitchFamily="34" charset="0"/>
              </a:rPr>
              <a:t>Illumina</a:t>
            </a:r>
            <a:r>
              <a:rPr lang="en-CA" sz="1200" baseline="0" dirty="0">
                <a:latin typeface="Arial" pitchFamily="34" charset="0"/>
                <a:cs typeface="Arial" pitchFamily="34" charset="0"/>
              </a:rPr>
              <a:t> adapter sites.  The amplicons are sequenced with three distinct read out primers that cover the sequences of the diversified regions L3, H1, H2, and H3. </a:t>
            </a:r>
            <a:endParaRPr lang="en-CA" b="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9A79E6D-1514-404D-9B4C-9CA1E848EA21}" type="slidenum">
              <a:rPr lang="en-CA" smtClean="0"/>
              <a:t>3</a:t>
            </a:fld>
            <a:endParaRPr lang="en-CA"/>
          </a:p>
        </p:txBody>
      </p:sp>
    </p:spTree>
    <p:extLst>
      <p:ext uri="{BB962C8B-B14F-4D97-AF65-F5344CB8AC3E}">
        <p14:creationId xmlns:p14="http://schemas.microsoft.com/office/powerpoint/2010/main" val="2297744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1" i="0" u="none" strike="noStrike" cap="none" normalizeH="0" baseline="0" dirty="0">
                <a:ln>
                  <a:noFill/>
                </a:ln>
                <a:solidFill>
                  <a:schemeClr val="tx1"/>
                </a:solidFill>
                <a:effectLst/>
                <a:latin typeface="Helvetica" panose="020B0604020202030204" pitchFamily="34" charset="0"/>
                <a:ea typeface="MS Mincho"/>
                <a:cs typeface="Arial" panose="020B0604020202020204" pitchFamily="34" charset="0"/>
              </a:rPr>
              <a:t>F</a:t>
            </a:r>
            <a:r>
              <a:rPr kumimoji="0" lang="en-CA" altLang="en-US" sz="1200" b="1" i="0" u="none" strike="noStrike" cap="none" normalizeH="0" baseline="0" dirty="0" bmk="">
                <a:ln>
                  <a:noFill/>
                </a:ln>
                <a:solidFill>
                  <a:schemeClr val="tx1"/>
                </a:solidFill>
                <a:effectLst/>
                <a:latin typeface="Helvetica" panose="020B0604020202030204" pitchFamily="34" charset="0"/>
                <a:ea typeface="MS Mincho"/>
                <a:cs typeface="Arial" panose="020B0604020202020204" pitchFamily="34" charset="0"/>
              </a:rPr>
              <a:t>igure S4</a:t>
            </a:r>
            <a:r>
              <a:rPr kumimoji="0" lang="en-CA" altLang="en-US" sz="1200" b="1" i="0" u="none" strike="noStrike" cap="none" normalizeH="0" baseline="0" dirty="0">
                <a:ln>
                  <a:noFill/>
                </a:ln>
                <a:solidFill>
                  <a:schemeClr val="tx1"/>
                </a:solidFill>
                <a:effectLst/>
                <a:latin typeface="Helvetica" panose="020B0604020202030204" pitchFamily="34" charset="0"/>
                <a:ea typeface="MS Mincho"/>
                <a:cs typeface="Arial" panose="020B0604020202020204" pitchFamily="34" charset="0"/>
              </a:rPr>
              <a:t>. </a:t>
            </a:r>
            <a:r>
              <a:rPr kumimoji="0" lang="en-CA" altLang="en-US" sz="1200" b="0" i="0" u="none" strike="noStrike" cap="none" normalizeH="0" baseline="0" dirty="0">
                <a:ln>
                  <a:noFill/>
                </a:ln>
                <a:solidFill>
                  <a:schemeClr val="tx1"/>
                </a:solidFill>
                <a:effectLst/>
                <a:latin typeface="Helvetica" panose="020B0604020202030204" pitchFamily="34" charset="0"/>
                <a:ea typeface="MS Mincho"/>
                <a:cs typeface="Arial" panose="020B0604020202020204" pitchFamily="34" charset="0"/>
              </a:rPr>
              <a:t>Library-</a:t>
            </a:r>
            <a:r>
              <a:rPr kumimoji="0" lang="en-CA" altLang="en-US" sz="1200" b="0" i="0" u="none" strike="noStrike" cap="none" normalizeH="0" dirty="0">
                <a:ln>
                  <a:noFill/>
                </a:ln>
                <a:solidFill>
                  <a:schemeClr val="tx1"/>
                </a:solidFill>
                <a:effectLst/>
                <a:latin typeface="Helvetica" panose="020B0604020202030204" pitchFamily="34" charset="0"/>
                <a:ea typeface="MS Mincho"/>
                <a:cs typeface="Arial" panose="020B0604020202020204" pitchFamily="34" charset="0"/>
              </a:rPr>
              <a:t>F</a:t>
            </a:r>
            <a:r>
              <a:rPr kumimoji="0" lang="en-CA" altLang="en-US" sz="1200" b="0" i="0" u="none" strike="noStrike" cap="none" normalizeH="0" baseline="0" dirty="0">
                <a:ln>
                  <a:noFill/>
                </a:ln>
                <a:solidFill>
                  <a:schemeClr val="tx1"/>
                </a:solidFill>
                <a:effectLst/>
                <a:latin typeface="Helvetica" panose="020B0604020202030204" pitchFamily="34" charset="0"/>
                <a:ea typeface="MS Mincho"/>
                <a:cs typeface="Arial" panose="020B0604020202020204" pitchFamily="34" charset="0"/>
              </a:rPr>
              <a:t> NGS three-read diagram showing annealing regions of primers.</a:t>
            </a:r>
          </a:p>
          <a:p>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4</a:t>
            </a:fld>
            <a:endParaRPr lang="en-CA"/>
          </a:p>
        </p:txBody>
      </p:sp>
    </p:spTree>
    <p:extLst>
      <p:ext uri="{BB962C8B-B14F-4D97-AF65-F5344CB8AC3E}">
        <p14:creationId xmlns:p14="http://schemas.microsoft.com/office/powerpoint/2010/main" val="2414456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kern="1200" baseline="0" dirty="0">
                <a:solidFill>
                  <a:schemeClr val="tx1"/>
                </a:solidFill>
                <a:latin typeface="+mn-lt"/>
                <a:ea typeface="+mn-ea"/>
                <a:cs typeface="+mn-cs"/>
              </a:rPr>
              <a:t>Figure S1. Validation of CD151 transgenic and knock-down cell lines used in this report. </a:t>
            </a:r>
            <a:r>
              <a:rPr lang="en-CA" sz="1200" b="1" dirty="0"/>
              <a:t>(A)</a:t>
            </a:r>
            <a:r>
              <a:rPr lang="en-CA" sz="1200" dirty="0"/>
              <a:t> </a:t>
            </a:r>
            <a:r>
              <a:rPr lang="en-CA" sz="1200" b="0" i="0" u="none" strike="noStrike" kern="1200" baseline="0" dirty="0">
                <a:solidFill>
                  <a:schemeClr val="tx1"/>
                </a:solidFill>
                <a:latin typeface="+mn-lt"/>
                <a:ea typeface="+mn-ea"/>
                <a:cs typeface="+mn-cs"/>
              </a:rPr>
              <a:t>Flow-</a:t>
            </a:r>
            <a:r>
              <a:rPr lang="en-CA" sz="1200" b="0" i="0" u="none" strike="noStrike" kern="1200" baseline="0" dirty="0" err="1">
                <a:solidFill>
                  <a:schemeClr val="tx1"/>
                </a:solidFill>
                <a:latin typeface="+mn-lt"/>
                <a:ea typeface="+mn-ea"/>
                <a:cs typeface="+mn-cs"/>
              </a:rPr>
              <a:t>cytometry</a:t>
            </a:r>
            <a:r>
              <a:rPr lang="en-CA" sz="1200" b="0" i="0" u="none" strike="noStrike" kern="1200" baseline="0" dirty="0">
                <a:solidFill>
                  <a:schemeClr val="tx1"/>
                </a:solidFill>
                <a:latin typeface="+mn-lt"/>
                <a:ea typeface="+mn-ea"/>
                <a:cs typeface="+mn-cs"/>
              </a:rPr>
              <a:t> histograms showing CD151 expression on different HEK293 cell lines utilizing mouse anti-human CD151 </a:t>
            </a:r>
            <a:r>
              <a:rPr lang="en-CA" sz="1200" b="0" i="0" u="none" strike="noStrike" kern="1200" baseline="0" dirty="0" err="1">
                <a:solidFill>
                  <a:schemeClr val="tx1"/>
                </a:solidFill>
                <a:latin typeface="+mn-lt"/>
                <a:ea typeface="+mn-ea"/>
                <a:cs typeface="+mn-cs"/>
              </a:rPr>
              <a:t>IgG</a:t>
            </a:r>
            <a:r>
              <a:rPr lang="en-CA" sz="1200" b="0" i="0" u="none" strike="noStrike" kern="1200" baseline="0" dirty="0">
                <a:solidFill>
                  <a:schemeClr val="tx1"/>
                </a:solidFill>
                <a:latin typeface="+mn-lt"/>
                <a:ea typeface="+mn-ea"/>
                <a:cs typeface="+mn-cs"/>
              </a:rPr>
              <a:t> (</a:t>
            </a:r>
            <a:r>
              <a:rPr lang="en-CA" sz="1200" b="0" i="0" u="none" strike="noStrike" kern="1200" baseline="0" dirty="0" err="1">
                <a:solidFill>
                  <a:schemeClr val="tx1"/>
                </a:solidFill>
                <a:latin typeface="+mn-lt"/>
                <a:ea typeface="+mn-ea"/>
                <a:cs typeface="+mn-cs"/>
              </a:rPr>
              <a:t>Biolegend</a:t>
            </a:r>
            <a:r>
              <a:rPr lang="en-CA" sz="1200" b="0" i="0" u="none" strike="noStrike" kern="1200" baseline="0" dirty="0">
                <a:solidFill>
                  <a:schemeClr val="tx1"/>
                </a:solidFill>
                <a:latin typeface="+mn-lt"/>
                <a:ea typeface="+mn-ea"/>
                <a:cs typeface="+mn-cs"/>
              </a:rPr>
              <a:t>; cat. 350408).</a:t>
            </a:r>
            <a:r>
              <a:rPr lang="en-CA" sz="1200" b="1" dirty="0"/>
              <a:t> (B)</a:t>
            </a:r>
            <a:r>
              <a:rPr lang="en-CA" sz="1200" dirty="0"/>
              <a:t> Schematic of a round of selection where amplified Fab-phage is utilized to label antigens at the surface</a:t>
            </a:r>
            <a:r>
              <a:rPr lang="en-CA" sz="1200" baseline="0" dirty="0"/>
              <a:t> of</a:t>
            </a:r>
            <a:r>
              <a:rPr lang="en-CA" sz="1200" dirty="0"/>
              <a:t> live mammalian cells.  After cellular wash and elution the Fab-phage are amplified in </a:t>
            </a:r>
            <a:r>
              <a:rPr lang="en-CA" sz="1200" i="1" dirty="0" err="1"/>
              <a:t>E.coli</a:t>
            </a:r>
            <a:r>
              <a:rPr lang="en-CA" sz="1200" dirty="0"/>
              <a:t> and isolated for the next round of selection. </a:t>
            </a:r>
            <a:r>
              <a:rPr lang="en-CA" sz="1200" b="1" dirty="0"/>
              <a:t>(C)</a:t>
            </a:r>
            <a:r>
              <a:rPr lang="en-CA" sz="1200" dirty="0"/>
              <a:t> Diagram of all rounds of selection where after round 1 the Fab-phage are alternated between cell surface antigen negative cells and antigen positive cells.  After round 4 the enriched Fab-phage are eluted from both negative and positive selection lines and subjected to next-generation sequencing analysis for identification of potential antibody candidates. </a:t>
            </a:r>
            <a:endParaRPr lang="en-CA" dirty="0"/>
          </a:p>
        </p:txBody>
      </p:sp>
      <p:sp>
        <p:nvSpPr>
          <p:cNvPr id="4" name="Slide Number Placeholder 3"/>
          <p:cNvSpPr>
            <a:spLocks noGrp="1"/>
          </p:cNvSpPr>
          <p:nvPr>
            <p:ph type="sldNum" sz="quarter" idx="10"/>
          </p:nvPr>
        </p:nvSpPr>
        <p:spPr/>
        <p:txBody>
          <a:bodyPr/>
          <a:lstStyle/>
          <a:p>
            <a:fld id="{31D178E2-C266-43F1-846E-A6FEE1D480EB}" type="slidenum">
              <a:rPr lang="en-CA" smtClean="0"/>
              <a:t>5</a:t>
            </a:fld>
            <a:endParaRPr lang="en-CA"/>
          </a:p>
        </p:txBody>
      </p:sp>
    </p:spTree>
    <p:extLst>
      <p:ext uri="{BB962C8B-B14F-4D97-AF65-F5344CB8AC3E}">
        <p14:creationId xmlns:p14="http://schemas.microsoft.com/office/powerpoint/2010/main" val="2002220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a:solidFill>
                  <a:schemeClr val="tx1"/>
                </a:solidFill>
                <a:effectLst/>
                <a:latin typeface="+mn-lt"/>
                <a:ea typeface="+mn-ea"/>
                <a:cs typeface="+mn-cs"/>
              </a:rPr>
              <a:t>Figure S2. </a:t>
            </a:r>
            <a:r>
              <a:rPr lang="en-US" sz="1200" b="0" kern="1200" dirty="0">
                <a:solidFill>
                  <a:schemeClr val="tx1"/>
                </a:solidFill>
                <a:effectLst/>
                <a:latin typeface="+mn-lt"/>
                <a:ea typeface="+mn-ea"/>
                <a:cs typeface="+mn-cs"/>
              </a:rPr>
              <a:t>Binding measurements</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of Fab-phage to CD151</a:t>
            </a:r>
            <a:r>
              <a:rPr lang="en-US" sz="1200" b="0" kern="1200" baseline="0" dirty="0">
                <a:solidFill>
                  <a:schemeClr val="tx1"/>
                </a:solidFill>
                <a:effectLst/>
                <a:latin typeface="+mn-lt"/>
                <a:ea typeface="+mn-ea"/>
                <a:cs typeface="+mn-cs"/>
              </a:rPr>
              <a:t> expressing</a:t>
            </a:r>
            <a:r>
              <a:rPr lang="en-US" sz="1200" b="0" kern="1200" dirty="0">
                <a:solidFill>
                  <a:schemeClr val="tx1"/>
                </a:solidFill>
                <a:effectLst/>
                <a:latin typeface="+mn-lt"/>
                <a:ea typeface="+mn-ea"/>
                <a:cs typeface="+mn-cs"/>
              </a:rPr>
              <a:t> cells by single-point</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cellular ELISA.</a:t>
            </a:r>
            <a:r>
              <a:rPr lang="en-CA" sz="1200" kern="1200" dirty="0">
                <a:solidFill>
                  <a:schemeClr val="tx1"/>
                </a:solidFill>
                <a:effectLst/>
                <a:latin typeface="+mn-lt"/>
                <a:ea typeface="+mn-ea"/>
                <a:cs typeface="+mn-cs"/>
              </a:rPr>
              <a:t> Fold change</a:t>
            </a:r>
            <a:r>
              <a:rPr lang="en-CA" sz="1200" kern="1200" baseline="0" dirty="0">
                <a:solidFill>
                  <a:schemeClr val="tx1"/>
                </a:solidFill>
                <a:effectLst/>
                <a:latin typeface="+mn-lt"/>
                <a:ea typeface="+mn-ea"/>
                <a:cs typeface="+mn-cs"/>
              </a:rPr>
              <a:t> signal measured by taking the ratio of signal from </a:t>
            </a:r>
            <a:r>
              <a:rPr lang="en-CA" sz="1200" kern="1200" dirty="0">
                <a:solidFill>
                  <a:schemeClr val="tx1"/>
                </a:solidFill>
                <a:effectLst/>
                <a:latin typeface="+mn-lt"/>
                <a:ea typeface="+mn-ea"/>
                <a:cs typeface="+mn-cs"/>
              </a:rPr>
              <a:t>CD151 expressing HEK</a:t>
            </a:r>
            <a:r>
              <a:rPr lang="en-CA" sz="1200" kern="1200" baseline="0" dirty="0">
                <a:solidFill>
                  <a:schemeClr val="tx1"/>
                </a:solidFill>
                <a:effectLst/>
                <a:latin typeface="+mn-lt"/>
                <a:ea typeface="+mn-ea"/>
                <a:cs typeface="+mn-cs"/>
              </a:rPr>
              <a:t> </a:t>
            </a:r>
            <a:r>
              <a:rPr lang="en-CA" sz="1200" kern="1200" dirty="0">
                <a:solidFill>
                  <a:schemeClr val="tx1"/>
                </a:solidFill>
                <a:effectLst/>
                <a:latin typeface="+mn-lt"/>
                <a:ea typeface="+mn-ea"/>
                <a:cs typeface="+mn-cs"/>
              </a:rPr>
              <a:t>cells over CD151 negative HEK293 cells.</a:t>
            </a:r>
            <a:r>
              <a:rPr lang="en-CA" sz="1200" kern="1200" baseline="0" dirty="0">
                <a:solidFill>
                  <a:schemeClr val="tx1"/>
                </a:solidFill>
                <a:effectLst/>
                <a:latin typeface="+mn-lt"/>
                <a:ea typeface="+mn-ea"/>
                <a:cs typeface="+mn-cs"/>
              </a:rPr>
              <a:t> Fold change signal of 5 or greater deemed as positive CD151 Fab-phage binder.</a:t>
            </a:r>
            <a:endParaRPr lang="en-CA" dirty="0"/>
          </a:p>
        </p:txBody>
      </p:sp>
      <p:sp>
        <p:nvSpPr>
          <p:cNvPr id="4" name="Slide Number Placeholder 3"/>
          <p:cNvSpPr>
            <a:spLocks noGrp="1"/>
          </p:cNvSpPr>
          <p:nvPr>
            <p:ph type="sldNum" sz="quarter" idx="10"/>
          </p:nvPr>
        </p:nvSpPr>
        <p:spPr/>
        <p:txBody>
          <a:bodyPr/>
          <a:lstStyle/>
          <a:p>
            <a:fld id="{AAD0D312-A91A-48D8-9BCD-DFADC33ABE7D}" type="slidenum">
              <a:rPr lang="en-CA" smtClean="0"/>
              <a:t>6</a:t>
            </a:fld>
            <a:endParaRPr lang="en-CA"/>
          </a:p>
        </p:txBody>
      </p:sp>
    </p:spTree>
    <p:extLst>
      <p:ext uri="{BB962C8B-B14F-4D97-AF65-F5344CB8AC3E}">
        <p14:creationId xmlns:p14="http://schemas.microsoft.com/office/powerpoint/2010/main" val="2520916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000" b="1" i="0" u="none" strike="noStrike" cap="none" normalizeH="0" baseline="0" dirty="0">
                <a:ln>
                  <a:noFill/>
                </a:ln>
                <a:solidFill>
                  <a:schemeClr val="tx1"/>
                </a:solidFill>
                <a:effectLst/>
                <a:latin typeface="Arial" pitchFamily="34" charset="0"/>
                <a:ea typeface="MS Mincho"/>
                <a:cs typeface="Arial" pitchFamily="34" charset="0"/>
              </a:rPr>
              <a:t>Figure S6. Linear information as predictor for binding specificity of antibodies. </a:t>
            </a:r>
            <a:r>
              <a:rPr lang="en-CA" sz="1000" kern="1200" dirty="0">
                <a:solidFill>
                  <a:schemeClr val="tx1"/>
                </a:solidFill>
                <a:effectLst/>
                <a:latin typeface="Arial" pitchFamily="34" charset="0"/>
                <a:ea typeface="+mn-ea"/>
                <a:cs typeface="Arial" pitchFamily="34" charset="0"/>
              </a:rPr>
              <a:t>Representation of the premise stating</a:t>
            </a:r>
            <a:r>
              <a:rPr lang="en-CA" sz="1000" kern="1200" baseline="0" dirty="0">
                <a:solidFill>
                  <a:schemeClr val="tx1"/>
                </a:solidFill>
                <a:effectLst/>
                <a:latin typeface="Arial" pitchFamily="34" charset="0"/>
                <a:ea typeface="+mn-ea"/>
                <a:cs typeface="Arial" pitchFamily="34" charset="0"/>
              </a:rPr>
              <a:t> that</a:t>
            </a:r>
            <a:r>
              <a:rPr lang="en-CA" sz="1000" kern="1200" dirty="0">
                <a:solidFill>
                  <a:schemeClr val="tx1"/>
                </a:solidFill>
                <a:effectLst/>
                <a:latin typeface="Arial" pitchFamily="34" charset="0"/>
                <a:ea typeface="+mn-ea"/>
                <a:cs typeface="Arial" pitchFamily="34" charset="0"/>
              </a:rPr>
              <a:t> highly selective Abs are enriched with </a:t>
            </a:r>
            <a:r>
              <a:rPr lang="en-CA" sz="1000" kern="1200" dirty="0" err="1">
                <a:solidFill>
                  <a:schemeClr val="tx1"/>
                </a:solidFill>
                <a:effectLst/>
                <a:latin typeface="Arial" pitchFamily="34" charset="0"/>
                <a:ea typeface="+mn-ea"/>
                <a:cs typeface="Arial" pitchFamily="34" charset="0"/>
              </a:rPr>
              <a:t>paratope</a:t>
            </a:r>
            <a:r>
              <a:rPr lang="en-CA" sz="1000" kern="1200" dirty="0">
                <a:solidFill>
                  <a:schemeClr val="tx1"/>
                </a:solidFill>
                <a:effectLst/>
                <a:latin typeface="Arial" pitchFamily="34" charset="0"/>
                <a:ea typeface="+mn-ea"/>
                <a:cs typeface="Arial" pitchFamily="34" charset="0"/>
              </a:rPr>
              <a:t> motifs that enable specific recognition of target epitopes, whereas non-specific Abs lack such enrichment.</a:t>
            </a:r>
            <a:endParaRPr kumimoji="0" lang="en-CA" altLang="en-US" sz="1000" b="0" i="0" u="none" strike="noStrike" cap="none" normalizeH="0" baseline="0" dirty="0">
              <a:ln>
                <a:noFill/>
              </a:ln>
              <a:solidFill>
                <a:schemeClr val="tx1"/>
              </a:solidFill>
              <a:effectLst/>
              <a:latin typeface="Arial" pitchFamily="34" charset="0"/>
              <a:ea typeface="MS Mincho"/>
              <a:cs typeface="Arial" pitchFamily="34" charset="0"/>
            </a:endParaRPr>
          </a:p>
        </p:txBody>
      </p:sp>
      <p:sp>
        <p:nvSpPr>
          <p:cNvPr id="4" name="Slide Number Placeholder 3"/>
          <p:cNvSpPr>
            <a:spLocks noGrp="1"/>
          </p:cNvSpPr>
          <p:nvPr>
            <p:ph type="sldNum" sz="quarter" idx="10"/>
          </p:nvPr>
        </p:nvSpPr>
        <p:spPr/>
        <p:txBody>
          <a:bodyPr/>
          <a:lstStyle/>
          <a:p>
            <a:fld id="{8F81B84D-A792-4BE7-B1BA-ED260586C6DD}" type="slidenum">
              <a:rPr lang="en-CA" smtClean="0"/>
              <a:t>7</a:t>
            </a:fld>
            <a:endParaRPr lang="en-CA"/>
          </a:p>
        </p:txBody>
      </p:sp>
    </p:spTree>
    <p:extLst>
      <p:ext uri="{BB962C8B-B14F-4D97-AF65-F5344CB8AC3E}">
        <p14:creationId xmlns:p14="http://schemas.microsoft.com/office/powerpoint/2010/main" val="3207928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Arial" pitchFamily="34" charset="0"/>
                <a:cs typeface="Arial" pitchFamily="34" charset="0"/>
              </a:rPr>
              <a:t>Figure S7.</a:t>
            </a:r>
            <a:r>
              <a:rPr lang="en-US" sz="1000" dirty="0">
                <a:latin typeface="Arial" pitchFamily="34" charset="0"/>
                <a:cs typeface="Arial" pitchFamily="34" charset="0"/>
              </a:rPr>
              <a:t> </a:t>
            </a:r>
            <a:r>
              <a:rPr lang="en-CA" sz="1000" b="1" dirty="0">
                <a:latin typeface="Arial" pitchFamily="34" charset="0"/>
                <a:cs typeface="Arial" pitchFamily="34" charset="0"/>
              </a:rPr>
              <a:t>Description</a:t>
            </a:r>
            <a:r>
              <a:rPr lang="en-CA" sz="1000" b="1" baseline="0" dirty="0">
                <a:latin typeface="Arial" pitchFamily="34" charset="0"/>
                <a:cs typeface="Arial" pitchFamily="34" charset="0"/>
              </a:rPr>
              <a:t> of </a:t>
            </a:r>
            <a:r>
              <a:rPr lang="en-CA" sz="1000" b="1" dirty="0" err="1">
                <a:latin typeface="Arial" pitchFamily="34" charset="0"/>
                <a:cs typeface="Arial" pitchFamily="34" charset="0"/>
              </a:rPr>
              <a:t>CellectSeq</a:t>
            </a:r>
            <a:r>
              <a:rPr lang="en-CA" sz="1000" b="1" dirty="0">
                <a:latin typeface="Arial" pitchFamily="34" charset="0"/>
                <a:cs typeface="Arial" pitchFamily="34" charset="0"/>
              </a:rPr>
              <a:t> Methodology. </a:t>
            </a:r>
            <a:r>
              <a:rPr lang="en-CA" sz="1000" dirty="0">
                <a:latin typeface="Arial" pitchFamily="34" charset="0"/>
                <a:cs typeface="Arial" pitchFamily="34" charset="0"/>
              </a:rPr>
              <a:t> Flow-chart</a:t>
            </a:r>
            <a:r>
              <a:rPr lang="en-CA" sz="1000" baseline="0" dirty="0">
                <a:latin typeface="Arial" pitchFamily="34" charset="0"/>
                <a:cs typeface="Arial" pitchFamily="34" charset="0"/>
              </a:rPr>
              <a:t> of workflow for the </a:t>
            </a:r>
            <a:r>
              <a:rPr lang="en-CA" sz="1000" baseline="0" dirty="0" err="1">
                <a:latin typeface="Arial" pitchFamily="34" charset="0"/>
                <a:cs typeface="Arial" pitchFamily="34" charset="0"/>
              </a:rPr>
              <a:t>CellectSeq</a:t>
            </a:r>
            <a:r>
              <a:rPr lang="en-CA" sz="1000" baseline="0" dirty="0">
                <a:latin typeface="Arial" pitchFamily="34" charset="0"/>
                <a:cs typeface="Arial" pitchFamily="34" charset="0"/>
              </a:rPr>
              <a:t> Methodology. </a:t>
            </a:r>
            <a:endParaRPr lang="en-CA"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F81B84D-A792-4BE7-B1BA-ED260586C6DD}" type="slidenum">
              <a:rPr lang="en-CA" smtClean="0"/>
              <a:t>8</a:t>
            </a:fld>
            <a:endParaRPr lang="en-CA"/>
          </a:p>
        </p:txBody>
      </p:sp>
    </p:spTree>
    <p:extLst>
      <p:ext uri="{BB962C8B-B14F-4D97-AF65-F5344CB8AC3E}">
        <p14:creationId xmlns:p14="http://schemas.microsoft.com/office/powerpoint/2010/main" val="4164829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Figure S8. </a:t>
            </a:r>
            <a:r>
              <a:rPr lang="en-US" sz="1200" dirty="0"/>
              <a:t>IP-MS peptide coverage results of CD151 protein: (A) Fab CD151-1 assayed utilizing HEK293-CD151(+) cells;</a:t>
            </a:r>
            <a:r>
              <a:rPr lang="en-US" sz="1200" baseline="0" dirty="0"/>
              <a:t> </a:t>
            </a:r>
            <a:r>
              <a:rPr lang="en-US" sz="1200" dirty="0"/>
              <a:t>(B) Fab CD151-1 assayed utilizing HT-1080 cells; (C) Fab CD151-2</a:t>
            </a:r>
            <a:r>
              <a:rPr lang="en-US" sz="1200" baseline="0" dirty="0"/>
              <a:t> </a:t>
            </a:r>
            <a:r>
              <a:rPr lang="en-US" sz="1200" dirty="0"/>
              <a:t>assayed utilizing HEK293-CD151(+); (D) Fab CD151-2</a:t>
            </a:r>
            <a:r>
              <a:rPr lang="en-US" sz="1200" baseline="0" dirty="0"/>
              <a:t> </a:t>
            </a:r>
            <a:r>
              <a:rPr lang="en-US" sz="1200" dirty="0"/>
              <a:t>assayed utilizing HT-1080 cells; (E) Fab CD151-3</a:t>
            </a:r>
            <a:r>
              <a:rPr lang="en-US" sz="1200" baseline="0" dirty="0"/>
              <a:t> </a:t>
            </a:r>
            <a:r>
              <a:rPr lang="en-US" sz="1200" dirty="0"/>
              <a:t>assayed utilizing HEK293-CD151(+) cells; (F) Fab CD151-3 assayed utilizing HT-1080 cells (G) Fab CD151-4</a:t>
            </a:r>
            <a:r>
              <a:rPr lang="en-US" sz="1200" baseline="0" dirty="0"/>
              <a:t> </a:t>
            </a:r>
            <a:r>
              <a:rPr lang="en-US" sz="1200" dirty="0"/>
              <a:t>assayed utilizing HEK293-CD151(+) cells; and</a:t>
            </a:r>
            <a:r>
              <a:rPr lang="en-US" sz="1200" baseline="0" dirty="0"/>
              <a:t> </a:t>
            </a:r>
            <a:r>
              <a:rPr lang="en-US" sz="1200" dirty="0"/>
              <a:t>(H) Fab CD151-4 assayed utilizing HT-1080 cells. NTT - Number of termini consistent with the enzymatic cleavage or </a:t>
            </a:r>
            <a:r>
              <a:rPr lang="en-US" sz="1200" dirty="0" err="1"/>
              <a:t>tryptic</a:t>
            </a:r>
            <a:r>
              <a:rPr lang="en-US" sz="1200" dirty="0"/>
              <a:t> termini; Observed - Mass over charge (M/Z) of the parent or precursor ion measured by the mass spectrometer.; Actual Mass - Peptide mass in Dalton obtained by multiplying the charge to the subtraction of one proton from the observed M/Z; Charge - Peptide charge; Delta Da - (Actual Mass - Theoretical Peptide Mass) in Dalton, where the Theoretical Peptide Mass or Calculated peptide mass, is given by the sum of amino acid residue masses included in the peptide plus a water molecule; Delta PPM - (Actual Mass - Theoretical Peptide Mass) in PPM also referred to in the spectrum as the Parent error. It is calculated by dividing the delta mass expressed in Dalton by the Actual Mass and then multiplied by one million.; Retention Time - Measured in seconds, it is included in the table only if the information is listed in the peak list of the loaded data; TIC - MS/MS Total Ion Current; Start - Peptide start index; and Stop - Peptide stop index. </a:t>
            </a:r>
          </a:p>
          <a:p>
            <a:endParaRPr lang="en-US" sz="1200" dirty="0"/>
          </a:p>
          <a:p>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9</a:t>
            </a:fld>
            <a:endParaRPr lang="en-CA"/>
          </a:p>
        </p:txBody>
      </p:sp>
    </p:spTree>
    <p:extLst>
      <p:ext uri="{BB962C8B-B14F-4D97-AF65-F5344CB8AC3E}">
        <p14:creationId xmlns:p14="http://schemas.microsoft.com/office/powerpoint/2010/main" val="4265917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Figure S8. (Continued)</a:t>
            </a:r>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10</a:t>
            </a:fld>
            <a:endParaRPr lang="en-CA"/>
          </a:p>
        </p:txBody>
      </p:sp>
    </p:spTree>
    <p:extLst>
      <p:ext uri="{BB962C8B-B14F-4D97-AF65-F5344CB8AC3E}">
        <p14:creationId xmlns:p14="http://schemas.microsoft.com/office/powerpoint/2010/main" val="517825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Figure S8. (Continued)</a:t>
            </a:r>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11</a:t>
            </a:fld>
            <a:endParaRPr lang="en-CA"/>
          </a:p>
        </p:txBody>
      </p:sp>
    </p:spTree>
    <p:extLst>
      <p:ext uri="{BB962C8B-B14F-4D97-AF65-F5344CB8AC3E}">
        <p14:creationId xmlns:p14="http://schemas.microsoft.com/office/powerpoint/2010/main" val="2662788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Figure S8. (Continued)</a:t>
            </a:r>
            <a:endParaRPr lang="en-US" dirty="0"/>
          </a:p>
          <a:p>
            <a:endParaRPr lang="en-US" sz="1200" dirty="0"/>
          </a:p>
          <a:p>
            <a:endParaRPr lang="en-US" sz="1200" dirty="0"/>
          </a:p>
          <a:p>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12</a:t>
            </a:fld>
            <a:endParaRPr lang="en-CA"/>
          </a:p>
        </p:txBody>
      </p:sp>
    </p:spTree>
    <p:extLst>
      <p:ext uri="{BB962C8B-B14F-4D97-AF65-F5344CB8AC3E}">
        <p14:creationId xmlns:p14="http://schemas.microsoft.com/office/powerpoint/2010/main" val="2236558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Figure S8. (Continued)</a:t>
            </a:r>
            <a:endParaRPr lang="en-US" dirty="0"/>
          </a:p>
        </p:txBody>
      </p:sp>
      <p:sp>
        <p:nvSpPr>
          <p:cNvPr id="4" name="Slide Number Placeholder 3"/>
          <p:cNvSpPr>
            <a:spLocks noGrp="1"/>
          </p:cNvSpPr>
          <p:nvPr>
            <p:ph type="sldNum" sz="quarter" idx="10"/>
          </p:nvPr>
        </p:nvSpPr>
        <p:spPr/>
        <p:txBody>
          <a:bodyPr/>
          <a:lstStyle/>
          <a:p>
            <a:fld id="{8F81B84D-A792-4BE7-B1BA-ED260586C6DD}" type="slidenum">
              <a:rPr lang="en-CA" smtClean="0"/>
              <a:t>13</a:t>
            </a:fld>
            <a:endParaRPr lang="en-CA"/>
          </a:p>
        </p:txBody>
      </p:sp>
    </p:spTree>
    <p:extLst>
      <p:ext uri="{BB962C8B-B14F-4D97-AF65-F5344CB8AC3E}">
        <p14:creationId xmlns:p14="http://schemas.microsoft.com/office/powerpoint/2010/main" val="217851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174CCE-A288-486D-A625-348A0BF60642}" type="datetimeFigureOut">
              <a:rPr lang="en-CA" smtClean="0"/>
              <a:t>2020-06-25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3669403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174CCE-A288-486D-A625-348A0BF60642}" type="datetimeFigureOut">
              <a:rPr lang="en-CA" smtClean="0"/>
              <a:t>2020-06-25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138528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74CCE-A288-486D-A625-348A0BF60642}" type="datetimeFigureOut">
              <a:rPr lang="en-CA" smtClean="0"/>
              <a:t>2020-06-25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2746833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174CCE-A288-486D-A625-348A0BF60642}" type="datetimeFigureOut">
              <a:rPr lang="en-CA" smtClean="0"/>
              <a:t>2020-06-25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3008417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174CCE-A288-486D-A625-348A0BF60642}" type="datetimeFigureOut">
              <a:rPr lang="en-CA" smtClean="0"/>
              <a:t>2020-06-25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6649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174CCE-A288-486D-A625-348A0BF60642}" type="datetimeFigureOut">
              <a:rPr lang="en-CA" smtClean="0"/>
              <a:t>2020-06-25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160784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174CCE-A288-486D-A625-348A0BF60642}" type="datetimeFigureOut">
              <a:rPr lang="en-CA" smtClean="0"/>
              <a:t>2020-06-25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50101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174CCE-A288-486D-A625-348A0BF60642}" type="datetimeFigureOut">
              <a:rPr lang="en-CA" smtClean="0"/>
              <a:t>2020-06-25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980705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174CCE-A288-486D-A625-348A0BF60642}" type="datetimeFigureOut">
              <a:rPr lang="en-CA" smtClean="0"/>
              <a:t>2020-06-25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183562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174CCE-A288-486D-A625-348A0BF60642}" type="datetimeFigureOut">
              <a:rPr lang="en-CA" smtClean="0"/>
              <a:t>2020-06-25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333972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174CCE-A288-486D-A625-348A0BF60642}" type="datetimeFigureOut">
              <a:rPr lang="en-CA" smtClean="0"/>
              <a:t>2020-06-25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662C4C1-382E-49DC-8D02-FEBF95F239A6}" type="slidenum">
              <a:rPr lang="en-CA" smtClean="0"/>
              <a:t>‹#›</a:t>
            </a:fld>
            <a:endParaRPr lang="en-CA"/>
          </a:p>
        </p:txBody>
      </p:sp>
    </p:spTree>
    <p:extLst>
      <p:ext uri="{BB962C8B-B14F-4D97-AF65-F5344CB8AC3E}">
        <p14:creationId xmlns:p14="http://schemas.microsoft.com/office/powerpoint/2010/main" val="370178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174CCE-A288-486D-A625-348A0BF60642}" type="datetimeFigureOut">
              <a:rPr lang="en-CA" smtClean="0"/>
              <a:t>2020-06-25</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62C4C1-382E-49DC-8D02-FEBF95F239A6}" type="slidenum">
              <a:rPr lang="en-CA" smtClean="0"/>
              <a:t>‹#›</a:t>
            </a:fld>
            <a:endParaRPr lang="en-CA"/>
          </a:p>
        </p:txBody>
      </p:sp>
    </p:spTree>
    <p:extLst>
      <p:ext uri="{BB962C8B-B14F-4D97-AF65-F5344CB8AC3E}">
        <p14:creationId xmlns:p14="http://schemas.microsoft.com/office/powerpoint/2010/main" val="2708410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15472653"/>
              </p:ext>
            </p:extLst>
          </p:nvPr>
        </p:nvGraphicFramePr>
        <p:xfrm>
          <a:off x="56605" y="724967"/>
          <a:ext cx="8948823" cy="5856125"/>
        </p:xfrm>
        <a:graphic>
          <a:graphicData uri="http://schemas.openxmlformats.org/drawingml/2006/table">
            <a:tbl>
              <a:tblPr>
                <a:tableStyleId>{5C22544A-7EE6-4342-B048-85BDC9FD1C3A}</a:tableStyleId>
              </a:tblPr>
              <a:tblGrid>
                <a:gridCol w="288000">
                  <a:extLst>
                    <a:ext uri="{9D8B030D-6E8A-4147-A177-3AD203B41FA5}">
                      <a16:colId xmlns:a16="http://schemas.microsoft.com/office/drawing/2014/main" val="2753241921"/>
                    </a:ext>
                  </a:extLst>
                </a:gridCol>
                <a:gridCol w="612000">
                  <a:extLst>
                    <a:ext uri="{9D8B030D-6E8A-4147-A177-3AD203B41FA5}">
                      <a16:colId xmlns:a16="http://schemas.microsoft.com/office/drawing/2014/main" val="4233761888"/>
                    </a:ext>
                  </a:extLst>
                </a:gridCol>
                <a:gridCol w="540000">
                  <a:extLst>
                    <a:ext uri="{9D8B030D-6E8A-4147-A177-3AD203B41FA5}">
                      <a16:colId xmlns:a16="http://schemas.microsoft.com/office/drawing/2014/main" val="1046475328"/>
                    </a:ext>
                  </a:extLst>
                </a:gridCol>
                <a:gridCol w="540000">
                  <a:extLst>
                    <a:ext uri="{9D8B030D-6E8A-4147-A177-3AD203B41FA5}">
                      <a16:colId xmlns:a16="http://schemas.microsoft.com/office/drawing/2014/main" val="130860172"/>
                    </a:ext>
                  </a:extLst>
                </a:gridCol>
                <a:gridCol w="373041">
                  <a:extLst>
                    <a:ext uri="{9D8B030D-6E8A-4147-A177-3AD203B41FA5}">
                      <a16:colId xmlns:a16="http://schemas.microsoft.com/office/drawing/2014/main" val="1328294427"/>
                    </a:ext>
                  </a:extLst>
                </a:gridCol>
                <a:gridCol w="128274">
                  <a:extLst>
                    <a:ext uri="{9D8B030D-6E8A-4147-A177-3AD203B41FA5}">
                      <a16:colId xmlns:a16="http://schemas.microsoft.com/office/drawing/2014/main" val="1688756976"/>
                    </a:ext>
                  </a:extLst>
                </a:gridCol>
                <a:gridCol w="128274">
                  <a:extLst>
                    <a:ext uri="{9D8B030D-6E8A-4147-A177-3AD203B41FA5}">
                      <a16:colId xmlns:a16="http://schemas.microsoft.com/office/drawing/2014/main" val="1567340892"/>
                    </a:ext>
                  </a:extLst>
                </a:gridCol>
                <a:gridCol w="128274">
                  <a:extLst>
                    <a:ext uri="{9D8B030D-6E8A-4147-A177-3AD203B41FA5}">
                      <a16:colId xmlns:a16="http://schemas.microsoft.com/office/drawing/2014/main" val="3008206592"/>
                    </a:ext>
                  </a:extLst>
                </a:gridCol>
                <a:gridCol w="128274">
                  <a:extLst>
                    <a:ext uri="{9D8B030D-6E8A-4147-A177-3AD203B41FA5}">
                      <a16:colId xmlns:a16="http://schemas.microsoft.com/office/drawing/2014/main" val="2494242889"/>
                    </a:ext>
                  </a:extLst>
                </a:gridCol>
                <a:gridCol w="128274">
                  <a:extLst>
                    <a:ext uri="{9D8B030D-6E8A-4147-A177-3AD203B41FA5}">
                      <a16:colId xmlns:a16="http://schemas.microsoft.com/office/drawing/2014/main" val="4201272761"/>
                    </a:ext>
                  </a:extLst>
                </a:gridCol>
                <a:gridCol w="128274">
                  <a:extLst>
                    <a:ext uri="{9D8B030D-6E8A-4147-A177-3AD203B41FA5}">
                      <a16:colId xmlns:a16="http://schemas.microsoft.com/office/drawing/2014/main" val="781348169"/>
                    </a:ext>
                  </a:extLst>
                </a:gridCol>
                <a:gridCol w="128274">
                  <a:extLst>
                    <a:ext uri="{9D8B030D-6E8A-4147-A177-3AD203B41FA5}">
                      <a16:colId xmlns:a16="http://schemas.microsoft.com/office/drawing/2014/main" val="513414451"/>
                    </a:ext>
                  </a:extLst>
                </a:gridCol>
                <a:gridCol w="128274">
                  <a:extLst>
                    <a:ext uri="{9D8B030D-6E8A-4147-A177-3AD203B41FA5}">
                      <a16:colId xmlns:a16="http://schemas.microsoft.com/office/drawing/2014/main" val="1504720539"/>
                    </a:ext>
                  </a:extLst>
                </a:gridCol>
                <a:gridCol w="128274">
                  <a:extLst>
                    <a:ext uri="{9D8B030D-6E8A-4147-A177-3AD203B41FA5}">
                      <a16:colId xmlns:a16="http://schemas.microsoft.com/office/drawing/2014/main" val="2420058566"/>
                    </a:ext>
                  </a:extLst>
                </a:gridCol>
                <a:gridCol w="128274">
                  <a:extLst>
                    <a:ext uri="{9D8B030D-6E8A-4147-A177-3AD203B41FA5}">
                      <a16:colId xmlns:a16="http://schemas.microsoft.com/office/drawing/2014/main" val="665214328"/>
                    </a:ext>
                  </a:extLst>
                </a:gridCol>
                <a:gridCol w="128274">
                  <a:extLst>
                    <a:ext uri="{9D8B030D-6E8A-4147-A177-3AD203B41FA5}">
                      <a16:colId xmlns:a16="http://schemas.microsoft.com/office/drawing/2014/main" val="4148737644"/>
                    </a:ext>
                  </a:extLst>
                </a:gridCol>
                <a:gridCol w="128274">
                  <a:extLst>
                    <a:ext uri="{9D8B030D-6E8A-4147-A177-3AD203B41FA5}">
                      <a16:colId xmlns:a16="http://schemas.microsoft.com/office/drawing/2014/main" val="39821528"/>
                    </a:ext>
                  </a:extLst>
                </a:gridCol>
                <a:gridCol w="128274">
                  <a:extLst>
                    <a:ext uri="{9D8B030D-6E8A-4147-A177-3AD203B41FA5}">
                      <a16:colId xmlns:a16="http://schemas.microsoft.com/office/drawing/2014/main" val="3801281270"/>
                    </a:ext>
                  </a:extLst>
                </a:gridCol>
                <a:gridCol w="128274">
                  <a:extLst>
                    <a:ext uri="{9D8B030D-6E8A-4147-A177-3AD203B41FA5}">
                      <a16:colId xmlns:a16="http://schemas.microsoft.com/office/drawing/2014/main" val="4020337952"/>
                    </a:ext>
                  </a:extLst>
                </a:gridCol>
                <a:gridCol w="128274">
                  <a:extLst>
                    <a:ext uri="{9D8B030D-6E8A-4147-A177-3AD203B41FA5}">
                      <a16:colId xmlns:a16="http://schemas.microsoft.com/office/drawing/2014/main" val="3106700040"/>
                    </a:ext>
                  </a:extLst>
                </a:gridCol>
                <a:gridCol w="128274">
                  <a:extLst>
                    <a:ext uri="{9D8B030D-6E8A-4147-A177-3AD203B41FA5}">
                      <a16:colId xmlns:a16="http://schemas.microsoft.com/office/drawing/2014/main" val="3993868785"/>
                    </a:ext>
                  </a:extLst>
                </a:gridCol>
                <a:gridCol w="128274">
                  <a:extLst>
                    <a:ext uri="{9D8B030D-6E8A-4147-A177-3AD203B41FA5}">
                      <a16:colId xmlns:a16="http://schemas.microsoft.com/office/drawing/2014/main" val="176254234"/>
                    </a:ext>
                  </a:extLst>
                </a:gridCol>
                <a:gridCol w="128274">
                  <a:extLst>
                    <a:ext uri="{9D8B030D-6E8A-4147-A177-3AD203B41FA5}">
                      <a16:colId xmlns:a16="http://schemas.microsoft.com/office/drawing/2014/main" val="2575057139"/>
                    </a:ext>
                  </a:extLst>
                </a:gridCol>
                <a:gridCol w="128274">
                  <a:extLst>
                    <a:ext uri="{9D8B030D-6E8A-4147-A177-3AD203B41FA5}">
                      <a16:colId xmlns:a16="http://schemas.microsoft.com/office/drawing/2014/main" val="4242598208"/>
                    </a:ext>
                  </a:extLst>
                </a:gridCol>
                <a:gridCol w="128274">
                  <a:extLst>
                    <a:ext uri="{9D8B030D-6E8A-4147-A177-3AD203B41FA5}">
                      <a16:colId xmlns:a16="http://schemas.microsoft.com/office/drawing/2014/main" val="2450116507"/>
                    </a:ext>
                  </a:extLst>
                </a:gridCol>
                <a:gridCol w="128274">
                  <a:extLst>
                    <a:ext uri="{9D8B030D-6E8A-4147-A177-3AD203B41FA5}">
                      <a16:colId xmlns:a16="http://schemas.microsoft.com/office/drawing/2014/main" val="1029055772"/>
                    </a:ext>
                  </a:extLst>
                </a:gridCol>
                <a:gridCol w="128274">
                  <a:extLst>
                    <a:ext uri="{9D8B030D-6E8A-4147-A177-3AD203B41FA5}">
                      <a16:colId xmlns:a16="http://schemas.microsoft.com/office/drawing/2014/main" val="993081622"/>
                    </a:ext>
                  </a:extLst>
                </a:gridCol>
                <a:gridCol w="128274">
                  <a:extLst>
                    <a:ext uri="{9D8B030D-6E8A-4147-A177-3AD203B41FA5}">
                      <a16:colId xmlns:a16="http://schemas.microsoft.com/office/drawing/2014/main" val="23735725"/>
                    </a:ext>
                  </a:extLst>
                </a:gridCol>
                <a:gridCol w="128274">
                  <a:extLst>
                    <a:ext uri="{9D8B030D-6E8A-4147-A177-3AD203B41FA5}">
                      <a16:colId xmlns:a16="http://schemas.microsoft.com/office/drawing/2014/main" val="101554695"/>
                    </a:ext>
                  </a:extLst>
                </a:gridCol>
                <a:gridCol w="128274">
                  <a:extLst>
                    <a:ext uri="{9D8B030D-6E8A-4147-A177-3AD203B41FA5}">
                      <a16:colId xmlns:a16="http://schemas.microsoft.com/office/drawing/2014/main" val="477470234"/>
                    </a:ext>
                  </a:extLst>
                </a:gridCol>
                <a:gridCol w="128274">
                  <a:extLst>
                    <a:ext uri="{9D8B030D-6E8A-4147-A177-3AD203B41FA5}">
                      <a16:colId xmlns:a16="http://schemas.microsoft.com/office/drawing/2014/main" val="1017455323"/>
                    </a:ext>
                  </a:extLst>
                </a:gridCol>
                <a:gridCol w="128274">
                  <a:extLst>
                    <a:ext uri="{9D8B030D-6E8A-4147-A177-3AD203B41FA5}">
                      <a16:colId xmlns:a16="http://schemas.microsoft.com/office/drawing/2014/main" val="970143646"/>
                    </a:ext>
                  </a:extLst>
                </a:gridCol>
                <a:gridCol w="128274">
                  <a:extLst>
                    <a:ext uri="{9D8B030D-6E8A-4147-A177-3AD203B41FA5}">
                      <a16:colId xmlns:a16="http://schemas.microsoft.com/office/drawing/2014/main" val="3671149979"/>
                    </a:ext>
                  </a:extLst>
                </a:gridCol>
                <a:gridCol w="128274">
                  <a:extLst>
                    <a:ext uri="{9D8B030D-6E8A-4147-A177-3AD203B41FA5}">
                      <a16:colId xmlns:a16="http://schemas.microsoft.com/office/drawing/2014/main" val="3320359507"/>
                    </a:ext>
                  </a:extLst>
                </a:gridCol>
                <a:gridCol w="128274">
                  <a:extLst>
                    <a:ext uri="{9D8B030D-6E8A-4147-A177-3AD203B41FA5}">
                      <a16:colId xmlns:a16="http://schemas.microsoft.com/office/drawing/2014/main" val="1874966972"/>
                    </a:ext>
                  </a:extLst>
                </a:gridCol>
                <a:gridCol w="128274">
                  <a:extLst>
                    <a:ext uri="{9D8B030D-6E8A-4147-A177-3AD203B41FA5}">
                      <a16:colId xmlns:a16="http://schemas.microsoft.com/office/drawing/2014/main" val="3260521884"/>
                    </a:ext>
                  </a:extLst>
                </a:gridCol>
                <a:gridCol w="128274">
                  <a:extLst>
                    <a:ext uri="{9D8B030D-6E8A-4147-A177-3AD203B41FA5}">
                      <a16:colId xmlns:a16="http://schemas.microsoft.com/office/drawing/2014/main" val="107741354"/>
                    </a:ext>
                  </a:extLst>
                </a:gridCol>
                <a:gridCol w="128274">
                  <a:extLst>
                    <a:ext uri="{9D8B030D-6E8A-4147-A177-3AD203B41FA5}">
                      <a16:colId xmlns:a16="http://schemas.microsoft.com/office/drawing/2014/main" val="4010806795"/>
                    </a:ext>
                  </a:extLst>
                </a:gridCol>
                <a:gridCol w="128274">
                  <a:extLst>
                    <a:ext uri="{9D8B030D-6E8A-4147-A177-3AD203B41FA5}">
                      <a16:colId xmlns:a16="http://schemas.microsoft.com/office/drawing/2014/main" val="948879094"/>
                    </a:ext>
                  </a:extLst>
                </a:gridCol>
                <a:gridCol w="128274">
                  <a:extLst>
                    <a:ext uri="{9D8B030D-6E8A-4147-A177-3AD203B41FA5}">
                      <a16:colId xmlns:a16="http://schemas.microsoft.com/office/drawing/2014/main" val="2773937442"/>
                    </a:ext>
                  </a:extLst>
                </a:gridCol>
                <a:gridCol w="128274">
                  <a:extLst>
                    <a:ext uri="{9D8B030D-6E8A-4147-A177-3AD203B41FA5}">
                      <a16:colId xmlns:a16="http://schemas.microsoft.com/office/drawing/2014/main" val="882062019"/>
                    </a:ext>
                  </a:extLst>
                </a:gridCol>
                <a:gridCol w="128274">
                  <a:extLst>
                    <a:ext uri="{9D8B030D-6E8A-4147-A177-3AD203B41FA5}">
                      <a16:colId xmlns:a16="http://schemas.microsoft.com/office/drawing/2014/main" val="2164072094"/>
                    </a:ext>
                  </a:extLst>
                </a:gridCol>
                <a:gridCol w="128274">
                  <a:extLst>
                    <a:ext uri="{9D8B030D-6E8A-4147-A177-3AD203B41FA5}">
                      <a16:colId xmlns:a16="http://schemas.microsoft.com/office/drawing/2014/main" val="3960885329"/>
                    </a:ext>
                  </a:extLst>
                </a:gridCol>
                <a:gridCol w="128274">
                  <a:extLst>
                    <a:ext uri="{9D8B030D-6E8A-4147-A177-3AD203B41FA5}">
                      <a16:colId xmlns:a16="http://schemas.microsoft.com/office/drawing/2014/main" val="3919041276"/>
                    </a:ext>
                  </a:extLst>
                </a:gridCol>
                <a:gridCol w="128274">
                  <a:extLst>
                    <a:ext uri="{9D8B030D-6E8A-4147-A177-3AD203B41FA5}">
                      <a16:colId xmlns:a16="http://schemas.microsoft.com/office/drawing/2014/main" val="3937437873"/>
                    </a:ext>
                  </a:extLst>
                </a:gridCol>
                <a:gridCol w="128274">
                  <a:extLst>
                    <a:ext uri="{9D8B030D-6E8A-4147-A177-3AD203B41FA5}">
                      <a16:colId xmlns:a16="http://schemas.microsoft.com/office/drawing/2014/main" val="2485361832"/>
                    </a:ext>
                  </a:extLst>
                </a:gridCol>
                <a:gridCol w="128274">
                  <a:extLst>
                    <a:ext uri="{9D8B030D-6E8A-4147-A177-3AD203B41FA5}">
                      <a16:colId xmlns:a16="http://schemas.microsoft.com/office/drawing/2014/main" val="500296112"/>
                    </a:ext>
                  </a:extLst>
                </a:gridCol>
                <a:gridCol w="128274">
                  <a:extLst>
                    <a:ext uri="{9D8B030D-6E8A-4147-A177-3AD203B41FA5}">
                      <a16:colId xmlns:a16="http://schemas.microsoft.com/office/drawing/2014/main" val="4049826355"/>
                    </a:ext>
                  </a:extLst>
                </a:gridCol>
                <a:gridCol w="540000">
                  <a:extLst>
                    <a:ext uri="{9D8B030D-6E8A-4147-A177-3AD203B41FA5}">
                      <a16:colId xmlns:a16="http://schemas.microsoft.com/office/drawing/2014/main" val="319012933"/>
                    </a:ext>
                  </a:extLst>
                </a:gridCol>
                <a:gridCol w="540000">
                  <a:extLst>
                    <a:ext uri="{9D8B030D-6E8A-4147-A177-3AD203B41FA5}">
                      <a16:colId xmlns:a16="http://schemas.microsoft.com/office/drawing/2014/main" val="3006631628"/>
                    </a:ext>
                  </a:extLst>
                </a:gridCol>
              </a:tblGrid>
              <a:tr h="189962">
                <a:tc rowSpan="2">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Selection</a:t>
                      </a:r>
                      <a:r>
                        <a:rPr lang="en-CA" sz="1050" b="0" i="0" u="none" strike="noStrike" dirty="0">
                          <a:solidFill>
                            <a:srgbClr val="000000"/>
                          </a:solidFill>
                          <a:effectLst/>
                          <a:latin typeface="+mn-lt"/>
                          <a:cs typeface="Courier New" panose="02070309020205020404" pitchFamily="49" charset="0"/>
                        </a:rPr>
                        <a:t> </a:t>
                      </a:r>
                    </a:p>
                  </a:txBody>
                  <a:tcPr marL="7821" marR="7821" marT="782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ID</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Counts</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%Total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Log2</a:t>
                      </a:r>
                    </a:p>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P/N</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8">
                  <a:txBody>
                    <a:bodyPr/>
                    <a:lstStyle/>
                    <a:p>
                      <a:pPr algn="ctr" rtl="0" fontAlgn="b">
                        <a:lnSpc>
                          <a:spcPct val="80000"/>
                        </a:lnSpc>
                      </a:pPr>
                      <a:r>
                        <a:rPr lang="en-CA" sz="1050" b="1" i="0" u="none" strike="noStrike" dirty="0">
                          <a:solidFill>
                            <a:srgbClr val="000000"/>
                          </a:solidFill>
                          <a:effectLst/>
                          <a:latin typeface="+mn-lt"/>
                          <a:cs typeface="Courier New" panose="02070309020205020404" pitchFamily="49" charset="0"/>
                        </a:rPr>
                        <a:t>L3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gridSpan="6">
                  <a:txBody>
                    <a:bodyPr/>
                    <a:lstStyle/>
                    <a:p>
                      <a:pPr algn="ctr" rtl="0" fontAlgn="b">
                        <a:lnSpc>
                          <a:spcPct val="80000"/>
                        </a:lnSpc>
                      </a:pPr>
                      <a:r>
                        <a:rPr lang="en-CA" sz="1050" b="1" i="0" u="none" strike="noStrike" dirty="0">
                          <a:solidFill>
                            <a:srgbClr val="000000"/>
                          </a:solidFill>
                          <a:effectLst/>
                          <a:latin typeface="+mn-lt"/>
                          <a:cs typeface="Courier New" panose="02070309020205020404" pitchFamily="49" charset="0"/>
                        </a:rPr>
                        <a:t>H1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gridSpan="10">
                  <a:txBody>
                    <a:bodyPr/>
                    <a:lstStyle/>
                    <a:p>
                      <a:pPr algn="ctr" rtl="0" fontAlgn="b">
                        <a:lnSpc>
                          <a:spcPct val="80000"/>
                        </a:lnSpc>
                      </a:pPr>
                      <a:r>
                        <a:rPr lang="en-CA" sz="1050" b="1" i="0" u="none" strike="noStrike" dirty="0">
                          <a:solidFill>
                            <a:srgbClr val="000000"/>
                          </a:solidFill>
                          <a:effectLst/>
                          <a:latin typeface="+mn-lt"/>
                          <a:cs typeface="Courier New" panose="02070309020205020404" pitchFamily="49" charset="0"/>
                        </a:rPr>
                        <a:t>H2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gridSpan="19">
                  <a:txBody>
                    <a:bodyPr/>
                    <a:lstStyle/>
                    <a:p>
                      <a:pPr algn="ctr" rtl="0" fontAlgn="b">
                        <a:lnSpc>
                          <a:spcPct val="80000"/>
                        </a:lnSpc>
                      </a:pPr>
                      <a:r>
                        <a:rPr lang="en-CA" sz="1050" b="1" i="0" u="none" strike="noStrike" dirty="0">
                          <a:solidFill>
                            <a:srgbClr val="000000"/>
                          </a:solidFill>
                          <a:effectLst/>
                          <a:latin typeface="+mn-lt"/>
                          <a:cs typeface="Courier New" panose="02070309020205020404" pitchFamily="49" charset="0"/>
                        </a:rPr>
                        <a:t>H3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rowSpan="2">
                  <a:txBody>
                    <a:bodyPr/>
                    <a:lstStyle/>
                    <a:p>
                      <a:pPr algn="ctr" rtl="0" fontAlgn="ctr">
                        <a:lnSpc>
                          <a:spcPct val="80000"/>
                        </a:lnSpc>
                      </a:pPr>
                      <a:r>
                        <a:rPr lang="en-CA" sz="1050" b="1" i="1" u="none" strike="noStrike" dirty="0">
                          <a:solidFill>
                            <a:srgbClr val="000000"/>
                          </a:solidFill>
                          <a:effectLst/>
                          <a:latin typeface="+mn-lt"/>
                          <a:cs typeface="Courier New" panose="02070309020205020404" pitchFamily="49" charset="0"/>
                        </a:rPr>
                        <a:t>Pvalue</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In situ</a:t>
                      </a:r>
                    </a:p>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valid</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2942"/>
                  </a:ext>
                </a:extLst>
              </a:tr>
              <a:tr h="427412">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107</a:t>
                      </a:r>
                    </a:p>
                  </a:txBody>
                  <a:tcPr marL="7039" marR="7039" marT="7039"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108</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109</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110</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113</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114</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115</a:t>
                      </a:r>
                    </a:p>
                  </a:txBody>
                  <a:tcPr marL="7039" marR="7039" marT="7039" marB="0" vert="vert27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30</a:t>
                      </a:r>
                    </a:p>
                  </a:txBody>
                  <a:tcPr marL="7039" marR="7039" marT="7039"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35</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36</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37</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38</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39</a:t>
                      </a:r>
                    </a:p>
                  </a:txBody>
                  <a:tcPr marL="7039" marR="7039" marT="7039" marB="0" vert="vert27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55</a:t>
                      </a:r>
                    </a:p>
                  </a:txBody>
                  <a:tcPr marL="7039" marR="7039" marT="7039"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56</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57</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58</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59</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62</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63</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64</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65</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66</a:t>
                      </a:r>
                    </a:p>
                  </a:txBody>
                  <a:tcPr marL="7039" marR="7039" marT="7039" marB="0" vert="vert27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107</a:t>
                      </a:r>
                    </a:p>
                  </a:txBody>
                  <a:tcPr marL="7039" marR="7039" marT="7039" marB="0"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108</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109</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110</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111.1</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111.2</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111.3</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111.4</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111.5</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112.5</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112.4</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112.3</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112.2</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112.1</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112</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113</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114</a:t>
                      </a:r>
                    </a:p>
                  </a:txBody>
                  <a:tcPr marL="7039" marR="7039" marT="7039" marB="0"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CA" sz="1050" b="1" i="0" u="none" strike="noStrike" kern="1200" dirty="0">
                          <a:solidFill>
                            <a:srgbClr val="000000"/>
                          </a:solidFill>
                          <a:effectLst/>
                          <a:latin typeface="+mn-lt"/>
                          <a:ea typeface="+mn-ea"/>
                          <a:cs typeface="Courier New" panose="02070309020205020404" pitchFamily="49" charset="0"/>
                        </a:rPr>
                        <a:t>115</a:t>
                      </a:r>
                    </a:p>
                  </a:txBody>
                  <a:tcPr marL="7039" marR="7039" marT="7039" marB="0" vert="vert27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CA"/>
                    </a:p>
                  </a:txBody>
                  <a:tcPr/>
                </a:tc>
                <a:tc vMerge="1">
                  <a:txBody>
                    <a:bodyPr/>
                    <a:lstStyle/>
                    <a:p>
                      <a:endParaRPr lang="en-CA"/>
                    </a:p>
                  </a:txBody>
                  <a:tcPr/>
                </a:tc>
                <a:extLst>
                  <a:ext uri="{0D108BD9-81ED-4DB2-BD59-A6C34878D82A}">
                    <a16:rowId xmlns:a16="http://schemas.microsoft.com/office/drawing/2014/main" val="3539671439"/>
                  </a:ext>
                </a:extLst>
              </a:tr>
              <a:tr h="252000">
                <a:tc rowSpan="4">
                  <a:txBody>
                    <a:bodyPr/>
                    <a:lstStyle/>
                    <a:p>
                      <a:pPr algn="ctr" rtl="0" fontAlgn="ctr">
                        <a:lnSpc>
                          <a:spcPct val="80000"/>
                        </a:lnSpc>
                      </a:pPr>
                      <a:r>
                        <a:rPr lang="en-CA" sz="1050" b="1" i="0" u="none" strike="noStrike" spc="0" baseline="0" dirty="0">
                          <a:solidFill>
                            <a:srgbClr val="000000"/>
                          </a:solidFill>
                          <a:effectLst/>
                          <a:latin typeface="+mn-lt"/>
                          <a:cs typeface="Courier New" panose="02070309020205020404" pitchFamily="49" charset="0"/>
                        </a:rPr>
                        <a:t>After filtering</a:t>
                      </a:r>
                    </a:p>
                  </a:txBody>
                  <a:tcPr marL="7821" marR="7821" marT="782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CA" sz="1050" b="1" i="0" u="none" strike="noStrike" kern="1200" dirty="0">
                          <a:solidFill>
                            <a:srgbClr val="000000"/>
                          </a:solidFill>
                          <a:effectLst/>
                          <a:latin typeface="+mn-lt"/>
                          <a:ea typeface="+mn-ea"/>
                          <a:cs typeface="Courier New" panose="02070309020205020404" pitchFamily="49" charset="0"/>
                        </a:rPr>
                        <a:t>2260484</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r>
                        <a:rPr lang="en-CA" sz="1050" b="1" i="0" u="none" strike="noStrike" kern="1200" dirty="0">
                          <a:solidFill>
                            <a:srgbClr val="000000"/>
                          </a:solidFill>
                          <a:effectLst/>
                          <a:latin typeface="+mn-lt"/>
                          <a:ea typeface="+mn-ea"/>
                          <a:cs typeface="Courier New" panose="02070309020205020404" pitchFamily="49" charset="0"/>
                        </a:rPr>
                        <a:t>3E+01</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a:solidFill>
                            <a:srgbClr val="000000"/>
                          </a:solidFill>
                          <a:effectLst/>
                          <a:latin typeface="+mn-lt"/>
                          <a:ea typeface="+mn-ea"/>
                          <a:cs typeface="Courier New" panose="02070309020205020404" pitchFamily="49" charset="0"/>
                        </a:rPr>
                        <a:t>7.2</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F</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F</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P</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I</a:t>
                      </a:r>
                    </a:p>
                  </a:txBody>
                  <a:tcPr marL="7821" marR="7821" marT="7821"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T</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H</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V</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W</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A</a:t>
                      </a:r>
                    </a:p>
                  </a:txBody>
                  <a:tcPr marL="7821" marR="7821" marT="7821"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&lt; 1E-200</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PASS</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287146600"/>
                  </a:ext>
                </a:extLst>
              </a:tr>
              <a:tr h="190800">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b"/>
                      <a:r>
                        <a:rPr lang="en-CA" sz="1050" b="1" i="0" u="none" strike="noStrike" kern="1200" dirty="0">
                          <a:solidFill>
                            <a:srgbClr val="000000"/>
                          </a:solidFill>
                          <a:effectLst/>
                          <a:latin typeface="+mn-lt"/>
                          <a:ea typeface="+mn-ea"/>
                          <a:cs typeface="Courier New" panose="02070309020205020404" pitchFamily="49" charset="0"/>
                        </a:rPr>
                        <a:t>137</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r>
                        <a:rPr lang="en-CA" sz="1050" b="1" i="0" u="none" strike="noStrike" kern="1200" dirty="0">
                          <a:solidFill>
                            <a:srgbClr val="000000"/>
                          </a:solidFill>
                          <a:effectLst/>
                          <a:latin typeface="+mn-lt"/>
                          <a:ea typeface="+mn-ea"/>
                          <a:cs typeface="Courier New" panose="02070309020205020404" pitchFamily="49" charset="0"/>
                        </a:rPr>
                        <a:t>2E-03</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4.2</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W</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V</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S</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L</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I</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T</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A</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V</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F</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&lt; 1E-035</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PASS</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770440692"/>
                  </a:ext>
                </a:extLst>
              </a:tr>
              <a:tr h="190800">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74</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r>
                        <a:rPr lang="en-CA" sz="1050" b="1" i="0" u="none" strike="noStrike" kern="1200" dirty="0">
                          <a:solidFill>
                            <a:srgbClr val="000000"/>
                          </a:solidFill>
                          <a:effectLst/>
                          <a:latin typeface="+mn-lt"/>
                          <a:ea typeface="+mn-ea"/>
                          <a:cs typeface="Courier New" panose="02070309020205020404" pitchFamily="49" charset="0"/>
                        </a:rPr>
                        <a:t>1E-03</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5.7</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W</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F</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L</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I</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T</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H</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V</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W</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A</a:t>
                      </a:r>
                    </a:p>
                  </a:txBody>
                  <a:tcPr marL="7821" marR="7821" marT="78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&lt; 1E-142</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PASS</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24474112"/>
                  </a:ext>
                </a:extLst>
              </a:tr>
              <a:tr h="190800">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7</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b"/>
                      <a:r>
                        <a:rPr lang="en-CA" sz="1050" b="1" i="0" u="none" strike="noStrike" kern="1200" dirty="0">
                          <a:solidFill>
                            <a:srgbClr val="000000"/>
                          </a:solidFill>
                          <a:effectLst/>
                          <a:latin typeface="+mn-lt"/>
                          <a:ea typeface="+mn-ea"/>
                          <a:cs typeface="Courier New" panose="02070309020205020404" pitchFamily="49" charset="0"/>
                        </a:rPr>
                        <a:t>9E-05</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1.8</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a:solidFill>
                            <a:srgbClr val="000000"/>
                          </a:solidFill>
                          <a:effectLst/>
                          <a:latin typeface="+mn-lt"/>
                          <a:ea typeface="+mn-ea"/>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a:solidFill>
                            <a:srgbClr val="000000"/>
                          </a:solidFill>
                          <a:effectLst/>
                          <a:latin typeface="+mn-lt"/>
                          <a:ea typeface="+mn-ea"/>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a:solidFill>
                            <a:srgbClr val="000000"/>
                          </a:solidFill>
                          <a:effectLst/>
                          <a:latin typeface="+mn-lt"/>
                          <a:ea typeface="+mn-ea"/>
                          <a:cs typeface="Courier New" panose="02070309020205020404" pitchFamily="49" charset="0"/>
                        </a:rPr>
                        <a:t>Y</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L</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dirty="0">
                          <a:solidFill>
                            <a:srgbClr val="000000"/>
                          </a:solidFill>
                          <a:effectLst/>
                          <a:latin typeface="+mn-lt"/>
                          <a:ea typeface="+mn-ea"/>
                          <a:cs typeface="Courier New" panose="02070309020205020404" pitchFamily="49" charset="0"/>
                        </a:rPr>
                        <a:t>I</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M</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I</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T</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Y</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S</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G</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kern="1200" noProof="0" dirty="0">
                          <a:solidFill>
                            <a:srgbClr val="000000"/>
                          </a:solidFill>
                          <a:effectLst/>
                          <a:latin typeface="+mn-lt"/>
                          <a:ea typeface="+mn-ea"/>
                          <a:cs typeface="Courier New" panose="02070309020205020404" pitchFamily="49" charset="0"/>
                        </a:rPr>
                        <a:t>-</a:t>
                      </a:r>
                      <a:endParaRPr lang="en-CA" sz="1050" b="1" i="0" u="none" strike="noStrike" kern="1200" dirty="0">
                        <a:solidFill>
                          <a:srgbClr val="000000"/>
                        </a:solidFill>
                        <a:effectLst/>
                        <a:latin typeface="+mn-lt"/>
                        <a:ea typeface="+mn-ea"/>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kumimoji="0" lang="en-CA" sz="1800" b="0" i="0" u="none" strike="noStrike" kern="1200" cap="none" spc="0" normalizeH="0" baseline="0" noProof="0">
                          <a:ln>
                            <a:noFill/>
                          </a:ln>
                          <a:solidFill>
                            <a:prstClr val="black"/>
                          </a:solidFill>
                          <a:effectLst/>
                          <a:uLnTx/>
                          <a:uFillTx/>
                          <a:latin typeface="+mn-lt"/>
                          <a:ea typeface="+mn-ea"/>
                          <a:cs typeface="+mn-cs"/>
                        </a:rPr>
                        <a:t>-</a:t>
                      </a:r>
                      <a:endParaRPr lang="en-CA" sz="1050" b="1" i="0" u="none" strike="noStrike" dirty="0">
                        <a:solidFill>
                          <a:srgbClr val="000000"/>
                        </a:solidFill>
                        <a:effectLst/>
                        <a:latin typeface="+mn-lt"/>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kumimoji="0" lang="en-CA" sz="1800" b="0" i="0" u="none" strike="noStrike" kern="1200" cap="none" spc="0" normalizeH="0" baseline="0" noProof="0">
                          <a:ln>
                            <a:noFill/>
                          </a:ln>
                          <a:solidFill>
                            <a:prstClr val="black"/>
                          </a:solidFill>
                          <a:effectLst/>
                          <a:uLnTx/>
                          <a:uFillTx/>
                          <a:latin typeface="+mn-lt"/>
                          <a:ea typeface="+mn-ea"/>
                          <a:cs typeface="+mn-cs"/>
                        </a:rPr>
                        <a:t>-</a:t>
                      </a:r>
                      <a:endParaRPr lang="en-CA" sz="1050" b="1" i="0" u="none" strike="noStrike" dirty="0">
                        <a:solidFill>
                          <a:srgbClr val="000000"/>
                        </a:solidFill>
                        <a:effectLst/>
                        <a:latin typeface="+mn-lt"/>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kumimoji="0" lang="en-CA" sz="1800" b="0" i="0" u="none" strike="noStrike" kern="1200" cap="none" spc="0" normalizeH="0" baseline="0" noProof="0" dirty="0">
                          <a:ln>
                            <a:noFill/>
                          </a:ln>
                          <a:solidFill>
                            <a:prstClr val="black"/>
                          </a:solidFill>
                          <a:effectLst/>
                          <a:uLnTx/>
                          <a:uFillTx/>
                          <a:latin typeface="+mn-lt"/>
                          <a:ea typeface="+mn-ea"/>
                          <a:cs typeface="+mn-cs"/>
                        </a:rPr>
                        <a:t>-</a:t>
                      </a:r>
                      <a:endParaRPr lang="en-CA" sz="1050" b="1" i="0" u="none" strike="noStrike" dirty="0">
                        <a:solidFill>
                          <a:srgbClr val="000000"/>
                        </a:solidFill>
                        <a:effectLst/>
                        <a:latin typeface="+mn-lt"/>
                        <a:cs typeface="Courier New" panose="02070309020205020404" pitchFamily="49" charset="0"/>
                      </a:endParaRP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A</a:t>
                      </a:r>
                    </a:p>
                  </a:txBody>
                  <a:tcPr marL="7821" marR="7821" marT="7821"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L</a:t>
                      </a:r>
                    </a:p>
                  </a:txBody>
                  <a:tcPr marL="7821" marR="7821" marT="7821"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r>
                        <a:rPr lang="en-CA" sz="1050" b="1" i="0" u="none" strike="noStrike" kern="1200" dirty="0">
                          <a:solidFill>
                            <a:srgbClr val="000000"/>
                          </a:solidFill>
                          <a:effectLst/>
                          <a:latin typeface="+mn-lt"/>
                          <a:ea typeface="+mn-ea"/>
                          <a:cs typeface="Courier New" panose="02070309020205020404" pitchFamily="49" charset="0"/>
                        </a:rPr>
                        <a:t>&lt; 1E-027</a:t>
                      </a:r>
                    </a:p>
                  </a:txBody>
                  <a:tcPr marL="10160" marR="10160"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PASS</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42270871"/>
                  </a:ext>
                </a:extLst>
              </a:tr>
              <a:tr h="189746">
                <a:tc rowSpan="23">
                  <a:txBody>
                    <a:bodyPr/>
                    <a:lstStyle/>
                    <a:p>
                      <a:pPr algn="ctr" rtl="0" fontAlgn="ctr">
                        <a:lnSpc>
                          <a:spcPct val="80000"/>
                        </a:lnSpc>
                      </a:pPr>
                      <a:r>
                        <a:rPr lang="en-CA" sz="1050" b="1" i="0" u="none" strike="noStrike" spc="0" baseline="0" dirty="0">
                          <a:solidFill>
                            <a:srgbClr val="000000"/>
                          </a:solidFill>
                          <a:effectLst/>
                          <a:latin typeface="+mn-lt"/>
                          <a:cs typeface="Courier New" panose="02070309020205020404" pitchFamily="49" charset="0"/>
                        </a:rPr>
                        <a:t>Before filtering</a:t>
                      </a:r>
                    </a:p>
                  </a:txBody>
                  <a:tcPr marL="7821" marR="7821" marT="7821"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CD151-5</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361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4E-05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3.6</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T</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473448042"/>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CD151-6</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2869</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3E-04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4.9</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9999342"/>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CD151-7</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38498</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5E-03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5.0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179526241"/>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CD151-8</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682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9E-05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6.7</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751775292"/>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CD151-9</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401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5E-05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183800956"/>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CD151-10</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9760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5.7</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386452724"/>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CD151-11</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5E-05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endParaRP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p>
                  </a:txBody>
                  <a:tcPr marL="7821" marR="7821" marT="7821" marB="0" anchor="ctr">
                    <a:noFill/>
                  </a:tcPr>
                </a:tc>
                <a:tc>
                  <a:txBody>
                    <a:bodyPr/>
                    <a:lstStyle/>
                    <a:p>
                      <a:pPr marL="0" marR="0" lvl="0" indent="0" algn="ctr" defTabSz="1350020" rtl="0" eaLnBrk="1" fontAlgn="ctr" latinLnBrk="0" hangingPunct="1">
                        <a:lnSpc>
                          <a:spcPct val="80000"/>
                        </a:lnSpc>
                        <a:spcBef>
                          <a:spcPts val="0"/>
                        </a:spcBef>
                        <a:spcAft>
                          <a:spcPts val="0"/>
                        </a:spcAft>
                        <a:buClrTx/>
                        <a:buSzTx/>
                        <a:buFontTx/>
                        <a:buNone/>
                        <a:tabLst/>
                        <a:defRPr/>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644686064"/>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CD151-12</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127</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6.2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132504895"/>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CD151-13</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10626</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329258730"/>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CD151-14</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111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7.1</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128126957"/>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CD151-15</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306</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4E-05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5.7</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385511804"/>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CD151-16</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338</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4E-05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5.9</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&lt;2E-038</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81958124"/>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CD151-17</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1714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2E-04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5.6</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998695"/>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CD151-18</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92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5.8</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029441083"/>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CD151-19</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267</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3E-05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4.6</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a:latin typeface="+mn-lt"/>
                      </a:endParaRPr>
                    </a:p>
                  </a:txBody>
                  <a:tcPr marL="7821" marR="7821" marT="7821" marB="0" anchor="ctr">
                    <a:noFill/>
                  </a:tcPr>
                </a:tc>
                <a:tc>
                  <a:txBody>
                    <a:bodyPr/>
                    <a:lstStyle/>
                    <a:p>
                      <a:pPr algn="ct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988723549"/>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CD151-20</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2620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3E-04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31454801"/>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CD151-21</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3450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4E-04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34207887"/>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CD151-22</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862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084669220"/>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CD151-23</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450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5E-05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7.2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626177072"/>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CD151-24</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1475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4.0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808906668"/>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CD151-25</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1313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1E-04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7.2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H</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V</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144810238"/>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CD151-26</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4820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6E-04</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5.0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A</a:t>
                      </a:r>
                    </a:p>
                  </a:txBody>
                  <a:tcPr marL="7821" marR="7821" marT="7821" marB="0" anchor="ctr">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847167389"/>
                  </a:ext>
                </a:extLst>
              </a:tr>
              <a:tr h="189746">
                <a:tc vMerge="1">
                  <a:txBody>
                    <a:bodyPr/>
                    <a:lstStyle/>
                    <a:p>
                      <a:endParaRPr lang="en-CA"/>
                    </a:p>
                  </a:txBody>
                  <a:tcPr/>
                </a:tc>
                <a:tc>
                  <a:txBody>
                    <a:bodyPr/>
                    <a:lstStyle/>
                    <a:p>
                      <a:pPr algn="ctr" rtl="0" fontAlgn="ctr">
                        <a:lnSpc>
                          <a:spcPct val="80000"/>
                        </a:lnSpc>
                      </a:pPr>
                      <a:r>
                        <a:rPr lang="en-CA" sz="1050" b="1" i="0" u="none" strike="noStrike" dirty="0">
                          <a:solidFill>
                            <a:srgbClr val="000000"/>
                          </a:solidFill>
                          <a:effectLst/>
                          <a:latin typeface="+mn-lt"/>
                          <a:cs typeface="Courier New" panose="02070309020205020404" pitchFamily="49" charset="0"/>
                        </a:rPr>
                        <a:t>CD151-27</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46985</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6E-03</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5.2</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F</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fontAlgn="ctr">
                        <a:lnSpc>
                          <a:spcPct val="80000"/>
                        </a:lnSpc>
                      </a:pP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I</a:t>
                      </a:r>
                    </a:p>
                  </a:txBody>
                  <a:tcPr marL="7821" marR="7821" marT="782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a:t>
                      </a:r>
                    </a:p>
                  </a:txBody>
                  <a:tcPr marL="7821" marR="7821" marT="782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I</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P</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S</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T</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S</a:t>
                      </a:r>
                    </a:p>
                  </a:txBody>
                  <a:tcPr marL="7821" marR="7821" marT="782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Y</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W</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a:solidFill>
                            <a:srgbClr val="000000"/>
                          </a:solidFill>
                          <a:effectLst/>
                          <a:latin typeface="+mn-lt"/>
                          <a:cs typeface="Courier New" panose="02070309020205020404" pitchFamily="49" charset="0"/>
                        </a:rPr>
                        <a:t>G</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kumimoji="0" lang="en-CA" sz="1050" b="1" i="0" u="none" strike="noStrike" kern="1200" cap="none" spc="0" normalizeH="0" baseline="0" noProof="0">
                          <a:ln>
                            <a:noFill/>
                          </a:ln>
                          <a:solidFill>
                            <a:srgbClr val="000000"/>
                          </a:solidFill>
                          <a:effectLst/>
                          <a:uLnTx/>
                          <a:uFillTx/>
                          <a:latin typeface="+mn-lt"/>
                          <a:ea typeface="+mn-ea"/>
                          <a:cs typeface="Courier New" panose="02070309020205020404" pitchFamily="49" charset="0"/>
                        </a:rPr>
                        <a:t>-</a:t>
                      </a:r>
                      <a:endParaRPr lang="en-CA" sz="1050" b="0" i="0" u="none" strike="noStrike" dirty="0">
                        <a:solidFill>
                          <a:srgbClr val="000000"/>
                        </a:solidFill>
                        <a:effectLst/>
                        <a:latin typeface="+mn-lt"/>
                        <a:cs typeface="Courier New" panose="02070309020205020404" pitchFamily="49" charset="0"/>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a:r>
                        <a:rPr kumimoji="0" lang="en-CA" sz="1050" b="1" i="0" u="none" strike="noStrike" kern="1200" cap="none" spc="0" normalizeH="0" baseline="0" noProof="0" dirty="0">
                          <a:ln>
                            <a:noFill/>
                          </a:ln>
                          <a:solidFill>
                            <a:srgbClr val="000000"/>
                          </a:solidFill>
                          <a:effectLst/>
                          <a:uLnTx/>
                          <a:uFillTx/>
                          <a:latin typeface="+mn-lt"/>
                          <a:ea typeface="+mn-ea"/>
                          <a:cs typeface="Courier New" panose="02070309020205020404" pitchFamily="49" charset="0"/>
                        </a:rPr>
                        <a:t>-</a:t>
                      </a:r>
                      <a:endParaRPr lang="en-US" dirty="0">
                        <a:latin typeface="+mn-lt"/>
                      </a:endParaRP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A</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Y</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G</a:t>
                      </a:r>
                    </a:p>
                  </a:txBody>
                  <a:tcPr marL="7821" marR="7821" marT="7821" marB="0" anchor="ct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M</a:t>
                      </a:r>
                    </a:p>
                  </a:txBody>
                  <a:tcPr marL="7821" marR="7821" marT="782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&lt;1E-200</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rtl="0" fontAlgn="ctr">
                        <a:lnSpc>
                          <a:spcPct val="80000"/>
                        </a:lnSpc>
                      </a:pPr>
                      <a:r>
                        <a:rPr lang="en-CA" sz="1050" b="0" i="0" u="none" strike="noStrike" dirty="0">
                          <a:solidFill>
                            <a:srgbClr val="000000"/>
                          </a:solidFill>
                          <a:effectLst/>
                          <a:latin typeface="+mn-lt"/>
                          <a:cs typeface="Courier New" panose="02070309020205020404" pitchFamily="49" charset="0"/>
                        </a:rPr>
                        <a:t>FAIL</a:t>
                      </a:r>
                    </a:p>
                  </a:txBody>
                  <a:tcPr marL="7821" marR="7821" marT="78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9631930"/>
                  </a:ext>
                </a:extLst>
              </a:tr>
            </a:tbl>
          </a:graphicData>
        </a:graphic>
      </p:graphicFrame>
      <p:sp>
        <p:nvSpPr>
          <p:cNvPr id="10" name="Rectangle 7">
            <a:extLst>
              <a:ext uri="{FF2B5EF4-FFF2-40B4-BE49-F238E27FC236}">
                <a16:creationId xmlns:a16="http://schemas.microsoft.com/office/drawing/2014/main" id="{323AA0A5-3E98-4427-8759-81DE68EA3098}"/>
              </a:ext>
            </a:extLst>
          </p:cNvPr>
          <p:cNvSpPr>
            <a:spLocks noChangeArrowheads="1"/>
          </p:cNvSpPr>
          <p:nvPr/>
        </p:nvSpPr>
        <p:spPr bwMode="auto">
          <a:xfrm>
            <a:off x="115616" y="131101"/>
            <a:ext cx="8830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algn="just"/>
            <a:r>
              <a:rPr lang="en-CA" sz="1000" b="1" dirty="0">
                <a:latin typeface="Arial" panose="020B0604020202020204" pitchFamily="34" charset="0"/>
                <a:cs typeface="Arial" panose="020B0604020202020204" pitchFamily="34" charset="0"/>
              </a:rPr>
              <a:t>Table S1. </a:t>
            </a:r>
            <a:r>
              <a:rPr lang="en-CA" sz="1000" dirty="0">
                <a:latin typeface="Arial" panose="020B0604020202020204" pitchFamily="34" charset="0"/>
                <a:cs typeface="Arial" panose="020B0604020202020204" pitchFamily="34" charset="0"/>
              </a:rPr>
              <a:t>Validation summary of CD151 selective Ab clones derived from NGS enrichment ranking analysis. The antibody sequences were synthesized as Fab protein and assayed for cellular binding on HEK293T-CD151+ cells via flow-cytometry. In-situ validation result “Pass” = fluorescence signal 3-fold or greater than background (HEK293T-CD151- cells).</a:t>
            </a:r>
          </a:p>
        </p:txBody>
      </p:sp>
    </p:spTree>
    <p:extLst>
      <p:ext uri="{BB962C8B-B14F-4D97-AF65-F5344CB8AC3E}">
        <p14:creationId xmlns:p14="http://schemas.microsoft.com/office/powerpoint/2010/main" val="588616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265048" y="1673649"/>
            <a:ext cx="2628571" cy="3114286"/>
            <a:chOff x="1265048" y="2283249"/>
            <a:chExt cx="2628571" cy="3114286"/>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048" y="2283249"/>
              <a:ext cx="2628571" cy="3114286"/>
            </a:xfrm>
            <a:prstGeom prst="rect">
              <a:avLst/>
            </a:prstGeom>
          </p:spPr>
        </p:pic>
        <p:sp>
          <p:nvSpPr>
            <p:cNvPr id="21" name="TextBox 20"/>
            <p:cNvSpPr txBox="1"/>
            <p:nvPr/>
          </p:nvSpPr>
          <p:spPr>
            <a:xfrm>
              <a:off x="1265048" y="3908199"/>
              <a:ext cx="180000" cy="169277"/>
            </a:xfrm>
            <a:prstGeom prst="rect">
              <a:avLst/>
            </a:prstGeom>
            <a:noFill/>
          </p:spPr>
          <p:txBody>
            <a:bodyPr wrap="square" lIns="0" tIns="0" rIns="0" bIns="0" rtlCol="0">
              <a:spAutoFit/>
            </a:bodyPr>
            <a:lstStyle/>
            <a:p>
              <a:r>
                <a:rPr lang="en-US" sz="1100" b="1" i="1" dirty="0">
                  <a:latin typeface="Arial" panose="020B0604020202020204" pitchFamily="34" charset="0"/>
                  <a:cs typeface="Arial" panose="020B0604020202020204" pitchFamily="34" charset="0"/>
                </a:rPr>
                <a:t>H2</a:t>
              </a:r>
            </a:p>
          </p:txBody>
        </p:sp>
        <p:sp>
          <p:nvSpPr>
            <p:cNvPr id="22" name="TextBox 21"/>
            <p:cNvSpPr txBox="1"/>
            <p:nvPr/>
          </p:nvSpPr>
          <p:spPr>
            <a:xfrm>
              <a:off x="1548422" y="2734223"/>
              <a:ext cx="180000" cy="169277"/>
            </a:xfrm>
            <a:prstGeom prst="rect">
              <a:avLst/>
            </a:prstGeom>
            <a:noFill/>
          </p:spPr>
          <p:txBody>
            <a:bodyPr wrap="square" lIns="0" tIns="0" rIns="0" bIns="0" rtlCol="0">
              <a:spAutoFit/>
            </a:bodyPr>
            <a:lstStyle/>
            <a:p>
              <a:r>
                <a:rPr lang="en-US" sz="1100" b="1" i="1" dirty="0">
                  <a:latin typeface="Arial" panose="020B0604020202020204" pitchFamily="34" charset="0"/>
                  <a:cs typeface="Arial" panose="020B0604020202020204" pitchFamily="34" charset="0"/>
                </a:rPr>
                <a:t>H1</a:t>
              </a:r>
            </a:p>
          </p:txBody>
        </p:sp>
        <p:sp>
          <p:nvSpPr>
            <p:cNvPr id="23" name="TextBox 22"/>
            <p:cNvSpPr txBox="1"/>
            <p:nvPr/>
          </p:nvSpPr>
          <p:spPr>
            <a:xfrm>
              <a:off x="2444333" y="3895762"/>
              <a:ext cx="180000" cy="169277"/>
            </a:xfrm>
            <a:prstGeom prst="rect">
              <a:avLst/>
            </a:prstGeom>
            <a:noFill/>
          </p:spPr>
          <p:txBody>
            <a:bodyPr wrap="square" lIns="0" tIns="0" rIns="0" bIns="0" rtlCol="0">
              <a:spAutoFit/>
            </a:bodyPr>
            <a:lstStyle/>
            <a:p>
              <a:r>
                <a:rPr lang="en-US" sz="1100" b="1" i="1" dirty="0">
                  <a:latin typeface="Arial" panose="020B0604020202020204" pitchFamily="34" charset="0"/>
                  <a:cs typeface="Arial" panose="020B0604020202020204" pitchFamily="34" charset="0"/>
                </a:rPr>
                <a:t>H3</a:t>
              </a:r>
            </a:p>
          </p:txBody>
        </p:sp>
        <p:sp>
          <p:nvSpPr>
            <p:cNvPr id="24" name="TextBox 23"/>
            <p:cNvSpPr txBox="1"/>
            <p:nvPr/>
          </p:nvSpPr>
          <p:spPr>
            <a:xfrm>
              <a:off x="2152478" y="2518103"/>
              <a:ext cx="180000" cy="169277"/>
            </a:xfrm>
            <a:prstGeom prst="rect">
              <a:avLst/>
            </a:prstGeom>
            <a:noFill/>
          </p:spPr>
          <p:txBody>
            <a:bodyPr wrap="square" lIns="0" tIns="0" rIns="0" bIns="0" rtlCol="0">
              <a:spAutoFit/>
            </a:bodyPr>
            <a:lstStyle/>
            <a:p>
              <a:r>
                <a:rPr lang="en-US" sz="1100" b="1" i="1" dirty="0">
                  <a:latin typeface="Arial" panose="020B0604020202020204" pitchFamily="34" charset="0"/>
                  <a:cs typeface="Arial" panose="020B0604020202020204" pitchFamily="34" charset="0"/>
                </a:rPr>
                <a:t>L3</a:t>
              </a:r>
            </a:p>
          </p:txBody>
        </p:sp>
        <p:sp>
          <p:nvSpPr>
            <p:cNvPr id="25" name="TextBox 24"/>
            <p:cNvSpPr txBox="1"/>
            <p:nvPr/>
          </p:nvSpPr>
          <p:spPr>
            <a:xfrm>
              <a:off x="3155469" y="2283249"/>
              <a:ext cx="180000" cy="169277"/>
            </a:xfrm>
            <a:prstGeom prst="rect">
              <a:avLst/>
            </a:prstGeom>
            <a:noFill/>
          </p:spPr>
          <p:txBody>
            <a:bodyPr wrap="square" lIns="0" tIns="0" rIns="0" bIns="0" rtlCol="0">
              <a:spAutoFit/>
            </a:bodyPr>
            <a:lstStyle/>
            <a:p>
              <a:r>
                <a:rPr lang="en-US" sz="1100" b="1" i="1" dirty="0">
                  <a:latin typeface="Arial" panose="020B0604020202020204" pitchFamily="34" charset="0"/>
                  <a:cs typeface="Arial" panose="020B0604020202020204" pitchFamily="34" charset="0"/>
                </a:rPr>
                <a:t>L1</a:t>
              </a:r>
            </a:p>
          </p:txBody>
        </p:sp>
        <p:sp>
          <p:nvSpPr>
            <p:cNvPr id="26" name="TextBox 25"/>
            <p:cNvSpPr txBox="1"/>
            <p:nvPr/>
          </p:nvSpPr>
          <p:spPr>
            <a:xfrm>
              <a:off x="3713619" y="3204681"/>
              <a:ext cx="180000" cy="169277"/>
            </a:xfrm>
            <a:prstGeom prst="rect">
              <a:avLst/>
            </a:prstGeom>
            <a:noFill/>
          </p:spPr>
          <p:txBody>
            <a:bodyPr wrap="square" lIns="0" tIns="0" rIns="0" bIns="0" rtlCol="0">
              <a:spAutoFit/>
            </a:bodyPr>
            <a:lstStyle/>
            <a:p>
              <a:r>
                <a:rPr lang="en-US" sz="1100" b="1" i="1" dirty="0">
                  <a:latin typeface="Arial" panose="020B0604020202020204" pitchFamily="34" charset="0"/>
                  <a:cs typeface="Arial" panose="020B0604020202020204" pitchFamily="34" charset="0"/>
                </a:rPr>
                <a:t>L2</a:t>
              </a:r>
            </a:p>
          </p:txBody>
        </p:sp>
      </p:grpSp>
      <p:graphicFrame>
        <p:nvGraphicFramePr>
          <p:cNvPr id="2" name="Table 1"/>
          <p:cNvGraphicFramePr>
            <a:graphicFrameLocks noGrp="1"/>
          </p:cNvGraphicFramePr>
          <p:nvPr>
            <p:extLst>
              <p:ext uri="{D42A27DB-BD31-4B8C-83A1-F6EECF244321}">
                <p14:modId xmlns:p14="http://schemas.microsoft.com/office/powerpoint/2010/main" val="4166748670"/>
              </p:ext>
            </p:extLst>
          </p:nvPr>
        </p:nvGraphicFramePr>
        <p:xfrm>
          <a:off x="83899" y="415396"/>
          <a:ext cx="5040000" cy="1080000"/>
        </p:xfrm>
        <a:graphic>
          <a:graphicData uri="http://schemas.openxmlformats.org/drawingml/2006/table">
            <a:tbl>
              <a:tblPr>
                <a:effectLst>
                  <a:outerShdw blurRad="50800" dist="38100" dir="2700000" algn="tl" rotWithShape="0">
                    <a:prstClr val="black">
                      <a:alpha val="40000"/>
                    </a:prstClr>
                  </a:outerShdw>
                </a:effectLst>
              </a:tblPr>
              <a:tblGrid>
                <a:gridCol w="540000">
                  <a:extLst>
                    <a:ext uri="{9D8B030D-6E8A-4147-A177-3AD203B41FA5}">
                      <a16:colId xmlns:a16="http://schemas.microsoft.com/office/drawing/2014/main" val="20000"/>
                    </a:ext>
                  </a:extLst>
                </a:gridCol>
                <a:gridCol w="396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tblGrid>
              <a:tr h="216000">
                <a:tc>
                  <a:txBody>
                    <a:bodyPr/>
                    <a:lstStyle/>
                    <a:p>
                      <a:pPr algn="ctr" fontAlgn="b"/>
                      <a:r>
                        <a:rPr lang="en-US" sz="1100" b="1" i="0" u="sng" strike="noStrike" dirty="0">
                          <a:solidFill>
                            <a:srgbClr val="000000"/>
                          </a:solidFill>
                          <a:effectLst/>
                          <a:latin typeface="Arial Narrow" panose="020B0606020202030204" pitchFamily="34" charset="0"/>
                        </a:rPr>
                        <a:t>Name</a:t>
                      </a:r>
                    </a:p>
                  </a:txBody>
                  <a:tcPr marL="16934" marR="16934" marT="16934" marB="0" anchor="ctr">
                    <a:lnL>
                      <a:noFill/>
                    </a:lnL>
                    <a:lnR>
                      <a:noFill/>
                    </a:lnR>
                    <a:lnT>
                      <a:noFill/>
                    </a:lnT>
                    <a:lnB>
                      <a:noFill/>
                    </a:lnB>
                    <a:noFill/>
                  </a:tcPr>
                </a:tc>
                <a:tc>
                  <a:txBody>
                    <a:bodyPr/>
                    <a:lstStyle/>
                    <a:p>
                      <a:pPr algn="l" fontAlgn="b"/>
                      <a:r>
                        <a:rPr lang="en-US" sz="1100" b="1" i="0" u="sng" strike="noStrike" dirty="0">
                          <a:solidFill>
                            <a:srgbClr val="000000"/>
                          </a:solidFill>
                          <a:effectLst/>
                          <a:latin typeface="Arial Narrow" panose="020B0606020202030204" pitchFamily="34" charset="0"/>
                        </a:rPr>
                        <a:t>Library-F Parental CDR NA Sequences</a:t>
                      </a:r>
                    </a:p>
                  </a:txBody>
                  <a:tcPr marL="16934" marR="16934" marT="16934" marB="0" anchor="ctr">
                    <a:lnL>
                      <a:noFill/>
                    </a:lnL>
                    <a:lnR>
                      <a:noFill/>
                    </a:lnR>
                    <a:lnT>
                      <a:noFill/>
                    </a:lnT>
                    <a:lnB>
                      <a:noFill/>
                    </a:lnB>
                    <a:noFill/>
                  </a:tcPr>
                </a:tc>
                <a:tc>
                  <a:txBody>
                    <a:bodyPr/>
                    <a:lstStyle/>
                    <a:p>
                      <a:pPr algn="ctr" fontAlgn="b"/>
                      <a:r>
                        <a:rPr lang="en-US" sz="1100" b="1" i="0" u="sng" strike="noStrike" dirty="0">
                          <a:solidFill>
                            <a:srgbClr val="000000"/>
                          </a:solidFill>
                          <a:effectLst/>
                          <a:latin typeface="Arial Narrow" panose="020B0606020202030204" pitchFamily="34" charset="0"/>
                        </a:rPr>
                        <a:t>Length</a:t>
                      </a:r>
                    </a:p>
                  </a:txBody>
                  <a:tcPr marL="16934" marR="16934" marT="16934" marB="0" anchor="ctr">
                    <a:lnL>
                      <a:noFill/>
                    </a:lnL>
                    <a:lnR>
                      <a:noFill/>
                    </a:lnR>
                    <a:lnT>
                      <a:noFill/>
                    </a:lnT>
                    <a:lnB>
                      <a:noFill/>
                    </a:lnB>
                    <a:noFill/>
                  </a:tcPr>
                </a:tc>
                <a:extLst>
                  <a:ext uri="{0D108BD9-81ED-4DB2-BD59-A6C34878D82A}">
                    <a16:rowId xmlns:a16="http://schemas.microsoft.com/office/drawing/2014/main" val="10000"/>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L3</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 </a:t>
                      </a:r>
                      <a:r>
                        <a:rPr lang="en-US" sz="1100" b="1" i="0" u="none" strike="noStrike" dirty="0">
                          <a:solidFill>
                            <a:srgbClr val="000000"/>
                          </a:solidFill>
                          <a:effectLst/>
                          <a:latin typeface="Arial Narrow" panose="020B0606020202030204" pitchFamily="34" charset="0"/>
                        </a:rPr>
                        <a:t>TCTTCTTATTCTCTGATC</a:t>
                      </a:r>
                      <a:r>
                        <a:rPr lang="en-US" sz="1100" b="0" i="0" u="none" strike="noStrike" dirty="0">
                          <a:solidFill>
                            <a:srgbClr val="000000"/>
                          </a:solidFill>
                          <a:effectLst/>
                          <a:latin typeface="Arial Narrow" panose="020B0606020202030204" pitchFamily="34" charset="0"/>
                        </a:rPr>
                        <a:t> -3′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18</a:t>
                      </a:r>
                    </a:p>
                  </a:txBody>
                  <a:tcPr marL="16934" marR="16934" marT="16934" marB="0" anchor="ctr">
                    <a:lnL>
                      <a:noFill/>
                    </a:lnL>
                    <a:lnR>
                      <a:noFill/>
                    </a:lnR>
                    <a:lnT>
                      <a:noFill/>
                    </a:lnT>
                    <a:lnB>
                      <a:noFill/>
                    </a:lnB>
                    <a:noFill/>
                  </a:tcPr>
                </a:tc>
                <a:extLst>
                  <a:ext uri="{0D108BD9-81ED-4DB2-BD59-A6C34878D82A}">
                    <a16:rowId xmlns:a16="http://schemas.microsoft.com/office/drawing/2014/main" val="10001"/>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H1</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 </a:t>
                      </a:r>
                      <a:r>
                        <a:rPr lang="en-US" sz="1100" b="1" i="0" u="none" strike="noStrike" dirty="0">
                          <a:solidFill>
                            <a:srgbClr val="000000"/>
                          </a:solidFill>
                          <a:effectLst/>
                          <a:latin typeface="Arial Narrow" panose="020B0606020202030204" pitchFamily="34" charset="0"/>
                        </a:rPr>
                        <a:t>TTTTCTTCTTCTTCTATA</a:t>
                      </a:r>
                      <a:r>
                        <a:rPr lang="en-US" sz="1100" b="0" i="0" u="none" strike="noStrike" dirty="0">
                          <a:solidFill>
                            <a:srgbClr val="000000"/>
                          </a:solidFill>
                          <a:effectLst/>
                          <a:latin typeface="Arial Narrow" panose="020B0606020202030204" pitchFamily="34" charset="0"/>
                        </a:rPr>
                        <a:t> -3′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18</a:t>
                      </a:r>
                    </a:p>
                  </a:txBody>
                  <a:tcPr marL="16934" marR="16934" marT="16934" marB="0" anchor="ctr">
                    <a:lnL>
                      <a:noFill/>
                    </a:lnL>
                    <a:lnR>
                      <a:noFill/>
                    </a:lnR>
                    <a:lnT>
                      <a:noFill/>
                    </a:lnT>
                    <a:lnB>
                      <a:noFill/>
                    </a:lnB>
                    <a:noFill/>
                  </a:tcPr>
                </a:tc>
                <a:extLst>
                  <a:ext uri="{0D108BD9-81ED-4DB2-BD59-A6C34878D82A}">
                    <a16:rowId xmlns:a16="http://schemas.microsoft.com/office/drawing/2014/main" val="10002"/>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H2</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 </a:t>
                      </a:r>
                      <a:r>
                        <a:rPr lang="en-US" sz="1100" b="1" i="0" u="none" strike="noStrike" dirty="0">
                          <a:solidFill>
                            <a:srgbClr val="000000"/>
                          </a:solidFill>
                          <a:effectLst/>
                          <a:latin typeface="Arial Narrow" panose="020B0606020202030204" pitchFamily="34" charset="0"/>
                        </a:rPr>
                        <a:t>TCTATTTCTTCTTCTTATGGCTATACTTAT </a:t>
                      </a:r>
                      <a:r>
                        <a:rPr lang="en-US" sz="1100" b="0" i="0" u="none" strike="noStrike" dirty="0">
                          <a:solidFill>
                            <a:srgbClr val="000000"/>
                          </a:solidFill>
                          <a:effectLst/>
                          <a:latin typeface="Arial Narrow" panose="020B0606020202030204" pitchFamily="34" charset="0"/>
                        </a:rPr>
                        <a:t>-3′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30</a:t>
                      </a:r>
                    </a:p>
                  </a:txBody>
                  <a:tcPr marL="16934" marR="16934" marT="16934" marB="0" anchor="ctr">
                    <a:lnL>
                      <a:noFill/>
                    </a:lnL>
                    <a:lnR>
                      <a:noFill/>
                    </a:lnR>
                    <a:lnT>
                      <a:noFill/>
                    </a:lnT>
                    <a:lnB>
                      <a:noFill/>
                    </a:lnB>
                    <a:noFill/>
                  </a:tcPr>
                </a:tc>
                <a:extLst>
                  <a:ext uri="{0D108BD9-81ED-4DB2-BD59-A6C34878D82A}">
                    <a16:rowId xmlns:a16="http://schemas.microsoft.com/office/drawing/2014/main" val="10003"/>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H3</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 </a:t>
                      </a:r>
                      <a:r>
                        <a:rPr lang="en-US" sz="1100" b="1" i="0" u="none" strike="noStrike" dirty="0">
                          <a:solidFill>
                            <a:srgbClr val="000000"/>
                          </a:solidFill>
                          <a:effectLst/>
                          <a:latin typeface="Arial Narrow" panose="020B0606020202030204" pitchFamily="34" charset="0"/>
                        </a:rPr>
                        <a:t>ACTGTTCGTGGATCCAAAAAACCGTACTTCTCTGGTTGGGCTATG </a:t>
                      </a:r>
                      <a:r>
                        <a:rPr lang="en-US" sz="1100" b="0" i="0" u="none" strike="noStrike" dirty="0">
                          <a:solidFill>
                            <a:srgbClr val="000000"/>
                          </a:solidFill>
                          <a:effectLst/>
                          <a:latin typeface="Arial Narrow" panose="020B0606020202030204" pitchFamily="34" charset="0"/>
                        </a:rPr>
                        <a:t>-3′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45</a:t>
                      </a:r>
                    </a:p>
                  </a:txBody>
                  <a:tcPr marL="16934" marR="16934" marT="16934" marB="0" anchor="ctr">
                    <a:lnL>
                      <a:noFill/>
                    </a:lnL>
                    <a:lnR>
                      <a:noFill/>
                    </a:lnR>
                    <a:lnT>
                      <a:noFill/>
                    </a:lnT>
                    <a:lnB>
                      <a:noFill/>
                    </a:lnB>
                    <a:noFill/>
                  </a:tcPr>
                </a:tc>
                <a:extLst>
                  <a:ext uri="{0D108BD9-81ED-4DB2-BD59-A6C34878D82A}">
                    <a16:rowId xmlns:a16="http://schemas.microsoft.com/office/drawing/2014/main" val="10004"/>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31490240"/>
              </p:ext>
            </p:extLst>
          </p:nvPr>
        </p:nvGraphicFramePr>
        <p:xfrm>
          <a:off x="5269311" y="415396"/>
          <a:ext cx="3780000" cy="1080000"/>
        </p:xfrm>
        <a:graphic>
          <a:graphicData uri="http://schemas.openxmlformats.org/drawingml/2006/table">
            <a:tbl>
              <a:tblPr>
                <a:effectLst>
                  <a:outerShdw blurRad="50800" dist="38100" dir="2700000" algn="tl" rotWithShape="0">
                    <a:prstClr val="black">
                      <a:alpha val="40000"/>
                    </a:prstClr>
                  </a:outerShdw>
                </a:effectLst>
              </a:tblPr>
              <a:tblGrid>
                <a:gridCol w="540000">
                  <a:extLst>
                    <a:ext uri="{9D8B030D-6E8A-4147-A177-3AD203B41FA5}">
                      <a16:colId xmlns:a16="http://schemas.microsoft.com/office/drawing/2014/main" val="20000"/>
                    </a:ext>
                  </a:extLst>
                </a:gridCol>
                <a:gridCol w="270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tblGrid>
              <a:tr h="216000">
                <a:tc>
                  <a:txBody>
                    <a:bodyPr/>
                    <a:lstStyle/>
                    <a:p>
                      <a:pPr algn="ctr" fontAlgn="b"/>
                      <a:r>
                        <a:rPr lang="en-US" sz="1100" b="1" i="0" u="sng" strike="noStrike" dirty="0">
                          <a:solidFill>
                            <a:srgbClr val="000000"/>
                          </a:solidFill>
                          <a:effectLst/>
                          <a:latin typeface="Arial Narrow" panose="020B0606020202030204" pitchFamily="34" charset="0"/>
                        </a:rPr>
                        <a:t>Name</a:t>
                      </a:r>
                    </a:p>
                  </a:txBody>
                  <a:tcPr marL="16934" marR="16934" marT="16934" marB="0" anchor="ctr">
                    <a:lnL>
                      <a:noFill/>
                    </a:lnL>
                    <a:lnR>
                      <a:noFill/>
                    </a:lnR>
                    <a:lnT>
                      <a:noFill/>
                    </a:lnT>
                    <a:lnB>
                      <a:noFill/>
                    </a:lnB>
                    <a:noFill/>
                  </a:tcPr>
                </a:tc>
                <a:tc>
                  <a:txBody>
                    <a:bodyPr/>
                    <a:lstStyle/>
                    <a:p>
                      <a:pPr algn="l" fontAlgn="b"/>
                      <a:r>
                        <a:rPr lang="en-US" sz="1100" b="1" i="0" u="sng" strike="noStrike" dirty="0">
                          <a:solidFill>
                            <a:srgbClr val="000000"/>
                          </a:solidFill>
                          <a:effectLst/>
                          <a:latin typeface="Arial Narrow" panose="020B0606020202030204" pitchFamily="34" charset="0"/>
                        </a:rPr>
                        <a:t>Library-F Variable CDR NA Sequences</a:t>
                      </a:r>
                    </a:p>
                  </a:txBody>
                  <a:tcPr marL="16934" marR="16934" marT="16934" marB="0" anchor="ctr">
                    <a:lnL>
                      <a:noFill/>
                    </a:lnL>
                    <a:lnR>
                      <a:noFill/>
                    </a:lnR>
                    <a:lnT>
                      <a:noFill/>
                    </a:lnT>
                    <a:lnB>
                      <a:noFill/>
                    </a:lnB>
                    <a:noFill/>
                  </a:tcPr>
                </a:tc>
                <a:tc>
                  <a:txBody>
                    <a:bodyPr/>
                    <a:lstStyle/>
                    <a:p>
                      <a:pPr algn="ctr" fontAlgn="b"/>
                      <a:r>
                        <a:rPr lang="en-US" sz="1100" b="1" i="0" u="sng" strike="noStrike" dirty="0">
                          <a:solidFill>
                            <a:srgbClr val="000000"/>
                          </a:solidFill>
                          <a:effectLst/>
                          <a:latin typeface="Arial Narrow" panose="020B0606020202030204" pitchFamily="34" charset="0"/>
                        </a:rPr>
                        <a:t>Length</a:t>
                      </a:r>
                    </a:p>
                  </a:txBody>
                  <a:tcPr marL="16934" marR="16934" marT="16934" marB="0" anchor="ctr">
                    <a:lnL>
                      <a:noFill/>
                    </a:lnL>
                    <a:lnR>
                      <a:noFill/>
                    </a:lnR>
                    <a:lnT>
                      <a:noFill/>
                    </a:lnT>
                    <a:lnB>
                      <a:noFill/>
                    </a:lnB>
                    <a:noFill/>
                  </a:tcPr>
                </a:tc>
                <a:extLst>
                  <a:ext uri="{0D108BD9-81ED-4DB2-BD59-A6C34878D82A}">
                    <a16:rowId xmlns:a16="http://schemas.microsoft.com/office/drawing/2014/main" val="10000"/>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L3</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 </a:t>
                      </a:r>
                      <a:r>
                        <a:rPr lang="en-US" sz="1100" b="1" i="0" u="none" strike="noStrike" dirty="0">
                          <a:solidFill>
                            <a:srgbClr val="000000"/>
                          </a:solidFill>
                          <a:effectLst/>
                          <a:latin typeface="Arial Narrow" panose="020B0606020202030204" pitchFamily="34" charset="0"/>
                        </a:rPr>
                        <a:t>X(3-7)CYGWTC</a:t>
                      </a:r>
                      <a:r>
                        <a:rPr lang="en-US" sz="1100" b="0" i="0" u="none" strike="noStrike" dirty="0">
                          <a:solidFill>
                            <a:srgbClr val="000000"/>
                          </a:solidFill>
                          <a:effectLst/>
                          <a:latin typeface="Arial Narrow" panose="020B0606020202030204" pitchFamily="34" charset="0"/>
                        </a:rPr>
                        <a:t> -3′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15 - 27</a:t>
                      </a:r>
                    </a:p>
                  </a:txBody>
                  <a:tcPr marL="16934" marR="16934" marT="16934" marB="0" anchor="ctr">
                    <a:lnL>
                      <a:noFill/>
                    </a:lnL>
                    <a:lnR>
                      <a:noFill/>
                    </a:lnR>
                    <a:lnT>
                      <a:noFill/>
                    </a:lnT>
                    <a:lnB>
                      <a:noFill/>
                    </a:lnB>
                    <a:noFill/>
                  </a:tcPr>
                </a:tc>
                <a:extLst>
                  <a:ext uri="{0D108BD9-81ED-4DB2-BD59-A6C34878D82A}">
                    <a16:rowId xmlns:a16="http://schemas.microsoft.com/office/drawing/2014/main" val="10001"/>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H1</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 </a:t>
                      </a:r>
                      <a:r>
                        <a:rPr lang="en-US" sz="1100" b="1" i="0" u="none" strike="noStrike" dirty="0">
                          <a:solidFill>
                            <a:srgbClr val="000000"/>
                          </a:solidFill>
                          <a:effectLst/>
                          <a:latin typeface="Arial Narrow" panose="020B0606020202030204" pitchFamily="34" charset="0"/>
                        </a:rPr>
                        <a:t>MTCTMTTMTTMTTMTATS</a:t>
                      </a:r>
                      <a:r>
                        <a:rPr lang="en-US" sz="1100" b="0" i="0" u="none" strike="noStrike" dirty="0">
                          <a:solidFill>
                            <a:srgbClr val="000000"/>
                          </a:solidFill>
                          <a:effectLst/>
                          <a:latin typeface="Arial Narrow" panose="020B0606020202030204" pitchFamily="34" charset="0"/>
                        </a:rPr>
                        <a:t> -3′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18</a:t>
                      </a:r>
                    </a:p>
                  </a:txBody>
                  <a:tcPr marL="16934" marR="16934" marT="16934" marB="0" anchor="ctr">
                    <a:lnL>
                      <a:noFill/>
                    </a:lnL>
                    <a:lnR>
                      <a:noFill/>
                    </a:lnR>
                    <a:lnT>
                      <a:noFill/>
                    </a:lnT>
                    <a:lnB>
                      <a:noFill/>
                    </a:lnB>
                    <a:noFill/>
                  </a:tcPr>
                </a:tc>
                <a:extLst>
                  <a:ext uri="{0D108BD9-81ED-4DB2-BD59-A6C34878D82A}">
                    <a16:rowId xmlns:a16="http://schemas.microsoft.com/office/drawing/2014/main" val="10002"/>
                  </a:ext>
                </a:extLst>
              </a:tr>
              <a:tr h="216000">
                <a:tc>
                  <a:txBody>
                    <a:bodyPr/>
                    <a:lstStyle/>
                    <a:p>
                      <a:pPr algn="ctr" fontAlgn="b"/>
                      <a:r>
                        <a:rPr lang="en-US" sz="1100" b="0" i="0" u="none" strike="noStrike">
                          <a:solidFill>
                            <a:srgbClr val="FF0000"/>
                          </a:solidFill>
                          <a:effectLst/>
                          <a:latin typeface="Arial Narrow" panose="020B0606020202030204" pitchFamily="34" charset="0"/>
                        </a:rPr>
                        <a:t>H2</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a:t>
                      </a:r>
                      <a:r>
                        <a:rPr lang="en-US" sz="1100" b="1" i="0" u="none" strike="noStrike" dirty="0">
                          <a:solidFill>
                            <a:srgbClr val="000000"/>
                          </a:solidFill>
                          <a:effectLst/>
                          <a:latin typeface="Arial Narrow" panose="020B0606020202030204" pitchFamily="34" charset="0"/>
                        </a:rPr>
                        <a:t> TMTATTTMTYCTTMTTMTRGCTMTACTTMT </a:t>
                      </a:r>
                      <a:r>
                        <a:rPr lang="en-US" sz="1100" b="0" i="0" u="none" strike="noStrike" dirty="0">
                          <a:solidFill>
                            <a:srgbClr val="000000"/>
                          </a:solidFill>
                          <a:effectLst/>
                          <a:latin typeface="Arial Narrow" panose="020B0606020202030204" pitchFamily="34" charset="0"/>
                        </a:rPr>
                        <a:t>-3′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30</a:t>
                      </a:r>
                    </a:p>
                  </a:txBody>
                  <a:tcPr marL="16934" marR="16934" marT="16934" marB="0" anchor="ctr">
                    <a:lnL>
                      <a:noFill/>
                    </a:lnL>
                    <a:lnR>
                      <a:noFill/>
                    </a:lnR>
                    <a:lnT>
                      <a:noFill/>
                    </a:lnT>
                    <a:lnB>
                      <a:noFill/>
                    </a:lnB>
                    <a:noFill/>
                  </a:tcPr>
                </a:tc>
                <a:extLst>
                  <a:ext uri="{0D108BD9-81ED-4DB2-BD59-A6C34878D82A}">
                    <a16:rowId xmlns:a16="http://schemas.microsoft.com/office/drawing/2014/main" val="10003"/>
                  </a:ext>
                </a:extLst>
              </a:tr>
              <a:tr h="216000">
                <a:tc>
                  <a:txBody>
                    <a:bodyPr/>
                    <a:lstStyle/>
                    <a:p>
                      <a:pPr algn="ctr" fontAlgn="b"/>
                      <a:r>
                        <a:rPr lang="en-US" sz="1100" b="0" i="0" u="none" strike="noStrike" dirty="0">
                          <a:solidFill>
                            <a:srgbClr val="FF0000"/>
                          </a:solidFill>
                          <a:effectLst/>
                          <a:latin typeface="Arial Narrow" panose="020B0606020202030204" pitchFamily="34" charset="0"/>
                        </a:rPr>
                        <a:t>H3</a:t>
                      </a:r>
                    </a:p>
                  </a:txBody>
                  <a:tcPr marL="16934" marR="16934" marT="16934" marB="0" anchor="ctr">
                    <a:lnL>
                      <a:noFill/>
                    </a:lnL>
                    <a:lnR>
                      <a:noFill/>
                    </a:lnR>
                    <a:lnT>
                      <a:noFill/>
                    </a:lnT>
                    <a:lnB>
                      <a:noFill/>
                    </a:lnB>
                    <a:noFill/>
                  </a:tcPr>
                </a:tc>
                <a:tc>
                  <a:txBody>
                    <a:bodyPr/>
                    <a:lstStyle/>
                    <a:p>
                      <a:pPr algn="l" fontAlgn="b"/>
                      <a:r>
                        <a:rPr lang="en-US" sz="1100" b="0" i="0" u="none" strike="noStrike" dirty="0">
                          <a:solidFill>
                            <a:srgbClr val="000000"/>
                          </a:solidFill>
                          <a:effectLst/>
                          <a:latin typeface="Arial Narrow" panose="020B0606020202030204" pitchFamily="34" charset="0"/>
                        </a:rPr>
                        <a:t>5′-</a:t>
                      </a:r>
                      <a:r>
                        <a:rPr lang="en-US" sz="1100" b="1" i="0" u="none" strike="noStrike" dirty="0">
                          <a:solidFill>
                            <a:srgbClr val="000000"/>
                          </a:solidFill>
                          <a:effectLst/>
                          <a:latin typeface="Arial Narrow" panose="020B0606020202030204" pitchFamily="34" charset="0"/>
                        </a:rPr>
                        <a:t> X(1-17)GSTWTK </a:t>
                      </a:r>
                      <a:r>
                        <a:rPr lang="en-US" sz="1100" b="0" i="0" u="none" strike="noStrike" dirty="0">
                          <a:solidFill>
                            <a:srgbClr val="000000"/>
                          </a:solidFill>
                          <a:effectLst/>
                          <a:latin typeface="Arial Narrow" panose="020B0606020202030204" pitchFamily="34" charset="0"/>
                        </a:rPr>
                        <a:t>-3′</a:t>
                      </a:r>
                    </a:p>
                  </a:txBody>
                  <a:tcPr marL="16934" marR="16934" marT="16934" marB="0" anchor="ctr">
                    <a:lnL>
                      <a:noFill/>
                    </a:lnL>
                    <a:lnR>
                      <a:noFill/>
                    </a:lnR>
                    <a:lnT>
                      <a:noFill/>
                    </a:lnT>
                    <a:lnB>
                      <a:noFill/>
                    </a:lnB>
                    <a:noFill/>
                  </a:tcPr>
                </a:tc>
                <a:tc>
                  <a:txBody>
                    <a:bodyPr/>
                    <a:lstStyle/>
                    <a:p>
                      <a:pPr algn="ctr" fontAlgn="b"/>
                      <a:r>
                        <a:rPr lang="en-US" sz="1100" b="0" i="0" u="none" strike="noStrike" dirty="0">
                          <a:solidFill>
                            <a:srgbClr val="000000"/>
                          </a:solidFill>
                          <a:effectLst/>
                          <a:latin typeface="Arial Narrow" panose="020B0606020202030204" pitchFamily="34" charset="0"/>
                        </a:rPr>
                        <a:t>9 - 57</a:t>
                      </a:r>
                    </a:p>
                  </a:txBody>
                  <a:tcPr marL="16934" marR="16934" marT="16934" marB="0" anchor="ctr">
                    <a:lnL>
                      <a:noFill/>
                    </a:lnL>
                    <a:lnR>
                      <a:noFill/>
                    </a:lnR>
                    <a:lnT>
                      <a:noFill/>
                    </a:lnT>
                    <a:lnB>
                      <a:noFill/>
                    </a:lnB>
                    <a:noFill/>
                  </a:tcPr>
                </a:tc>
                <a:extLst>
                  <a:ext uri="{0D108BD9-81ED-4DB2-BD59-A6C34878D82A}">
                    <a16:rowId xmlns:a16="http://schemas.microsoft.com/office/drawing/2014/main" val="10004"/>
                  </a:ext>
                </a:extLst>
              </a:tr>
            </a:tbl>
          </a:graphicData>
        </a:graphic>
      </p:graphicFrame>
      <p:sp>
        <p:nvSpPr>
          <p:cNvPr id="4" name="TextBox 3"/>
          <p:cNvSpPr txBox="1"/>
          <p:nvPr/>
        </p:nvSpPr>
        <p:spPr>
          <a:xfrm>
            <a:off x="83899" y="129652"/>
            <a:ext cx="147476" cy="246221"/>
          </a:xfrm>
          <a:prstGeom prst="rect">
            <a:avLst/>
          </a:prstGeom>
          <a:noFill/>
        </p:spPr>
        <p:txBody>
          <a:bodyPr wrap="none" lIns="0" tIns="0" rIns="0" bIns="0" rtlCol="0">
            <a:spAutoFit/>
          </a:bodyPr>
          <a:lstStyle/>
          <a:p>
            <a:r>
              <a:rPr lang="en-CA" sz="1600" b="1" dirty="0">
                <a:latin typeface="Helvetica" charset="0"/>
                <a:ea typeface="Helvetica" charset="0"/>
                <a:cs typeface="Helvetica" charset="0"/>
              </a:rPr>
              <a:t>A</a:t>
            </a:r>
          </a:p>
        </p:txBody>
      </p:sp>
      <p:sp>
        <p:nvSpPr>
          <p:cNvPr id="5" name="TextBox 4"/>
          <p:cNvSpPr txBox="1"/>
          <p:nvPr/>
        </p:nvSpPr>
        <p:spPr>
          <a:xfrm>
            <a:off x="5269311" y="129652"/>
            <a:ext cx="147476" cy="246221"/>
          </a:xfrm>
          <a:prstGeom prst="rect">
            <a:avLst/>
          </a:prstGeom>
          <a:noFill/>
        </p:spPr>
        <p:txBody>
          <a:bodyPr wrap="none" lIns="0" tIns="0" rIns="0" bIns="0" rtlCol="0">
            <a:spAutoFit/>
          </a:bodyPr>
          <a:lstStyle/>
          <a:p>
            <a:r>
              <a:rPr lang="en-CA" sz="1600" b="1" dirty="0">
                <a:latin typeface="Helvetica" charset="0"/>
                <a:ea typeface="Helvetica" charset="0"/>
                <a:cs typeface="Helvetica" charset="0"/>
              </a:rPr>
              <a:t>B</a:t>
            </a:r>
          </a:p>
        </p:txBody>
      </p:sp>
      <p:sp>
        <p:nvSpPr>
          <p:cNvPr id="6" name="TextBox 5"/>
          <p:cNvSpPr txBox="1"/>
          <p:nvPr/>
        </p:nvSpPr>
        <p:spPr>
          <a:xfrm>
            <a:off x="72000" y="4880350"/>
            <a:ext cx="9000000" cy="1785104"/>
          </a:xfrm>
          <a:prstGeom prst="rect">
            <a:avLst/>
          </a:prstGeom>
          <a:noFill/>
        </p:spPr>
        <p:txBody>
          <a:bodyPr wrap="square" rtlCol="0">
            <a:spAutoFit/>
          </a:bodyPr>
          <a:lstStyle/>
          <a:p>
            <a:pPr lvl="0" algn="just" defTabSz="914400">
              <a:defRPr/>
            </a:pPr>
            <a:r>
              <a:rPr lang="en-CA" sz="1000" b="1" dirty="0">
                <a:latin typeface="Arial" panose="020B0604020202020204" pitchFamily="34" charset="0"/>
                <a:cs typeface="Arial" panose="020B0604020202020204" pitchFamily="34" charset="0"/>
              </a:rPr>
              <a:t>Figure S1. Library F CDR sequences.</a:t>
            </a:r>
            <a:r>
              <a:rPr lang="en-CA" sz="1000" dirty="0">
                <a:latin typeface="Arial" panose="020B0604020202020204" pitchFamily="34" charset="0"/>
                <a:cs typeface="Arial" panose="020B0604020202020204" pitchFamily="34" charset="0"/>
              </a:rPr>
              <a:t> </a:t>
            </a:r>
            <a:r>
              <a:rPr lang="en-CA" sz="1000" b="1" dirty="0">
                <a:latin typeface="Arial" panose="020B0604020202020204" pitchFamily="34" charset="0"/>
                <a:cs typeface="Arial" panose="020B0604020202020204" pitchFamily="34" charset="0"/>
              </a:rPr>
              <a:t>(A)</a:t>
            </a:r>
            <a:r>
              <a:rPr lang="en-CA" sz="1000" dirty="0">
                <a:latin typeface="Arial" panose="020B0604020202020204" pitchFamily="34" charset="0"/>
                <a:cs typeface="Arial" panose="020B0604020202020204" pitchFamily="34" charset="0"/>
              </a:rPr>
              <a:t> Nucleotide sequences are formatted according to IUPAC code, and showing the nucleotide composition of template (parental) CDR sequences utilized to construct library F. Among 3x1010 unique clones in Library F, diversity was incorporated in approximately 80% of the population in each CDR and the retention of template sequences in the remainders. </a:t>
            </a:r>
            <a:r>
              <a:rPr lang="en-CA" sz="1000" b="1" dirty="0">
                <a:latin typeface="Arial" panose="020B0604020202020204" pitchFamily="34" charset="0"/>
                <a:cs typeface="Arial" panose="020B0604020202020204" pitchFamily="34" charset="0"/>
              </a:rPr>
              <a:t>(B)</a:t>
            </a:r>
            <a:r>
              <a:rPr lang="en-CA" sz="1000" dirty="0">
                <a:latin typeface="Arial" panose="020B0604020202020204" pitchFamily="34" charset="0"/>
                <a:cs typeface="Arial" panose="020B0604020202020204" pitchFamily="34" charset="0"/>
              </a:rPr>
              <a:t> Composition of pattern (variable) nucleotide sequences in library F, where the pattern CDR sequences describe the composition and length diversity introduced to CDRs-H1, H2, H3 and L3 by allowing loop lengths that are found within these regions of natural antibodies. X(3-7) and X(1-17) indicates the insertion of 3 to 7 and 1 to 17 tri-nucleotides from a mixture designed to contain nine different amino acids of the following composition; 25% Tyr, 20% Ser, 20% Gly, 10% Ala, and 5% each of </a:t>
            </a:r>
            <a:r>
              <a:rPr lang="en-CA" sz="1000" dirty="0" err="1">
                <a:latin typeface="Arial" panose="020B0604020202020204" pitchFamily="34" charset="0"/>
                <a:cs typeface="Arial" panose="020B0604020202020204" pitchFamily="34" charset="0"/>
              </a:rPr>
              <a:t>Phe</a:t>
            </a:r>
            <a:r>
              <a:rPr lang="en-CA" sz="1000" dirty="0">
                <a:latin typeface="Arial" panose="020B0604020202020204" pitchFamily="34" charset="0"/>
                <a:cs typeface="Arial" panose="020B0604020202020204" pitchFamily="34" charset="0"/>
              </a:rPr>
              <a:t>, </a:t>
            </a:r>
            <a:r>
              <a:rPr lang="en-CA" sz="1000" dirty="0" err="1">
                <a:latin typeface="Arial" panose="020B0604020202020204" pitchFamily="34" charset="0"/>
                <a:cs typeface="Arial" panose="020B0604020202020204" pitchFamily="34" charset="0"/>
              </a:rPr>
              <a:t>Trp</a:t>
            </a:r>
            <a:r>
              <a:rPr lang="en-CA" sz="1000" dirty="0">
                <a:latin typeface="Arial" panose="020B0604020202020204" pitchFamily="34" charset="0"/>
                <a:cs typeface="Arial" panose="020B0604020202020204" pitchFamily="34" charset="0"/>
              </a:rPr>
              <a:t>, His, Pro and Val, all respectively. </a:t>
            </a:r>
            <a:r>
              <a:rPr lang="en-CA" sz="1000" b="1" dirty="0">
                <a:latin typeface="Arial" panose="020B0604020202020204" pitchFamily="34" charset="0"/>
                <a:cs typeface="Arial" panose="020B0604020202020204" pitchFamily="34" charset="0"/>
              </a:rPr>
              <a:t>(C)</a:t>
            </a:r>
            <a:r>
              <a:rPr lang="en-CA" sz="1000" dirty="0">
                <a:latin typeface="Arial" panose="020B0604020202020204" pitchFamily="34" charset="0"/>
                <a:cs typeface="Arial" panose="020B0604020202020204" pitchFamily="34" charset="0"/>
              </a:rPr>
              <a:t> Framework Structure of Fab region showing the CDR loops L1 and L2 (orange), L3 (black), H1 (green), H2 (red), and H3 (blue) as spheres. The figure was generated using PyMOL (http://www.pymol.org/) with crystal structure coordinates (Protein Data Bank entry 1MIM). </a:t>
            </a:r>
            <a:r>
              <a:rPr lang="en-CA" sz="1000" b="1" dirty="0">
                <a:latin typeface="Arial" panose="020B0604020202020204" pitchFamily="34" charset="0"/>
                <a:cs typeface="Arial" panose="020B0604020202020204" pitchFamily="34" charset="0"/>
              </a:rPr>
              <a:t>(D)</a:t>
            </a:r>
            <a:r>
              <a:rPr lang="en-CA" sz="1000" dirty="0">
                <a:latin typeface="Arial" panose="020B0604020202020204" pitchFamily="34" charset="0"/>
                <a:cs typeface="Arial" panose="020B0604020202020204" pitchFamily="34" charset="0"/>
              </a:rPr>
              <a:t> Description of the synthetic antibody library F CDR amino acid sequences, highlighting the CDR diversity by position (shaded in gray are fixed positions). Allowed amino acids are denoted by the single-letter code, where X denotes a mixture of nine amino acids (Y, S, G, A, F, W, H, P or V). The lengths of CDR-L3 and CDR-H3 may vary from 3–9 and 1–19 respectively and the residue numbering is according to the IMGT scheme.</a:t>
            </a:r>
            <a:endParaRPr lang="en-US" sz="1000" dirty="0">
              <a:latin typeface="Arial" panose="020B0604020202020204" pitchFamily="34" charset="0"/>
              <a:ea typeface="MS Mincho"/>
              <a:cs typeface="Arial" pitchFamily="34" charset="0"/>
            </a:endParaRPr>
          </a:p>
        </p:txBody>
      </p:sp>
      <p:graphicFrame>
        <p:nvGraphicFramePr>
          <p:cNvPr id="11" name="Table 10"/>
          <p:cNvGraphicFramePr>
            <a:graphicFrameLocks noGrp="1" noChangeAspect="1"/>
          </p:cNvGraphicFramePr>
          <p:nvPr>
            <p:extLst>
              <p:ext uri="{D42A27DB-BD31-4B8C-83A1-F6EECF244321}">
                <p14:modId xmlns:p14="http://schemas.microsoft.com/office/powerpoint/2010/main" val="3670420140"/>
              </p:ext>
            </p:extLst>
          </p:nvPr>
        </p:nvGraphicFramePr>
        <p:xfrm>
          <a:off x="5539601" y="4211935"/>
          <a:ext cx="2916000" cy="576000"/>
        </p:xfrm>
        <a:graphic>
          <a:graphicData uri="http://schemas.openxmlformats.org/drawingml/2006/table">
            <a:tbl>
              <a:tblPr/>
              <a:tblGrid>
                <a:gridCol w="324000">
                  <a:extLst>
                    <a:ext uri="{9D8B030D-6E8A-4147-A177-3AD203B41FA5}">
                      <a16:colId xmlns:a16="http://schemas.microsoft.com/office/drawing/2014/main" val="3689747746"/>
                    </a:ext>
                  </a:extLst>
                </a:gridCol>
                <a:gridCol w="324000">
                  <a:extLst>
                    <a:ext uri="{9D8B030D-6E8A-4147-A177-3AD203B41FA5}">
                      <a16:colId xmlns:a16="http://schemas.microsoft.com/office/drawing/2014/main" val="702171541"/>
                    </a:ext>
                  </a:extLst>
                </a:gridCol>
                <a:gridCol w="324000">
                  <a:extLst>
                    <a:ext uri="{9D8B030D-6E8A-4147-A177-3AD203B41FA5}">
                      <a16:colId xmlns:a16="http://schemas.microsoft.com/office/drawing/2014/main" val="874318507"/>
                    </a:ext>
                  </a:extLst>
                </a:gridCol>
                <a:gridCol w="324000">
                  <a:extLst>
                    <a:ext uri="{9D8B030D-6E8A-4147-A177-3AD203B41FA5}">
                      <a16:colId xmlns:a16="http://schemas.microsoft.com/office/drawing/2014/main" val="2950969184"/>
                    </a:ext>
                  </a:extLst>
                </a:gridCol>
                <a:gridCol w="324000">
                  <a:extLst>
                    <a:ext uri="{9D8B030D-6E8A-4147-A177-3AD203B41FA5}">
                      <a16:colId xmlns:a16="http://schemas.microsoft.com/office/drawing/2014/main" val="646265561"/>
                    </a:ext>
                  </a:extLst>
                </a:gridCol>
                <a:gridCol w="324000">
                  <a:extLst>
                    <a:ext uri="{9D8B030D-6E8A-4147-A177-3AD203B41FA5}">
                      <a16:colId xmlns:a16="http://schemas.microsoft.com/office/drawing/2014/main" val="255944616"/>
                    </a:ext>
                  </a:extLst>
                </a:gridCol>
                <a:gridCol w="324000">
                  <a:extLst>
                    <a:ext uri="{9D8B030D-6E8A-4147-A177-3AD203B41FA5}">
                      <a16:colId xmlns:a16="http://schemas.microsoft.com/office/drawing/2014/main" val="2918367440"/>
                    </a:ext>
                  </a:extLst>
                </a:gridCol>
                <a:gridCol w="324000">
                  <a:extLst>
                    <a:ext uri="{9D8B030D-6E8A-4147-A177-3AD203B41FA5}">
                      <a16:colId xmlns:a16="http://schemas.microsoft.com/office/drawing/2014/main" val="3230000426"/>
                    </a:ext>
                  </a:extLst>
                </a:gridCol>
                <a:gridCol w="324000">
                  <a:extLst>
                    <a:ext uri="{9D8B030D-6E8A-4147-A177-3AD203B41FA5}">
                      <a16:colId xmlns:a16="http://schemas.microsoft.com/office/drawing/2014/main" val="311256314"/>
                    </a:ext>
                  </a:extLst>
                </a:gridCol>
              </a:tblGrid>
              <a:tr h="180000">
                <a:tc gridSpan="9">
                  <a:txBody>
                    <a:bodyPr/>
                    <a:lstStyle/>
                    <a:p>
                      <a:pPr algn="ctr" fontAlgn="ctr"/>
                      <a:r>
                        <a:rPr lang="en-US" sz="1100" b="1" i="0" u="none" strike="noStrike" dirty="0">
                          <a:solidFill>
                            <a:srgbClr val="0070C0"/>
                          </a:solidFill>
                          <a:effectLst/>
                          <a:latin typeface="Arial Narrow" panose="020B0606020202030204" pitchFamily="34" charset="0"/>
                        </a:rPr>
                        <a:t>CDR-H3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24576419"/>
                  </a:ext>
                </a:extLst>
              </a:tr>
              <a:tr h="216000">
                <a:tc>
                  <a:txBody>
                    <a:bodyPr/>
                    <a:lstStyle/>
                    <a:p>
                      <a:pPr algn="ctr" fontAlgn="b"/>
                      <a:r>
                        <a:rPr lang="en-US" sz="1100" b="1" i="0" u="none" strike="noStrike" dirty="0">
                          <a:solidFill>
                            <a:srgbClr val="0070C0"/>
                          </a:solidFill>
                          <a:effectLst/>
                          <a:latin typeface="Arial Narrow" panose="020B0606020202030204" pitchFamily="34" charset="0"/>
                        </a:rPr>
                        <a:t>107</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108</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109</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110</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111</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112</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113</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114</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70C0"/>
                          </a:solidFill>
                          <a:effectLst/>
                          <a:latin typeface="Arial Narrow" panose="020B0606020202030204" pitchFamily="34" charset="0"/>
                        </a:rPr>
                        <a:t>115</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19266534"/>
                  </a:ext>
                </a:extLst>
              </a:tr>
              <a:tr h="180000">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dirty="0">
                          <a:solidFill>
                            <a:srgbClr val="0070C0"/>
                          </a:solidFill>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dirty="0">
                          <a:solidFill>
                            <a:srgbClr val="0070C0"/>
                          </a:solidFill>
                          <a:effectLst/>
                          <a:latin typeface="Arial Narrow" panose="020B0606020202030204" pitchFamily="34" charset="0"/>
                        </a:rPr>
                        <a:t>AG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dirty="0">
                          <a:solidFill>
                            <a:srgbClr val="0070C0"/>
                          </a:solidFill>
                          <a:effectLst/>
                          <a:latin typeface="Arial Narrow" panose="020B0606020202030204" pitchFamily="34" charset="0"/>
                        </a:rPr>
                        <a:t>FILM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711943772"/>
                  </a:ext>
                </a:extLst>
              </a:tr>
            </a:tbl>
          </a:graphicData>
        </a:graphic>
      </p:graphicFrame>
      <p:graphicFrame>
        <p:nvGraphicFramePr>
          <p:cNvPr id="12" name="Table 11"/>
          <p:cNvGraphicFramePr>
            <a:graphicFrameLocks noGrp="1" noChangeAspect="1"/>
          </p:cNvGraphicFramePr>
          <p:nvPr>
            <p:extLst>
              <p:ext uri="{D42A27DB-BD31-4B8C-83A1-F6EECF244321}">
                <p14:modId xmlns:p14="http://schemas.microsoft.com/office/powerpoint/2010/main" val="2599209305"/>
              </p:ext>
            </p:extLst>
          </p:nvPr>
        </p:nvGraphicFramePr>
        <p:xfrm>
          <a:off x="5539601" y="3426274"/>
          <a:ext cx="3240000" cy="576000"/>
        </p:xfrm>
        <a:graphic>
          <a:graphicData uri="http://schemas.openxmlformats.org/drawingml/2006/table">
            <a:tbl>
              <a:tblPr/>
              <a:tblGrid>
                <a:gridCol w="324000">
                  <a:extLst>
                    <a:ext uri="{9D8B030D-6E8A-4147-A177-3AD203B41FA5}">
                      <a16:colId xmlns:a16="http://schemas.microsoft.com/office/drawing/2014/main" val="252420224"/>
                    </a:ext>
                  </a:extLst>
                </a:gridCol>
                <a:gridCol w="324000">
                  <a:extLst>
                    <a:ext uri="{9D8B030D-6E8A-4147-A177-3AD203B41FA5}">
                      <a16:colId xmlns:a16="http://schemas.microsoft.com/office/drawing/2014/main" val="2760135591"/>
                    </a:ext>
                  </a:extLst>
                </a:gridCol>
                <a:gridCol w="324000">
                  <a:extLst>
                    <a:ext uri="{9D8B030D-6E8A-4147-A177-3AD203B41FA5}">
                      <a16:colId xmlns:a16="http://schemas.microsoft.com/office/drawing/2014/main" val="2707958891"/>
                    </a:ext>
                  </a:extLst>
                </a:gridCol>
                <a:gridCol w="324000">
                  <a:extLst>
                    <a:ext uri="{9D8B030D-6E8A-4147-A177-3AD203B41FA5}">
                      <a16:colId xmlns:a16="http://schemas.microsoft.com/office/drawing/2014/main" val="1843245192"/>
                    </a:ext>
                  </a:extLst>
                </a:gridCol>
                <a:gridCol w="324000">
                  <a:extLst>
                    <a:ext uri="{9D8B030D-6E8A-4147-A177-3AD203B41FA5}">
                      <a16:colId xmlns:a16="http://schemas.microsoft.com/office/drawing/2014/main" val="914664064"/>
                    </a:ext>
                  </a:extLst>
                </a:gridCol>
                <a:gridCol w="324000">
                  <a:extLst>
                    <a:ext uri="{9D8B030D-6E8A-4147-A177-3AD203B41FA5}">
                      <a16:colId xmlns:a16="http://schemas.microsoft.com/office/drawing/2014/main" val="873289439"/>
                    </a:ext>
                  </a:extLst>
                </a:gridCol>
                <a:gridCol w="324000">
                  <a:extLst>
                    <a:ext uri="{9D8B030D-6E8A-4147-A177-3AD203B41FA5}">
                      <a16:colId xmlns:a16="http://schemas.microsoft.com/office/drawing/2014/main" val="271779815"/>
                    </a:ext>
                  </a:extLst>
                </a:gridCol>
                <a:gridCol w="324000">
                  <a:extLst>
                    <a:ext uri="{9D8B030D-6E8A-4147-A177-3AD203B41FA5}">
                      <a16:colId xmlns:a16="http://schemas.microsoft.com/office/drawing/2014/main" val="3129913241"/>
                    </a:ext>
                  </a:extLst>
                </a:gridCol>
                <a:gridCol w="324000">
                  <a:extLst>
                    <a:ext uri="{9D8B030D-6E8A-4147-A177-3AD203B41FA5}">
                      <a16:colId xmlns:a16="http://schemas.microsoft.com/office/drawing/2014/main" val="2271536002"/>
                    </a:ext>
                  </a:extLst>
                </a:gridCol>
                <a:gridCol w="324000">
                  <a:extLst>
                    <a:ext uri="{9D8B030D-6E8A-4147-A177-3AD203B41FA5}">
                      <a16:colId xmlns:a16="http://schemas.microsoft.com/office/drawing/2014/main" val="4091831670"/>
                    </a:ext>
                  </a:extLst>
                </a:gridCol>
              </a:tblGrid>
              <a:tr h="180000">
                <a:tc gridSpan="10">
                  <a:txBody>
                    <a:bodyPr/>
                    <a:lstStyle/>
                    <a:p>
                      <a:pPr algn="ctr" fontAlgn="ctr"/>
                      <a:r>
                        <a:rPr lang="en-US" sz="1100" b="1" i="0" u="none" strike="noStrike" dirty="0">
                          <a:solidFill>
                            <a:srgbClr val="FF0000"/>
                          </a:solidFill>
                          <a:effectLst/>
                          <a:latin typeface="Arial Narrow" panose="020B0606020202030204" pitchFamily="34" charset="0"/>
                        </a:rPr>
                        <a:t>CDR-H2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5338714"/>
                  </a:ext>
                </a:extLst>
              </a:tr>
              <a:tr h="216000">
                <a:tc>
                  <a:txBody>
                    <a:bodyPr/>
                    <a:lstStyle/>
                    <a:p>
                      <a:pPr algn="ctr" fontAlgn="b"/>
                      <a:r>
                        <a:rPr lang="en-US" sz="1100" b="1" i="0" u="none" strike="noStrike" dirty="0">
                          <a:solidFill>
                            <a:srgbClr val="FF0000"/>
                          </a:solidFill>
                          <a:effectLst/>
                          <a:latin typeface="Arial Narrow" panose="020B0606020202030204" pitchFamily="34" charset="0"/>
                        </a:rPr>
                        <a:t>55</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56</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57</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58</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59</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62</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63</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64</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65</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FF0000"/>
                          </a:solidFill>
                          <a:effectLst/>
                          <a:latin typeface="Arial Narrow" panose="020B0606020202030204" pitchFamily="34" charset="0"/>
                        </a:rPr>
                        <a:t>66</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40706517"/>
                  </a:ext>
                </a:extLst>
              </a:tr>
              <a:tr h="180000">
                <a:tc>
                  <a:txBody>
                    <a:bodyPr/>
                    <a:lstStyle/>
                    <a:p>
                      <a:pPr algn="ctr" fontAlgn="ctr"/>
                      <a:r>
                        <a:rPr lang="en-US" sz="1100" b="1" i="0" u="none" strike="noStrike" dirty="0">
                          <a:solidFill>
                            <a:srgbClr val="FF000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65000"/>
                      </a:schemeClr>
                    </a:solidFill>
                  </a:tcPr>
                </a:tc>
                <a:tc>
                  <a:txBody>
                    <a:bodyPr/>
                    <a:lstStyle/>
                    <a:p>
                      <a:pPr algn="ctr" fontAlgn="ctr"/>
                      <a:r>
                        <a:rPr lang="en-US" sz="1100" b="1" i="0" u="none" strike="noStrike" dirty="0">
                          <a:solidFill>
                            <a:srgbClr val="FF000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PS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GS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FF0000"/>
                          </a:solidFill>
                          <a:effectLst/>
                          <a:latin typeface="Arial Narrow" panose="020B0606020202030204" pitchFamily="34" charset="0"/>
                        </a:rPr>
                        <a:t>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65000"/>
                      </a:schemeClr>
                    </a:solidFill>
                  </a:tcPr>
                </a:tc>
                <a:tc>
                  <a:txBody>
                    <a:bodyPr/>
                    <a:lstStyle/>
                    <a:p>
                      <a:pPr algn="ctr" fontAlgn="ctr"/>
                      <a:r>
                        <a:rPr lang="en-US" sz="1100" b="1" i="0" u="none" strike="noStrike" dirty="0">
                          <a:solidFill>
                            <a:srgbClr val="FF000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954688794"/>
                  </a:ext>
                </a:extLst>
              </a:tr>
            </a:tbl>
          </a:graphicData>
        </a:graphic>
      </p:graphicFrame>
      <p:graphicFrame>
        <p:nvGraphicFramePr>
          <p:cNvPr id="13" name="Table 12"/>
          <p:cNvGraphicFramePr>
            <a:graphicFrameLocks noGrp="1" noChangeAspect="1"/>
          </p:cNvGraphicFramePr>
          <p:nvPr>
            <p:extLst>
              <p:ext uri="{D42A27DB-BD31-4B8C-83A1-F6EECF244321}">
                <p14:modId xmlns:p14="http://schemas.microsoft.com/office/powerpoint/2010/main" val="530279461"/>
              </p:ext>
            </p:extLst>
          </p:nvPr>
        </p:nvGraphicFramePr>
        <p:xfrm>
          <a:off x="5539601" y="2640612"/>
          <a:ext cx="1944000" cy="576000"/>
        </p:xfrm>
        <a:graphic>
          <a:graphicData uri="http://schemas.openxmlformats.org/drawingml/2006/table">
            <a:tbl>
              <a:tblPr/>
              <a:tblGrid>
                <a:gridCol w="324000">
                  <a:extLst>
                    <a:ext uri="{9D8B030D-6E8A-4147-A177-3AD203B41FA5}">
                      <a16:colId xmlns:a16="http://schemas.microsoft.com/office/drawing/2014/main" val="3826279786"/>
                    </a:ext>
                  </a:extLst>
                </a:gridCol>
                <a:gridCol w="324000">
                  <a:extLst>
                    <a:ext uri="{9D8B030D-6E8A-4147-A177-3AD203B41FA5}">
                      <a16:colId xmlns:a16="http://schemas.microsoft.com/office/drawing/2014/main" val="3689314326"/>
                    </a:ext>
                  </a:extLst>
                </a:gridCol>
                <a:gridCol w="324000">
                  <a:extLst>
                    <a:ext uri="{9D8B030D-6E8A-4147-A177-3AD203B41FA5}">
                      <a16:colId xmlns:a16="http://schemas.microsoft.com/office/drawing/2014/main" val="2808600926"/>
                    </a:ext>
                  </a:extLst>
                </a:gridCol>
                <a:gridCol w="324000">
                  <a:extLst>
                    <a:ext uri="{9D8B030D-6E8A-4147-A177-3AD203B41FA5}">
                      <a16:colId xmlns:a16="http://schemas.microsoft.com/office/drawing/2014/main" val="1462990724"/>
                    </a:ext>
                  </a:extLst>
                </a:gridCol>
                <a:gridCol w="324000">
                  <a:extLst>
                    <a:ext uri="{9D8B030D-6E8A-4147-A177-3AD203B41FA5}">
                      <a16:colId xmlns:a16="http://schemas.microsoft.com/office/drawing/2014/main" val="1313112371"/>
                    </a:ext>
                  </a:extLst>
                </a:gridCol>
                <a:gridCol w="324000">
                  <a:extLst>
                    <a:ext uri="{9D8B030D-6E8A-4147-A177-3AD203B41FA5}">
                      <a16:colId xmlns:a16="http://schemas.microsoft.com/office/drawing/2014/main" val="3720314360"/>
                    </a:ext>
                  </a:extLst>
                </a:gridCol>
              </a:tblGrid>
              <a:tr h="180000">
                <a:tc gridSpan="6">
                  <a:txBody>
                    <a:bodyPr/>
                    <a:lstStyle/>
                    <a:p>
                      <a:pPr algn="ctr" fontAlgn="ctr"/>
                      <a:r>
                        <a:rPr lang="en-US" sz="1100" b="1" i="0" u="none" strike="noStrike" dirty="0">
                          <a:solidFill>
                            <a:srgbClr val="00B050"/>
                          </a:solidFill>
                          <a:effectLst/>
                          <a:latin typeface="Arial Narrow" panose="020B0606020202030204" pitchFamily="34" charset="0"/>
                        </a:rPr>
                        <a:t>CDR-H1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0814971"/>
                  </a:ext>
                </a:extLst>
              </a:tr>
              <a:tr h="216000">
                <a:tc>
                  <a:txBody>
                    <a:bodyPr/>
                    <a:lstStyle/>
                    <a:p>
                      <a:pPr algn="ctr" fontAlgn="b"/>
                      <a:r>
                        <a:rPr lang="en-US" sz="1100" b="1" i="0" u="none" strike="noStrike" dirty="0">
                          <a:solidFill>
                            <a:srgbClr val="00B050"/>
                          </a:solidFill>
                          <a:effectLst/>
                          <a:latin typeface="Arial Narrow" panose="020B0606020202030204" pitchFamily="34" charset="0"/>
                        </a:rPr>
                        <a:t>30</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B050"/>
                          </a:solidFill>
                          <a:effectLst/>
                          <a:latin typeface="Arial Narrow" panose="020B0606020202030204" pitchFamily="34" charset="0"/>
                        </a:rPr>
                        <a:t>35</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B050"/>
                          </a:solidFill>
                          <a:effectLst/>
                          <a:latin typeface="Arial Narrow" panose="020B0606020202030204" pitchFamily="34" charset="0"/>
                        </a:rPr>
                        <a:t>36</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B050"/>
                          </a:solidFill>
                          <a:effectLst/>
                          <a:latin typeface="Arial Narrow" panose="020B0606020202030204" pitchFamily="34" charset="0"/>
                        </a:rPr>
                        <a:t>37</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B050"/>
                          </a:solidFill>
                          <a:effectLst/>
                          <a:latin typeface="Arial Narrow" panose="020B0606020202030204" pitchFamily="34" charset="0"/>
                        </a:rPr>
                        <a:t>38</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solidFill>
                            <a:srgbClr val="00B050"/>
                          </a:solidFill>
                          <a:effectLst/>
                          <a:latin typeface="Arial Narrow" panose="020B0606020202030204" pitchFamily="34" charset="0"/>
                        </a:rPr>
                        <a:t>39</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037519523"/>
                  </a:ext>
                </a:extLst>
              </a:tr>
              <a:tr h="180000">
                <a:tc>
                  <a:txBody>
                    <a:bodyPr/>
                    <a:lstStyle/>
                    <a:p>
                      <a:pPr algn="ctr" fontAlgn="ctr"/>
                      <a:r>
                        <a:rPr lang="en-US" sz="1100" b="1" i="0" u="none" strike="noStrike" dirty="0">
                          <a:solidFill>
                            <a:srgbClr val="00B050"/>
                          </a:solidFill>
                          <a:effectLst/>
                          <a:latin typeface="Arial Narrow" panose="020B0606020202030204" pitchFamily="34" charset="0"/>
                        </a:rPr>
                        <a:t>IL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B05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B05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B05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B050"/>
                          </a:solidFill>
                          <a:effectLst/>
                          <a:latin typeface="Arial Narrow" panose="020B0606020202030204" pitchFamily="34" charset="0"/>
                        </a:rPr>
                        <a:t>YS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solidFill>
                            <a:srgbClr val="00B050"/>
                          </a:solidFill>
                          <a:effectLst/>
                          <a:latin typeface="Arial Narrow" panose="020B0606020202030204" pitchFamily="34" charset="0"/>
                        </a:rPr>
                        <a:t>IM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81545126"/>
                  </a:ext>
                </a:extLst>
              </a:tr>
            </a:tbl>
          </a:graphicData>
        </a:graphic>
      </p:graphicFrame>
      <p:graphicFrame>
        <p:nvGraphicFramePr>
          <p:cNvPr id="14" name="Table 13"/>
          <p:cNvGraphicFramePr>
            <a:graphicFrameLocks noGrp="1" noChangeAspect="1"/>
          </p:cNvGraphicFramePr>
          <p:nvPr>
            <p:extLst>
              <p:ext uri="{D42A27DB-BD31-4B8C-83A1-F6EECF244321}">
                <p14:modId xmlns:p14="http://schemas.microsoft.com/office/powerpoint/2010/main" val="2615018940"/>
              </p:ext>
            </p:extLst>
          </p:nvPr>
        </p:nvGraphicFramePr>
        <p:xfrm>
          <a:off x="5539601" y="1854950"/>
          <a:ext cx="1944000" cy="576000"/>
        </p:xfrm>
        <a:graphic>
          <a:graphicData uri="http://schemas.openxmlformats.org/drawingml/2006/table">
            <a:tbl>
              <a:tblPr/>
              <a:tblGrid>
                <a:gridCol w="324000">
                  <a:extLst>
                    <a:ext uri="{9D8B030D-6E8A-4147-A177-3AD203B41FA5}">
                      <a16:colId xmlns:a16="http://schemas.microsoft.com/office/drawing/2014/main" val="1718815898"/>
                    </a:ext>
                  </a:extLst>
                </a:gridCol>
                <a:gridCol w="324000">
                  <a:extLst>
                    <a:ext uri="{9D8B030D-6E8A-4147-A177-3AD203B41FA5}">
                      <a16:colId xmlns:a16="http://schemas.microsoft.com/office/drawing/2014/main" val="2388833877"/>
                    </a:ext>
                  </a:extLst>
                </a:gridCol>
                <a:gridCol w="324000">
                  <a:extLst>
                    <a:ext uri="{9D8B030D-6E8A-4147-A177-3AD203B41FA5}">
                      <a16:colId xmlns:a16="http://schemas.microsoft.com/office/drawing/2014/main" val="2148356092"/>
                    </a:ext>
                  </a:extLst>
                </a:gridCol>
                <a:gridCol w="324000">
                  <a:extLst>
                    <a:ext uri="{9D8B030D-6E8A-4147-A177-3AD203B41FA5}">
                      <a16:colId xmlns:a16="http://schemas.microsoft.com/office/drawing/2014/main" val="2478271444"/>
                    </a:ext>
                  </a:extLst>
                </a:gridCol>
                <a:gridCol w="324000">
                  <a:extLst>
                    <a:ext uri="{9D8B030D-6E8A-4147-A177-3AD203B41FA5}">
                      <a16:colId xmlns:a16="http://schemas.microsoft.com/office/drawing/2014/main" val="515704401"/>
                    </a:ext>
                  </a:extLst>
                </a:gridCol>
                <a:gridCol w="324000">
                  <a:extLst>
                    <a:ext uri="{9D8B030D-6E8A-4147-A177-3AD203B41FA5}">
                      <a16:colId xmlns:a16="http://schemas.microsoft.com/office/drawing/2014/main" val="30877660"/>
                    </a:ext>
                  </a:extLst>
                </a:gridCol>
              </a:tblGrid>
              <a:tr h="180000">
                <a:tc gridSpan="6">
                  <a:txBody>
                    <a:bodyPr/>
                    <a:lstStyle/>
                    <a:p>
                      <a:pPr algn="ctr" fontAlgn="ctr"/>
                      <a:r>
                        <a:rPr lang="en-US" sz="1100" b="1" i="0" u="none" strike="noStrike" dirty="0">
                          <a:effectLst/>
                          <a:latin typeface="Arial Narrow" panose="020B0606020202030204" pitchFamily="34" charset="0"/>
                        </a:rPr>
                        <a:t>CDR-L3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72336"/>
                  </a:ext>
                </a:extLst>
              </a:tr>
              <a:tr h="216000">
                <a:tc>
                  <a:txBody>
                    <a:bodyPr/>
                    <a:lstStyle/>
                    <a:p>
                      <a:pPr algn="ctr" fontAlgn="b"/>
                      <a:r>
                        <a:rPr lang="en-US" sz="1100" b="1" i="0" u="none" strike="noStrike" dirty="0">
                          <a:effectLst/>
                          <a:latin typeface="Arial Narrow" panose="020B0606020202030204" pitchFamily="34" charset="0"/>
                        </a:rPr>
                        <a:t>107</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effectLst/>
                          <a:latin typeface="Arial Narrow" panose="020B0606020202030204" pitchFamily="34" charset="0"/>
                        </a:rPr>
                        <a:t>108</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effectLst/>
                          <a:latin typeface="Arial Narrow" panose="020B0606020202030204" pitchFamily="34" charset="0"/>
                        </a:rPr>
                        <a:t>109</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effectLst/>
                          <a:latin typeface="Arial Narrow" panose="020B0606020202030204" pitchFamily="34" charset="0"/>
                        </a:rPr>
                        <a:t>114</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effectLst/>
                          <a:latin typeface="Arial Narrow" panose="020B0606020202030204" pitchFamily="34" charset="0"/>
                        </a:rPr>
                        <a:t>115</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100" b="1" i="0" u="none" strike="noStrike" dirty="0">
                          <a:effectLst/>
                          <a:latin typeface="Arial Narrow" panose="020B0606020202030204" pitchFamily="34" charset="0"/>
                        </a:rPr>
                        <a:t>116</a:t>
                      </a:r>
                    </a:p>
                  </a:txBody>
                  <a:tcPr marL="9525" marR="9525" marT="9525" marB="0" vert="vert27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61238174"/>
                  </a:ext>
                </a:extLst>
              </a:tr>
              <a:tr h="180000">
                <a:tc>
                  <a:txBody>
                    <a:bodyPr/>
                    <a:lstStyle/>
                    <a:p>
                      <a:pPr algn="ctr" fontAlgn="ctr"/>
                      <a:r>
                        <a:rPr lang="en-US" sz="1100" b="1" i="0" u="none" strike="noStrike" dirty="0">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dirty="0">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n-US" sz="1100" b="1" i="0" u="none" strike="noStrike" dirty="0">
                          <a:effectLst/>
                          <a:latin typeface="Arial Narrow" panose="020B0606020202030204" pitchFamily="34" charset="0"/>
                        </a:rPr>
                        <a:t>X</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effectLst/>
                          <a:latin typeface="Arial Narrow" panose="020B0606020202030204" pitchFamily="34" charset="0"/>
                        </a:rPr>
                        <a:t>PL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en-US" sz="1100" b="1" i="0" u="none" strike="noStrike" dirty="0">
                          <a:effectLst/>
                          <a:latin typeface="Arial Narrow" panose="020B0606020202030204" pitchFamily="34" charset="0"/>
                        </a:rPr>
                        <a:t>FI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450263117"/>
                  </a:ext>
                </a:extLst>
              </a:tr>
            </a:tbl>
          </a:graphicData>
        </a:graphic>
      </p:graphicFrame>
      <p:sp>
        <p:nvSpPr>
          <p:cNvPr id="17" name="TextBox 16"/>
          <p:cNvSpPr txBox="1"/>
          <p:nvPr/>
        </p:nvSpPr>
        <p:spPr>
          <a:xfrm>
            <a:off x="83899" y="1700755"/>
            <a:ext cx="147476" cy="246221"/>
          </a:xfrm>
          <a:prstGeom prst="rect">
            <a:avLst/>
          </a:prstGeom>
          <a:noFill/>
        </p:spPr>
        <p:txBody>
          <a:bodyPr wrap="none" lIns="0" tIns="0" rIns="0" bIns="0" rtlCol="0">
            <a:spAutoFit/>
          </a:bodyPr>
          <a:lstStyle/>
          <a:p>
            <a:r>
              <a:rPr lang="en-CA" sz="1600" b="1" dirty="0">
                <a:latin typeface="Helvetica" charset="0"/>
                <a:ea typeface="Helvetica" charset="0"/>
                <a:cs typeface="Helvetica" charset="0"/>
              </a:rPr>
              <a:t>C</a:t>
            </a:r>
          </a:p>
        </p:txBody>
      </p:sp>
      <p:sp>
        <p:nvSpPr>
          <p:cNvPr id="18" name="TextBox 17"/>
          <p:cNvSpPr txBox="1"/>
          <p:nvPr/>
        </p:nvSpPr>
        <p:spPr>
          <a:xfrm>
            <a:off x="5269311" y="1700755"/>
            <a:ext cx="147476" cy="246221"/>
          </a:xfrm>
          <a:prstGeom prst="rect">
            <a:avLst/>
          </a:prstGeom>
          <a:noFill/>
        </p:spPr>
        <p:txBody>
          <a:bodyPr wrap="none" lIns="0" tIns="0" rIns="0" bIns="0" rtlCol="0">
            <a:spAutoFit/>
          </a:bodyPr>
          <a:lstStyle/>
          <a:p>
            <a:r>
              <a:rPr lang="en-CA" sz="1600" b="1" dirty="0">
                <a:latin typeface="Helvetica" charset="0"/>
                <a:ea typeface="Helvetica" charset="0"/>
                <a:cs typeface="Helvetica" charset="0"/>
              </a:rPr>
              <a:t>D</a:t>
            </a:r>
          </a:p>
        </p:txBody>
      </p:sp>
    </p:spTree>
    <p:extLst>
      <p:ext uri="{BB962C8B-B14F-4D97-AF65-F5344CB8AC3E}">
        <p14:creationId xmlns:p14="http://schemas.microsoft.com/office/powerpoint/2010/main" val="379062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16527" y="493710"/>
            <a:ext cx="7031522" cy="3122181"/>
            <a:chOff x="298597" y="3818368"/>
            <a:chExt cx="5786306" cy="2136585"/>
          </a:xfrm>
          <a:noFill/>
        </p:grpSpPr>
        <p:sp>
          <p:nvSpPr>
            <p:cNvPr id="21" name="Rounded Rectangle 20"/>
            <p:cNvSpPr/>
            <p:nvPr/>
          </p:nvSpPr>
          <p:spPr>
            <a:xfrm>
              <a:off x="298597" y="3818368"/>
              <a:ext cx="5786306" cy="2136585"/>
            </a:xfrm>
            <a:prstGeom prst="roundRect">
              <a:avLst>
                <a:gd name="adj" fmla="val 1666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9" name="Picture 28"/>
            <p:cNvPicPr>
              <a:picLocks noChangeAspect="1"/>
            </p:cNvPicPr>
            <p:nvPr/>
          </p:nvPicPr>
          <p:blipFill>
            <a:blip r:embed="rId3"/>
            <a:stretch>
              <a:fillRect/>
            </a:stretch>
          </p:blipFill>
          <p:spPr>
            <a:xfrm>
              <a:off x="1843217" y="5567102"/>
              <a:ext cx="3627115" cy="355563"/>
            </a:xfrm>
            <a:prstGeom prst="rect">
              <a:avLst/>
            </a:prstGeom>
            <a:grpFill/>
            <a:ln>
              <a:noFill/>
            </a:ln>
            <a:effectLst>
              <a:outerShdw blurRad="50800" dist="38100" dir="2700000" algn="tl" rotWithShape="0">
                <a:prstClr val="black">
                  <a:alpha val="40000"/>
                </a:prstClr>
              </a:outerShdw>
            </a:effectLst>
          </p:spPr>
        </p:pic>
        <p:sp>
          <p:nvSpPr>
            <p:cNvPr id="30" name="TextBox 29"/>
            <p:cNvSpPr txBox="1"/>
            <p:nvPr/>
          </p:nvSpPr>
          <p:spPr>
            <a:xfrm>
              <a:off x="618638" y="5610653"/>
              <a:ext cx="634790" cy="293637"/>
            </a:xfrm>
            <a:prstGeom prst="rect">
              <a:avLst/>
            </a:prstGeom>
            <a:grpFill/>
            <a:ln>
              <a:noFill/>
            </a:ln>
            <a:effectLst/>
          </p:spPr>
          <p:txBody>
            <a:bodyPr wrap="none" lIns="0" tIns="0" rIns="0" bIns="0" rtlCol="0">
              <a:spAutoFit/>
            </a:bodyPr>
            <a:lstStyle/>
            <a:p>
              <a:pPr algn="ctr"/>
              <a:r>
                <a:rPr lang="en-CA" sz="1100" b="1" i="1" dirty="0">
                  <a:latin typeface="Arial" panose="020B0604020202020204" pitchFamily="34" charset="0"/>
                  <a:cs typeface="Arial" panose="020B0604020202020204" pitchFamily="34" charset="0"/>
                </a:rPr>
                <a:t>NGS</a:t>
              </a:r>
            </a:p>
            <a:p>
              <a:pPr algn="ctr"/>
              <a:r>
                <a:rPr lang="en-CA" sz="1100" b="1" i="1" dirty="0">
                  <a:latin typeface="Arial" panose="020B0604020202020204" pitchFamily="34" charset="0"/>
                  <a:cs typeface="Arial" panose="020B0604020202020204" pitchFamily="34" charset="0"/>
                </a:rPr>
                <a:t>Read-Out</a:t>
              </a:r>
            </a:p>
          </p:txBody>
        </p:sp>
        <p:sp>
          <p:nvSpPr>
            <p:cNvPr id="27" name="TextBox 26"/>
            <p:cNvSpPr txBox="1"/>
            <p:nvPr/>
          </p:nvSpPr>
          <p:spPr>
            <a:xfrm>
              <a:off x="626652" y="3871617"/>
              <a:ext cx="618760" cy="293637"/>
            </a:xfrm>
            <a:prstGeom prst="rect">
              <a:avLst/>
            </a:prstGeom>
            <a:grpFill/>
            <a:ln>
              <a:noFill/>
            </a:ln>
            <a:effectLst/>
          </p:spPr>
          <p:txBody>
            <a:bodyPr wrap="none" lIns="0" tIns="0" rIns="0" bIns="0" rtlCol="0">
              <a:spAutoFit/>
            </a:bodyPr>
            <a:lstStyle/>
            <a:p>
              <a:pPr algn="ctr"/>
              <a:r>
                <a:rPr lang="en-CA" sz="1100" b="1" i="1" dirty="0">
                  <a:latin typeface="Arial" panose="020B0604020202020204" pitchFamily="34" charset="0"/>
                  <a:cs typeface="Arial" panose="020B0604020202020204" pitchFamily="34" charset="0"/>
                </a:rPr>
                <a:t>Template</a:t>
              </a:r>
            </a:p>
            <a:p>
              <a:pPr algn="ctr"/>
              <a:r>
                <a:rPr lang="en-CA" sz="1100" b="1" i="1" dirty="0">
                  <a:latin typeface="Arial" panose="020B0604020202020204" pitchFamily="34" charset="0"/>
                  <a:cs typeface="Arial" panose="020B0604020202020204" pitchFamily="34" charset="0"/>
                </a:rPr>
                <a:t>Region</a:t>
              </a:r>
            </a:p>
          </p:txBody>
        </p:sp>
        <p:pic>
          <p:nvPicPr>
            <p:cNvPr id="28" name="Picture 27"/>
            <p:cNvPicPr>
              <a:picLocks noChangeAspect="1"/>
            </p:cNvPicPr>
            <p:nvPr/>
          </p:nvPicPr>
          <p:blipFill>
            <a:blip r:embed="rId4"/>
            <a:stretch>
              <a:fillRect/>
            </a:stretch>
          </p:blipFill>
          <p:spPr>
            <a:xfrm>
              <a:off x="1481552" y="3869920"/>
              <a:ext cx="4350446" cy="297031"/>
            </a:xfrm>
            <a:prstGeom prst="rect">
              <a:avLst/>
            </a:prstGeom>
            <a:grpFill/>
            <a:ln>
              <a:noFill/>
            </a:ln>
            <a:effectLst>
              <a:outerShdw blurRad="50800" dist="38100" dir="2700000" algn="tl" rotWithShape="0">
                <a:prstClr val="black">
                  <a:alpha val="40000"/>
                </a:prstClr>
              </a:outerShdw>
            </a:effectLst>
          </p:spPr>
        </p:pic>
        <p:sp>
          <p:nvSpPr>
            <p:cNvPr id="25" name="TextBox 24"/>
            <p:cNvSpPr txBox="1"/>
            <p:nvPr/>
          </p:nvSpPr>
          <p:spPr>
            <a:xfrm>
              <a:off x="490397" y="4696150"/>
              <a:ext cx="891270" cy="293637"/>
            </a:xfrm>
            <a:prstGeom prst="rect">
              <a:avLst/>
            </a:prstGeom>
            <a:grpFill/>
            <a:ln>
              <a:noFill/>
            </a:ln>
            <a:effectLst/>
          </p:spPr>
          <p:txBody>
            <a:bodyPr wrap="none" lIns="0" tIns="0" rIns="0" bIns="0" rtlCol="0">
              <a:spAutoFit/>
            </a:bodyPr>
            <a:lstStyle/>
            <a:p>
              <a:pPr algn="ctr"/>
              <a:r>
                <a:rPr lang="en-CA" sz="1100" b="1" i="1" dirty="0">
                  <a:latin typeface="Arial" panose="020B0604020202020204" pitchFamily="34" charset="0"/>
                  <a:cs typeface="Arial" panose="020B0604020202020204" pitchFamily="34" charset="0"/>
                </a:rPr>
                <a:t>PCR</a:t>
              </a:r>
            </a:p>
            <a:p>
              <a:pPr algn="ctr"/>
              <a:r>
                <a:rPr lang="en-CA" sz="1100" b="1" i="1" dirty="0">
                  <a:latin typeface="Arial" panose="020B0604020202020204" pitchFamily="34" charset="0"/>
                  <a:cs typeface="Arial" panose="020B0604020202020204" pitchFamily="34" charset="0"/>
                </a:rPr>
                <a:t>Amplification</a:t>
              </a:r>
            </a:p>
          </p:txBody>
        </p:sp>
        <p:pic>
          <p:nvPicPr>
            <p:cNvPr id="26" name="Picture 25"/>
            <p:cNvPicPr>
              <a:picLocks noChangeAspect="1"/>
            </p:cNvPicPr>
            <p:nvPr/>
          </p:nvPicPr>
          <p:blipFill>
            <a:blip r:embed="rId5"/>
            <a:stretch>
              <a:fillRect/>
            </a:stretch>
          </p:blipFill>
          <p:spPr>
            <a:xfrm>
              <a:off x="1567620" y="4362799"/>
              <a:ext cx="4129625" cy="1125116"/>
            </a:xfrm>
            <a:prstGeom prst="rect">
              <a:avLst/>
            </a:prstGeom>
            <a:grpFill/>
            <a:ln>
              <a:noFill/>
            </a:ln>
          </p:spPr>
        </p:pic>
      </p:grpSp>
      <p:sp>
        <p:nvSpPr>
          <p:cNvPr id="10" name="TextBox 9"/>
          <p:cNvSpPr txBox="1"/>
          <p:nvPr/>
        </p:nvSpPr>
        <p:spPr>
          <a:xfrm>
            <a:off x="219668" y="4242853"/>
            <a:ext cx="8832028" cy="861774"/>
          </a:xfrm>
          <a:prstGeom prst="rect">
            <a:avLst/>
          </a:prstGeom>
          <a:noFill/>
        </p:spPr>
        <p:txBody>
          <a:bodyPr wrap="square" rtlCol="0">
            <a:spAutoFit/>
          </a:bodyPr>
          <a:lstStyle/>
          <a:p>
            <a:pPr algn="just"/>
            <a:r>
              <a:rPr lang="en-CA" sz="1000" b="1" dirty="0">
                <a:latin typeface="Arial" panose="020B0604020202020204" pitchFamily="34" charset="0"/>
                <a:cs typeface="Arial" panose="020B0604020202020204" pitchFamily="34" charset="0"/>
              </a:rPr>
              <a:t>Figure S2. Description of NGS strategy for Illumina read-out of the diversified </a:t>
            </a:r>
            <a:r>
              <a:rPr lang="en-CA" sz="1000" b="1" dirty="0" err="1">
                <a:latin typeface="Arial" panose="020B0604020202020204" pitchFamily="34" charset="0"/>
                <a:cs typeface="Arial" panose="020B0604020202020204" pitchFamily="34" charset="0"/>
              </a:rPr>
              <a:t>CDRs.</a:t>
            </a:r>
            <a:r>
              <a:rPr lang="en-CA" sz="1000" dirty="0">
                <a:latin typeface="Arial" panose="020B0604020202020204" pitchFamily="34" charset="0"/>
                <a:cs typeface="Arial" panose="020B0604020202020204" pitchFamily="34" charset="0"/>
              </a:rPr>
              <a:t> The template DNA Fab region includes a </a:t>
            </a:r>
            <a:r>
              <a:rPr lang="en-CA" sz="1000" dirty="0" err="1">
                <a:latin typeface="Arial" panose="020B0604020202020204" pitchFamily="34" charset="0"/>
                <a:cs typeface="Arial" panose="020B0604020202020204" pitchFamily="34" charset="0"/>
              </a:rPr>
              <a:t>PhoA</a:t>
            </a:r>
            <a:r>
              <a:rPr lang="en-CA" sz="1000" dirty="0">
                <a:latin typeface="Arial" panose="020B0604020202020204" pitchFamily="34" charset="0"/>
                <a:cs typeface="Arial" panose="020B0604020202020204" pitchFamily="34" charset="0"/>
              </a:rPr>
              <a:t> promoter followed by a ribosome binding site (RBS) and two gene cassettes with signal peptide (SP) sequences and light or heavy antibody regions followed by the M13 gene-3 for display on phage particles. The phagemid template Fab region is PCR amplified utilizing two distinct primers that contain barcoded indexes and Illumina adapter sites. The amplicons are sequenced with three distinct read out primers that cover the sequences of the diversified regions L3, H1, H2, and H3. </a:t>
            </a:r>
          </a:p>
        </p:txBody>
      </p:sp>
    </p:spTree>
    <p:extLst>
      <p:ext uri="{BB962C8B-B14F-4D97-AF65-F5344CB8AC3E}">
        <p14:creationId xmlns:p14="http://schemas.microsoft.com/office/powerpoint/2010/main" val="395247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000" y="1094412"/>
            <a:ext cx="8640000" cy="27207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986" y="4277037"/>
            <a:ext cx="8832028" cy="246221"/>
          </a:xfrm>
          <a:prstGeom prst="rect">
            <a:avLst/>
          </a:prstGeom>
          <a:noFill/>
        </p:spPr>
        <p:txBody>
          <a:bodyPr wrap="square" rtlCol="0">
            <a:spAutoFit/>
          </a:bodyPr>
          <a:lstStyle/>
          <a:p>
            <a:pPr algn="just"/>
            <a:r>
              <a:rPr lang="en-CA" sz="1000" b="1" dirty="0">
                <a:latin typeface="Arial" panose="020B0604020202020204" pitchFamily="34" charset="0"/>
                <a:cs typeface="Arial" panose="020B0604020202020204" pitchFamily="34" charset="0"/>
              </a:rPr>
              <a:t>Figure S3.</a:t>
            </a:r>
            <a:r>
              <a:rPr lang="en-CA" sz="1000" dirty="0">
                <a:latin typeface="Arial" panose="020B0604020202020204" pitchFamily="34" charset="0"/>
                <a:cs typeface="Arial" panose="020B0604020202020204" pitchFamily="34" charset="0"/>
              </a:rPr>
              <a:t> Library F NGS three-read diagram showing annealing regions of primers on Ab framework.</a:t>
            </a:r>
          </a:p>
        </p:txBody>
      </p:sp>
    </p:spTree>
    <p:extLst>
      <p:ext uri="{BB962C8B-B14F-4D97-AF65-F5344CB8AC3E}">
        <p14:creationId xmlns:p14="http://schemas.microsoft.com/office/powerpoint/2010/main" val="189641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4A0098A-411A-4B25-8539-AF14F31B1CD8}"/>
              </a:ext>
            </a:extLst>
          </p:cNvPr>
          <p:cNvGrpSpPr/>
          <p:nvPr/>
        </p:nvGrpSpPr>
        <p:grpSpPr>
          <a:xfrm>
            <a:off x="4420499" y="353874"/>
            <a:ext cx="3769115" cy="2678674"/>
            <a:chOff x="3142264" y="353874"/>
            <a:chExt cx="3769115" cy="2678674"/>
          </a:xfrm>
        </p:grpSpPr>
        <p:grpSp>
          <p:nvGrpSpPr>
            <p:cNvPr id="21" name="Group 20"/>
            <p:cNvGrpSpPr/>
            <p:nvPr/>
          </p:nvGrpSpPr>
          <p:grpSpPr>
            <a:xfrm>
              <a:off x="3243864" y="363584"/>
              <a:ext cx="3667515" cy="2668964"/>
              <a:chOff x="298597" y="880507"/>
              <a:chExt cx="3667515" cy="2668964"/>
            </a:xfrm>
            <a:noFill/>
          </p:grpSpPr>
          <p:sp>
            <p:nvSpPr>
              <p:cNvPr id="22" name="Rounded Rectangle 21"/>
              <p:cNvSpPr/>
              <p:nvPr/>
            </p:nvSpPr>
            <p:spPr>
              <a:xfrm>
                <a:off x="298597" y="880507"/>
                <a:ext cx="3667515" cy="2668964"/>
              </a:xfrm>
              <a:prstGeom prst="roundRect">
                <a:avLst>
                  <a:gd name="adj" fmla="val 1424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Arial" panose="020B0604020202020204" pitchFamily="34" charset="0"/>
                  <a:cs typeface="Arial" panose="020B0604020202020204" pitchFamily="34" charset="0"/>
                </a:endParaRPr>
              </a:p>
            </p:txBody>
          </p:sp>
          <p:pic>
            <p:nvPicPr>
              <p:cNvPr id="23" name="Picture 22"/>
              <p:cNvPicPr>
                <a:picLocks/>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7200"/>
                        </a14:imgEffect>
                        <a14:imgEffect>
                          <a14:saturation sat="400000"/>
                        </a14:imgEffect>
                      </a14:imgLayer>
                    </a14:imgProps>
                  </a:ext>
                </a:extLst>
              </a:blip>
              <a:stretch>
                <a:fillRect/>
              </a:stretch>
            </p:blipFill>
            <p:spPr>
              <a:xfrm>
                <a:off x="441885" y="956176"/>
                <a:ext cx="3380939" cy="2517627"/>
              </a:xfrm>
              <a:prstGeom prst="rect">
                <a:avLst/>
              </a:prstGeom>
              <a:grpFill/>
              <a:ln>
                <a:noFill/>
              </a:ln>
            </p:spPr>
          </p:pic>
        </p:grpSp>
        <p:sp>
          <p:nvSpPr>
            <p:cNvPr id="27" name="TextBox 26"/>
            <p:cNvSpPr txBox="1"/>
            <p:nvPr/>
          </p:nvSpPr>
          <p:spPr>
            <a:xfrm>
              <a:off x="3142264" y="353874"/>
              <a:ext cx="102592" cy="169277"/>
            </a:xfrm>
            <a:prstGeom prst="rect">
              <a:avLst/>
            </a:prstGeom>
            <a:noFill/>
            <a:ln>
              <a:noFill/>
            </a:ln>
          </p:spPr>
          <p:txBody>
            <a:bodyPr wrap="none" lIns="0" tIns="0" rIns="0" bIns="0" rtlCol="0">
              <a:spAutoFit/>
            </a:bodyPr>
            <a:lstStyle/>
            <a:p>
              <a:r>
                <a:rPr lang="en-CA" sz="1100" b="1" dirty="0">
                  <a:latin typeface="Arial" panose="020B0604020202020204" pitchFamily="34" charset="0"/>
                  <a:ea typeface="Helvetica" charset="0"/>
                  <a:cs typeface="Arial" panose="020B0604020202020204" pitchFamily="34" charset="0"/>
                </a:rPr>
                <a:t>B</a:t>
              </a:r>
              <a:endParaRPr lang="en-CA" b="1" dirty="0">
                <a:latin typeface="Arial" panose="020B0604020202020204" pitchFamily="34" charset="0"/>
                <a:ea typeface="Helvetica" charset="0"/>
                <a:cs typeface="Arial" panose="020B0604020202020204" pitchFamily="34" charset="0"/>
              </a:endParaRPr>
            </a:p>
          </p:txBody>
        </p:sp>
      </p:grpSp>
      <p:grpSp>
        <p:nvGrpSpPr>
          <p:cNvPr id="6" name="Group 5">
            <a:extLst>
              <a:ext uri="{FF2B5EF4-FFF2-40B4-BE49-F238E27FC236}">
                <a16:creationId xmlns:a16="http://schemas.microsoft.com/office/drawing/2014/main" id="{6CE7E3D3-A211-4AD6-AF48-666364A18554}"/>
              </a:ext>
            </a:extLst>
          </p:cNvPr>
          <p:cNvGrpSpPr/>
          <p:nvPr/>
        </p:nvGrpSpPr>
        <p:grpSpPr>
          <a:xfrm>
            <a:off x="954387" y="353874"/>
            <a:ext cx="2918656" cy="2355093"/>
            <a:chOff x="163832" y="353874"/>
            <a:chExt cx="2918656" cy="2355093"/>
          </a:xfrm>
        </p:grpSpPr>
        <p:grpSp>
          <p:nvGrpSpPr>
            <p:cNvPr id="2" name="Group 1"/>
            <p:cNvGrpSpPr/>
            <p:nvPr/>
          </p:nvGrpSpPr>
          <p:grpSpPr>
            <a:xfrm>
              <a:off x="368353" y="971208"/>
              <a:ext cx="1558521" cy="1488350"/>
              <a:chOff x="-82296" y="301752"/>
              <a:chExt cx="5400744" cy="5111496"/>
            </a:xfrm>
          </p:grpSpPr>
          <p:pic>
            <p:nvPicPr>
              <p:cNvPr id="1028" name="Picture 4" descr="D:\Gino - Sidhu Lab\Projects\CD151 &amp; ErbB2\CD151\Virtual Clones Flow cytometry\20170801 epitope bin cd151\20170801 epitope bin cd151\plots\01-Tube-H12_Plot1.bmp"/>
              <p:cNvPicPr>
                <a:picLocks noChangeAspect="1" noChangeArrowheads="1"/>
              </p:cNvPicPr>
              <p:nvPr/>
            </p:nvPicPr>
            <p:blipFill rotWithShape="1">
              <a:blip r:embed="rId5" cstate="print">
                <a:biLevel thresh="75000"/>
                <a:extLst>
                  <a:ext uri="{28A0092B-C50C-407E-A947-70E740481C1C}">
                    <a14:useLocalDpi xmlns:a14="http://schemas.microsoft.com/office/drawing/2010/main" val="0"/>
                  </a:ext>
                </a:extLst>
              </a:blip>
              <a:srcRect l="5499" t="5140" b="5420"/>
              <a:stretch/>
            </p:blipFill>
            <p:spPr bwMode="auto">
              <a:xfrm>
                <a:off x="-82296" y="301752"/>
                <a:ext cx="5400744" cy="51114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Gino - Sidhu Lab\Projects\CD151 &amp; ErbB2\CD151\Virtual Clones Flow cytometry\20170801 epitope bin cd151\20170801 epitope bin cd151\plots\01-Tube-C1_Plot1.bmp"/>
              <p:cNvPicPr>
                <a:picLocks noChangeAspect="1" noChangeArrowheads="1"/>
              </p:cNvPicPr>
              <p:nvPr/>
            </p:nvPicPr>
            <p:blipFill rotWithShape="1">
              <a:blip r:embed="rId6" cstate="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30368" t="15599" r="7232" b="12881"/>
              <a:stretch/>
            </p:blipFill>
            <p:spPr bwMode="auto">
              <a:xfrm>
                <a:off x="1425145" y="892547"/>
                <a:ext cx="3566160" cy="408736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Gino - Sidhu Lab\Projects\CD151 &amp; ErbB2\CD151\Virtual Clones Flow cytometry\20170801 epitope bin cd151\20170801 epitope bin cd151\plots\01-Tube-C10_Plot1.bmp"/>
              <p:cNvPicPr>
                <a:picLocks noChangeAspect="1" noChangeArrowheads="1"/>
              </p:cNvPicPr>
              <p:nvPr/>
            </p:nvPicPr>
            <p:blipFill rotWithShape="1">
              <a:blip r:embed="rId7"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8374" t="12572" r="30657" b="13202"/>
              <a:stretch/>
            </p:blipFill>
            <p:spPr bwMode="auto">
              <a:xfrm>
                <a:off x="755575" y="726880"/>
                <a:ext cx="2912884" cy="424206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Gino - Sidhu Lab\Projects\CD151 &amp; ErbB2\CD151\Virtual Clones Flow cytometry\20170801 epitope bin cd151\20170801 epitope bin cd151\plots\01-Tube-H5_Plot1.bmp"/>
              <p:cNvPicPr>
                <a:picLocks noChangeAspect="1" noChangeArrowheads="1"/>
              </p:cNvPicPr>
              <p:nvPr/>
            </p:nvPicPr>
            <p:blipFill rotWithShape="1">
              <a:blip r:embed="rId8"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14510" t="16266" r="45077" b="13357"/>
              <a:stretch/>
            </p:blipFill>
            <p:spPr bwMode="auto">
              <a:xfrm>
                <a:off x="495825" y="947192"/>
                <a:ext cx="2309567" cy="402203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ounded Rectangle 2"/>
            <p:cNvSpPr/>
            <p:nvPr/>
          </p:nvSpPr>
          <p:spPr>
            <a:xfrm>
              <a:off x="1974506" y="1233257"/>
              <a:ext cx="104749" cy="111255"/>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100">
                <a:latin typeface="Arial Narrow" pitchFamily="34" charset="0"/>
                <a:cs typeface="Arial" pitchFamily="34" charset="0"/>
              </a:endParaRPr>
            </a:p>
          </p:txBody>
        </p:sp>
        <p:sp>
          <p:nvSpPr>
            <p:cNvPr id="9" name="Rounded Rectangle 8"/>
            <p:cNvSpPr/>
            <p:nvPr/>
          </p:nvSpPr>
          <p:spPr>
            <a:xfrm>
              <a:off x="1974506" y="1589335"/>
              <a:ext cx="104749" cy="111255"/>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100">
                <a:latin typeface="Arial Narrow" pitchFamily="34" charset="0"/>
                <a:cs typeface="Arial" pitchFamily="34" charset="0"/>
              </a:endParaRPr>
            </a:p>
          </p:txBody>
        </p:sp>
        <p:sp>
          <p:nvSpPr>
            <p:cNvPr id="10" name="Rounded Rectangle 9"/>
            <p:cNvSpPr/>
            <p:nvPr/>
          </p:nvSpPr>
          <p:spPr>
            <a:xfrm>
              <a:off x="1974506" y="1805774"/>
              <a:ext cx="104749" cy="111255"/>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100">
                <a:latin typeface="Arial Narrow" pitchFamily="34" charset="0"/>
                <a:cs typeface="Arial" pitchFamily="34" charset="0"/>
              </a:endParaRPr>
            </a:p>
          </p:txBody>
        </p:sp>
        <p:sp>
          <p:nvSpPr>
            <p:cNvPr id="11" name="Rounded Rectangle 10"/>
            <p:cNvSpPr/>
            <p:nvPr/>
          </p:nvSpPr>
          <p:spPr>
            <a:xfrm>
              <a:off x="1974506" y="2012688"/>
              <a:ext cx="104749" cy="111255"/>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100">
                <a:latin typeface="Arial Narrow" pitchFamily="34" charset="0"/>
                <a:cs typeface="Arial" pitchFamily="34" charset="0"/>
              </a:endParaRPr>
            </a:p>
          </p:txBody>
        </p:sp>
        <p:sp>
          <p:nvSpPr>
            <p:cNvPr id="4" name="TextBox 3"/>
            <p:cNvSpPr txBox="1"/>
            <p:nvPr/>
          </p:nvSpPr>
          <p:spPr>
            <a:xfrm>
              <a:off x="2038613" y="1160688"/>
              <a:ext cx="780983" cy="430887"/>
            </a:xfrm>
            <a:prstGeom prst="rect">
              <a:avLst/>
            </a:prstGeom>
            <a:noFill/>
          </p:spPr>
          <p:txBody>
            <a:bodyPr wrap="none" rtlCol="0">
              <a:spAutoFit/>
            </a:bodyPr>
            <a:lstStyle/>
            <a:p>
              <a:r>
                <a:rPr lang="en-CA" sz="1100" dirty="0">
                  <a:latin typeface="Arial Narrow" pitchFamily="34" charset="0"/>
                  <a:cs typeface="Arial" pitchFamily="34" charset="0"/>
                </a:rPr>
                <a:t>Control</a:t>
              </a:r>
            </a:p>
            <a:p>
              <a:r>
                <a:rPr lang="en-CA" sz="1100" dirty="0">
                  <a:latin typeface="Arial Narrow" pitchFamily="34" charset="0"/>
                  <a:cs typeface="Arial" pitchFamily="34" charset="0"/>
                </a:rPr>
                <a:t>(Unlabeled)</a:t>
              </a:r>
            </a:p>
          </p:txBody>
        </p:sp>
        <p:sp>
          <p:nvSpPr>
            <p:cNvPr id="13" name="TextBox 12"/>
            <p:cNvSpPr txBox="1"/>
            <p:nvPr/>
          </p:nvSpPr>
          <p:spPr>
            <a:xfrm>
              <a:off x="2038613" y="1512140"/>
              <a:ext cx="979755" cy="261610"/>
            </a:xfrm>
            <a:prstGeom prst="rect">
              <a:avLst/>
            </a:prstGeom>
            <a:noFill/>
          </p:spPr>
          <p:txBody>
            <a:bodyPr wrap="none" rtlCol="0">
              <a:spAutoFit/>
            </a:bodyPr>
            <a:lstStyle/>
            <a:p>
              <a:r>
                <a:rPr lang="en-CA" sz="1100" dirty="0" err="1">
                  <a:latin typeface="Arial Narrow" pitchFamily="34" charset="0"/>
                  <a:cs typeface="Arial" pitchFamily="34" charset="0"/>
                </a:rPr>
                <a:t>sh</a:t>
              </a:r>
              <a:r>
                <a:rPr lang="en-CA" sz="1100" dirty="0">
                  <a:latin typeface="Arial Narrow" pitchFamily="34" charset="0"/>
                  <a:cs typeface="Arial" pitchFamily="34" charset="0"/>
                </a:rPr>
                <a:t>-RNA CD151</a:t>
              </a:r>
            </a:p>
          </p:txBody>
        </p:sp>
        <p:sp>
          <p:nvSpPr>
            <p:cNvPr id="14" name="TextBox 13"/>
            <p:cNvSpPr txBox="1"/>
            <p:nvPr/>
          </p:nvSpPr>
          <p:spPr>
            <a:xfrm>
              <a:off x="2038613" y="1729259"/>
              <a:ext cx="614271" cy="261610"/>
            </a:xfrm>
            <a:prstGeom prst="rect">
              <a:avLst/>
            </a:prstGeom>
            <a:noFill/>
          </p:spPr>
          <p:txBody>
            <a:bodyPr wrap="none" rtlCol="0">
              <a:spAutoFit/>
            </a:bodyPr>
            <a:lstStyle/>
            <a:p>
              <a:r>
                <a:rPr lang="en-CA" sz="1100" dirty="0">
                  <a:latin typeface="Arial Narrow" pitchFamily="34" charset="0"/>
                  <a:cs typeface="Arial" pitchFamily="34" charset="0"/>
                </a:rPr>
                <a:t>Parental</a:t>
              </a:r>
            </a:p>
          </p:txBody>
        </p:sp>
        <p:sp>
          <p:nvSpPr>
            <p:cNvPr id="15" name="TextBox 14"/>
            <p:cNvSpPr txBox="1"/>
            <p:nvPr/>
          </p:nvSpPr>
          <p:spPr>
            <a:xfrm>
              <a:off x="2038613" y="1949573"/>
              <a:ext cx="1043875" cy="430887"/>
            </a:xfrm>
            <a:prstGeom prst="rect">
              <a:avLst/>
            </a:prstGeom>
            <a:noFill/>
          </p:spPr>
          <p:txBody>
            <a:bodyPr wrap="none" rtlCol="0">
              <a:spAutoFit/>
            </a:bodyPr>
            <a:lstStyle/>
            <a:p>
              <a:r>
                <a:rPr lang="en-CA" sz="1100" dirty="0">
                  <a:latin typeface="Arial Narrow" pitchFamily="34" charset="0"/>
                  <a:cs typeface="Arial" pitchFamily="34" charset="0"/>
                </a:rPr>
                <a:t>CD151(+)</a:t>
              </a:r>
            </a:p>
            <a:p>
              <a:r>
                <a:rPr lang="en-CA" sz="1100" dirty="0">
                  <a:latin typeface="Arial Narrow" pitchFamily="34" charset="0"/>
                  <a:cs typeface="Arial" pitchFamily="34" charset="0"/>
                </a:rPr>
                <a:t>(overexpressing)</a:t>
              </a:r>
            </a:p>
          </p:txBody>
        </p:sp>
        <p:sp>
          <p:nvSpPr>
            <p:cNvPr id="5" name="TextBox 4"/>
            <p:cNvSpPr txBox="1"/>
            <p:nvPr/>
          </p:nvSpPr>
          <p:spPr>
            <a:xfrm>
              <a:off x="1849846" y="930706"/>
              <a:ext cx="928459" cy="261610"/>
            </a:xfrm>
            <a:prstGeom prst="rect">
              <a:avLst/>
            </a:prstGeom>
            <a:noFill/>
          </p:spPr>
          <p:txBody>
            <a:bodyPr wrap="none" rtlCol="0">
              <a:spAutoFit/>
            </a:bodyPr>
            <a:lstStyle/>
            <a:p>
              <a:r>
                <a:rPr lang="en-CA" sz="1100" b="1" dirty="0">
                  <a:latin typeface="Arial Narrow" pitchFamily="34" charset="0"/>
                  <a:cs typeface="Arial" pitchFamily="34" charset="0"/>
                </a:rPr>
                <a:t>HEK293 Cells</a:t>
              </a:r>
            </a:p>
          </p:txBody>
        </p:sp>
        <p:cxnSp>
          <p:nvCxnSpPr>
            <p:cNvPr id="7" name="Straight Connector 6"/>
            <p:cNvCxnSpPr/>
            <p:nvPr/>
          </p:nvCxnSpPr>
          <p:spPr>
            <a:xfrm>
              <a:off x="1974506" y="1173843"/>
              <a:ext cx="5713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0836" y="2447357"/>
              <a:ext cx="1178529" cy="261610"/>
            </a:xfrm>
            <a:prstGeom prst="rect">
              <a:avLst/>
            </a:prstGeom>
            <a:noFill/>
          </p:spPr>
          <p:txBody>
            <a:bodyPr wrap="none" rtlCol="0">
              <a:spAutoFit/>
            </a:bodyPr>
            <a:lstStyle/>
            <a:p>
              <a:r>
                <a:rPr lang="en-CA" sz="1100" dirty="0">
                  <a:latin typeface="Arial Narrow" pitchFamily="34" charset="0"/>
                  <a:cs typeface="Arial" pitchFamily="34" charset="0"/>
                </a:rPr>
                <a:t>Fluorescence (</a:t>
              </a:r>
              <a:r>
                <a:rPr lang="en-CA" sz="1100" dirty="0" err="1">
                  <a:latin typeface="Arial Narrow" pitchFamily="34" charset="0"/>
                  <a:cs typeface="Arial" pitchFamily="34" charset="0"/>
                </a:rPr>
                <a:t>a.u</a:t>
              </a:r>
              <a:r>
                <a:rPr lang="en-CA" sz="1100" dirty="0">
                  <a:latin typeface="Arial Narrow" pitchFamily="34" charset="0"/>
                  <a:cs typeface="Arial" pitchFamily="34" charset="0"/>
                </a:rPr>
                <a:t>.)</a:t>
              </a:r>
            </a:p>
          </p:txBody>
        </p:sp>
        <p:sp>
          <p:nvSpPr>
            <p:cNvPr id="20" name="TextBox 19"/>
            <p:cNvSpPr txBox="1"/>
            <p:nvPr/>
          </p:nvSpPr>
          <p:spPr>
            <a:xfrm rot="16200000">
              <a:off x="19561" y="1623056"/>
              <a:ext cx="550151" cy="261610"/>
            </a:xfrm>
            <a:prstGeom prst="rect">
              <a:avLst/>
            </a:prstGeom>
            <a:noFill/>
          </p:spPr>
          <p:txBody>
            <a:bodyPr wrap="none" rtlCol="0">
              <a:spAutoFit/>
            </a:bodyPr>
            <a:lstStyle/>
            <a:p>
              <a:r>
                <a:rPr lang="en-CA" sz="1100" dirty="0">
                  <a:latin typeface="Arial Narrow" pitchFamily="34" charset="0"/>
                  <a:cs typeface="Arial" pitchFamily="34" charset="0"/>
                </a:rPr>
                <a:t>Counts</a:t>
              </a:r>
            </a:p>
          </p:txBody>
        </p:sp>
        <p:sp>
          <p:nvSpPr>
            <p:cNvPr id="48" name="TextBox 47"/>
            <p:cNvSpPr txBox="1"/>
            <p:nvPr/>
          </p:nvSpPr>
          <p:spPr>
            <a:xfrm>
              <a:off x="178420" y="353874"/>
              <a:ext cx="102592" cy="169277"/>
            </a:xfrm>
            <a:prstGeom prst="rect">
              <a:avLst/>
            </a:prstGeom>
            <a:noFill/>
            <a:ln>
              <a:noFill/>
            </a:ln>
          </p:spPr>
          <p:txBody>
            <a:bodyPr wrap="none" lIns="0" tIns="0" rIns="0" bIns="0" rtlCol="0">
              <a:spAutoFit/>
            </a:bodyPr>
            <a:lstStyle/>
            <a:p>
              <a:r>
                <a:rPr lang="en-CA" sz="1100" b="1" dirty="0">
                  <a:latin typeface="Arial" panose="020B0604020202020204" pitchFamily="34" charset="0"/>
                  <a:ea typeface="Helvetica" charset="0"/>
                  <a:cs typeface="Arial" panose="020B0604020202020204" pitchFamily="34" charset="0"/>
                </a:rPr>
                <a:t>A</a:t>
              </a:r>
              <a:endParaRPr lang="en-CA" b="1" dirty="0">
                <a:latin typeface="Arial" panose="020B0604020202020204" pitchFamily="34" charset="0"/>
                <a:ea typeface="Helvetica" charset="0"/>
                <a:cs typeface="Arial" panose="020B0604020202020204" pitchFamily="34" charset="0"/>
              </a:endParaRPr>
            </a:p>
          </p:txBody>
        </p:sp>
      </p:grpSp>
      <p:sp>
        <p:nvSpPr>
          <p:cNvPr id="29" name="TextBox 28"/>
          <p:cNvSpPr txBox="1"/>
          <p:nvPr/>
        </p:nvSpPr>
        <p:spPr>
          <a:xfrm>
            <a:off x="237444" y="3414514"/>
            <a:ext cx="8832028" cy="1015663"/>
          </a:xfrm>
          <a:prstGeom prst="rect">
            <a:avLst/>
          </a:prstGeom>
          <a:noFill/>
        </p:spPr>
        <p:txBody>
          <a:bodyPr wrap="square" rtlCol="0">
            <a:spAutoFit/>
          </a:bodyPr>
          <a:lstStyle/>
          <a:p>
            <a:pPr algn="just"/>
            <a:r>
              <a:rPr lang="en-CA" sz="1000" b="1" dirty="0">
                <a:latin typeface="Arial" panose="020B0604020202020204" pitchFamily="34" charset="0"/>
                <a:cs typeface="Arial" panose="020B0604020202020204" pitchFamily="34" charset="0"/>
              </a:rPr>
              <a:t>Figure S4. Validation of CD151 transgenic and knock-down cell lines used in this report. (A)</a:t>
            </a:r>
            <a:r>
              <a:rPr lang="en-CA" sz="1000" dirty="0">
                <a:latin typeface="Arial" panose="020B0604020202020204" pitchFamily="34" charset="0"/>
                <a:cs typeface="Arial" panose="020B0604020202020204" pitchFamily="34" charset="0"/>
              </a:rPr>
              <a:t> Flow-cytometry histograms showing the CD151 surface expression of different HEK293T cell lines. Measurements were performed using an overexpressing CD151 cell line (HEK293T-CD151+), a short hair-pin RNA CD151 knockdown cell line(HEK293T-CD151-) cell line, and the parental HEK293T cell line, and CD151 surface expression measured utilizing a mouse anti-human CD151 PE conjugated IgG (</a:t>
            </a:r>
            <a:r>
              <a:rPr lang="en-CA" sz="1000" dirty="0" err="1">
                <a:latin typeface="Arial" panose="020B0604020202020204" pitchFamily="34" charset="0"/>
                <a:cs typeface="Arial" panose="020B0604020202020204" pitchFamily="34" charset="0"/>
              </a:rPr>
              <a:t>Biolegend</a:t>
            </a:r>
            <a:r>
              <a:rPr lang="en-CA" sz="1000" dirty="0">
                <a:latin typeface="Arial" panose="020B0604020202020204" pitchFamily="34" charset="0"/>
                <a:cs typeface="Arial" panose="020B0604020202020204" pitchFamily="34" charset="0"/>
              </a:rPr>
              <a:t>; cat. 350408). </a:t>
            </a:r>
            <a:r>
              <a:rPr lang="en-CA" sz="1000" b="1" dirty="0">
                <a:latin typeface="Arial" panose="020B0604020202020204" pitchFamily="34" charset="0"/>
                <a:cs typeface="Arial" panose="020B0604020202020204" pitchFamily="34" charset="0"/>
              </a:rPr>
              <a:t>(B)</a:t>
            </a:r>
            <a:r>
              <a:rPr lang="en-CA" sz="1000" dirty="0">
                <a:latin typeface="Arial" panose="020B0604020202020204" pitchFamily="34" charset="0"/>
                <a:cs typeface="Arial" panose="020B0604020202020204" pitchFamily="34" charset="0"/>
              </a:rPr>
              <a:t> Schematic of a round of selection where amplified Fab-phage is utilized to label antigens at the surface of live mammalian cells. After cellular wash and elution, the Fab-phage are amplified in E. coli and isolated for the next round of selection.</a:t>
            </a:r>
          </a:p>
        </p:txBody>
      </p:sp>
    </p:spTree>
    <p:extLst>
      <p:ext uri="{BB962C8B-B14F-4D97-AF65-F5344CB8AC3E}">
        <p14:creationId xmlns:p14="http://schemas.microsoft.com/office/powerpoint/2010/main" val="3822834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833393190"/>
              </p:ext>
            </p:extLst>
          </p:nvPr>
        </p:nvGraphicFramePr>
        <p:xfrm>
          <a:off x="277664" y="764704"/>
          <a:ext cx="8758832" cy="216024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6200000">
            <a:off x="-901293" y="1644559"/>
            <a:ext cx="2175596" cy="246221"/>
          </a:xfrm>
          <a:prstGeom prst="rect">
            <a:avLst/>
          </a:prstGeom>
          <a:noFill/>
        </p:spPr>
        <p:txBody>
          <a:bodyPr wrap="none" rtlCol="0">
            <a:spAutoFit/>
          </a:bodyPr>
          <a:lstStyle/>
          <a:p>
            <a:r>
              <a:rPr lang="en-CA" sz="1000" dirty="0">
                <a:latin typeface="Arial" pitchFamily="34" charset="0"/>
                <a:cs typeface="Arial" pitchFamily="34" charset="0"/>
              </a:rPr>
              <a:t>Fold Change Absorbance (450 nm)</a:t>
            </a:r>
          </a:p>
        </p:txBody>
      </p:sp>
      <p:sp>
        <p:nvSpPr>
          <p:cNvPr id="4" name="TextBox 3"/>
          <p:cNvSpPr txBox="1"/>
          <p:nvPr/>
        </p:nvSpPr>
        <p:spPr>
          <a:xfrm>
            <a:off x="3943811" y="2855468"/>
            <a:ext cx="1249060" cy="246221"/>
          </a:xfrm>
          <a:prstGeom prst="rect">
            <a:avLst/>
          </a:prstGeom>
          <a:noFill/>
        </p:spPr>
        <p:txBody>
          <a:bodyPr wrap="none" rtlCol="0">
            <a:spAutoFit/>
          </a:bodyPr>
          <a:lstStyle/>
          <a:p>
            <a:r>
              <a:rPr lang="en-CA" sz="1000" dirty="0">
                <a:latin typeface="Arial" pitchFamily="34" charset="0"/>
                <a:cs typeface="Arial" pitchFamily="34" charset="0"/>
              </a:rPr>
              <a:t>Fab-phage Well ID</a:t>
            </a:r>
          </a:p>
        </p:txBody>
      </p:sp>
      <p:sp>
        <p:nvSpPr>
          <p:cNvPr id="5" name="TextBox 4"/>
          <p:cNvSpPr txBox="1"/>
          <p:nvPr/>
        </p:nvSpPr>
        <p:spPr>
          <a:xfrm>
            <a:off x="237444" y="3414514"/>
            <a:ext cx="8832028" cy="553998"/>
          </a:xfrm>
          <a:prstGeom prst="rect">
            <a:avLst/>
          </a:prstGeom>
          <a:noFill/>
        </p:spPr>
        <p:txBody>
          <a:bodyPr wrap="square" rtlCol="0">
            <a:spAutoFit/>
          </a:bodyPr>
          <a:lstStyle/>
          <a:p>
            <a:pPr algn="just"/>
            <a:r>
              <a:rPr lang="en-CA" sz="1000" b="1" dirty="0">
                <a:latin typeface="Arial" panose="020B0604020202020204" pitchFamily="34" charset="0"/>
                <a:cs typeface="Arial" panose="020B0604020202020204" pitchFamily="34" charset="0"/>
              </a:rPr>
              <a:t>Figure S5.</a:t>
            </a:r>
            <a:r>
              <a:rPr lang="en-CA" sz="1000" dirty="0">
                <a:latin typeface="Arial" panose="020B0604020202020204" pitchFamily="34" charset="0"/>
                <a:cs typeface="Arial" panose="020B0604020202020204" pitchFamily="34" charset="0"/>
              </a:rPr>
              <a:t> Binding measurements of Fab-phage to CD151 expressing cells (HEK293T-CD151+) by single-point cellular ELISA measurements. The fold change signal is measured by taking the ratio of signal from HEK293T-CD151+ cells over HEK293T-CD151- cells. A fold change signal of 5 or greater is deemed as a potential positive CD151 Fab-phage binder.</a:t>
            </a:r>
          </a:p>
        </p:txBody>
      </p:sp>
    </p:spTree>
    <p:extLst>
      <p:ext uri="{BB962C8B-B14F-4D97-AF65-F5344CB8AC3E}">
        <p14:creationId xmlns:p14="http://schemas.microsoft.com/office/powerpoint/2010/main" val="81109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3212" y="338841"/>
            <a:ext cx="6491359" cy="3716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6165" y="4183033"/>
            <a:ext cx="8832028" cy="400110"/>
          </a:xfrm>
          <a:prstGeom prst="rect">
            <a:avLst/>
          </a:prstGeom>
          <a:noFill/>
        </p:spPr>
        <p:txBody>
          <a:bodyPr wrap="square" rtlCol="0">
            <a:spAutoFit/>
          </a:bodyPr>
          <a:lstStyle/>
          <a:p>
            <a:pPr algn="just"/>
            <a:r>
              <a:rPr lang="en-CA" sz="1000" b="1" dirty="0">
                <a:latin typeface="Arial" panose="020B0604020202020204" pitchFamily="34" charset="0"/>
                <a:cs typeface="Arial" panose="020B0604020202020204" pitchFamily="34" charset="0"/>
              </a:rPr>
              <a:t>Figure S6.</a:t>
            </a:r>
            <a:r>
              <a:rPr lang="en-CA" sz="1000" dirty="0">
                <a:latin typeface="Arial" panose="020B0604020202020204" pitchFamily="34" charset="0"/>
                <a:cs typeface="Arial" panose="020B0604020202020204" pitchFamily="34" charset="0"/>
              </a:rPr>
              <a:t> Linear information of paratope motifs as predictor for binding specificity of antibodies. Representation of the premise stating that highly selective Abs are enriched with paratope motifs that enable specific recognition of target epitopes, whereas non-specific Abs lack such enrichment.</a:t>
            </a:r>
          </a:p>
        </p:txBody>
      </p:sp>
    </p:spTree>
    <p:extLst>
      <p:ext uri="{BB962C8B-B14F-4D97-AF65-F5344CB8AC3E}">
        <p14:creationId xmlns:p14="http://schemas.microsoft.com/office/powerpoint/2010/main" val="2023428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3359029" y="191571"/>
            <a:ext cx="2425943" cy="5457894"/>
            <a:chOff x="493691" y="482135"/>
            <a:chExt cx="2425943" cy="5457894"/>
          </a:xfrm>
        </p:grpSpPr>
        <p:sp>
          <p:nvSpPr>
            <p:cNvPr id="2" name="Rounded Rectangle 1"/>
            <p:cNvSpPr/>
            <p:nvPr/>
          </p:nvSpPr>
          <p:spPr>
            <a:xfrm>
              <a:off x="493691" y="482135"/>
              <a:ext cx="2425943" cy="5076000"/>
            </a:xfrm>
            <a:prstGeom prst="roundRect">
              <a:avLst>
                <a:gd name="adj" fmla="val 19489"/>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Arial" panose="020B0604020202020204" pitchFamily="34" charset="0"/>
                <a:cs typeface="Arial" panose="020B0604020202020204" pitchFamily="34" charset="0"/>
              </a:endParaRPr>
            </a:p>
          </p:txBody>
        </p:sp>
        <p:sp>
          <p:nvSpPr>
            <p:cNvPr id="3" name="TextBox 2"/>
            <p:cNvSpPr txBox="1"/>
            <p:nvPr/>
          </p:nvSpPr>
          <p:spPr>
            <a:xfrm>
              <a:off x="984958" y="577927"/>
              <a:ext cx="1443408" cy="369332"/>
            </a:xfrm>
            <a:prstGeom prst="rect">
              <a:avLst/>
            </a:prstGeom>
            <a:noFill/>
          </p:spPr>
          <p:txBody>
            <a:bodyPr wrap="none" lIns="0" tIns="0" rIns="0" bIns="0" rtlCol="0">
              <a:spAutoFit/>
            </a:bodyPr>
            <a:lstStyle/>
            <a:p>
              <a:pPr algn="ctr"/>
              <a:r>
                <a:rPr lang="en-US" sz="1200" b="1" i="1" dirty="0">
                  <a:latin typeface="Arial" panose="020B0604020202020204" pitchFamily="34" charset="0"/>
                  <a:ea typeface="Segoe UI" panose="020B0502040204020203" pitchFamily="34" charset="0"/>
                  <a:cs typeface="Arial" panose="020B0604020202020204" pitchFamily="34" charset="0"/>
                </a:rPr>
                <a:t>CellectSeq</a:t>
              </a:r>
            </a:p>
            <a:p>
              <a:pPr algn="ctr"/>
              <a:r>
                <a:rPr lang="en-US" sz="1200" b="1" i="1" dirty="0">
                  <a:latin typeface="Arial" panose="020B0604020202020204" pitchFamily="34" charset="0"/>
                  <a:ea typeface="Segoe UI" panose="020B0502040204020203" pitchFamily="34" charset="0"/>
                  <a:cs typeface="Arial" panose="020B0604020202020204" pitchFamily="34" charset="0"/>
                </a:rPr>
                <a:t>in Situ Ab Selection</a:t>
              </a:r>
            </a:p>
          </p:txBody>
        </p:sp>
        <p:sp>
          <p:nvSpPr>
            <p:cNvPr id="4" name="Rounded Rectangle 3"/>
            <p:cNvSpPr/>
            <p:nvPr/>
          </p:nvSpPr>
          <p:spPr>
            <a:xfrm>
              <a:off x="1256662" y="1170634"/>
              <a:ext cx="900000" cy="525341"/>
            </a:xfrm>
            <a:prstGeom prst="roundRect">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Synthetic Ab</a:t>
              </a:r>
            </a:p>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Phage Library</a:t>
              </a:r>
            </a:p>
          </p:txBody>
        </p:sp>
        <p:sp>
          <p:nvSpPr>
            <p:cNvPr id="5" name="Down Arrow 4"/>
            <p:cNvSpPr/>
            <p:nvPr/>
          </p:nvSpPr>
          <p:spPr>
            <a:xfrm>
              <a:off x="1619441" y="1836409"/>
              <a:ext cx="174442" cy="329517"/>
            </a:xfrm>
            <a:prstGeom prst="downArrow">
              <a:avLst/>
            </a:prstGeom>
            <a:solidFill>
              <a:schemeClr val="bg1">
                <a:lumMod val="65000"/>
              </a:schemeClr>
            </a:solidFill>
            <a:ln w="127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050">
                <a:latin typeface="Arial" panose="020B0604020202020204" pitchFamily="34" charset="0"/>
                <a:cs typeface="Arial" panose="020B0604020202020204" pitchFamily="34" charset="0"/>
              </a:endParaRPr>
            </a:p>
          </p:txBody>
        </p:sp>
        <p:sp>
          <p:nvSpPr>
            <p:cNvPr id="6" name="Down Arrow 5"/>
            <p:cNvSpPr/>
            <p:nvPr/>
          </p:nvSpPr>
          <p:spPr>
            <a:xfrm>
              <a:off x="1619441" y="2972133"/>
              <a:ext cx="174442" cy="329517"/>
            </a:xfrm>
            <a:prstGeom prst="downArrow">
              <a:avLst/>
            </a:prstGeom>
            <a:solidFill>
              <a:schemeClr val="bg1">
                <a:lumMod val="65000"/>
              </a:schemeClr>
            </a:solidFill>
            <a:ln w="127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050">
                <a:latin typeface="Arial" panose="020B0604020202020204" pitchFamily="34" charset="0"/>
                <a:cs typeface="Arial" panose="020B0604020202020204" pitchFamily="34" charset="0"/>
              </a:endParaRPr>
            </a:p>
          </p:txBody>
        </p:sp>
        <p:sp>
          <p:nvSpPr>
            <p:cNvPr id="7" name="Down Arrow 6"/>
            <p:cNvSpPr/>
            <p:nvPr/>
          </p:nvSpPr>
          <p:spPr>
            <a:xfrm>
              <a:off x="1619441" y="4107856"/>
              <a:ext cx="174442" cy="329517"/>
            </a:xfrm>
            <a:prstGeom prst="downArrow">
              <a:avLst/>
            </a:prstGeom>
            <a:solidFill>
              <a:schemeClr val="bg1">
                <a:lumMod val="65000"/>
              </a:schemeClr>
            </a:solidFill>
            <a:ln w="127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050">
                <a:latin typeface="Arial" panose="020B0604020202020204" pitchFamily="34" charset="0"/>
                <a:cs typeface="Arial" panose="020B0604020202020204" pitchFamily="34" charset="0"/>
              </a:endParaRPr>
            </a:p>
          </p:txBody>
        </p:sp>
        <p:sp>
          <p:nvSpPr>
            <p:cNvPr id="8" name="Rounded Rectangle 7"/>
            <p:cNvSpPr/>
            <p:nvPr/>
          </p:nvSpPr>
          <p:spPr>
            <a:xfrm>
              <a:off x="1256662" y="3442082"/>
              <a:ext cx="900000" cy="525341"/>
            </a:xfrm>
            <a:prstGeom prst="roundRect">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NGS</a:t>
              </a:r>
            </a:p>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Ab Selection</a:t>
              </a:r>
            </a:p>
          </p:txBody>
        </p:sp>
        <p:sp>
          <p:nvSpPr>
            <p:cNvPr id="9" name="Rounded Rectangle 8"/>
            <p:cNvSpPr/>
            <p:nvPr/>
          </p:nvSpPr>
          <p:spPr>
            <a:xfrm>
              <a:off x="1256662" y="4577806"/>
              <a:ext cx="900000" cy="525341"/>
            </a:xfrm>
            <a:prstGeom prst="roundRect">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In Silico</a:t>
              </a:r>
            </a:p>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Ab Selection</a:t>
              </a:r>
            </a:p>
          </p:txBody>
        </p:sp>
        <p:sp>
          <p:nvSpPr>
            <p:cNvPr id="10" name="TextBox 9"/>
            <p:cNvSpPr txBox="1"/>
            <p:nvPr/>
          </p:nvSpPr>
          <p:spPr>
            <a:xfrm>
              <a:off x="1310662" y="5478364"/>
              <a:ext cx="792000" cy="461665"/>
            </a:xfrm>
            <a:prstGeom prst="rect">
              <a:avLst/>
            </a:prstGeom>
            <a:noFill/>
            <a:ln>
              <a:noFill/>
            </a:ln>
            <a:effectLst/>
          </p:spPr>
          <p:style>
            <a:lnRef idx="1">
              <a:schemeClr val="accent3"/>
            </a:lnRef>
            <a:fillRef idx="3">
              <a:schemeClr val="accent3"/>
            </a:fillRef>
            <a:effectRef idx="2">
              <a:schemeClr val="accent3"/>
            </a:effectRef>
            <a:fontRef idx="minor">
              <a:schemeClr val="lt1"/>
            </a:fontRef>
          </p:style>
          <p:txBody>
            <a:bodyPr wrap="none" lIns="0" tIns="0" rIns="0" bIns="0" rtlCol="0" anchor="ctr">
              <a:spAutoFit/>
            </a:bodyPr>
            <a:lstStyle/>
            <a:p>
              <a:pPr algn="ctr"/>
              <a:r>
                <a:rPr lang="en-US" sz="1000" dirty="0">
                  <a:solidFill>
                    <a:schemeClr val="tx1"/>
                  </a:solidFill>
                  <a:latin typeface="Arial" panose="020B0604020202020204" pitchFamily="34" charset="0"/>
                  <a:ea typeface="Segoe UI" panose="020B0502040204020203" pitchFamily="34" charset="0"/>
                  <a:cs typeface="Arial" panose="020B0604020202020204" pitchFamily="34" charset="0"/>
                </a:rPr>
                <a:t>Validation on</a:t>
              </a:r>
            </a:p>
            <a:p>
              <a:pPr algn="ctr"/>
              <a:r>
                <a:rPr lang="en-US" sz="1000" dirty="0">
                  <a:solidFill>
                    <a:schemeClr val="tx1"/>
                  </a:solidFill>
                  <a:latin typeface="Arial" panose="020B0604020202020204" pitchFamily="34" charset="0"/>
                  <a:ea typeface="Segoe UI" panose="020B0502040204020203" pitchFamily="34" charset="0"/>
                  <a:cs typeface="Arial" panose="020B0604020202020204" pitchFamily="34" charset="0"/>
                </a:rPr>
                <a:t>CD151</a:t>
              </a:r>
            </a:p>
            <a:p>
              <a:pPr algn="ctr"/>
              <a:r>
                <a:rPr lang="en-US" sz="1000" dirty="0">
                  <a:solidFill>
                    <a:schemeClr val="tx1"/>
                  </a:solidFill>
                  <a:latin typeface="Arial" panose="020B0604020202020204" pitchFamily="34" charset="0"/>
                  <a:ea typeface="Segoe UI" panose="020B0502040204020203" pitchFamily="34" charset="0"/>
                  <a:cs typeface="Arial" panose="020B0604020202020204" pitchFamily="34" charset="0"/>
                </a:rPr>
                <a:t>antigen</a:t>
              </a:r>
            </a:p>
          </p:txBody>
        </p:sp>
        <p:cxnSp>
          <p:nvCxnSpPr>
            <p:cNvPr id="11" name="Straight Arrow Connector 10"/>
            <p:cNvCxnSpPr/>
            <p:nvPr/>
          </p:nvCxnSpPr>
          <p:spPr>
            <a:xfrm rot="5400000">
              <a:off x="1616662" y="5319929"/>
              <a:ext cx="180000" cy="0"/>
            </a:xfrm>
            <a:prstGeom prst="straightConnector1">
              <a:avLst/>
            </a:prstGeom>
            <a:ln w="38100">
              <a:solidFill>
                <a:schemeClr val="bg2">
                  <a:lumMod val="1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1256662" y="2306359"/>
              <a:ext cx="900000" cy="525341"/>
            </a:xfrm>
            <a:prstGeom prst="roundRect">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Cellular Antigen </a:t>
              </a:r>
            </a:p>
            <a:p>
              <a:pPr algn="ctr"/>
              <a:r>
                <a:rPr lang="en-US" sz="1000" b="1" dirty="0">
                  <a:solidFill>
                    <a:schemeClr val="tx1"/>
                  </a:solidFill>
                  <a:latin typeface="Arial" panose="020B0604020202020204" pitchFamily="34" charset="0"/>
                  <a:ea typeface="Segoe UI" panose="020B0502040204020203" pitchFamily="34" charset="0"/>
                  <a:cs typeface="Arial" panose="020B0604020202020204" pitchFamily="34" charset="0"/>
                </a:rPr>
                <a:t>Ab Selection</a:t>
              </a:r>
            </a:p>
          </p:txBody>
        </p:sp>
        <p:cxnSp>
          <p:nvCxnSpPr>
            <p:cNvPr id="13" name="Straight Arrow Connector 12"/>
            <p:cNvCxnSpPr/>
            <p:nvPr/>
          </p:nvCxnSpPr>
          <p:spPr>
            <a:xfrm flipH="1">
              <a:off x="1015371" y="1157733"/>
              <a:ext cx="0" cy="4101914"/>
            </a:xfrm>
            <a:prstGeom prst="straightConnector1">
              <a:avLst/>
            </a:prstGeom>
            <a:ln w="38100">
              <a:solidFill>
                <a:schemeClr val="tx1"/>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6200000">
              <a:off x="569342" y="3119271"/>
              <a:ext cx="604333" cy="161583"/>
            </a:xfrm>
            <a:prstGeom prst="rect">
              <a:avLst/>
            </a:prstGeom>
            <a:noFill/>
          </p:spPr>
          <p:txBody>
            <a:bodyPr wrap="none" lIns="0" tIns="0" rIns="0" bIns="0" rtlCol="0">
              <a:spAutoFit/>
            </a:bodyPr>
            <a:lstStyle/>
            <a:p>
              <a:r>
                <a:rPr lang="en-US" sz="1050" b="1" dirty="0">
                  <a:latin typeface="Arial" panose="020B0604020202020204" pitchFamily="34" charset="0"/>
                  <a:ea typeface="Segoe UI" panose="020B0502040204020203" pitchFamily="34" charset="0"/>
                  <a:cs typeface="Arial" panose="020B0604020202020204" pitchFamily="34" charset="0"/>
                </a:rPr>
                <a:t>Workflow</a:t>
              </a:r>
            </a:p>
          </p:txBody>
        </p:sp>
      </p:grpSp>
      <p:sp>
        <p:nvSpPr>
          <p:cNvPr id="16" name="TextBox 15"/>
          <p:cNvSpPr txBox="1"/>
          <p:nvPr/>
        </p:nvSpPr>
        <p:spPr>
          <a:xfrm>
            <a:off x="1030850" y="5930521"/>
            <a:ext cx="7082301" cy="246221"/>
          </a:xfrm>
          <a:prstGeom prst="rect">
            <a:avLst/>
          </a:prstGeom>
          <a:noFill/>
        </p:spPr>
        <p:txBody>
          <a:bodyPr wrap="square" rtlCol="0">
            <a:spAutoFit/>
          </a:bodyPr>
          <a:lstStyle/>
          <a:p>
            <a:pPr algn="ctr"/>
            <a:r>
              <a:rPr lang="en-CA" sz="1000" b="1" dirty="0">
                <a:latin typeface="Arial" panose="020B0604020202020204" pitchFamily="34" charset="0"/>
                <a:cs typeface="Arial" panose="020B0604020202020204" pitchFamily="34" charset="0"/>
              </a:rPr>
              <a:t>Figure S7.</a:t>
            </a:r>
            <a:r>
              <a:rPr lang="en-CA" sz="1000" dirty="0">
                <a:latin typeface="Arial" panose="020B0604020202020204" pitchFamily="34" charset="0"/>
                <a:cs typeface="Arial" panose="020B0604020202020204" pitchFamily="34" charset="0"/>
              </a:rPr>
              <a:t> Description of CellectSeq Methodology. Flow-chart of workflow for the CellectSeq Methodology. </a:t>
            </a:r>
          </a:p>
        </p:txBody>
      </p:sp>
    </p:spTree>
    <p:extLst>
      <p:ext uri="{BB962C8B-B14F-4D97-AF65-F5344CB8AC3E}">
        <p14:creationId xmlns:p14="http://schemas.microsoft.com/office/powerpoint/2010/main" val="1542677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1806" y="78937"/>
            <a:ext cx="6596097" cy="1554480"/>
          </a:xfrm>
          <a:prstGeom prst="rect">
            <a:avLst/>
          </a:prstGeom>
        </p:spPr>
      </p:pic>
      <p:graphicFrame>
        <p:nvGraphicFramePr>
          <p:cNvPr id="3" name="Table 2"/>
          <p:cNvGraphicFramePr>
            <a:graphicFrameLocks noGrp="1"/>
          </p:cNvGraphicFramePr>
          <p:nvPr/>
        </p:nvGraphicFramePr>
        <p:xfrm>
          <a:off x="583982" y="1519204"/>
          <a:ext cx="5516024" cy="5209240"/>
        </p:xfrm>
        <a:graphic>
          <a:graphicData uri="http://schemas.openxmlformats.org/drawingml/2006/table">
            <a:tbl>
              <a:tblPr/>
              <a:tblGrid>
                <a:gridCol w="1663206">
                  <a:extLst>
                    <a:ext uri="{9D8B030D-6E8A-4147-A177-3AD203B41FA5}">
                      <a16:colId xmlns:a16="http://schemas.microsoft.com/office/drawing/2014/main" val="20000"/>
                    </a:ext>
                  </a:extLst>
                </a:gridCol>
                <a:gridCol w="369602">
                  <a:extLst>
                    <a:ext uri="{9D8B030D-6E8A-4147-A177-3AD203B41FA5}">
                      <a16:colId xmlns:a16="http://schemas.microsoft.com/office/drawing/2014/main" val="20001"/>
                    </a:ext>
                  </a:extLst>
                </a:gridCol>
                <a:gridCol w="240801">
                  <a:extLst>
                    <a:ext uri="{9D8B030D-6E8A-4147-A177-3AD203B41FA5}">
                      <a16:colId xmlns:a16="http://schemas.microsoft.com/office/drawing/2014/main" val="20002"/>
                    </a:ext>
                  </a:extLst>
                </a:gridCol>
                <a:gridCol w="369602">
                  <a:extLst>
                    <a:ext uri="{9D8B030D-6E8A-4147-A177-3AD203B41FA5}">
                      <a16:colId xmlns:a16="http://schemas.microsoft.com/office/drawing/2014/main" val="20003"/>
                    </a:ext>
                  </a:extLst>
                </a:gridCol>
                <a:gridCol w="369602">
                  <a:extLst>
                    <a:ext uri="{9D8B030D-6E8A-4147-A177-3AD203B41FA5}">
                      <a16:colId xmlns:a16="http://schemas.microsoft.com/office/drawing/2014/main" val="20004"/>
                    </a:ext>
                  </a:extLst>
                </a:gridCol>
                <a:gridCol w="285601">
                  <a:extLst>
                    <a:ext uri="{9D8B030D-6E8A-4147-A177-3AD203B41FA5}">
                      <a16:colId xmlns:a16="http://schemas.microsoft.com/office/drawing/2014/main" val="20005"/>
                    </a:ext>
                  </a:extLst>
                </a:gridCol>
                <a:gridCol w="369602">
                  <a:extLst>
                    <a:ext uri="{9D8B030D-6E8A-4147-A177-3AD203B41FA5}">
                      <a16:colId xmlns:a16="http://schemas.microsoft.com/office/drawing/2014/main" val="20006"/>
                    </a:ext>
                  </a:extLst>
                </a:gridCol>
                <a:gridCol w="369602">
                  <a:extLst>
                    <a:ext uri="{9D8B030D-6E8A-4147-A177-3AD203B41FA5}">
                      <a16:colId xmlns:a16="http://schemas.microsoft.com/office/drawing/2014/main" val="20007"/>
                    </a:ext>
                  </a:extLst>
                </a:gridCol>
                <a:gridCol w="498402">
                  <a:extLst>
                    <a:ext uri="{9D8B030D-6E8A-4147-A177-3AD203B41FA5}">
                      <a16:colId xmlns:a16="http://schemas.microsoft.com/office/drawing/2014/main" val="20008"/>
                    </a:ext>
                  </a:extLst>
                </a:gridCol>
                <a:gridCol w="369602">
                  <a:extLst>
                    <a:ext uri="{9D8B030D-6E8A-4147-A177-3AD203B41FA5}">
                      <a16:colId xmlns:a16="http://schemas.microsoft.com/office/drawing/2014/main" val="20009"/>
                    </a:ext>
                  </a:extLst>
                </a:gridCol>
                <a:gridCol w="313601">
                  <a:extLst>
                    <a:ext uri="{9D8B030D-6E8A-4147-A177-3AD203B41FA5}">
                      <a16:colId xmlns:a16="http://schemas.microsoft.com/office/drawing/2014/main" val="20010"/>
                    </a:ext>
                  </a:extLst>
                </a:gridCol>
                <a:gridCol w="296801">
                  <a:extLst>
                    <a:ext uri="{9D8B030D-6E8A-4147-A177-3AD203B41FA5}">
                      <a16:colId xmlns:a16="http://schemas.microsoft.com/office/drawing/2014/main" val="20011"/>
                    </a:ext>
                  </a:extLst>
                </a:gridCol>
              </a:tblGrid>
              <a:tr h="84020">
                <a:tc>
                  <a:txBody>
                    <a:bodyPr/>
                    <a:lstStyle/>
                    <a:p>
                      <a:pPr algn="l" fontAlgn="b"/>
                      <a:r>
                        <a:rPr lang="en-US" sz="500" b="1" i="0" u="none" strike="noStrike">
                          <a:solidFill>
                            <a:srgbClr val="000000"/>
                          </a:solidFill>
                          <a:effectLst/>
                          <a:latin typeface="Calibri" panose="020F0502020204030204" pitchFamily="34" charset="0"/>
                        </a:rPr>
                        <a:t>Peptide Sequence</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Prob</a:t>
                      </a:r>
                    </a:p>
                  </a:txBody>
                  <a:tcPr marL="4201" marR="4201" marT="4201" marB="0" anchor="b">
                    <a:lnL>
                      <a:noFill/>
                    </a:lnL>
                    <a:lnR>
                      <a:noFill/>
                    </a:lnR>
                    <a:lnT>
                      <a:noFill/>
                    </a:lnT>
                    <a:lnB>
                      <a:noFill/>
                    </a:lnB>
                  </a:tcPr>
                </a:tc>
                <a:tc>
                  <a:txBody>
                    <a:bodyPr/>
                    <a:lstStyle/>
                    <a:p>
                      <a:pPr algn="ctr" fontAlgn="b"/>
                      <a:r>
                        <a:rPr lang="en-US" sz="500" b="1" i="0" u="none" strike="noStrike" dirty="0">
                          <a:solidFill>
                            <a:srgbClr val="000000"/>
                          </a:solidFill>
                          <a:effectLst/>
                          <a:latin typeface="Calibri" panose="020F0502020204030204" pitchFamily="34" charset="0"/>
                        </a:rPr>
                        <a:t>NTT</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Observed</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Actual Mass</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Charge</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Delta Da</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Delta PPM</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Retention Time</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TIC</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Start</a:t>
                      </a:r>
                    </a:p>
                  </a:txBody>
                  <a:tcPr marL="4201" marR="4201" marT="4201" marB="0" anchor="b">
                    <a:lnL>
                      <a:noFill/>
                    </a:lnL>
                    <a:lnR>
                      <a:noFill/>
                    </a:lnR>
                    <a:lnT>
                      <a:noFill/>
                    </a:lnT>
                    <a:lnB>
                      <a:noFill/>
                    </a:lnB>
                  </a:tcPr>
                </a:tc>
                <a:tc>
                  <a:txBody>
                    <a:bodyPr/>
                    <a:lstStyle/>
                    <a:p>
                      <a:pPr algn="ctr" fontAlgn="b"/>
                      <a:r>
                        <a:rPr lang="en-US" sz="500" b="1" i="0" u="none" strike="noStrike">
                          <a:solidFill>
                            <a:srgbClr val="000000"/>
                          </a:solidFill>
                          <a:effectLst/>
                          <a:latin typeface="Calibri" panose="020F0502020204030204" pitchFamily="34" charset="0"/>
                        </a:rPr>
                        <a:t>Stop</a:t>
                      </a:r>
                    </a:p>
                  </a:txBody>
                  <a:tcPr marL="4201" marR="4201" marT="4201" marB="0" anchor="b">
                    <a:lnL>
                      <a:noFill/>
                    </a:lnL>
                    <a:lnR>
                      <a:noFill/>
                    </a:lnR>
                    <a:lnT>
                      <a:noFill/>
                    </a:lnT>
                    <a:lnB>
                      <a:noFill/>
                    </a:lnB>
                  </a:tcPr>
                </a:tc>
                <a:extLst>
                  <a:ext uri="{0D108BD9-81ED-4DB2-BD59-A6C34878D82A}">
                    <a16:rowId xmlns:a16="http://schemas.microsoft.com/office/drawing/2014/main" val="10000"/>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755.8512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1,509.69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0.002978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1.971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1,199.02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28,219.70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147</a:t>
                      </a:r>
                    </a:p>
                  </a:txBody>
                  <a:tcPr marL="4201" marR="4201" marT="4201" marB="0" anchor="b">
                    <a:lnL>
                      <a:noFill/>
                    </a:lnL>
                    <a:lnR>
                      <a:noFill/>
                    </a:lnR>
                    <a:lnT>
                      <a:noFill/>
                    </a:lnT>
                    <a:lnB>
                      <a:noFill/>
                    </a:lnB>
                  </a:tcPr>
                </a:tc>
                <a:extLst>
                  <a:ext uri="{0D108BD9-81ED-4DB2-BD59-A6C34878D82A}">
                    <a16:rowId xmlns:a16="http://schemas.microsoft.com/office/drawing/2014/main" val="10001"/>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1,262.88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3,785.62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0.02026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5.349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2,083.31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349181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2"/>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947.162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0.005595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2,091.73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679396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3"/>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757.9313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0.007019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1.854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2,044.05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2404360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4"/>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1,262.55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0.007071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2,084.86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242073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5"/>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947.4098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3,785.61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0.01278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3.375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2,110.59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749697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6"/>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947.1612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0.002595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0.6856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2,116.30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716182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7"/>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757.9298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-0.0006806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-0.1798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2,076.86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3128270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8"/>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947.1624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0.007195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1.901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2,061.91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2842120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09"/>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757.9311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0.005819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1.537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2,060.00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4550050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0"/>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758.3284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3,786.61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0.02414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6.373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2,131.28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692289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1"/>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947.1622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0.006515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1.721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2,045.04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1510660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2"/>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947.1636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3,784.63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3.169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2,078.74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1955760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3"/>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947.4146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3,785.63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0.03198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8.445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2,128.90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576662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4"/>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947.415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3,785.63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0.03374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8.91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2,108.86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657494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5"/>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758.1332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3,785.63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0.0323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8.531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2,110.18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1119500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165</a:t>
                      </a:r>
                    </a:p>
                  </a:txBody>
                  <a:tcPr marL="4201" marR="4201" marT="4201" marB="0" anchor="b">
                    <a:lnL>
                      <a:noFill/>
                    </a:lnL>
                    <a:lnR>
                      <a:noFill/>
                    </a:lnR>
                    <a:lnT>
                      <a:noFill/>
                    </a:lnT>
                    <a:lnB>
                      <a:noFill/>
                    </a:lnB>
                  </a:tcPr>
                </a:tc>
                <a:extLst>
                  <a:ext uri="{0D108BD9-81ED-4DB2-BD59-A6C34878D82A}">
                    <a16:rowId xmlns:a16="http://schemas.microsoft.com/office/drawing/2014/main" val="10016"/>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(R)YHQPGHEAVTSAVDQLQQEFHccGSNNSQDWRDSEWIR(S)</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1,143.75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4,570.97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-0.009305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-2.035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2,216.99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498966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171</a:t>
                      </a:r>
                    </a:p>
                  </a:txBody>
                  <a:tcPr marL="4201" marR="4201" marT="4201" marB="0" anchor="b">
                    <a:lnL>
                      <a:noFill/>
                    </a:lnL>
                    <a:lnR>
                      <a:noFill/>
                    </a:lnR>
                    <a:lnT>
                      <a:noFill/>
                    </a:lnT>
                    <a:lnB>
                      <a:noFill/>
                    </a:lnB>
                  </a:tcPr>
                </a:tc>
                <a:extLst>
                  <a:ext uri="{0D108BD9-81ED-4DB2-BD59-A6C34878D82A}">
                    <a16:rowId xmlns:a16="http://schemas.microsoft.com/office/drawing/2014/main" val="10017"/>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(R)YHQPGHEAVTSAVDQLQQEFHccGSNNSQDWRDSEWIR(S)</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1,143.75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4,570.98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0.003095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0.677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2,242.54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578642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171</a:t>
                      </a:r>
                    </a:p>
                  </a:txBody>
                  <a:tcPr marL="4201" marR="4201" marT="4201" marB="0" anchor="b">
                    <a:lnL>
                      <a:noFill/>
                    </a:lnL>
                    <a:lnR>
                      <a:noFill/>
                    </a:lnR>
                    <a:lnT>
                      <a:noFill/>
                    </a:lnT>
                    <a:lnB>
                      <a:noFill/>
                    </a:lnB>
                  </a:tcPr>
                </a:tc>
                <a:extLst>
                  <a:ext uri="{0D108BD9-81ED-4DB2-BD59-A6C34878D82A}">
                    <a16:rowId xmlns:a16="http://schemas.microsoft.com/office/drawing/2014/main" val="10018"/>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(R)YHQPGHEAVTSAVDQLQQEFHccGSNNSQDWRDSEWIR(S)</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1,143.76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4,571.00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0.0255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5.576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2,220.05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369365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171</a:t>
                      </a:r>
                    </a:p>
                  </a:txBody>
                  <a:tcPr marL="4201" marR="4201" marT="4201" marB="0" anchor="b">
                    <a:lnL>
                      <a:noFill/>
                    </a:lnL>
                    <a:lnR>
                      <a:noFill/>
                    </a:lnR>
                    <a:lnT>
                      <a:noFill/>
                    </a:lnT>
                    <a:lnB>
                      <a:noFill/>
                    </a:lnB>
                  </a:tcPr>
                </a:tc>
                <a:extLst>
                  <a:ext uri="{0D108BD9-81ED-4DB2-BD59-A6C34878D82A}">
                    <a16:rowId xmlns:a16="http://schemas.microsoft.com/office/drawing/2014/main" val="10019"/>
                  </a:ext>
                </a:extLst>
              </a:tr>
              <a:tr h="84020">
                <a:tc>
                  <a:txBody>
                    <a:bodyPr/>
                    <a:lstStyle/>
                    <a:p>
                      <a:pPr algn="l" fontAlgn="b"/>
                      <a:r>
                        <a:rPr lang="en-US" sz="500" b="0" i="0" u="none" strike="noStrike">
                          <a:solidFill>
                            <a:srgbClr val="000000"/>
                          </a:solidFill>
                          <a:effectLst/>
                          <a:latin typeface="Calibri" panose="020F0502020204030204" pitchFamily="34" charset="0"/>
                        </a:rPr>
                        <a:t>(R)YHQPGHEAVTSAVDQLQQEFHccGSNNSQDWRDSEWIR(S)</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1,143.75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4,570.99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0.008695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2,251.29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381205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171</a:t>
                      </a:r>
                    </a:p>
                  </a:txBody>
                  <a:tcPr marL="4201" marR="4201" marT="4201" marB="0" anchor="b">
                    <a:lnL>
                      <a:noFill/>
                    </a:lnL>
                    <a:lnR>
                      <a:noFill/>
                    </a:lnR>
                    <a:lnT>
                      <a:noFill/>
                    </a:lnT>
                    <a:lnB>
                      <a:noFill/>
                    </a:lnB>
                  </a:tcPr>
                </a:tc>
                <a:extLst>
                  <a:ext uri="{0D108BD9-81ED-4DB2-BD59-A6C34878D82A}">
                    <a16:rowId xmlns:a16="http://schemas.microsoft.com/office/drawing/2014/main" val="10020"/>
                  </a:ext>
                </a:extLst>
              </a:tr>
              <a:tr h="84020">
                <a:tc>
                  <a:txBody>
                    <a:bodyPr/>
                    <a:lstStyle/>
                    <a:p>
                      <a:pPr algn="l" fontAlgn="b"/>
                      <a:r>
                        <a:rPr lang="en-US" sz="500" b="0" i="0" u="none" strike="noStrike">
                          <a:solidFill>
                            <a:srgbClr val="000000"/>
                          </a:solidFill>
                          <a:effectLst/>
                          <a:latin typeface="Calibri" panose="020F0502020204030204" pitchFamily="34" charset="0"/>
                        </a:rPr>
                        <a:t>(N)SQDWRDSEWIR(S)</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493.2322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1,476.67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0.1502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1,798.72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549618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171</a:t>
                      </a:r>
                    </a:p>
                  </a:txBody>
                  <a:tcPr marL="4201" marR="4201" marT="4201" marB="0" anchor="b">
                    <a:lnL>
                      <a:noFill/>
                    </a:lnL>
                    <a:lnR>
                      <a:noFill/>
                    </a:lnR>
                    <a:lnT>
                      <a:noFill/>
                    </a:lnT>
                    <a:lnB>
                      <a:noFill/>
                    </a:lnB>
                  </a:tcPr>
                </a:tc>
                <a:extLst>
                  <a:ext uri="{0D108BD9-81ED-4DB2-BD59-A6C34878D82A}">
                    <a16:rowId xmlns:a16="http://schemas.microsoft.com/office/drawing/2014/main" val="10021"/>
                  </a:ext>
                </a:extLst>
              </a:tr>
              <a:tr h="84020">
                <a:tc>
                  <a:txBody>
                    <a:bodyPr/>
                    <a:lstStyle/>
                    <a:p>
                      <a:pPr algn="l" fontAlgn="b"/>
                      <a:r>
                        <a:rPr lang="en-US" sz="500" b="0" i="0" u="none" strike="noStrike">
                          <a:solidFill>
                            <a:srgbClr val="000000"/>
                          </a:solidFill>
                          <a:effectLst/>
                          <a:latin typeface="Calibri" panose="020F0502020204030204" pitchFamily="34" charset="0"/>
                        </a:rPr>
                        <a:t>(R)DSEWIRSQEAGGR(V)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497.5716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1,489.69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0.001902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1.276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1,376.11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329755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2"/>
                  </a:ext>
                </a:extLst>
              </a:tr>
              <a:tr h="84020">
                <a:tc>
                  <a:txBody>
                    <a:bodyPr/>
                    <a:lstStyle/>
                    <a:p>
                      <a:pPr algn="l" fontAlgn="b"/>
                      <a:r>
                        <a:rPr lang="en-US" sz="500" b="0" i="0" u="none" strike="noStrike">
                          <a:solidFill>
                            <a:srgbClr val="000000"/>
                          </a:solidFill>
                          <a:effectLst/>
                          <a:latin typeface="Calibri" panose="020F0502020204030204" pitchFamily="34" charset="0"/>
                        </a:rPr>
                        <a:t>(R)DSEWIRSQEAGGR(V)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745.8527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1,489.69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-0.1489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1,375.76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126385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3"/>
                  </a:ext>
                </a:extLst>
              </a:tr>
              <a:tr h="84020">
                <a:tc>
                  <a:txBody>
                    <a:bodyPr/>
                    <a:lstStyle/>
                    <a:p>
                      <a:pPr algn="l" fontAlgn="b"/>
                      <a:r>
                        <a:rPr lang="en-US" sz="500" b="0" i="0" u="none" strike="noStrike">
                          <a:solidFill>
                            <a:srgbClr val="000000"/>
                          </a:solidFill>
                          <a:effectLst/>
                          <a:latin typeface="Calibri" panose="020F0502020204030204" pitchFamily="34" charset="0"/>
                        </a:rPr>
                        <a:t>(R)DSEWIRSQEAGGR(V)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745.8544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1,489.69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0.003178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2.132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1,391.74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96,599.50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4"/>
                  </a:ext>
                </a:extLst>
              </a:tr>
              <a:tr h="84020">
                <a:tc>
                  <a:txBody>
                    <a:bodyPr/>
                    <a:lstStyle/>
                    <a:p>
                      <a:pPr algn="l" fontAlgn="b"/>
                      <a:r>
                        <a:rPr lang="en-US" sz="500" b="0" i="0" u="none" strike="noStrike">
                          <a:solidFill>
                            <a:srgbClr val="000000"/>
                          </a:solidFill>
                          <a:effectLst/>
                          <a:latin typeface="Calibri" panose="020F0502020204030204" pitchFamily="34" charset="0"/>
                        </a:rPr>
                        <a:t>(R)DSEWIRSQEAGGR(V)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497.5712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1,489.69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0.000612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0.4105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1,391.58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209671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5"/>
                  </a:ext>
                </a:extLst>
              </a:tr>
              <a:tr h="84020">
                <a:tc>
                  <a:txBody>
                    <a:bodyPr/>
                    <a:lstStyle/>
                    <a:p>
                      <a:pPr algn="l" fontAlgn="b"/>
                      <a:r>
                        <a:rPr lang="en-US" sz="500" b="0" i="0" u="none" strike="noStrike">
                          <a:solidFill>
                            <a:srgbClr val="000000"/>
                          </a:solidFill>
                          <a:effectLst/>
                          <a:latin typeface="Calibri" panose="020F0502020204030204" pitchFamily="34" charset="0"/>
                        </a:rPr>
                        <a:t>(S)EWIRSQEAGGR(V)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644.8229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1,287.63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-0.000822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-0.6379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1,380.40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184578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6"/>
                  </a:ext>
                </a:extLst>
              </a:tr>
              <a:tr h="84020">
                <a:tc>
                  <a:txBody>
                    <a:bodyPr/>
                    <a:lstStyle/>
                    <a:p>
                      <a:pPr algn="l" fontAlgn="b"/>
                      <a:r>
                        <a:rPr lang="en-US" sz="500" b="0" i="0" u="none" strike="noStrike">
                          <a:solidFill>
                            <a:srgbClr val="000000"/>
                          </a:solidFill>
                          <a:effectLst/>
                          <a:latin typeface="Calibri" panose="020F0502020204030204" pitchFamily="34" charset="0"/>
                        </a:rPr>
                        <a:t>(E)WIRSQEAGGR(V)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580.3019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1,158.59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-0.000142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-0.1225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1,378.08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102108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7"/>
                  </a:ext>
                </a:extLst>
              </a:tr>
              <a:tr h="84020">
                <a:tc>
                  <a:txBody>
                    <a:bodyPr/>
                    <a:lstStyle/>
                    <a:p>
                      <a:pPr algn="l" fontAlgn="b"/>
                      <a:r>
                        <a:rPr lang="en-US" sz="500" b="0" i="0" u="none" strike="noStrike">
                          <a:solidFill>
                            <a:srgbClr val="000000"/>
                          </a:solidFill>
                          <a:effectLst/>
                          <a:latin typeface="Calibri" panose="020F0502020204030204" pitchFamily="34" charset="0"/>
                        </a:rPr>
                        <a:t>(W)IRSQEAGGR(V)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487.2625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972.5103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0.000178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0.1828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1,378.79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83,011.00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8"/>
                  </a:ext>
                </a:extLst>
              </a:tr>
              <a:tr h="84020">
                <a:tc>
                  <a:txBody>
                    <a:bodyPr/>
                    <a:lstStyle/>
                    <a:p>
                      <a:pPr algn="l" fontAlgn="b"/>
                      <a:r>
                        <a:rPr lang="en-US" sz="500" b="0" i="0" u="none" strike="noStrike">
                          <a:solidFill>
                            <a:srgbClr val="000000"/>
                          </a:solidFill>
                          <a:effectLst/>
                          <a:latin typeface="Calibri" panose="020F0502020204030204" pitchFamily="34" charset="0"/>
                        </a:rPr>
                        <a:t>(I)RSQEAGGR(V)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430.7202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859.4258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-0.000262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-0.3045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1,383.36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97,702.20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178</a:t>
                      </a:r>
                    </a:p>
                  </a:txBody>
                  <a:tcPr marL="4201" marR="4201" marT="4201" marB="0" anchor="b">
                    <a:lnL>
                      <a:noFill/>
                    </a:lnL>
                    <a:lnR>
                      <a:noFill/>
                    </a:lnR>
                    <a:lnT>
                      <a:noFill/>
                    </a:lnT>
                    <a:lnB>
                      <a:noFill/>
                    </a:lnB>
                  </a:tcPr>
                </a:tc>
                <a:extLst>
                  <a:ext uri="{0D108BD9-81ED-4DB2-BD59-A6C34878D82A}">
                    <a16:rowId xmlns:a16="http://schemas.microsoft.com/office/drawing/2014/main" val="10029"/>
                  </a:ext>
                </a:extLst>
              </a:tr>
              <a:tr h="84020">
                <a:tc>
                  <a:txBody>
                    <a:bodyPr/>
                    <a:lstStyle/>
                    <a:p>
                      <a:pPr algn="l" fontAlgn="b"/>
                      <a:r>
                        <a:rPr lang="en-US" sz="500" b="0" i="0" u="none" strike="noStrike">
                          <a:solidFill>
                            <a:srgbClr val="000000"/>
                          </a:solidFill>
                          <a:effectLst/>
                          <a:latin typeface="Calibri" panose="020F0502020204030204" pitchFamily="34" charset="0"/>
                        </a:rPr>
                        <a:t>(R)SQEAGGRVVPDSccK(T)</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825.3724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1,648.73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0.0004274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0.2591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1,056.88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99,868.40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a:t>
                      </a:r>
                    </a:p>
                  </a:txBody>
                  <a:tcPr marL="4201" marR="4201" marT="4201" marB="0" anchor="b">
                    <a:lnL>
                      <a:noFill/>
                    </a:lnL>
                    <a:lnR>
                      <a:noFill/>
                    </a:lnR>
                    <a:lnT>
                      <a:noFill/>
                    </a:lnT>
                    <a:lnB>
                      <a:noFill/>
                    </a:lnB>
                  </a:tcPr>
                </a:tc>
                <a:extLst>
                  <a:ext uri="{0D108BD9-81ED-4DB2-BD59-A6C34878D82A}">
                    <a16:rowId xmlns:a16="http://schemas.microsoft.com/office/drawing/2014/main" val="10030"/>
                  </a:ext>
                </a:extLst>
              </a:tr>
              <a:tr h="84020">
                <a:tc>
                  <a:txBody>
                    <a:bodyPr/>
                    <a:lstStyle/>
                    <a:p>
                      <a:pPr algn="l" fontAlgn="b"/>
                      <a:r>
                        <a:rPr lang="en-US" sz="500" b="0" i="0" u="none" strike="noStrike">
                          <a:solidFill>
                            <a:srgbClr val="000000"/>
                          </a:solidFill>
                          <a:effectLst/>
                          <a:latin typeface="Calibri" panose="020F0502020204030204" pitchFamily="34" charset="0"/>
                        </a:rPr>
                        <a:t>(R)SQEAGGRVVPDSccK(T)</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550.5834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1,648.73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-0.001409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-0.8538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1,056.50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173209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a:t>
                      </a:r>
                    </a:p>
                  </a:txBody>
                  <a:tcPr marL="4201" marR="4201" marT="4201" marB="0" anchor="b">
                    <a:lnL>
                      <a:noFill/>
                    </a:lnL>
                    <a:lnR>
                      <a:noFill/>
                    </a:lnR>
                    <a:lnT>
                      <a:noFill/>
                    </a:lnT>
                    <a:lnB>
                      <a:noFill/>
                    </a:lnB>
                  </a:tcPr>
                </a:tc>
                <a:extLst>
                  <a:ext uri="{0D108BD9-81ED-4DB2-BD59-A6C34878D82A}">
                    <a16:rowId xmlns:a16="http://schemas.microsoft.com/office/drawing/2014/main" val="10031"/>
                  </a:ext>
                </a:extLst>
              </a:tr>
              <a:tr h="84020">
                <a:tc>
                  <a:txBody>
                    <a:bodyPr/>
                    <a:lstStyle/>
                    <a:p>
                      <a:pPr algn="l" fontAlgn="b"/>
                      <a:r>
                        <a:rPr lang="en-US" sz="500" b="0" i="0" u="none" strike="noStrike">
                          <a:solidFill>
                            <a:srgbClr val="000000"/>
                          </a:solidFill>
                          <a:effectLst/>
                          <a:latin typeface="Calibri" panose="020F0502020204030204" pitchFamily="34" charset="0"/>
                        </a:rPr>
                        <a:t>(Q)EAGGRVVPDSccK(T)</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717.8268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1,433.64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-0.0002526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-0.1761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1,057.10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28,007.50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a:t>
                      </a:r>
                    </a:p>
                  </a:txBody>
                  <a:tcPr marL="4201" marR="4201" marT="4201" marB="0" anchor="b">
                    <a:lnL>
                      <a:noFill/>
                    </a:lnL>
                    <a:lnR>
                      <a:noFill/>
                    </a:lnR>
                    <a:lnT>
                      <a:noFill/>
                    </a:lnT>
                    <a:lnB>
                      <a:noFill/>
                    </a:lnB>
                  </a:tcPr>
                </a:tc>
                <a:extLst>
                  <a:ext uri="{0D108BD9-81ED-4DB2-BD59-A6C34878D82A}">
                    <a16:rowId xmlns:a16="http://schemas.microsoft.com/office/drawing/2014/main" val="10032"/>
                  </a:ext>
                </a:extLst>
              </a:tr>
              <a:tr h="84020">
                <a:tc>
                  <a:txBody>
                    <a:bodyPr/>
                    <a:lstStyle/>
                    <a:p>
                      <a:pPr algn="l" fontAlgn="b"/>
                      <a:r>
                        <a:rPr lang="en-US" sz="500" b="0" i="0" u="none" strike="noStrike">
                          <a:solidFill>
                            <a:srgbClr val="000000"/>
                          </a:solidFill>
                          <a:effectLst/>
                          <a:latin typeface="Calibri" panose="020F0502020204030204" pitchFamily="34" charset="0"/>
                        </a:rPr>
                        <a:t>(E)AGGRVVPDSccK(T)</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653.3046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1,304.59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-0.002113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1,059.11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25,656.50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a:t>
                      </a:r>
                    </a:p>
                  </a:txBody>
                  <a:tcPr marL="4201" marR="4201" marT="4201" marB="0" anchor="b">
                    <a:lnL>
                      <a:noFill/>
                    </a:lnL>
                    <a:lnR>
                      <a:noFill/>
                    </a:lnR>
                    <a:lnT>
                      <a:noFill/>
                    </a:lnT>
                    <a:lnB>
                      <a:noFill/>
                    </a:lnB>
                  </a:tcPr>
                </a:tc>
                <a:extLst>
                  <a:ext uri="{0D108BD9-81ED-4DB2-BD59-A6C34878D82A}">
                    <a16:rowId xmlns:a16="http://schemas.microsoft.com/office/drawing/2014/main" val="10033"/>
                  </a:ext>
                </a:extLst>
              </a:tr>
              <a:tr h="84020">
                <a:tc>
                  <a:txBody>
                    <a:bodyPr/>
                    <a:lstStyle/>
                    <a:p>
                      <a:pPr algn="l" fontAlgn="b"/>
                      <a:r>
                        <a:rPr lang="en-US" sz="500" b="0" i="0" u="none" strike="noStrike">
                          <a:solidFill>
                            <a:srgbClr val="000000"/>
                          </a:solidFill>
                          <a:effectLst/>
                          <a:latin typeface="Calibri" panose="020F0502020204030204" pitchFamily="34" charset="0"/>
                        </a:rPr>
                        <a:t>(A)GGRVVPDSccK(T)</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617.7861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1,233.56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-0.001893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-1.533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1,060.63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21,933.20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a:t>
                      </a:r>
                    </a:p>
                  </a:txBody>
                  <a:tcPr marL="4201" marR="4201" marT="4201" marB="0" anchor="b">
                    <a:lnL>
                      <a:noFill/>
                    </a:lnL>
                    <a:lnR>
                      <a:noFill/>
                    </a:lnR>
                    <a:lnT>
                      <a:noFill/>
                    </a:lnT>
                    <a:lnB>
                      <a:noFill/>
                    </a:lnB>
                  </a:tcPr>
                </a:tc>
                <a:extLst>
                  <a:ext uri="{0D108BD9-81ED-4DB2-BD59-A6C34878D82A}">
                    <a16:rowId xmlns:a16="http://schemas.microsoft.com/office/drawing/2014/main" val="10034"/>
                  </a:ext>
                </a:extLst>
              </a:tr>
              <a:tr h="84020">
                <a:tc>
                  <a:txBody>
                    <a:bodyPr/>
                    <a:lstStyle/>
                    <a:p>
                      <a:pPr algn="l" fontAlgn="b"/>
                      <a:r>
                        <a:rPr lang="en-US" sz="500" b="0" i="0" u="none" strike="noStrike">
                          <a:solidFill>
                            <a:srgbClr val="000000"/>
                          </a:solidFill>
                          <a:effectLst/>
                          <a:latin typeface="Calibri" panose="020F0502020204030204" pitchFamily="34" charset="0"/>
                        </a:rPr>
                        <a:t>(R)VVPDSccK(T)</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482.7147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963.4149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-0.0005526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-0.573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952.392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18,906.60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a:t>
                      </a:r>
                    </a:p>
                  </a:txBody>
                  <a:tcPr marL="4201" marR="4201" marT="4201" marB="0" anchor="b">
                    <a:lnL>
                      <a:noFill/>
                    </a:lnL>
                    <a:lnR>
                      <a:noFill/>
                    </a:lnR>
                    <a:lnT>
                      <a:noFill/>
                    </a:lnT>
                    <a:lnB>
                      <a:noFill/>
                    </a:lnB>
                  </a:tcPr>
                </a:tc>
                <a:extLst>
                  <a:ext uri="{0D108BD9-81ED-4DB2-BD59-A6C34878D82A}">
                    <a16:rowId xmlns:a16="http://schemas.microsoft.com/office/drawing/2014/main" val="10035"/>
                  </a:ext>
                </a:extLst>
              </a:tr>
              <a:tr h="84020">
                <a:tc>
                  <a:txBody>
                    <a:bodyPr/>
                    <a:lstStyle/>
                    <a:p>
                      <a:pPr algn="l" fontAlgn="b"/>
                      <a:r>
                        <a:rPr lang="en-US" sz="500" b="0" i="0" u="none" strike="noStrike">
                          <a:solidFill>
                            <a:srgbClr val="000000"/>
                          </a:solidFill>
                          <a:effectLst/>
                          <a:latin typeface="Calibri" panose="020F0502020204030204" pitchFamily="34" charset="0"/>
                        </a:rPr>
                        <a:t>(R)VVPDSccKTVVAL(C)</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724.3693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1,446.72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0.002767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1,840.22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1079580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191</a:t>
                      </a:r>
                    </a:p>
                  </a:txBody>
                  <a:tcPr marL="4201" marR="4201" marT="4201" marB="0" anchor="b">
                    <a:lnL>
                      <a:noFill/>
                    </a:lnL>
                    <a:lnR>
                      <a:noFill/>
                    </a:lnR>
                    <a:lnT>
                      <a:noFill/>
                    </a:lnT>
                    <a:lnB>
                      <a:noFill/>
                    </a:lnB>
                  </a:tcPr>
                </a:tc>
                <a:extLst>
                  <a:ext uri="{0D108BD9-81ED-4DB2-BD59-A6C34878D82A}">
                    <a16:rowId xmlns:a16="http://schemas.microsoft.com/office/drawing/2014/main" val="10036"/>
                  </a:ext>
                </a:extLst>
              </a:tr>
              <a:tr h="84020">
                <a:tc>
                  <a:txBody>
                    <a:bodyPr/>
                    <a:lstStyle/>
                    <a:p>
                      <a:pPr algn="l" fontAlgn="b"/>
                      <a:r>
                        <a:rPr lang="en-US" sz="500" b="0" i="0" u="none" strike="noStrike">
                          <a:solidFill>
                            <a:srgbClr val="000000"/>
                          </a:solidFill>
                          <a:effectLst/>
                          <a:latin typeface="Calibri" panose="020F0502020204030204" pitchFamily="34" charset="0"/>
                        </a:rPr>
                        <a:t>(R)VVPDSccKTVVALcGQR(D)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974.9749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1,947.94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0.002182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1,550.36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186627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37"/>
                  </a:ext>
                </a:extLst>
              </a:tr>
              <a:tr h="84020">
                <a:tc>
                  <a:txBody>
                    <a:bodyPr/>
                    <a:lstStyle/>
                    <a:p>
                      <a:pPr algn="l" fontAlgn="b"/>
                      <a:r>
                        <a:rPr lang="en-US" sz="500" b="0" i="0" u="none" strike="noStrike">
                          <a:solidFill>
                            <a:srgbClr val="000000"/>
                          </a:solidFill>
                          <a:effectLst/>
                          <a:latin typeface="Calibri" panose="020F0502020204030204" pitchFamily="34" charset="0"/>
                        </a:rPr>
                        <a:t>(R)VVPDSccKTVVALcGQR(D)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650.318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1,947.93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-0.0007439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-0.3817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1,549.32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888369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38"/>
                  </a:ext>
                </a:extLst>
              </a:tr>
              <a:tr h="84020">
                <a:tc>
                  <a:txBody>
                    <a:bodyPr/>
                    <a:lstStyle/>
                    <a:p>
                      <a:pPr algn="l" fontAlgn="b"/>
                      <a:r>
                        <a:rPr lang="en-US" sz="500" b="0" i="0" u="none" strike="noStrike">
                          <a:solidFill>
                            <a:srgbClr val="000000"/>
                          </a:solidFill>
                          <a:effectLst/>
                          <a:latin typeface="Calibri" panose="020F0502020204030204" pitchFamily="34" charset="0"/>
                        </a:rPr>
                        <a:t>(V)PDSccKTVVALcGQR(D)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875.9058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1,749.80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0.0007821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0.4467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1,549.87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156243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39"/>
                  </a:ext>
                </a:extLst>
              </a:tr>
              <a:tr h="84020">
                <a:tc>
                  <a:txBody>
                    <a:bodyPr/>
                    <a:lstStyle/>
                    <a:p>
                      <a:pPr algn="l" fontAlgn="b"/>
                      <a:r>
                        <a:rPr lang="en-US" sz="500" b="0" i="0" u="none" strike="noStrike">
                          <a:solidFill>
                            <a:srgbClr val="000000"/>
                          </a:solidFill>
                          <a:effectLst/>
                          <a:latin typeface="Calibri" panose="020F0502020204030204" pitchFamily="34" charset="0"/>
                        </a:rPr>
                        <a:t>(V)PDSccKTVVALcGQR(D)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584.2719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1,749.79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-0.002394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1,550.19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243015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0"/>
                  </a:ext>
                </a:extLst>
              </a:tr>
              <a:tr h="84020">
                <a:tc>
                  <a:txBody>
                    <a:bodyPr/>
                    <a:lstStyle/>
                    <a:p>
                      <a:pPr algn="l" fontAlgn="b"/>
                      <a:r>
                        <a:rPr lang="en-US" sz="500" b="0" i="0" u="none" strike="noStrike">
                          <a:solidFill>
                            <a:srgbClr val="000000"/>
                          </a:solidFill>
                          <a:effectLst/>
                          <a:latin typeface="Calibri" panose="020F0502020204030204" pitchFamily="34" charset="0"/>
                        </a:rPr>
                        <a:t>(K)TVVALcGQR(D)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502.2718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1,002.53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0.0009527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0.9493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1,386.86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1772130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1"/>
                  </a:ext>
                </a:extLst>
              </a:tr>
              <a:tr h="84020">
                <a:tc>
                  <a:txBody>
                    <a:bodyPr/>
                    <a:lstStyle/>
                    <a:p>
                      <a:pPr algn="l" fontAlgn="b"/>
                      <a:r>
                        <a:rPr lang="en-US" sz="500" b="0" i="0" u="none" strike="noStrike">
                          <a:solidFill>
                            <a:srgbClr val="000000"/>
                          </a:solidFill>
                          <a:effectLst/>
                          <a:latin typeface="Calibri" panose="020F0502020204030204" pitchFamily="34" charset="0"/>
                        </a:rPr>
                        <a:t>(K)TVVALcGQR(D)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502.2715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1,002.53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0.0002127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0.2119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1,419.50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136818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2"/>
                  </a:ext>
                </a:extLst>
              </a:tr>
              <a:tr h="84020">
                <a:tc>
                  <a:txBody>
                    <a:bodyPr/>
                    <a:lstStyle/>
                    <a:p>
                      <a:pPr algn="l" fontAlgn="b"/>
                      <a:r>
                        <a:rPr lang="en-US" sz="500" b="0" i="0" u="none" strike="noStrike">
                          <a:solidFill>
                            <a:srgbClr val="000000"/>
                          </a:solidFill>
                          <a:effectLst/>
                          <a:latin typeface="Calibri" panose="020F0502020204030204" pitchFamily="34" charset="0"/>
                        </a:rPr>
                        <a:t>(K)TVVALcGQR(D)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502.2712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1,002.53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-0.0002873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-0.2863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1,370.84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2156330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3"/>
                  </a:ext>
                </a:extLst>
              </a:tr>
              <a:tr h="84020">
                <a:tc>
                  <a:txBody>
                    <a:bodyPr/>
                    <a:lstStyle/>
                    <a:p>
                      <a:pPr algn="l" fontAlgn="b"/>
                      <a:r>
                        <a:rPr lang="en-US" sz="500" b="0" i="0" u="none" strike="noStrike">
                          <a:solidFill>
                            <a:srgbClr val="000000"/>
                          </a:solidFill>
                          <a:effectLst/>
                          <a:latin typeface="Calibri" panose="020F0502020204030204" pitchFamily="34" charset="0"/>
                        </a:rPr>
                        <a:t>(K)TVVALcGQR(D)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502.2717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1,002.53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0.0007727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0.77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1,403.70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221122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4"/>
                  </a:ext>
                </a:extLst>
              </a:tr>
              <a:tr h="84020">
                <a:tc>
                  <a:txBody>
                    <a:bodyPr/>
                    <a:lstStyle/>
                    <a:p>
                      <a:pPr algn="l" fontAlgn="b"/>
                      <a:r>
                        <a:rPr lang="en-US" sz="500" b="0" i="0" u="none" strike="noStrike">
                          <a:solidFill>
                            <a:srgbClr val="000000"/>
                          </a:solidFill>
                          <a:effectLst/>
                          <a:latin typeface="Calibri" panose="020F0502020204030204" pitchFamily="34" charset="0"/>
                        </a:rPr>
                        <a:t>(K)TVVALcGQR(D)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502.2717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1,002.53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0.0007127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0.7102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1,436.99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100389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5"/>
                  </a:ext>
                </a:extLst>
              </a:tr>
              <a:tr h="84020">
                <a:tc>
                  <a:txBody>
                    <a:bodyPr/>
                    <a:lstStyle/>
                    <a:p>
                      <a:pPr algn="l" fontAlgn="b"/>
                      <a:r>
                        <a:rPr lang="en-US" sz="500" b="0" i="0" u="none" strike="noStrike">
                          <a:solidFill>
                            <a:srgbClr val="000000"/>
                          </a:solidFill>
                          <a:effectLst/>
                          <a:latin typeface="Calibri" panose="020F0502020204030204" pitchFamily="34" charset="0"/>
                        </a:rPr>
                        <a:t>(K)TVVALcGqR(D)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502.7637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1,003.51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0.0006967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0.6936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1,541.87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125093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46"/>
                  </a:ext>
                </a:extLst>
              </a:tr>
              <a:tr h="84020">
                <a:tc>
                  <a:txBody>
                    <a:bodyPr/>
                    <a:lstStyle/>
                    <a:p>
                      <a:pPr algn="l" fontAlgn="b"/>
                      <a:r>
                        <a:rPr lang="en-US" sz="500" b="0" i="0" u="none" strike="noStrike">
                          <a:solidFill>
                            <a:srgbClr val="000000"/>
                          </a:solidFill>
                          <a:effectLst/>
                          <a:latin typeface="Calibri" panose="020F0502020204030204" pitchFamily="34" charset="0"/>
                        </a:rPr>
                        <a:t>(K)TVVALcGQRDHASNIYK(V)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966.4936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1,930.97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0.004213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2.181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1,352.36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43,553.40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203</a:t>
                      </a:r>
                    </a:p>
                  </a:txBody>
                  <a:tcPr marL="4201" marR="4201" marT="4201" marB="0" anchor="b">
                    <a:lnL>
                      <a:noFill/>
                    </a:lnL>
                    <a:lnR>
                      <a:noFill/>
                    </a:lnR>
                    <a:lnT>
                      <a:noFill/>
                    </a:lnT>
                    <a:lnB>
                      <a:noFill/>
                    </a:lnB>
                  </a:tcPr>
                </a:tc>
                <a:extLst>
                  <a:ext uri="{0D108BD9-81ED-4DB2-BD59-A6C34878D82A}">
                    <a16:rowId xmlns:a16="http://schemas.microsoft.com/office/drawing/2014/main" val="10047"/>
                  </a:ext>
                </a:extLst>
              </a:tr>
              <a:tr h="84020">
                <a:tc>
                  <a:txBody>
                    <a:bodyPr/>
                    <a:lstStyle/>
                    <a:p>
                      <a:pPr algn="l" fontAlgn="b"/>
                      <a:r>
                        <a:rPr lang="en-US" sz="500" b="0" i="0" u="none" strike="noStrike">
                          <a:solidFill>
                            <a:srgbClr val="000000"/>
                          </a:solidFill>
                          <a:effectLst/>
                          <a:latin typeface="Calibri" panose="020F0502020204030204" pitchFamily="34" charset="0"/>
                        </a:rPr>
                        <a:t>(K)TVVALcGQRDHASNIYK(V)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644.6626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1,930.97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-0.002463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1,346.18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304195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203</a:t>
                      </a:r>
                    </a:p>
                  </a:txBody>
                  <a:tcPr marL="4201" marR="4201" marT="4201" marB="0" anchor="b">
                    <a:lnL>
                      <a:noFill/>
                    </a:lnL>
                    <a:lnR>
                      <a:noFill/>
                    </a:lnR>
                    <a:lnT>
                      <a:noFill/>
                    </a:lnT>
                    <a:lnB>
                      <a:noFill/>
                    </a:lnB>
                  </a:tcPr>
                </a:tc>
                <a:extLst>
                  <a:ext uri="{0D108BD9-81ED-4DB2-BD59-A6C34878D82A}">
                    <a16:rowId xmlns:a16="http://schemas.microsoft.com/office/drawing/2014/main" val="10048"/>
                  </a:ext>
                </a:extLst>
              </a:tr>
              <a:tr h="84020">
                <a:tc>
                  <a:txBody>
                    <a:bodyPr/>
                    <a:lstStyle/>
                    <a:p>
                      <a:pPr algn="l" fontAlgn="b"/>
                      <a:r>
                        <a:rPr lang="en-US" sz="500" b="0" i="0" u="none" strike="noStrike">
                          <a:solidFill>
                            <a:srgbClr val="000000"/>
                          </a:solidFill>
                          <a:effectLst/>
                          <a:latin typeface="Calibri" panose="020F0502020204030204" pitchFamily="34" charset="0"/>
                        </a:rPr>
                        <a:t>(K)TVVALcGQRDHASNIYK(V)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644.6635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1,930.97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0.0000867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0.04488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1,363.61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132470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203</a:t>
                      </a:r>
                    </a:p>
                  </a:txBody>
                  <a:tcPr marL="4201" marR="4201" marT="4201" marB="0" anchor="b">
                    <a:lnL>
                      <a:noFill/>
                    </a:lnL>
                    <a:lnR>
                      <a:noFill/>
                    </a:lnR>
                    <a:lnT>
                      <a:noFill/>
                    </a:lnT>
                    <a:lnB>
                      <a:noFill/>
                    </a:lnB>
                  </a:tcPr>
                </a:tc>
                <a:extLst>
                  <a:ext uri="{0D108BD9-81ED-4DB2-BD59-A6C34878D82A}">
                    <a16:rowId xmlns:a16="http://schemas.microsoft.com/office/drawing/2014/main" val="10049"/>
                  </a:ext>
                </a:extLst>
              </a:tr>
              <a:tr h="84020">
                <a:tc>
                  <a:txBody>
                    <a:bodyPr/>
                    <a:lstStyle/>
                    <a:p>
                      <a:pPr algn="l" fontAlgn="b"/>
                      <a:r>
                        <a:rPr lang="en-US" sz="500" b="0" i="0" u="none" strike="noStrike">
                          <a:solidFill>
                            <a:srgbClr val="000000"/>
                          </a:solidFill>
                          <a:effectLst/>
                          <a:latin typeface="Calibri" panose="020F0502020204030204" pitchFamily="34" charset="0"/>
                        </a:rPr>
                        <a:t>(T)VVALcGQR(D)</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451.7477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901.4809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0.0004927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0.5459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1,374.79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100389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188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195</a:t>
                      </a:r>
                    </a:p>
                  </a:txBody>
                  <a:tcPr marL="4201" marR="4201" marT="4201" marB="0" anchor="b">
                    <a:lnL>
                      <a:noFill/>
                    </a:lnL>
                    <a:lnR>
                      <a:noFill/>
                    </a:lnR>
                    <a:lnT>
                      <a:noFill/>
                    </a:lnT>
                    <a:lnB>
                      <a:noFill/>
                    </a:lnB>
                  </a:tcPr>
                </a:tc>
                <a:extLst>
                  <a:ext uri="{0D108BD9-81ED-4DB2-BD59-A6C34878D82A}">
                    <a16:rowId xmlns:a16="http://schemas.microsoft.com/office/drawing/2014/main" val="10050"/>
                  </a:ext>
                </a:extLst>
              </a:tr>
              <a:tr h="84020">
                <a:tc>
                  <a:txBody>
                    <a:bodyPr/>
                    <a:lstStyle/>
                    <a:p>
                      <a:pPr algn="l" fontAlgn="b"/>
                      <a:r>
                        <a:rPr lang="en-US" sz="500" b="0" i="0" u="none" strike="noStrike">
                          <a:solidFill>
                            <a:srgbClr val="000000"/>
                          </a:solidFill>
                          <a:effectLst/>
                          <a:latin typeface="Calibri" panose="020F0502020204030204" pitchFamily="34" charset="0"/>
                        </a:rPr>
                        <a:t>(R)DHASNIYK(V)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474.2326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946.4506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-0.000222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-0.2343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932.124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9,219.32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203</a:t>
                      </a:r>
                    </a:p>
                  </a:txBody>
                  <a:tcPr marL="4201" marR="4201" marT="4201" marB="0" anchor="b">
                    <a:lnL>
                      <a:noFill/>
                    </a:lnL>
                    <a:lnR>
                      <a:noFill/>
                    </a:lnR>
                    <a:lnT>
                      <a:noFill/>
                    </a:lnT>
                    <a:lnB>
                      <a:noFill/>
                    </a:lnB>
                  </a:tcPr>
                </a:tc>
                <a:extLst>
                  <a:ext uri="{0D108BD9-81ED-4DB2-BD59-A6C34878D82A}">
                    <a16:rowId xmlns:a16="http://schemas.microsoft.com/office/drawing/2014/main" val="10051"/>
                  </a:ext>
                </a:extLst>
              </a:tr>
              <a:tr h="84020">
                <a:tc>
                  <a:txBody>
                    <a:bodyPr/>
                    <a:lstStyle/>
                    <a:p>
                      <a:pPr algn="l" fontAlgn="b"/>
                      <a:r>
                        <a:rPr lang="en-US" sz="500" b="0" i="0" u="none" strike="noStrike">
                          <a:solidFill>
                            <a:srgbClr val="000000"/>
                          </a:solidFill>
                          <a:effectLst/>
                          <a:latin typeface="Calibri" panose="020F0502020204030204" pitchFamily="34" charset="0"/>
                        </a:rPr>
                        <a:t>(R)DHASNIYKVEGG(C)</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645.3095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1,288.60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-0.000422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-0.3272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1,251.10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56,776.00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207</a:t>
                      </a:r>
                    </a:p>
                  </a:txBody>
                  <a:tcPr marL="4201" marR="4201" marT="4201" marB="0" anchor="b">
                    <a:lnL>
                      <a:noFill/>
                    </a:lnL>
                    <a:lnR>
                      <a:noFill/>
                    </a:lnR>
                    <a:lnT>
                      <a:noFill/>
                    </a:lnT>
                    <a:lnB>
                      <a:noFill/>
                    </a:lnB>
                  </a:tcPr>
                </a:tc>
                <a:extLst>
                  <a:ext uri="{0D108BD9-81ED-4DB2-BD59-A6C34878D82A}">
                    <a16:rowId xmlns:a16="http://schemas.microsoft.com/office/drawing/2014/main" val="10052"/>
                  </a:ext>
                </a:extLst>
              </a:tr>
              <a:tr h="84020">
                <a:tc>
                  <a:txBody>
                    <a:bodyPr/>
                    <a:lstStyle/>
                    <a:p>
                      <a:pPr algn="l" fontAlgn="b"/>
                      <a:r>
                        <a:rPr lang="en-US" sz="500" b="0" i="0" u="none" strike="noStrike">
                          <a:solidFill>
                            <a:srgbClr val="000000"/>
                          </a:solidFill>
                          <a:effectLst/>
                          <a:latin typeface="Calibri" panose="020F0502020204030204" pitchFamily="34" charset="0"/>
                        </a:rPr>
                        <a:t>(R)DHASNIYKVEGGcITK(L)</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896.4385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1,790.86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0.0001127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0.06289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1,346.51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68,887.70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a:t>
                      </a:r>
                    </a:p>
                  </a:txBody>
                  <a:tcPr marL="4201" marR="4201" marT="4201" marB="0" anchor="b">
                    <a:lnL>
                      <a:noFill/>
                    </a:lnL>
                    <a:lnR>
                      <a:noFill/>
                    </a:lnR>
                    <a:lnT>
                      <a:noFill/>
                    </a:lnT>
                    <a:lnB>
                      <a:noFill/>
                    </a:lnB>
                  </a:tcPr>
                </a:tc>
                <a:extLst>
                  <a:ext uri="{0D108BD9-81ED-4DB2-BD59-A6C34878D82A}">
                    <a16:rowId xmlns:a16="http://schemas.microsoft.com/office/drawing/2014/main" val="10053"/>
                  </a:ext>
                </a:extLst>
              </a:tr>
              <a:tr h="84020">
                <a:tc>
                  <a:txBody>
                    <a:bodyPr/>
                    <a:lstStyle/>
                    <a:p>
                      <a:pPr algn="l" fontAlgn="b"/>
                      <a:r>
                        <a:rPr lang="en-US" sz="500" b="0" i="0" u="none" strike="noStrike">
                          <a:solidFill>
                            <a:srgbClr val="000000"/>
                          </a:solidFill>
                          <a:effectLst/>
                          <a:latin typeface="Calibri" panose="020F0502020204030204" pitchFamily="34" charset="0"/>
                        </a:rPr>
                        <a:t>(R)DHASNIYKVEGGcITK(L)</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896.4393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1,790.86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0.001773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0.9893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1,363.78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61,355.90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a:t>
                      </a:r>
                    </a:p>
                  </a:txBody>
                  <a:tcPr marL="4201" marR="4201" marT="4201" marB="0" anchor="b">
                    <a:lnL>
                      <a:noFill/>
                    </a:lnL>
                    <a:lnR>
                      <a:noFill/>
                    </a:lnR>
                    <a:lnT>
                      <a:noFill/>
                    </a:lnT>
                    <a:lnB>
                      <a:noFill/>
                    </a:lnB>
                  </a:tcPr>
                </a:tc>
                <a:extLst>
                  <a:ext uri="{0D108BD9-81ED-4DB2-BD59-A6C34878D82A}">
                    <a16:rowId xmlns:a16="http://schemas.microsoft.com/office/drawing/2014/main" val="10054"/>
                  </a:ext>
                </a:extLst>
              </a:tr>
              <a:tr h="84020">
                <a:tc>
                  <a:txBody>
                    <a:bodyPr/>
                    <a:lstStyle/>
                    <a:p>
                      <a:pPr algn="l" fontAlgn="b"/>
                      <a:r>
                        <a:rPr lang="en-US" sz="500" b="0" i="0" u="none" strike="noStrike">
                          <a:solidFill>
                            <a:srgbClr val="000000"/>
                          </a:solidFill>
                          <a:effectLst/>
                          <a:latin typeface="Calibri" panose="020F0502020204030204" pitchFamily="34" charset="0"/>
                        </a:rPr>
                        <a:t>(R)DHASNIYKVEGGcITK(L)</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597.9607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1,790.86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-0.002063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-1.151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1,343.67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162827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a:t>
                      </a:r>
                    </a:p>
                  </a:txBody>
                  <a:tcPr marL="4201" marR="4201" marT="4201" marB="0" anchor="b">
                    <a:lnL>
                      <a:noFill/>
                    </a:lnL>
                    <a:lnR>
                      <a:noFill/>
                    </a:lnR>
                    <a:lnT>
                      <a:noFill/>
                    </a:lnT>
                    <a:lnB>
                      <a:noFill/>
                    </a:lnB>
                  </a:tcPr>
                </a:tc>
                <a:extLst>
                  <a:ext uri="{0D108BD9-81ED-4DB2-BD59-A6C34878D82A}">
                    <a16:rowId xmlns:a16="http://schemas.microsoft.com/office/drawing/2014/main" val="10055"/>
                  </a:ext>
                </a:extLst>
              </a:tr>
              <a:tr h="84020">
                <a:tc>
                  <a:txBody>
                    <a:bodyPr/>
                    <a:lstStyle/>
                    <a:p>
                      <a:pPr algn="l" fontAlgn="b"/>
                      <a:r>
                        <a:rPr lang="en-US" sz="500" b="0" i="0" u="none" strike="noStrike">
                          <a:solidFill>
                            <a:srgbClr val="000000"/>
                          </a:solidFill>
                          <a:effectLst/>
                          <a:latin typeface="Calibri" panose="020F0502020204030204" pitchFamily="34" charset="0"/>
                        </a:rPr>
                        <a:t>(R)DHASNIYKVEGGcITK(L)</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597.9618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1,790.86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0.001237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0.6902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1,360.94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458754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a:t>
                      </a:r>
                    </a:p>
                  </a:txBody>
                  <a:tcPr marL="4201" marR="4201" marT="4201" marB="0" anchor="b">
                    <a:lnL>
                      <a:noFill/>
                    </a:lnL>
                    <a:lnR>
                      <a:noFill/>
                    </a:lnR>
                    <a:lnT>
                      <a:noFill/>
                    </a:lnT>
                    <a:lnB>
                      <a:noFill/>
                    </a:lnB>
                  </a:tcPr>
                </a:tc>
                <a:extLst>
                  <a:ext uri="{0D108BD9-81ED-4DB2-BD59-A6C34878D82A}">
                    <a16:rowId xmlns:a16="http://schemas.microsoft.com/office/drawing/2014/main" val="10056"/>
                  </a:ext>
                </a:extLst>
              </a:tr>
              <a:tr h="84020">
                <a:tc>
                  <a:txBody>
                    <a:bodyPr/>
                    <a:lstStyle/>
                    <a:p>
                      <a:pPr algn="l" fontAlgn="b"/>
                      <a:r>
                        <a:rPr lang="en-US" sz="500" b="0" i="0" u="none" strike="noStrike">
                          <a:solidFill>
                            <a:srgbClr val="000000"/>
                          </a:solidFill>
                          <a:effectLst/>
                          <a:latin typeface="Calibri" panose="020F0502020204030204" pitchFamily="34" charset="0"/>
                        </a:rPr>
                        <a:t>(R)DHASNIYKVEGGcITK(L)</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448.7228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1,790.86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-0.0000793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-0.04426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1,357.48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104237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196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211</a:t>
                      </a:r>
                    </a:p>
                  </a:txBody>
                  <a:tcPr marL="4201" marR="4201" marT="4201" marB="0" anchor="b">
                    <a:lnL>
                      <a:noFill/>
                    </a:lnL>
                    <a:lnR>
                      <a:noFill/>
                    </a:lnR>
                    <a:lnT>
                      <a:noFill/>
                    </a:lnT>
                    <a:lnB>
                      <a:noFill/>
                    </a:lnB>
                  </a:tcPr>
                </a:tc>
                <a:extLst>
                  <a:ext uri="{0D108BD9-81ED-4DB2-BD59-A6C34878D82A}">
                    <a16:rowId xmlns:a16="http://schemas.microsoft.com/office/drawing/2014/main" val="10057"/>
                  </a:ext>
                </a:extLst>
              </a:tr>
              <a:tr h="84020">
                <a:tc>
                  <a:txBody>
                    <a:bodyPr/>
                    <a:lstStyle/>
                    <a:p>
                      <a:pPr algn="l" fontAlgn="b"/>
                      <a:r>
                        <a:rPr lang="en-US" sz="500" b="0" i="0" u="none" strike="noStrike">
                          <a:solidFill>
                            <a:srgbClr val="000000"/>
                          </a:solidFill>
                          <a:effectLst/>
                          <a:latin typeface="Calibri" panose="020F0502020204030204" pitchFamily="34" charset="0"/>
                        </a:rPr>
                        <a:t>(K)LETFIQEHLR(V)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429.234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1,284.68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-0.002598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-2.021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1,756.47</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472965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221</a:t>
                      </a:r>
                    </a:p>
                  </a:txBody>
                  <a:tcPr marL="4201" marR="4201" marT="4201" marB="0" anchor="b">
                    <a:lnL>
                      <a:noFill/>
                    </a:lnL>
                    <a:lnR>
                      <a:noFill/>
                    </a:lnR>
                    <a:lnT>
                      <a:noFill/>
                    </a:lnT>
                    <a:lnB>
                      <a:noFill/>
                    </a:lnB>
                  </a:tcPr>
                </a:tc>
                <a:extLst>
                  <a:ext uri="{0D108BD9-81ED-4DB2-BD59-A6C34878D82A}">
                    <a16:rowId xmlns:a16="http://schemas.microsoft.com/office/drawing/2014/main" val="10058"/>
                  </a:ext>
                </a:extLst>
              </a:tr>
              <a:tr h="84020">
                <a:tc>
                  <a:txBody>
                    <a:bodyPr/>
                    <a:lstStyle/>
                    <a:p>
                      <a:pPr algn="l" fontAlgn="b"/>
                      <a:r>
                        <a:rPr lang="en-US" sz="500" b="0" i="0" u="none" strike="noStrike">
                          <a:solidFill>
                            <a:srgbClr val="000000"/>
                          </a:solidFill>
                          <a:effectLst/>
                          <a:latin typeface="Calibri" panose="020F0502020204030204" pitchFamily="34" charset="0"/>
                        </a:rPr>
                        <a:t>(K)LETFIQEHLR(V)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429.2353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1,284.68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0.001452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1.129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1,772.35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561276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221</a:t>
                      </a:r>
                    </a:p>
                  </a:txBody>
                  <a:tcPr marL="4201" marR="4201" marT="4201" marB="0" anchor="b">
                    <a:lnL>
                      <a:noFill/>
                    </a:lnL>
                    <a:lnR>
                      <a:noFill/>
                    </a:lnR>
                    <a:lnT>
                      <a:noFill/>
                    </a:lnT>
                    <a:lnB>
                      <a:noFill/>
                    </a:lnB>
                  </a:tcPr>
                </a:tc>
                <a:extLst>
                  <a:ext uri="{0D108BD9-81ED-4DB2-BD59-A6C34878D82A}">
                    <a16:rowId xmlns:a16="http://schemas.microsoft.com/office/drawing/2014/main" val="10059"/>
                  </a:ext>
                </a:extLst>
              </a:tr>
              <a:tr h="84020">
                <a:tc>
                  <a:txBody>
                    <a:bodyPr/>
                    <a:lstStyle/>
                    <a:p>
                      <a:pPr algn="l" fontAlgn="b"/>
                      <a:r>
                        <a:rPr lang="en-US" sz="500" b="0" i="0" u="none" strike="noStrike">
                          <a:solidFill>
                            <a:srgbClr val="000000"/>
                          </a:solidFill>
                          <a:effectLst/>
                          <a:latin typeface="Calibri" panose="020F0502020204030204" pitchFamily="34" charset="0"/>
                        </a:rPr>
                        <a:t>(L)ETFIQEHLR(V)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586.8072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1,171.60</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0.001178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1.005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1,764.66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293604</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213</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221</a:t>
                      </a:r>
                    </a:p>
                  </a:txBody>
                  <a:tcPr marL="4201" marR="4201" marT="4201" marB="0" anchor="b">
                    <a:lnL>
                      <a:noFill/>
                    </a:lnL>
                    <a:lnR>
                      <a:noFill/>
                    </a:lnR>
                    <a:lnT>
                      <a:noFill/>
                    </a:lnT>
                    <a:lnB>
                      <a:noFill/>
                    </a:lnB>
                  </a:tcPr>
                </a:tc>
                <a:extLst>
                  <a:ext uri="{0D108BD9-81ED-4DB2-BD59-A6C34878D82A}">
                    <a16:rowId xmlns:a16="http://schemas.microsoft.com/office/drawing/2014/main" val="10060"/>
                  </a:ext>
                </a:extLst>
              </a:tr>
              <a:tr h="84020">
                <a:tc>
                  <a:txBody>
                    <a:bodyPr/>
                    <a:lstStyle/>
                    <a:p>
                      <a:pPr algn="l" fontAlgn="b"/>
                      <a:r>
                        <a:rPr lang="en-US" sz="500" b="0" i="0" u="none" strike="noStrike">
                          <a:solidFill>
                            <a:srgbClr val="000000"/>
                          </a:solidFill>
                          <a:effectLst/>
                          <a:latin typeface="Calibri" panose="020F0502020204030204" pitchFamily="34" charset="0"/>
                        </a:rPr>
                        <a:t>(E)TFIQEHLR(V)</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99%</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522.2858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1,042.56</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0.000978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0.9372</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1,762.75</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272648</a:t>
                      </a:r>
                    </a:p>
                  </a:txBody>
                  <a:tcPr marL="4201" marR="4201" marT="4201" marB="0" anchor="b">
                    <a:lnL>
                      <a:noFill/>
                    </a:lnL>
                    <a:lnR>
                      <a:noFill/>
                    </a:lnR>
                    <a:lnT>
                      <a:noFill/>
                    </a:lnT>
                    <a:lnB>
                      <a:noFill/>
                    </a:lnB>
                  </a:tcPr>
                </a:tc>
                <a:tc>
                  <a:txBody>
                    <a:bodyPr/>
                    <a:lstStyle/>
                    <a:p>
                      <a:pPr algn="ctr" fontAlgn="b"/>
                      <a:r>
                        <a:rPr lang="en-US" sz="500" b="0" i="0" u="none" strike="noStrike">
                          <a:solidFill>
                            <a:srgbClr val="000000"/>
                          </a:solidFill>
                          <a:effectLst/>
                          <a:latin typeface="Calibri" panose="020F0502020204030204" pitchFamily="34" charset="0"/>
                        </a:rPr>
                        <a:t>214</a:t>
                      </a:r>
                    </a:p>
                  </a:txBody>
                  <a:tcPr marL="4201" marR="4201" marT="4201" marB="0" anchor="b">
                    <a:lnL>
                      <a:noFill/>
                    </a:lnL>
                    <a:lnR>
                      <a:noFill/>
                    </a:lnR>
                    <a:lnT>
                      <a:noFill/>
                    </a:lnT>
                    <a:lnB>
                      <a:noFill/>
                    </a:lnB>
                  </a:tcPr>
                </a:tc>
                <a:tc>
                  <a:txBody>
                    <a:bodyPr/>
                    <a:lstStyle/>
                    <a:p>
                      <a:pPr algn="ctr" fontAlgn="b"/>
                      <a:r>
                        <a:rPr lang="en-US" sz="500" b="0" i="0" u="none" strike="noStrike" dirty="0">
                          <a:solidFill>
                            <a:srgbClr val="000000"/>
                          </a:solidFill>
                          <a:effectLst/>
                          <a:latin typeface="Calibri" panose="020F0502020204030204" pitchFamily="34" charset="0"/>
                        </a:rPr>
                        <a:t>221</a:t>
                      </a:r>
                    </a:p>
                  </a:txBody>
                  <a:tcPr marL="4201" marR="4201" marT="4201" marB="0" anchor="b">
                    <a:lnL>
                      <a:noFill/>
                    </a:lnL>
                    <a:lnR>
                      <a:noFill/>
                    </a:lnR>
                    <a:lnT>
                      <a:noFill/>
                    </a:lnT>
                    <a:lnB>
                      <a:noFill/>
                    </a:lnB>
                  </a:tcPr>
                </a:tc>
                <a:extLst>
                  <a:ext uri="{0D108BD9-81ED-4DB2-BD59-A6C34878D82A}">
                    <a16:rowId xmlns:a16="http://schemas.microsoft.com/office/drawing/2014/main" val="10061"/>
                  </a:ext>
                </a:extLst>
              </a:tr>
            </a:tbl>
          </a:graphicData>
        </a:graphic>
      </p:graphicFrame>
      <p:sp>
        <p:nvSpPr>
          <p:cNvPr id="4" name="TextBox 3"/>
          <p:cNvSpPr txBox="1"/>
          <p:nvPr/>
        </p:nvSpPr>
        <p:spPr>
          <a:xfrm>
            <a:off x="38441" y="-16742"/>
            <a:ext cx="324128" cy="369332"/>
          </a:xfrm>
          <a:prstGeom prst="rect">
            <a:avLst/>
          </a:prstGeom>
          <a:noFill/>
        </p:spPr>
        <p:txBody>
          <a:bodyPr wrap="none" rtlCol="0">
            <a:spAutoFit/>
          </a:bodyPr>
          <a:lstStyle/>
          <a:p>
            <a:r>
              <a:rPr lang="en-US" b="1" dirty="0"/>
              <a:t>A</a:t>
            </a:r>
          </a:p>
        </p:txBody>
      </p:sp>
    </p:spTree>
    <p:extLst>
      <p:ext uri="{BB962C8B-B14F-4D97-AF65-F5344CB8AC3E}">
        <p14:creationId xmlns:p14="http://schemas.microsoft.com/office/powerpoint/2010/main" val="3796789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5790" y="351598"/>
            <a:ext cx="6596093" cy="1554480"/>
          </a:xfrm>
          <a:prstGeom prst="rect">
            <a:avLst/>
          </a:prstGeom>
        </p:spPr>
      </p:pic>
      <p:graphicFrame>
        <p:nvGraphicFramePr>
          <p:cNvPr id="3" name="Table 2"/>
          <p:cNvGraphicFramePr>
            <a:graphicFrameLocks noGrp="1"/>
          </p:cNvGraphicFramePr>
          <p:nvPr/>
        </p:nvGraphicFramePr>
        <p:xfrm>
          <a:off x="593955" y="1806993"/>
          <a:ext cx="5830489" cy="1812105"/>
        </p:xfrm>
        <a:graphic>
          <a:graphicData uri="http://schemas.openxmlformats.org/drawingml/2006/table">
            <a:tbl>
              <a:tblPr/>
              <a:tblGrid>
                <a:gridCol w="1133327">
                  <a:extLst>
                    <a:ext uri="{9D8B030D-6E8A-4147-A177-3AD203B41FA5}">
                      <a16:colId xmlns:a16="http://schemas.microsoft.com/office/drawing/2014/main" val="20000"/>
                    </a:ext>
                  </a:extLst>
                </a:gridCol>
                <a:gridCol w="450600">
                  <a:extLst>
                    <a:ext uri="{9D8B030D-6E8A-4147-A177-3AD203B41FA5}">
                      <a16:colId xmlns:a16="http://schemas.microsoft.com/office/drawing/2014/main" val="20001"/>
                    </a:ext>
                  </a:extLst>
                </a:gridCol>
                <a:gridCol w="293572">
                  <a:extLst>
                    <a:ext uri="{9D8B030D-6E8A-4147-A177-3AD203B41FA5}">
                      <a16:colId xmlns:a16="http://schemas.microsoft.com/office/drawing/2014/main" val="20002"/>
                    </a:ext>
                  </a:extLst>
                </a:gridCol>
                <a:gridCol w="450600">
                  <a:extLst>
                    <a:ext uri="{9D8B030D-6E8A-4147-A177-3AD203B41FA5}">
                      <a16:colId xmlns:a16="http://schemas.microsoft.com/office/drawing/2014/main" val="20003"/>
                    </a:ext>
                  </a:extLst>
                </a:gridCol>
                <a:gridCol w="450600">
                  <a:extLst>
                    <a:ext uri="{9D8B030D-6E8A-4147-A177-3AD203B41FA5}">
                      <a16:colId xmlns:a16="http://schemas.microsoft.com/office/drawing/2014/main" val="20004"/>
                    </a:ext>
                  </a:extLst>
                </a:gridCol>
                <a:gridCol w="348190">
                  <a:extLst>
                    <a:ext uri="{9D8B030D-6E8A-4147-A177-3AD203B41FA5}">
                      <a16:colId xmlns:a16="http://schemas.microsoft.com/office/drawing/2014/main" val="20005"/>
                    </a:ext>
                  </a:extLst>
                </a:gridCol>
                <a:gridCol w="450600">
                  <a:extLst>
                    <a:ext uri="{9D8B030D-6E8A-4147-A177-3AD203B41FA5}">
                      <a16:colId xmlns:a16="http://schemas.microsoft.com/office/drawing/2014/main" val="20006"/>
                    </a:ext>
                  </a:extLst>
                </a:gridCol>
                <a:gridCol w="450600">
                  <a:extLst>
                    <a:ext uri="{9D8B030D-6E8A-4147-A177-3AD203B41FA5}">
                      <a16:colId xmlns:a16="http://schemas.microsoft.com/office/drawing/2014/main" val="20007"/>
                    </a:ext>
                  </a:extLst>
                </a:gridCol>
                <a:gridCol w="607628">
                  <a:extLst>
                    <a:ext uri="{9D8B030D-6E8A-4147-A177-3AD203B41FA5}">
                      <a16:colId xmlns:a16="http://schemas.microsoft.com/office/drawing/2014/main" val="20008"/>
                    </a:ext>
                  </a:extLst>
                </a:gridCol>
                <a:gridCol w="450600">
                  <a:extLst>
                    <a:ext uri="{9D8B030D-6E8A-4147-A177-3AD203B41FA5}">
                      <a16:colId xmlns:a16="http://schemas.microsoft.com/office/drawing/2014/main" val="20009"/>
                    </a:ext>
                  </a:extLst>
                </a:gridCol>
                <a:gridCol w="382327">
                  <a:extLst>
                    <a:ext uri="{9D8B030D-6E8A-4147-A177-3AD203B41FA5}">
                      <a16:colId xmlns:a16="http://schemas.microsoft.com/office/drawing/2014/main" val="20010"/>
                    </a:ext>
                  </a:extLst>
                </a:gridCol>
                <a:gridCol w="361845">
                  <a:extLst>
                    <a:ext uri="{9D8B030D-6E8A-4147-A177-3AD203B41FA5}">
                      <a16:colId xmlns:a16="http://schemas.microsoft.com/office/drawing/2014/main" val="20011"/>
                    </a:ext>
                  </a:extLst>
                </a:gridCol>
              </a:tblGrid>
              <a:tr h="255889">
                <a:tc>
                  <a:txBody>
                    <a:bodyPr/>
                    <a:lstStyle/>
                    <a:p>
                      <a:pPr algn="l" fontAlgn="b"/>
                      <a:r>
                        <a:rPr lang="en-US" sz="800" b="1" i="0" u="none" strike="noStrike" dirty="0">
                          <a:solidFill>
                            <a:srgbClr val="000000"/>
                          </a:solidFill>
                          <a:effectLst/>
                          <a:latin typeface="Calibri" panose="020F0502020204030204" pitchFamily="34" charset="0"/>
                        </a:rPr>
                        <a:t>Peptide Sequence</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Prob</a:t>
                      </a:r>
                    </a:p>
                  </a:txBody>
                  <a:tcPr marL="4796" marR="4796" marT="4796" marB="0" anchor="b">
                    <a:lnL>
                      <a:noFill/>
                    </a:lnL>
                    <a:lnR>
                      <a:noFill/>
                    </a:lnR>
                    <a:lnT>
                      <a:noFill/>
                    </a:lnT>
                    <a:lnB>
                      <a:noFill/>
                    </a:lnB>
                  </a:tcPr>
                </a:tc>
                <a:tc>
                  <a:txBody>
                    <a:bodyPr/>
                    <a:lstStyle/>
                    <a:p>
                      <a:pPr algn="ctr" fontAlgn="b"/>
                      <a:r>
                        <a:rPr lang="en-US" sz="800" b="1" i="0" u="none" strike="noStrike" dirty="0">
                          <a:solidFill>
                            <a:srgbClr val="000000"/>
                          </a:solidFill>
                          <a:effectLst/>
                          <a:latin typeface="Calibri" panose="020F0502020204030204" pitchFamily="34" charset="0"/>
                        </a:rPr>
                        <a:t>NTT</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Observed</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Actual Mass</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Charge</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Delta Da</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Delta PPM</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Retention Time</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TIC</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Start</a:t>
                      </a:r>
                    </a:p>
                  </a:txBody>
                  <a:tcPr marL="4796" marR="4796" marT="4796" marB="0" anchor="b">
                    <a:lnL>
                      <a:noFill/>
                    </a:lnL>
                    <a:lnR>
                      <a:noFill/>
                    </a:lnR>
                    <a:lnT>
                      <a:noFill/>
                    </a:lnT>
                    <a:lnB>
                      <a:noFill/>
                    </a:lnB>
                  </a:tcPr>
                </a:tc>
                <a:tc>
                  <a:txBody>
                    <a:bodyPr/>
                    <a:lstStyle/>
                    <a:p>
                      <a:pPr algn="ctr" fontAlgn="b"/>
                      <a:r>
                        <a:rPr lang="en-US" sz="800" b="1" i="0" u="none" strike="noStrike">
                          <a:solidFill>
                            <a:srgbClr val="000000"/>
                          </a:solidFill>
                          <a:effectLst/>
                          <a:latin typeface="Calibri" panose="020F0502020204030204" pitchFamily="34" charset="0"/>
                        </a:rPr>
                        <a:t>Stop</a:t>
                      </a:r>
                    </a:p>
                  </a:txBody>
                  <a:tcPr marL="4796" marR="4796" marT="4796" marB="0" anchor="b">
                    <a:lnL>
                      <a:noFill/>
                    </a:lnL>
                    <a:lnR>
                      <a:noFill/>
                    </a:lnR>
                    <a:lnT>
                      <a:noFill/>
                    </a:lnT>
                    <a:lnB>
                      <a:noFill/>
                    </a:lnB>
                  </a:tcPr>
                </a:tc>
                <a:extLst>
                  <a:ext uri="{0D108BD9-81ED-4DB2-BD59-A6C34878D82A}">
                    <a16:rowId xmlns:a16="http://schemas.microsoft.com/office/drawing/2014/main" val="10000"/>
                  </a:ext>
                </a:extLst>
              </a:tr>
              <a:tr h="130758">
                <a:tc>
                  <a:txBody>
                    <a:bodyPr/>
                    <a:lstStyle/>
                    <a:p>
                      <a:pPr algn="l" fontAlgn="b"/>
                      <a:r>
                        <a:rPr lang="en-US" sz="800" b="0" i="0" u="none" strike="noStrike">
                          <a:solidFill>
                            <a:srgbClr val="000000"/>
                          </a:solidFill>
                          <a:effectLst/>
                          <a:latin typeface="Calibri" panose="020F0502020204030204" pitchFamily="34" charset="0"/>
                        </a:rPr>
                        <a:t>(R)DSEWIRSQEAGGR(V)</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497.5722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1,489.69</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0.003702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2.483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1,400.59</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177088</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166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178</a:t>
                      </a:r>
                    </a:p>
                  </a:txBody>
                  <a:tcPr marL="4796" marR="4796" marT="4796" marB="0" anchor="b">
                    <a:lnL>
                      <a:noFill/>
                    </a:lnL>
                    <a:lnR>
                      <a:noFill/>
                    </a:lnR>
                    <a:lnT>
                      <a:noFill/>
                    </a:lnT>
                    <a:lnB>
                      <a:noFill/>
                    </a:lnB>
                  </a:tcPr>
                </a:tc>
                <a:extLst>
                  <a:ext uri="{0D108BD9-81ED-4DB2-BD59-A6C34878D82A}">
                    <a16:rowId xmlns:a16="http://schemas.microsoft.com/office/drawing/2014/main" val="10001"/>
                  </a:ext>
                </a:extLst>
              </a:tr>
              <a:tr h="130758">
                <a:tc>
                  <a:txBody>
                    <a:bodyPr/>
                    <a:lstStyle/>
                    <a:p>
                      <a:pPr algn="l" fontAlgn="b"/>
                      <a:r>
                        <a:rPr lang="en-US" sz="800" b="0" i="0" u="none" strike="noStrike">
                          <a:solidFill>
                            <a:srgbClr val="000000"/>
                          </a:solidFill>
                          <a:effectLst/>
                          <a:latin typeface="Calibri" panose="020F0502020204030204" pitchFamily="34" charset="0"/>
                        </a:rPr>
                        <a:t>(R)DSEWIRSQEAGGR(V)</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99%</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745.8537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1,489.69</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0.001778</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1.193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1,398.42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61,353.10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166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178</a:t>
                      </a:r>
                    </a:p>
                  </a:txBody>
                  <a:tcPr marL="4796" marR="4796" marT="4796" marB="0" anchor="b">
                    <a:lnL>
                      <a:noFill/>
                    </a:lnL>
                    <a:lnR>
                      <a:noFill/>
                    </a:lnR>
                    <a:lnT>
                      <a:noFill/>
                    </a:lnT>
                    <a:lnB>
                      <a:noFill/>
                    </a:lnB>
                  </a:tcPr>
                </a:tc>
                <a:extLst>
                  <a:ext uri="{0D108BD9-81ED-4DB2-BD59-A6C34878D82A}">
                    <a16:rowId xmlns:a16="http://schemas.microsoft.com/office/drawing/2014/main" val="10002"/>
                  </a:ext>
                </a:extLst>
              </a:tr>
              <a:tr h="130758">
                <a:tc>
                  <a:txBody>
                    <a:bodyPr/>
                    <a:lstStyle/>
                    <a:p>
                      <a:pPr algn="l" fontAlgn="b"/>
                      <a:r>
                        <a:rPr lang="en-US" sz="800" b="0" i="0" u="none" strike="noStrike">
                          <a:solidFill>
                            <a:srgbClr val="000000"/>
                          </a:solidFill>
                          <a:effectLst/>
                          <a:latin typeface="Calibri" panose="020F0502020204030204" pitchFamily="34" charset="0"/>
                        </a:rPr>
                        <a:t>(R)SQEAGGRVVPDSccK(T)</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825.3735</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1,648.73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0.002547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1.544</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1,058.33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40,111.70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186</a:t>
                      </a:r>
                    </a:p>
                  </a:txBody>
                  <a:tcPr marL="4796" marR="4796" marT="4796" marB="0" anchor="b">
                    <a:lnL>
                      <a:noFill/>
                    </a:lnL>
                    <a:lnR>
                      <a:noFill/>
                    </a:lnR>
                    <a:lnT>
                      <a:noFill/>
                    </a:lnT>
                    <a:lnB>
                      <a:noFill/>
                    </a:lnB>
                  </a:tcPr>
                </a:tc>
                <a:extLst>
                  <a:ext uri="{0D108BD9-81ED-4DB2-BD59-A6C34878D82A}">
                    <a16:rowId xmlns:a16="http://schemas.microsoft.com/office/drawing/2014/main" val="10003"/>
                  </a:ext>
                </a:extLst>
              </a:tr>
              <a:tr h="130758">
                <a:tc>
                  <a:txBody>
                    <a:bodyPr/>
                    <a:lstStyle/>
                    <a:p>
                      <a:pPr algn="l" fontAlgn="b"/>
                      <a:r>
                        <a:rPr lang="en-US" sz="800" b="0" i="0" u="none" strike="noStrike">
                          <a:solidFill>
                            <a:srgbClr val="000000"/>
                          </a:solidFill>
                          <a:effectLst/>
                          <a:latin typeface="Calibri" panose="020F0502020204030204" pitchFamily="34" charset="0"/>
                        </a:rPr>
                        <a:t>(R)SQEAGGRVVPDSccK(T)</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550.5833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1,648.73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-0.001979</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-1.199</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1,057.88</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69,459.50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186</a:t>
                      </a:r>
                    </a:p>
                  </a:txBody>
                  <a:tcPr marL="4796" marR="4796" marT="4796" marB="0" anchor="b">
                    <a:lnL>
                      <a:noFill/>
                    </a:lnL>
                    <a:lnR>
                      <a:noFill/>
                    </a:lnR>
                    <a:lnT>
                      <a:noFill/>
                    </a:lnT>
                    <a:lnB>
                      <a:noFill/>
                    </a:lnB>
                  </a:tcPr>
                </a:tc>
                <a:extLst>
                  <a:ext uri="{0D108BD9-81ED-4DB2-BD59-A6C34878D82A}">
                    <a16:rowId xmlns:a16="http://schemas.microsoft.com/office/drawing/2014/main" val="10004"/>
                  </a:ext>
                </a:extLst>
              </a:tr>
              <a:tr h="130758">
                <a:tc>
                  <a:txBody>
                    <a:bodyPr/>
                    <a:lstStyle/>
                    <a:p>
                      <a:pPr algn="l" fontAlgn="b"/>
                      <a:r>
                        <a:rPr lang="en-US" sz="800" b="0" i="0" u="none" strike="noStrike">
                          <a:solidFill>
                            <a:srgbClr val="000000"/>
                          </a:solidFill>
                          <a:effectLst/>
                          <a:latin typeface="Calibri" panose="020F0502020204030204" pitchFamily="34" charset="0"/>
                        </a:rPr>
                        <a:t>(Q)EAGGRVVPDSccK(T)</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717.8262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1,433.64</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-0.001453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-1.013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1,059.00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15,537.70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174</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186</a:t>
                      </a:r>
                    </a:p>
                  </a:txBody>
                  <a:tcPr marL="4796" marR="4796" marT="4796" marB="0" anchor="b">
                    <a:lnL>
                      <a:noFill/>
                    </a:lnL>
                    <a:lnR>
                      <a:noFill/>
                    </a:lnR>
                    <a:lnT>
                      <a:noFill/>
                    </a:lnT>
                    <a:lnB>
                      <a:noFill/>
                    </a:lnB>
                  </a:tcPr>
                </a:tc>
                <a:extLst>
                  <a:ext uri="{0D108BD9-81ED-4DB2-BD59-A6C34878D82A}">
                    <a16:rowId xmlns:a16="http://schemas.microsoft.com/office/drawing/2014/main" val="10005"/>
                  </a:ext>
                </a:extLst>
              </a:tr>
              <a:tr h="130758">
                <a:tc>
                  <a:txBody>
                    <a:bodyPr/>
                    <a:lstStyle/>
                    <a:p>
                      <a:pPr algn="l" fontAlgn="b"/>
                      <a:r>
                        <a:rPr lang="en-US" sz="800" b="0" i="0" u="none" strike="noStrike">
                          <a:solidFill>
                            <a:srgbClr val="000000"/>
                          </a:solidFill>
                          <a:effectLst/>
                          <a:latin typeface="Calibri" panose="020F0502020204030204" pitchFamily="34" charset="0"/>
                        </a:rPr>
                        <a:t>(E)AGGRVVPDSccK(T)</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653.305</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1,304.60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-0.001253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-0.9594</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1,060.56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8,986.21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175</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186</a:t>
                      </a:r>
                    </a:p>
                  </a:txBody>
                  <a:tcPr marL="4796" marR="4796" marT="4796" marB="0" anchor="b">
                    <a:lnL>
                      <a:noFill/>
                    </a:lnL>
                    <a:lnR>
                      <a:noFill/>
                    </a:lnR>
                    <a:lnT>
                      <a:noFill/>
                    </a:lnT>
                    <a:lnB>
                      <a:noFill/>
                    </a:lnB>
                  </a:tcPr>
                </a:tc>
                <a:extLst>
                  <a:ext uri="{0D108BD9-81ED-4DB2-BD59-A6C34878D82A}">
                    <a16:rowId xmlns:a16="http://schemas.microsoft.com/office/drawing/2014/main" val="10006"/>
                  </a:ext>
                </a:extLst>
              </a:tr>
              <a:tr h="130758">
                <a:tc>
                  <a:txBody>
                    <a:bodyPr/>
                    <a:lstStyle/>
                    <a:p>
                      <a:pPr algn="l" fontAlgn="b"/>
                      <a:r>
                        <a:rPr lang="en-US" sz="800" b="0" i="0" u="none" strike="noStrike">
                          <a:solidFill>
                            <a:srgbClr val="000000"/>
                          </a:solidFill>
                          <a:effectLst/>
                          <a:latin typeface="Calibri" panose="020F0502020204030204" pitchFamily="34" charset="0"/>
                        </a:rPr>
                        <a:t>(V)PDSccKTVVALcGQR(D)</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875.9066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1,749.80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0.002382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1.361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1,557.96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57,952.40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195</a:t>
                      </a:r>
                    </a:p>
                  </a:txBody>
                  <a:tcPr marL="4796" marR="4796" marT="4796" marB="0" anchor="b">
                    <a:lnL>
                      <a:noFill/>
                    </a:lnL>
                    <a:lnR>
                      <a:noFill/>
                    </a:lnR>
                    <a:lnT>
                      <a:noFill/>
                    </a:lnT>
                    <a:lnB>
                      <a:noFill/>
                    </a:lnB>
                  </a:tcPr>
                </a:tc>
                <a:extLst>
                  <a:ext uri="{0D108BD9-81ED-4DB2-BD59-A6C34878D82A}">
                    <a16:rowId xmlns:a16="http://schemas.microsoft.com/office/drawing/2014/main" val="10007"/>
                  </a:ext>
                </a:extLst>
              </a:tr>
              <a:tr h="130758">
                <a:tc>
                  <a:txBody>
                    <a:bodyPr/>
                    <a:lstStyle/>
                    <a:p>
                      <a:pPr algn="l" fontAlgn="b"/>
                      <a:r>
                        <a:rPr lang="en-US" sz="800" b="0" i="0" u="none" strike="noStrike">
                          <a:solidFill>
                            <a:srgbClr val="000000"/>
                          </a:solidFill>
                          <a:effectLst/>
                          <a:latin typeface="Calibri" panose="020F0502020204030204" pitchFamily="34" charset="0"/>
                        </a:rPr>
                        <a:t>(K)TVVALcGQR(D)</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502.2715</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1,002.53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0.0004127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0.4112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1,409.23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234913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195</a:t>
                      </a:r>
                    </a:p>
                  </a:txBody>
                  <a:tcPr marL="4796" marR="4796" marT="4796" marB="0" anchor="b">
                    <a:lnL>
                      <a:noFill/>
                    </a:lnL>
                    <a:lnR>
                      <a:noFill/>
                    </a:lnR>
                    <a:lnT>
                      <a:noFill/>
                    </a:lnT>
                    <a:lnB>
                      <a:noFill/>
                    </a:lnB>
                  </a:tcPr>
                </a:tc>
                <a:extLst>
                  <a:ext uri="{0D108BD9-81ED-4DB2-BD59-A6C34878D82A}">
                    <a16:rowId xmlns:a16="http://schemas.microsoft.com/office/drawing/2014/main" val="10008"/>
                  </a:ext>
                </a:extLst>
              </a:tr>
              <a:tr h="130758">
                <a:tc>
                  <a:txBody>
                    <a:bodyPr/>
                    <a:lstStyle/>
                    <a:p>
                      <a:pPr algn="l" fontAlgn="b"/>
                      <a:r>
                        <a:rPr lang="en-US" sz="800" b="0" i="0" u="none" strike="noStrike">
                          <a:solidFill>
                            <a:srgbClr val="000000"/>
                          </a:solidFill>
                          <a:effectLst/>
                          <a:latin typeface="Calibri" panose="020F0502020204030204" pitchFamily="34" charset="0"/>
                        </a:rPr>
                        <a:t>(K)TVVALcGQR(D)</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502.2712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1,002.53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-0.0002873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-0.2863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1,392.37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359208</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187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195</a:t>
                      </a:r>
                    </a:p>
                  </a:txBody>
                  <a:tcPr marL="4796" marR="4796" marT="4796" marB="0" anchor="b">
                    <a:lnL>
                      <a:noFill/>
                    </a:lnL>
                    <a:lnR>
                      <a:noFill/>
                    </a:lnR>
                    <a:lnT>
                      <a:noFill/>
                    </a:lnT>
                    <a:lnB>
                      <a:noFill/>
                    </a:lnB>
                  </a:tcPr>
                </a:tc>
                <a:extLst>
                  <a:ext uri="{0D108BD9-81ED-4DB2-BD59-A6C34878D82A}">
                    <a16:rowId xmlns:a16="http://schemas.microsoft.com/office/drawing/2014/main" val="10009"/>
                  </a:ext>
                </a:extLst>
              </a:tr>
              <a:tr h="130758">
                <a:tc>
                  <a:txBody>
                    <a:bodyPr/>
                    <a:lstStyle/>
                    <a:p>
                      <a:pPr algn="l" fontAlgn="b"/>
                      <a:r>
                        <a:rPr lang="en-US" sz="800" b="0" i="0" u="none" strike="noStrike">
                          <a:solidFill>
                            <a:srgbClr val="000000"/>
                          </a:solidFill>
                          <a:effectLst/>
                          <a:latin typeface="Calibri" panose="020F0502020204030204" pitchFamily="34" charset="0"/>
                        </a:rPr>
                        <a:t>(R)DHASNIYKVEGGcITK(L)</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597.9618</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1,790.86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0.001237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0.6902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1,364.27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72,486.00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196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211</a:t>
                      </a:r>
                    </a:p>
                  </a:txBody>
                  <a:tcPr marL="4796" marR="4796" marT="4796" marB="0" anchor="b">
                    <a:lnL>
                      <a:noFill/>
                    </a:lnL>
                    <a:lnR>
                      <a:noFill/>
                    </a:lnR>
                    <a:lnT>
                      <a:noFill/>
                    </a:lnT>
                    <a:lnB>
                      <a:noFill/>
                    </a:lnB>
                  </a:tcPr>
                </a:tc>
                <a:extLst>
                  <a:ext uri="{0D108BD9-81ED-4DB2-BD59-A6C34878D82A}">
                    <a16:rowId xmlns:a16="http://schemas.microsoft.com/office/drawing/2014/main" val="10010"/>
                  </a:ext>
                </a:extLst>
              </a:tr>
              <a:tr h="130758">
                <a:tc>
                  <a:txBody>
                    <a:bodyPr/>
                    <a:lstStyle/>
                    <a:p>
                      <a:pPr algn="l" fontAlgn="b"/>
                      <a:r>
                        <a:rPr lang="en-US" sz="800" b="0" i="0" u="none" strike="noStrike">
                          <a:solidFill>
                            <a:srgbClr val="000000"/>
                          </a:solidFill>
                          <a:effectLst/>
                          <a:latin typeface="Calibri" panose="020F0502020204030204" pitchFamily="34" charset="0"/>
                        </a:rPr>
                        <a:t>(R)DHASNIYKVEGGcITK(L)</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100%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597.9621</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1,790.86</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3</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0.002137</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1.192</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1,375.54</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93,607.90</a:t>
                      </a:r>
                    </a:p>
                  </a:txBody>
                  <a:tcPr marL="4796" marR="4796" marT="4796" marB="0" anchor="b">
                    <a:lnL>
                      <a:noFill/>
                    </a:lnL>
                    <a:lnR>
                      <a:noFill/>
                    </a:lnR>
                    <a:lnT>
                      <a:noFill/>
                    </a:lnT>
                    <a:lnB>
                      <a:noFill/>
                    </a:lnB>
                  </a:tcPr>
                </a:tc>
                <a:tc>
                  <a:txBody>
                    <a:bodyPr/>
                    <a:lstStyle/>
                    <a:p>
                      <a:pPr algn="ctr" fontAlgn="b"/>
                      <a:r>
                        <a:rPr lang="en-US" sz="800" b="0" i="0" u="none" strike="noStrike">
                          <a:solidFill>
                            <a:srgbClr val="000000"/>
                          </a:solidFill>
                          <a:effectLst/>
                          <a:latin typeface="Calibri" panose="020F0502020204030204" pitchFamily="34" charset="0"/>
                        </a:rPr>
                        <a:t>196</a:t>
                      </a:r>
                    </a:p>
                  </a:txBody>
                  <a:tcPr marL="4796" marR="4796" marT="4796" marB="0" anchor="b">
                    <a:lnL>
                      <a:noFill/>
                    </a:lnL>
                    <a:lnR>
                      <a:noFill/>
                    </a:lnR>
                    <a:lnT>
                      <a:noFill/>
                    </a:lnT>
                    <a:lnB>
                      <a:noFill/>
                    </a:lnB>
                  </a:tcPr>
                </a:tc>
                <a:tc>
                  <a:txBody>
                    <a:bodyPr/>
                    <a:lstStyle/>
                    <a:p>
                      <a:pPr algn="ctr" fontAlgn="b"/>
                      <a:r>
                        <a:rPr lang="en-US" sz="800" b="0" i="0" u="none" strike="noStrike" dirty="0">
                          <a:solidFill>
                            <a:srgbClr val="000000"/>
                          </a:solidFill>
                          <a:effectLst/>
                          <a:latin typeface="Calibri" panose="020F0502020204030204" pitchFamily="34" charset="0"/>
                        </a:rPr>
                        <a:t>211</a:t>
                      </a:r>
                    </a:p>
                  </a:txBody>
                  <a:tcPr marL="4796" marR="4796" marT="4796" marB="0" anchor="b">
                    <a:lnL>
                      <a:noFill/>
                    </a:lnL>
                    <a:lnR>
                      <a:noFill/>
                    </a:lnR>
                    <a:lnT>
                      <a:noFill/>
                    </a:lnT>
                    <a:lnB>
                      <a:noFill/>
                    </a:lnB>
                  </a:tcPr>
                </a:tc>
                <a:extLst>
                  <a:ext uri="{0D108BD9-81ED-4DB2-BD59-A6C34878D82A}">
                    <a16:rowId xmlns:a16="http://schemas.microsoft.com/office/drawing/2014/main" val="10011"/>
                  </a:ext>
                </a:extLst>
              </a:tr>
            </a:tbl>
          </a:graphicData>
        </a:graphic>
      </p:graphicFrame>
      <p:sp>
        <p:nvSpPr>
          <p:cNvPr id="4" name="TextBox 3"/>
          <p:cNvSpPr txBox="1"/>
          <p:nvPr/>
        </p:nvSpPr>
        <p:spPr>
          <a:xfrm>
            <a:off x="100787" y="73311"/>
            <a:ext cx="314510" cy="369332"/>
          </a:xfrm>
          <a:prstGeom prst="rect">
            <a:avLst/>
          </a:prstGeom>
          <a:noFill/>
        </p:spPr>
        <p:txBody>
          <a:bodyPr wrap="none" rtlCol="0">
            <a:spAutoFit/>
          </a:bodyPr>
          <a:lstStyle/>
          <a:p>
            <a:r>
              <a:rPr lang="en-US" b="1" dirty="0"/>
              <a:t>B</a:t>
            </a:r>
          </a:p>
        </p:txBody>
      </p:sp>
    </p:spTree>
    <p:extLst>
      <p:ext uri="{BB962C8B-B14F-4D97-AF65-F5344CB8AC3E}">
        <p14:creationId xmlns:p14="http://schemas.microsoft.com/office/powerpoint/2010/main" val="1105377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320" y="390271"/>
            <a:ext cx="6405824" cy="155448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670538487"/>
              </p:ext>
            </p:extLst>
          </p:nvPr>
        </p:nvGraphicFramePr>
        <p:xfrm>
          <a:off x="683977" y="2071627"/>
          <a:ext cx="5915024" cy="480244"/>
        </p:xfrm>
        <a:graphic>
          <a:graphicData uri="http://schemas.openxmlformats.org/drawingml/2006/table">
            <a:tbl>
              <a:tblPr/>
              <a:tblGrid>
                <a:gridCol w="833581">
                  <a:extLst>
                    <a:ext uri="{9D8B030D-6E8A-4147-A177-3AD203B41FA5}">
                      <a16:colId xmlns:a16="http://schemas.microsoft.com/office/drawing/2014/main" val="20000"/>
                    </a:ext>
                  </a:extLst>
                </a:gridCol>
                <a:gridCol w="383807">
                  <a:extLst>
                    <a:ext uri="{9D8B030D-6E8A-4147-A177-3AD203B41FA5}">
                      <a16:colId xmlns:a16="http://schemas.microsoft.com/office/drawing/2014/main" val="20001"/>
                    </a:ext>
                  </a:extLst>
                </a:gridCol>
                <a:gridCol w="473762">
                  <a:extLst>
                    <a:ext uri="{9D8B030D-6E8A-4147-A177-3AD203B41FA5}">
                      <a16:colId xmlns:a16="http://schemas.microsoft.com/office/drawing/2014/main" val="20002"/>
                    </a:ext>
                  </a:extLst>
                </a:gridCol>
                <a:gridCol w="497749">
                  <a:extLst>
                    <a:ext uri="{9D8B030D-6E8A-4147-A177-3AD203B41FA5}">
                      <a16:colId xmlns:a16="http://schemas.microsoft.com/office/drawing/2014/main" val="20003"/>
                    </a:ext>
                  </a:extLst>
                </a:gridCol>
                <a:gridCol w="543726">
                  <a:extLst>
                    <a:ext uri="{9D8B030D-6E8A-4147-A177-3AD203B41FA5}">
                      <a16:colId xmlns:a16="http://schemas.microsoft.com/office/drawing/2014/main" val="20004"/>
                    </a:ext>
                  </a:extLst>
                </a:gridCol>
                <a:gridCol w="383807">
                  <a:extLst>
                    <a:ext uri="{9D8B030D-6E8A-4147-A177-3AD203B41FA5}">
                      <a16:colId xmlns:a16="http://schemas.microsoft.com/office/drawing/2014/main" val="20005"/>
                    </a:ext>
                  </a:extLst>
                </a:gridCol>
                <a:gridCol w="383807">
                  <a:extLst>
                    <a:ext uri="{9D8B030D-6E8A-4147-A177-3AD203B41FA5}">
                      <a16:colId xmlns:a16="http://schemas.microsoft.com/office/drawing/2014/main" val="20006"/>
                    </a:ext>
                  </a:extLst>
                </a:gridCol>
                <a:gridCol w="543726">
                  <a:extLst>
                    <a:ext uri="{9D8B030D-6E8A-4147-A177-3AD203B41FA5}">
                      <a16:colId xmlns:a16="http://schemas.microsoft.com/office/drawing/2014/main" val="20007"/>
                    </a:ext>
                  </a:extLst>
                </a:gridCol>
                <a:gridCol w="719638">
                  <a:extLst>
                    <a:ext uri="{9D8B030D-6E8A-4147-A177-3AD203B41FA5}">
                      <a16:colId xmlns:a16="http://schemas.microsoft.com/office/drawing/2014/main" val="20008"/>
                    </a:ext>
                  </a:extLst>
                </a:gridCol>
                <a:gridCol w="383807">
                  <a:extLst>
                    <a:ext uri="{9D8B030D-6E8A-4147-A177-3AD203B41FA5}">
                      <a16:colId xmlns:a16="http://schemas.microsoft.com/office/drawing/2014/main" val="20009"/>
                    </a:ext>
                  </a:extLst>
                </a:gridCol>
                <a:gridCol w="383807">
                  <a:extLst>
                    <a:ext uri="{9D8B030D-6E8A-4147-A177-3AD203B41FA5}">
                      <a16:colId xmlns:a16="http://schemas.microsoft.com/office/drawing/2014/main" val="20010"/>
                    </a:ext>
                  </a:extLst>
                </a:gridCol>
                <a:gridCol w="383807">
                  <a:extLst>
                    <a:ext uri="{9D8B030D-6E8A-4147-A177-3AD203B41FA5}">
                      <a16:colId xmlns:a16="http://schemas.microsoft.com/office/drawing/2014/main" val="20011"/>
                    </a:ext>
                  </a:extLst>
                </a:gridCol>
              </a:tblGrid>
              <a:tr h="120061">
                <a:tc>
                  <a:txBody>
                    <a:bodyPr/>
                    <a:lstStyle/>
                    <a:p>
                      <a:pPr algn="l" fontAlgn="b"/>
                      <a:r>
                        <a:rPr lang="en-US" sz="700" b="1" i="0" u="none" strike="noStrike">
                          <a:solidFill>
                            <a:srgbClr val="000000"/>
                          </a:solidFill>
                          <a:effectLst/>
                          <a:latin typeface="Calibri" panose="020F0502020204030204" pitchFamily="34" charset="0"/>
                        </a:rPr>
                        <a:t>Peptide Sequence</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Prob</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NTT</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Observed</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Actual Mass</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Charge</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Da</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PPM</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Retention Time</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TIC</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Start</a:t>
                      </a:r>
                    </a:p>
                  </a:txBody>
                  <a:tcPr marL="6003" marR="6003" marT="6003"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Stop</a:t>
                      </a:r>
                    </a:p>
                  </a:txBody>
                  <a:tcPr marL="6003" marR="6003" marT="6003" marB="0" anchor="b">
                    <a:lnL>
                      <a:noFill/>
                    </a:lnL>
                    <a:lnR>
                      <a:noFill/>
                    </a:lnR>
                    <a:lnT>
                      <a:noFill/>
                    </a:lnT>
                    <a:lnB>
                      <a:noFill/>
                    </a:lnB>
                  </a:tcPr>
                </a:tc>
                <a:extLst>
                  <a:ext uri="{0D108BD9-81ED-4DB2-BD59-A6C34878D82A}">
                    <a16:rowId xmlns:a16="http://schemas.microsoft.com/office/drawing/2014/main" val="10000"/>
                  </a:ext>
                </a:extLst>
              </a:tr>
              <a:tr h="120061">
                <a:tc>
                  <a:txBody>
                    <a:bodyPr/>
                    <a:lstStyle/>
                    <a:p>
                      <a:pPr algn="l" fontAlgn="b"/>
                      <a:r>
                        <a:rPr lang="en-US" sz="700" b="0" i="0" u="none" strike="noStrike">
                          <a:solidFill>
                            <a:srgbClr val="000000"/>
                          </a:solidFill>
                          <a:effectLst/>
                          <a:latin typeface="Calibri" panose="020F0502020204030204" pitchFamily="34" charset="0"/>
                        </a:rPr>
                        <a:t>(R)VVPDSccK(T)</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482.7129</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963.4112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-0.00427</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-4.43</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901.061</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1125540</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6003" marR="6003" marT="6003" marB="0" anchor="b">
                    <a:lnL>
                      <a:noFill/>
                    </a:lnL>
                    <a:lnR>
                      <a:noFill/>
                    </a:lnR>
                    <a:lnT>
                      <a:noFill/>
                    </a:lnT>
                    <a:lnB>
                      <a:noFill/>
                    </a:lnB>
                  </a:tcPr>
                </a:tc>
                <a:extLst>
                  <a:ext uri="{0D108BD9-81ED-4DB2-BD59-A6C34878D82A}">
                    <a16:rowId xmlns:a16="http://schemas.microsoft.com/office/drawing/2014/main" val="10001"/>
                  </a:ext>
                </a:extLst>
              </a:tr>
              <a:tr h="120061">
                <a:tc>
                  <a:txBody>
                    <a:bodyPr/>
                    <a:lstStyle/>
                    <a:p>
                      <a:pPr algn="l" fontAlgn="b"/>
                      <a:r>
                        <a:rPr lang="en-US" sz="700" b="0" i="0" u="none" strike="noStrike">
                          <a:solidFill>
                            <a:srgbClr val="000000"/>
                          </a:solidFill>
                          <a:effectLst/>
                          <a:latin typeface="Calibri" panose="020F0502020204030204" pitchFamily="34" charset="0"/>
                        </a:rPr>
                        <a:t>(K)TVVALcGQR(D)</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502.2692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-0.00424</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-4.221</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1,358.82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1.84E+07</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6003" marR="6003" marT="6003" marB="0" anchor="b">
                    <a:lnL>
                      <a:noFill/>
                    </a:lnL>
                    <a:lnR>
                      <a:noFill/>
                    </a:lnR>
                    <a:lnT>
                      <a:noFill/>
                    </a:lnT>
                    <a:lnB>
                      <a:noFill/>
                    </a:lnB>
                  </a:tcPr>
                </a:tc>
                <a:extLst>
                  <a:ext uri="{0D108BD9-81ED-4DB2-BD59-A6C34878D82A}">
                    <a16:rowId xmlns:a16="http://schemas.microsoft.com/office/drawing/2014/main" val="10002"/>
                  </a:ext>
                </a:extLst>
              </a:tr>
              <a:tr h="120061">
                <a:tc>
                  <a:txBody>
                    <a:bodyPr/>
                    <a:lstStyle/>
                    <a:p>
                      <a:pPr algn="l" fontAlgn="b"/>
                      <a:r>
                        <a:rPr lang="en-US" sz="700" b="0" i="0" u="none" strike="noStrike">
                          <a:solidFill>
                            <a:srgbClr val="000000"/>
                          </a:solidFill>
                          <a:effectLst/>
                          <a:latin typeface="Calibri" panose="020F0502020204030204" pitchFamily="34" charset="0"/>
                        </a:rPr>
                        <a:t>(K)LETFIQEHLR(V)</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429.234</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1,284.68</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-0.00257</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-2.001</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1,787.19</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2656250</a:t>
                      </a:r>
                    </a:p>
                  </a:txBody>
                  <a:tcPr marL="6003" marR="6003" marT="6003"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212</a:t>
                      </a:r>
                    </a:p>
                  </a:txBody>
                  <a:tcPr marL="6003" marR="6003" marT="6003"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221</a:t>
                      </a:r>
                    </a:p>
                  </a:txBody>
                  <a:tcPr marL="6003" marR="6003" marT="6003" marB="0" anchor="b">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4" name="TextBox 3"/>
          <p:cNvSpPr txBox="1"/>
          <p:nvPr/>
        </p:nvSpPr>
        <p:spPr>
          <a:xfrm>
            <a:off x="183915" y="186736"/>
            <a:ext cx="314510" cy="369332"/>
          </a:xfrm>
          <a:prstGeom prst="rect">
            <a:avLst/>
          </a:prstGeom>
          <a:noFill/>
        </p:spPr>
        <p:txBody>
          <a:bodyPr wrap="none" rtlCol="0">
            <a:spAutoFit/>
          </a:bodyPr>
          <a:lstStyle/>
          <a:p>
            <a:r>
              <a:rPr lang="en-US" b="1" dirty="0"/>
              <a:t>C</a:t>
            </a:r>
          </a:p>
        </p:txBody>
      </p:sp>
      <p:sp>
        <p:nvSpPr>
          <p:cNvPr id="5" name="TextBox 4"/>
          <p:cNvSpPr txBox="1"/>
          <p:nvPr/>
        </p:nvSpPr>
        <p:spPr>
          <a:xfrm>
            <a:off x="183915" y="2957645"/>
            <a:ext cx="330540" cy="369332"/>
          </a:xfrm>
          <a:prstGeom prst="rect">
            <a:avLst/>
          </a:prstGeom>
          <a:noFill/>
        </p:spPr>
        <p:txBody>
          <a:bodyPr wrap="none" rtlCol="0">
            <a:spAutoFit/>
          </a:bodyPr>
          <a:lstStyle/>
          <a:p>
            <a:r>
              <a:rPr lang="en-US" b="1" dirty="0"/>
              <a:t>D</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575" y="3159564"/>
            <a:ext cx="6405828" cy="1554480"/>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4109382460"/>
              </p:ext>
            </p:extLst>
          </p:nvPr>
        </p:nvGraphicFramePr>
        <p:xfrm>
          <a:off x="683977" y="4562641"/>
          <a:ext cx="6998278" cy="1921290"/>
        </p:xfrm>
        <a:graphic>
          <a:graphicData uri="http://schemas.openxmlformats.org/drawingml/2006/table">
            <a:tbl>
              <a:tblPr/>
              <a:tblGrid>
                <a:gridCol w="2268455">
                  <a:extLst>
                    <a:ext uri="{9D8B030D-6E8A-4147-A177-3AD203B41FA5}">
                      <a16:colId xmlns:a16="http://schemas.microsoft.com/office/drawing/2014/main" val="2075423006"/>
                    </a:ext>
                  </a:extLst>
                </a:gridCol>
                <a:gridCol w="288206">
                  <a:extLst>
                    <a:ext uri="{9D8B030D-6E8A-4147-A177-3AD203B41FA5}">
                      <a16:colId xmlns:a16="http://schemas.microsoft.com/office/drawing/2014/main" val="3520833496"/>
                    </a:ext>
                  </a:extLst>
                </a:gridCol>
                <a:gridCol w="216154">
                  <a:extLst>
                    <a:ext uri="{9D8B030D-6E8A-4147-A177-3AD203B41FA5}">
                      <a16:colId xmlns:a16="http://schemas.microsoft.com/office/drawing/2014/main" val="2354061181"/>
                    </a:ext>
                  </a:extLst>
                </a:gridCol>
                <a:gridCol w="492738">
                  <a:extLst>
                    <a:ext uri="{9D8B030D-6E8A-4147-A177-3AD203B41FA5}">
                      <a16:colId xmlns:a16="http://schemas.microsoft.com/office/drawing/2014/main" val="203830899"/>
                    </a:ext>
                  </a:extLst>
                </a:gridCol>
                <a:gridCol w="567114">
                  <a:extLst>
                    <a:ext uri="{9D8B030D-6E8A-4147-A177-3AD203B41FA5}">
                      <a16:colId xmlns:a16="http://schemas.microsoft.com/office/drawing/2014/main" val="1298561076"/>
                    </a:ext>
                  </a:extLst>
                </a:gridCol>
                <a:gridCol w="353284">
                  <a:extLst>
                    <a:ext uri="{9D8B030D-6E8A-4147-A177-3AD203B41FA5}">
                      <a16:colId xmlns:a16="http://schemas.microsoft.com/office/drawing/2014/main" val="1471537658"/>
                    </a:ext>
                  </a:extLst>
                </a:gridCol>
                <a:gridCol w="632193">
                  <a:extLst>
                    <a:ext uri="{9D8B030D-6E8A-4147-A177-3AD203B41FA5}">
                      <a16:colId xmlns:a16="http://schemas.microsoft.com/office/drawing/2014/main" val="2122391155"/>
                    </a:ext>
                  </a:extLst>
                </a:gridCol>
                <a:gridCol w="502035">
                  <a:extLst>
                    <a:ext uri="{9D8B030D-6E8A-4147-A177-3AD203B41FA5}">
                      <a16:colId xmlns:a16="http://schemas.microsoft.com/office/drawing/2014/main" val="2774665374"/>
                    </a:ext>
                  </a:extLst>
                </a:gridCol>
                <a:gridCol w="725162">
                  <a:extLst>
                    <a:ext uri="{9D8B030D-6E8A-4147-A177-3AD203B41FA5}">
                      <a16:colId xmlns:a16="http://schemas.microsoft.com/office/drawing/2014/main" val="3862443441"/>
                    </a:ext>
                  </a:extLst>
                </a:gridCol>
                <a:gridCol w="439281">
                  <a:extLst>
                    <a:ext uri="{9D8B030D-6E8A-4147-A177-3AD203B41FA5}">
                      <a16:colId xmlns:a16="http://schemas.microsoft.com/office/drawing/2014/main" val="3574424911"/>
                    </a:ext>
                  </a:extLst>
                </a:gridCol>
                <a:gridCol w="269611">
                  <a:extLst>
                    <a:ext uri="{9D8B030D-6E8A-4147-A177-3AD203B41FA5}">
                      <a16:colId xmlns:a16="http://schemas.microsoft.com/office/drawing/2014/main" val="1251683126"/>
                    </a:ext>
                  </a:extLst>
                </a:gridCol>
                <a:gridCol w="244045">
                  <a:extLst>
                    <a:ext uri="{9D8B030D-6E8A-4147-A177-3AD203B41FA5}">
                      <a16:colId xmlns:a16="http://schemas.microsoft.com/office/drawing/2014/main" val="2669944395"/>
                    </a:ext>
                  </a:extLst>
                </a:gridCol>
              </a:tblGrid>
              <a:tr h="137235">
                <a:tc>
                  <a:txBody>
                    <a:bodyPr/>
                    <a:lstStyle/>
                    <a:p>
                      <a:pPr algn="ctr" fontAlgn="b"/>
                      <a:r>
                        <a:rPr lang="en-US" sz="700" b="1" i="0" u="none" strike="noStrike">
                          <a:solidFill>
                            <a:srgbClr val="000000"/>
                          </a:solidFill>
                          <a:effectLst/>
                          <a:latin typeface="Calibri" panose="020F0502020204030204" pitchFamily="34" charset="0"/>
                        </a:rPr>
                        <a:t>Peptide Sequence</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Prob</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NTT</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Observed</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Actual Mass</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Charge</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Da</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PPM</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Retention Time</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TIC</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Start</a:t>
                      </a:r>
                    </a:p>
                  </a:txBody>
                  <a:tcPr marL="7866" marR="7866" marT="78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Stop</a:t>
                      </a:r>
                    </a:p>
                  </a:txBody>
                  <a:tcPr marL="7866" marR="7866" marT="7866" marB="0" anchor="b">
                    <a:lnL>
                      <a:noFill/>
                    </a:lnL>
                    <a:lnR>
                      <a:noFill/>
                    </a:lnR>
                    <a:lnT>
                      <a:noFill/>
                    </a:lnT>
                    <a:lnB>
                      <a:noFill/>
                    </a:lnB>
                  </a:tcPr>
                </a:tc>
                <a:extLst>
                  <a:ext uri="{0D108BD9-81ED-4DB2-BD59-A6C34878D82A}">
                    <a16:rowId xmlns:a16="http://schemas.microsoft.com/office/drawing/2014/main" val="1055293292"/>
                  </a:ext>
                </a:extLst>
              </a:tr>
              <a:tr h="137235">
                <a:tc>
                  <a:txBody>
                    <a:bodyPr/>
                    <a:lstStyle/>
                    <a:p>
                      <a:pPr algn="l" fontAlgn="b"/>
                      <a:r>
                        <a:rPr lang="en-US" sz="700" b="0" i="0" u="none" strike="noStrike">
                          <a:solidFill>
                            <a:srgbClr val="000000"/>
                          </a:solidFill>
                          <a:effectLst/>
                          <a:latin typeface="Calibri" panose="020F0502020204030204" pitchFamily="34" charset="0"/>
                        </a:rPr>
                        <a:t>(R)YHQPGHEAVTSAVDQLQQEFHccGSNNSQDWR(D)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1,262.55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3,784.62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0.003983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1.052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1,970.22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2351090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165</a:t>
                      </a:r>
                    </a:p>
                  </a:txBody>
                  <a:tcPr marL="7866" marR="7866" marT="7866" marB="0" anchor="b">
                    <a:lnL>
                      <a:noFill/>
                    </a:lnL>
                    <a:lnR>
                      <a:noFill/>
                    </a:lnR>
                    <a:lnT>
                      <a:noFill/>
                    </a:lnT>
                    <a:lnB>
                      <a:noFill/>
                    </a:lnB>
                  </a:tcPr>
                </a:tc>
                <a:extLst>
                  <a:ext uri="{0D108BD9-81ED-4DB2-BD59-A6C34878D82A}">
                    <a16:rowId xmlns:a16="http://schemas.microsoft.com/office/drawing/2014/main" val="29731049"/>
                  </a:ext>
                </a:extLst>
              </a:tr>
              <a:tr h="137235">
                <a:tc>
                  <a:txBody>
                    <a:bodyPr/>
                    <a:lstStyle/>
                    <a:p>
                      <a:pPr algn="l" fontAlgn="b"/>
                      <a:r>
                        <a:rPr lang="en-US" sz="700" b="0" i="0" u="none" strike="noStrike">
                          <a:solidFill>
                            <a:srgbClr val="000000"/>
                          </a:solidFill>
                          <a:effectLst/>
                          <a:latin typeface="Calibri" panose="020F0502020204030204" pitchFamily="34" charset="0"/>
                        </a:rPr>
                        <a:t>(R)YHQPGHEAVTSAVDQLQQEFHccGSNNSQDWR(D)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757.9265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3,784.60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-0.01718</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-4.537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1,974.62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1.51E+07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165</a:t>
                      </a:r>
                    </a:p>
                  </a:txBody>
                  <a:tcPr marL="7866" marR="7866" marT="7866" marB="0" anchor="b">
                    <a:lnL>
                      <a:noFill/>
                    </a:lnL>
                    <a:lnR>
                      <a:noFill/>
                    </a:lnR>
                    <a:lnT>
                      <a:noFill/>
                    </a:lnT>
                    <a:lnB>
                      <a:noFill/>
                    </a:lnB>
                  </a:tcPr>
                </a:tc>
                <a:extLst>
                  <a:ext uri="{0D108BD9-81ED-4DB2-BD59-A6C34878D82A}">
                    <a16:rowId xmlns:a16="http://schemas.microsoft.com/office/drawing/2014/main" val="2818652184"/>
                  </a:ext>
                </a:extLst>
              </a:tr>
              <a:tr h="137235">
                <a:tc>
                  <a:txBody>
                    <a:bodyPr/>
                    <a:lstStyle/>
                    <a:p>
                      <a:pPr algn="l" fontAlgn="b"/>
                      <a:r>
                        <a:rPr lang="en-US" sz="700" b="0" i="0" u="none" strike="noStrike">
                          <a:solidFill>
                            <a:srgbClr val="000000"/>
                          </a:solidFill>
                          <a:effectLst/>
                          <a:latin typeface="Calibri" panose="020F0502020204030204" pitchFamily="34" charset="0"/>
                        </a:rPr>
                        <a:t>(R)YHQPGHEAVTSAVDQLQQEFHccGSNNSQDWR(D)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947.1572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3,784.60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-0.01379</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-3.643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1,970.06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1.05E+07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165</a:t>
                      </a:r>
                    </a:p>
                  </a:txBody>
                  <a:tcPr marL="7866" marR="7866" marT="7866" marB="0" anchor="b">
                    <a:lnL>
                      <a:noFill/>
                    </a:lnL>
                    <a:lnR>
                      <a:noFill/>
                    </a:lnR>
                    <a:lnT>
                      <a:noFill/>
                    </a:lnT>
                    <a:lnB>
                      <a:noFill/>
                    </a:lnB>
                  </a:tcPr>
                </a:tc>
                <a:extLst>
                  <a:ext uri="{0D108BD9-81ED-4DB2-BD59-A6C34878D82A}">
                    <a16:rowId xmlns:a16="http://schemas.microsoft.com/office/drawing/2014/main" val="2554011890"/>
                  </a:ext>
                </a:extLst>
              </a:tr>
              <a:tr h="137235">
                <a:tc>
                  <a:txBody>
                    <a:bodyPr/>
                    <a:lstStyle/>
                    <a:p>
                      <a:pPr algn="l" fontAlgn="b"/>
                      <a:r>
                        <a:rPr lang="en-US" sz="700" b="0" i="0" u="none" strike="noStrike">
                          <a:solidFill>
                            <a:srgbClr val="000000"/>
                          </a:solidFill>
                          <a:effectLst/>
                          <a:latin typeface="Calibri" panose="020F0502020204030204" pitchFamily="34" charset="0"/>
                        </a:rPr>
                        <a:t>(R)VVPDSccK(T)</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482.7151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963.4156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0.0001357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0.1407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978.921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299514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7866" marR="7866" marT="7866" marB="0" anchor="b">
                    <a:lnL>
                      <a:noFill/>
                    </a:lnL>
                    <a:lnR>
                      <a:noFill/>
                    </a:lnR>
                    <a:lnT>
                      <a:noFill/>
                    </a:lnT>
                    <a:lnB>
                      <a:noFill/>
                    </a:lnB>
                  </a:tcPr>
                </a:tc>
                <a:extLst>
                  <a:ext uri="{0D108BD9-81ED-4DB2-BD59-A6C34878D82A}">
                    <a16:rowId xmlns:a16="http://schemas.microsoft.com/office/drawing/2014/main" val="2188531865"/>
                  </a:ext>
                </a:extLst>
              </a:tr>
              <a:tr h="137235">
                <a:tc>
                  <a:txBody>
                    <a:bodyPr/>
                    <a:lstStyle/>
                    <a:p>
                      <a:pPr algn="l" fontAlgn="b"/>
                      <a:r>
                        <a:rPr lang="en-US" sz="700" b="0" i="0" u="none" strike="noStrike">
                          <a:solidFill>
                            <a:srgbClr val="000000"/>
                          </a:solidFill>
                          <a:effectLst/>
                          <a:latin typeface="Calibri" panose="020F0502020204030204" pitchFamily="34" charset="0"/>
                        </a:rPr>
                        <a:t>(K)TVVALcGQR(D)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-0.00009215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-0.09183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1,443.89</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3.88E+07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7866" marR="7866" marT="7866" marB="0" anchor="b">
                    <a:lnL>
                      <a:noFill/>
                    </a:lnL>
                    <a:lnR>
                      <a:noFill/>
                    </a:lnR>
                    <a:lnT>
                      <a:noFill/>
                    </a:lnT>
                    <a:lnB>
                      <a:noFill/>
                    </a:lnB>
                  </a:tcPr>
                </a:tc>
                <a:extLst>
                  <a:ext uri="{0D108BD9-81ED-4DB2-BD59-A6C34878D82A}">
                    <a16:rowId xmlns:a16="http://schemas.microsoft.com/office/drawing/2014/main" val="3195519462"/>
                  </a:ext>
                </a:extLst>
              </a:tr>
              <a:tr h="137235">
                <a:tc>
                  <a:txBody>
                    <a:bodyPr/>
                    <a:lstStyle/>
                    <a:p>
                      <a:pPr algn="l" fontAlgn="b"/>
                      <a:r>
                        <a:rPr lang="en-US" sz="700" b="0" i="0" u="none" strike="noStrike">
                          <a:solidFill>
                            <a:srgbClr val="000000"/>
                          </a:solidFill>
                          <a:effectLst/>
                          <a:latin typeface="Calibri" panose="020F0502020204030204" pitchFamily="34" charset="0"/>
                        </a:rPr>
                        <a:t>(K)TVVALcGQR(D)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0.000542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0.5401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1,452.82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5224880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7866" marR="7866" marT="7866" marB="0" anchor="b">
                    <a:lnL>
                      <a:noFill/>
                    </a:lnL>
                    <a:lnR>
                      <a:noFill/>
                    </a:lnR>
                    <a:lnT>
                      <a:noFill/>
                    </a:lnT>
                    <a:lnB>
                      <a:noFill/>
                    </a:lnB>
                  </a:tcPr>
                </a:tc>
                <a:extLst>
                  <a:ext uri="{0D108BD9-81ED-4DB2-BD59-A6C34878D82A}">
                    <a16:rowId xmlns:a16="http://schemas.microsoft.com/office/drawing/2014/main" val="3619490517"/>
                  </a:ext>
                </a:extLst>
              </a:tr>
              <a:tr h="137235">
                <a:tc>
                  <a:txBody>
                    <a:bodyPr/>
                    <a:lstStyle/>
                    <a:p>
                      <a:pPr algn="l" fontAlgn="b"/>
                      <a:r>
                        <a:rPr lang="en-US" sz="700" b="0" i="0" u="none" strike="noStrike">
                          <a:solidFill>
                            <a:srgbClr val="000000"/>
                          </a:solidFill>
                          <a:effectLst/>
                          <a:latin typeface="Calibri" panose="020F0502020204030204" pitchFamily="34" charset="0"/>
                        </a:rPr>
                        <a:t>(K)TVVALcGQR(D)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-0.0002976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-0.2965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1,435.48</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4.90E+07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7866" marR="7866" marT="7866" marB="0" anchor="b">
                    <a:lnL>
                      <a:noFill/>
                    </a:lnL>
                    <a:lnR>
                      <a:noFill/>
                    </a:lnR>
                    <a:lnT>
                      <a:noFill/>
                    </a:lnT>
                    <a:lnB>
                      <a:noFill/>
                    </a:lnB>
                  </a:tcPr>
                </a:tc>
                <a:extLst>
                  <a:ext uri="{0D108BD9-81ED-4DB2-BD59-A6C34878D82A}">
                    <a16:rowId xmlns:a16="http://schemas.microsoft.com/office/drawing/2014/main" val="2799455437"/>
                  </a:ext>
                </a:extLst>
              </a:tr>
              <a:tr h="137235">
                <a:tc>
                  <a:txBody>
                    <a:bodyPr/>
                    <a:lstStyle/>
                    <a:p>
                      <a:pPr algn="l" fontAlgn="b"/>
                      <a:r>
                        <a:rPr lang="en-US" sz="700" b="0" i="0" u="none" strike="noStrike">
                          <a:solidFill>
                            <a:srgbClr val="000000"/>
                          </a:solidFill>
                          <a:effectLst/>
                          <a:latin typeface="Calibri" panose="020F0502020204030204" pitchFamily="34" charset="0"/>
                        </a:rPr>
                        <a:t>(K)TVVALcGQR(D)</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-0.0001389</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-0.1384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1,471.77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2816750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7866" marR="7866" marT="7866" marB="0" anchor="b">
                    <a:lnL>
                      <a:noFill/>
                    </a:lnL>
                    <a:lnR>
                      <a:noFill/>
                    </a:lnR>
                    <a:lnT>
                      <a:noFill/>
                    </a:lnT>
                    <a:lnB>
                      <a:noFill/>
                    </a:lnB>
                  </a:tcPr>
                </a:tc>
                <a:extLst>
                  <a:ext uri="{0D108BD9-81ED-4DB2-BD59-A6C34878D82A}">
                    <a16:rowId xmlns:a16="http://schemas.microsoft.com/office/drawing/2014/main" val="1764141477"/>
                  </a:ext>
                </a:extLst>
              </a:tr>
              <a:tr h="137235">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896.4397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0.002476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1.382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1,357.90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1745420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7866" marR="7866" marT="7866" marB="0" anchor="b">
                    <a:lnL>
                      <a:noFill/>
                    </a:lnL>
                    <a:lnR>
                      <a:noFill/>
                    </a:lnR>
                    <a:lnT>
                      <a:noFill/>
                    </a:lnT>
                    <a:lnB>
                      <a:noFill/>
                    </a:lnB>
                  </a:tcPr>
                </a:tc>
                <a:extLst>
                  <a:ext uri="{0D108BD9-81ED-4DB2-BD59-A6C34878D82A}">
                    <a16:rowId xmlns:a16="http://schemas.microsoft.com/office/drawing/2014/main" val="978712357"/>
                  </a:ext>
                </a:extLst>
              </a:tr>
              <a:tr h="137235">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597.9615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0.0003224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0.1799</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1,356.12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5879890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7866" marR="7866" marT="7866" marB="0" anchor="b">
                    <a:lnL>
                      <a:noFill/>
                    </a:lnL>
                    <a:lnR>
                      <a:noFill/>
                    </a:lnR>
                    <a:lnT>
                      <a:noFill/>
                    </a:lnT>
                    <a:lnB>
                      <a:noFill/>
                    </a:lnB>
                  </a:tcPr>
                </a:tc>
                <a:extLst>
                  <a:ext uri="{0D108BD9-81ED-4DB2-BD59-A6C34878D82A}">
                    <a16:rowId xmlns:a16="http://schemas.microsoft.com/office/drawing/2014/main" val="1792905458"/>
                  </a:ext>
                </a:extLst>
              </a:tr>
              <a:tr h="137235">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448.7231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0.0008654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0.4829</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1,359.21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5140110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7866" marR="7866" marT="7866" marB="0" anchor="b">
                    <a:lnL>
                      <a:noFill/>
                    </a:lnL>
                    <a:lnR>
                      <a:noFill/>
                    </a:lnR>
                    <a:lnT>
                      <a:noFill/>
                    </a:lnT>
                    <a:lnB>
                      <a:noFill/>
                    </a:lnB>
                  </a:tcPr>
                </a:tc>
                <a:extLst>
                  <a:ext uri="{0D108BD9-81ED-4DB2-BD59-A6C34878D82A}">
                    <a16:rowId xmlns:a16="http://schemas.microsoft.com/office/drawing/2014/main" val="2928647257"/>
                  </a:ext>
                </a:extLst>
              </a:tr>
              <a:tr h="137235">
                <a:tc>
                  <a:txBody>
                    <a:bodyPr/>
                    <a:lstStyle/>
                    <a:p>
                      <a:pPr algn="l" fontAlgn="b"/>
                      <a:r>
                        <a:rPr lang="en-US" sz="700" b="0" i="0" u="none" strike="noStrike">
                          <a:solidFill>
                            <a:srgbClr val="000000"/>
                          </a:solidFill>
                          <a:effectLst/>
                          <a:latin typeface="Calibri" panose="020F0502020204030204" pitchFamily="34" charset="0"/>
                        </a:rPr>
                        <a:t>(K)VEGGcITKLETFIQEHLR(V)</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710.7118</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2,129.11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0.01933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9.073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2,351.10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5209280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221</a:t>
                      </a:r>
                    </a:p>
                  </a:txBody>
                  <a:tcPr marL="7866" marR="7866" marT="7866" marB="0" anchor="b">
                    <a:lnL>
                      <a:noFill/>
                    </a:lnL>
                    <a:lnR>
                      <a:noFill/>
                    </a:lnR>
                    <a:lnT>
                      <a:noFill/>
                    </a:lnT>
                    <a:lnB>
                      <a:noFill/>
                    </a:lnB>
                  </a:tcPr>
                </a:tc>
                <a:extLst>
                  <a:ext uri="{0D108BD9-81ED-4DB2-BD59-A6C34878D82A}">
                    <a16:rowId xmlns:a16="http://schemas.microsoft.com/office/drawing/2014/main" val="2014515674"/>
                  </a:ext>
                </a:extLst>
              </a:tr>
              <a:tr h="137235">
                <a:tc>
                  <a:txBody>
                    <a:bodyPr/>
                    <a:lstStyle/>
                    <a:p>
                      <a:pPr algn="l" fontAlgn="b"/>
                      <a:r>
                        <a:rPr lang="en-US" sz="700" b="0" i="0" u="none" strike="noStrike">
                          <a:solidFill>
                            <a:srgbClr val="000000"/>
                          </a:solidFill>
                          <a:effectLst/>
                          <a:latin typeface="Calibri" panose="020F0502020204030204" pitchFamily="34" charset="0"/>
                        </a:rPr>
                        <a:t>(K)LETFIQEHLR(V)</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429.2356</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1,284.68</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0.002075</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1.614</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1,744.21</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3.12E+07</a:t>
                      </a:r>
                    </a:p>
                  </a:txBody>
                  <a:tcPr marL="7866" marR="7866" marT="78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212</a:t>
                      </a:r>
                    </a:p>
                  </a:txBody>
                  <a:tcPr marL="7866" marR="7866" marT="7866"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221</a:t>
                      </a:r>
                    </a:p>
                  </a:txBody>
                  <a:tcPr marL="7866" marR="7866" marT="7866" marB="0" anchor="b">
                    <a:lnL>
                      <a:noFill/>
                    </a:lnL>
                    <a:lnR>
                      <a:noFill/>
                    </a:lnR>
                    <a:lnT>
                      <a:noFill/>
                    </a:lnT>
                    <a:lnB>
                      <a:noFill/>
                    </a:lnB>
                  </a:tcPr>
                </a:tc>
                <a:extLst>
                  <a:ext uri="{0D108BD9-81ED-4DB2-BD59-A6C34878D82A}">
                    <a16:rowId xmlns:a16="http://schemas.microsoft.com/office/drawing/2014/main" val="1830017298"/>
                  </a:ext>
                </a:extLst>
              </a:tr>
            </a:tbl>
          </a:graphicData>
        </a:graphic>
      </p:graphicFrame>
    </p:spTree>
    <p:extLst>
      <p:ext uri="{BB962C8B-B14F-4D97-AF65-F5344CB8AC3E}">
        <p14:creationId xmlns:p14="http://schemas.microsoft.com/office/powerpoint/2010/main" val="231358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1177" y="305449"/>
            <a:ext cx="6596097" cy="1554480"/>
          </a:xfrm>
          <a:prstGeom prst="rect">
            <a:avLst/>
          </a:prstGeom>
        </p:spPr>
      </p:pic>
      <p:graphicFrame>
        <p:nvGraphicFramePr>
          <p:cNvPr id="3" name="Table 2"/>
          <p:cNvGraphicFramePr>
            <a:graphicFrameLocks noGrp="1"/>
          </p:cNvGraphicFramePr>
          <p:nvPr/>
        </p:nvGraphicFramePr>
        <p:xfrm>
          <a:off x="628762" y="1779372"/>
          <a:ext cx="5707190" cy="2297921"/>
        </p:xfrm>
        <a:graphic>
          <a:graphicData uri="http://schemas.openxmlformats.org/drawingml/2006/table">
            <a:tbl>
              <a:tblPr/>
              <a:tblGrid>
                <a:gridCol w="1087723">
                  <a:extLst>
                    <a:ext uri="{9D8B030D-6E8A-4147-A177-3AD203B41FA5}">
                      <a16:colId xmlns:a16="http://schemas.microsoft.com/office/drawing/2014/main" val="20000"/>
                    </a:ext>
                  </a:extLst>
                </a:gridCol>
                <a:gridCol w="443147">
                  <a:extLst>
                    <a:ext uri="{9D8B030D-6E8A-4147-A177-3AD203B41FA5}">
                      <a16:colId xmlns:a16="http://schemas.microsoft.com/office/drawing/2014/main" val="20001"/>
                    </a:ext>
                  </a:extLst>
                </a:gridCol>
                <a:gridCol w="288717">
                  <a:extLst>
                    <a:ext uri="{9D8B030D-6E8A-4147-A177-3AD203B41FA5}">
                      <a16:colId xmlns:a16="http://schemas.microsoft.com/office/drawing/2014/main" val="20002"/>
                    </a:ext>
                  </a:extLst>
                </a:gridCol>
                <a:gridCol w="443147">
                  <a:extLst>
                    <a:ext uri="{9D8B030D-6E8A-4147-A177-3AD203B41FA5}">
                      <a16:colId xmlns:a16="http://schemas.microsoft.com/office/drawing/2014/main" val="20003"/>
                    </a:ext>
                  </a:extLst>
                </a:gridCol>
                <a:gridCol w="443147">
                  <a:extLst>
                    <a:ext uri="{9D8B030D-6E8A-4147-A177-3AD203B41FA5}">
                      <a16:colId xmlns:a16="http://schemas.microsoft.com/office/drawing/2014/main" val="20004"/>
                    </a:ext>
                  </a:extLst>
                </a:gridCol>
                <a:gridCol w="342431">
                  <a:extLst>
                    <a:ext uri="{9D8B030D-6E8A-4147-A177-3AD203B41FA5}">
                      <a16:colId xmlns:a16="http://schemas.microsoft.com/office/drawing/2014/main" val="20005"/>
                    </a:ext>
                  </a:extLst>
                </a:gridCol>
                <a:gridCol w="443147">
                  <a:extLst>
                    <a:ext uri="{9D8B030D-6E8A-4147-A177-3AD203B41FA5}">
                      <a16:colId xmlns:a16="http://schemas.microsoft.com/office/drawing/2014/main" val="20006"/>
                    </a:ext>
                  </a:extLst>
                </a:gridCol>
                <a:gridCol w="443147">
                  <a:extLst>
                    <a:ext uri="{9D8B030D-6E8A-4147-A177-3AD203B41FA5}">
                      <a16:colId xmlns:a16="http://schemas.microsoft.com/office/drawing/2014/main" val="20007"/>
                    </a:ext>
                  </a:extLst>
                </a:gridCol>
                <a:gridCol w="597576">
                  <a:extLst>
                    <a:ext uri="{9D8B030D-6E8A-4147-A177-3AD203B41FA5}">
                      <a16:colId xmlns:a16="http://schemas.microsoft.com/office/drawing/2014/main" val="20008"/>
                    </a:ext>
                  </a:extLst>
                </a:gridCol>
                <a:gridCol w="443147">
                  <a:extLst>
                    <a:ext uri="{9D8B030D-6E8A-4147-A177-3AD203B41FA5}">
                      <a16:colId xmlns:a16="http://schemas.microsoft.com/office/drawing/2014/main" val="20009"/>
                    </a:ext>
                  </a:extLst>
                </a:gridCol>
                <a:gridCol w="376002">
                  <a:extLst>
                    <a:ext uri="{9D8B030D-6E8A-4147-A177-3AD203B41FA5}">
                      <a16:colId xmlns:a16="http://schemas.microsoft.com/office/drawing/2014/main" val="20010"/>
                    </a:ext>
                  </a:extLst>
                </a:gridCol>
                <a:gridCol w="355859">
                  <a:extLst>
                    <a:ext uri="{9D8B030D-6E8A-4147-A177-3AD203B41FA5}">
                      <a16:colId xmlns:a16="http://schemas.microsoft.com/office/drawing/2014/main" val="20011"/>
                    </a:ext>
                  </a:extLst>
                </a:gridCol>
              </a:tblGrid>
              <a:tr h="218872">
                <a:tc>
                  <a:txBody>
                    <a:bodyPr/>
                    <a:lstStyle/>
                    <a:p>
                      <a:pPr algn="l" fontAlgn="b"/>
                      <a:r>
                        <a:rPr lang="en-US" sz="700" b="1" i="0" u="none" strike="noStrike" dirty="0">
                          <a:solidFill>
                            <a:srgbClr val="000000"/>
                          </a:solidFill>
                          <a:effectLst/>
                          <a:latin typeface="Calibri" panose="020F0502020204030204" pitchFamily="34" charset="0"/>
                        </a:rPr>
                        <a:t>Peptide Sequence</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Prob</a:t>
                      </a:r>
                    </a:p>
                  </a:txBody>
                  <a:tcPr marL="4817" marR="4817" marT="4817" marB="0" anchor="b">
                    <a:lnL>
                      <a:noFill/>
                    </a:lnL>
                    <a:lnR>
                      <a:noFill/>
                    </a:lnR>
                    <a:lnT>
                      <a:noFill/>
                    </a:lnT>
                    <a:lnB>
                      <a:noFill/>
                    </a:lnB>
                  </a:tcPr>
                </a:tc>
                <a:tc>
                  <a:txBody>
                    <a:bodyPr/>
                    <a:lstStyle/>
                    <a:p>
                      <a:pPr algn="ctr" fontAlgn="b"/>
                      <a:r>
                        <a:rPr lang="en-US" sz="700" b="1" i="0" u="none" strike="noStrike" dirty="0">
                          <a:solidFill>
                            <a:srgbClr val="000000"/>
                          </a:solidFill>
                          <a:effectLst/>
                          <a:latin typeface="Calibri" panose="020F0502020204030204" pitchFamily="34" charset="0"/>
                        </a:rPr>
                        <a:t>NTT</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Observed</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Actual Mass</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Charge</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Da</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PPM</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Retention Time</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TIC</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Start</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Stop</a:t>
                      </a:r>
                    </a:p>
                  </a:txBody>
                  <a:tcPr marL="4817" marR="4817" marT="4817" marB="0" anchor="b">
                    <a:lnL>
                      <a:noFill/>
                    </a:lnL>
                    <a:lnR>
                      <a:noFill/>
                    </a:lnR>
                    <a:lnT>
                      <a:noFill/>
                    </a:lnT>
                    <a:lnB>
                      <a:noFill/>
                    </a:lnB>
                  </a:tcPr>
                </a:tc>
                <a:extLst>
                  <a:ext uri="{0D108BD9-81ED-4DB2-BD59-A6C34878D82A}">
                    <a16:rowId xmlns:a16="http://schemas.microsoft.com/office/drawing/2014/main" val="10000"/>
                  </a:ext>
                </a:extLst>
              </a:tr>
              <a:tr h="122297">
                <a:tc>
                  <a:txBody>
                    <a:bodyPr/>
                    <a:lstStyle/>
                    <a:p>
                      <a:pPr algn="l" fontAlgn="b"/>
                      <a:r>
                        <a:rPr lang="en-US" sz="700" b="0" i="0" u="none" strike="noStrike">
                          <a:solidFill>
                            <a:srgbClr val="000000"/>
                          </a:solidFill>
                          <a:effectLst/>
                          <a:latin typeface="Calibri" panose="020F0502020204030204" pitchFamily="34" charset="0"/>
                        </a:rPr>
                        <a:t>(T)VVALcGQR(D)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451.748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901.4815</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0.001113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1.233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1,374.44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210971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1"/>
                  </a:ext>
                </a:extLst>
              </a:tr>
              <a:tr h="122297">
                <a:tc>
                  <a:txBody>
                    <a:bodyPr/>
                    <a:lstStyle/>
                    <a:p>
                      <a:pPr algn="l" fontAlgn="b"/>
                      <a:r>
                        <a:rPr lang="en-US" sz="700" b="0" i="0" u="none" strike="noStrike">
                          <a:solidFill>
                            <a:srgbClr val="000000"/>
                          </a:solidFill>
                          <a:effectLst/>
                          <a:latin typeface="Calibri" panose="020F0502020204030204" pitchFamily="34" charset="0"/>
                        </a:rPr>
                        <a: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402.2133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802.4121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0.0000527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0.06559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1,372.28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279206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2"/>
                  </a:ext>
                </a:extLst>
              </a:tr>
              <a:tr h="122297">
                <a:tc>
                  <a:txBody>
                    <a:bodyPr/>
                    <a:lstStyle/>
                    <a:p>
                      <a:pPr algn="l" fontAlgn="b"/>
                      <a:r>
                        <a:rPr lang="en-US" sz="700" b="0" i="0" u="none" strike="noStrike">
                          <a:solidFill>
                            <a:srgbClr val="000000"/>
                          </a:solidFill>
                          <a:effectLst/>
                          <a:latin typeface="Calibri" panose="020F0502020204030204" pitchFamily="34" charset="0"/>
                        </a:rPr>
                        <a:t>(K)TVVALcGQRDHASNIYK(V)</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644.6629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1,930.97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-0.001563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-0.8092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1,341.91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186621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203</a:t>
                      </a:r>
                    </a:p>
                  </a:txBody>
                  <a:tcPr marL="4817" marR="4817" marT="4817" marB="0" anchor="b">
                    <a:lnL>
                      <a:noFill/>
                    </a:lnL>
                    <a:lnR>
                      <a:noFill/>
                    </a:lnR>
                    <a:lnT>
                      <a:noFill/>
                    </a:lnT>
                    <a:lnB>
                      <a:noFill/>
                    </a:lnB>
                  </a:tcPr>
                </a:tc>
                <a:extLst>
                  <a:ext uri="{0D108BD9-81ED-4DB2-BD59-A6C34878D82A}">
                    <a16:rowId xmlns:a16="http://schemas.microsoft.com/office/drawing/2014/main" val="10003"/>
                  </a:ext>
                </a:extLst>
              </a:tr>
              <a:tr h="122297">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502.2721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0.001513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1.507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1,385.63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2584590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4"/>
                  </a:ext>
                </a:extLst>
              </a:tr>
              <a:tr h="122297">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-0.0004873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-0.4856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1,434.37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233961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5"/>
                  </a:ext>
                </a:extLst>
              </a:tr>
              <a:tr h="122297">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0.0009527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0.9493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1,369.27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2019500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6"/>
                  </a:ext>
                </a:extLst>
              </a:tr>
              <a:tr h="122297">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0.001073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1.069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1,416.82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255403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7"/>
                  </a:ext>
                </a:extLst>
              </a:tr>
              <a:tr h="122297">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0.0001127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0.1123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1,401.00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458732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8"/>
                  </a:ext>
                </a:extLst>
              </a:tr>
              <a:tr h="122297">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-0.001487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-1.482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1,467.31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128380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9"/>
                  </a:ext>
                </a:extLst>
              </a:tr>
              <a:tr h="122297">
                <a:tc>
                  <a:txBody>
                    <a:bodyPr/>
                    <a:lstStyle/>
                    <a:p>
                      <a:pPr algn="l" fontAlgn="b"/>
                      <a:r>
                        <a:rPr lang="en-US" sz="700" b="0" i="0" u="none" strike="noStrike">
                          <a:solidFill>
                            <a:srgbClr val="000000"/>
                          </a:solidFill>
                          <a:effectLst/>
                          <a:latin typeface="Calibri" panose="020F0502020204030204" pitchFamily="34" charset="0"/>
                        </a:rPr>
                        <a:t>(R)SQEAGGRVVPDSccK(T)</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825.3726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1,648.73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0.0006674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0.4045</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1,046.54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44,605.30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4817" marR="4817" marT="4817" marB="0" anchor="b">
                    <a:lnL>
                      <a:noFill/>
                    </a:lnL>
                    <a:lnR>
                      <a:noFill/>
                    </a:lnR>
                    <a:lnT>
                      <a:noFill/>
                    </a:lnT>
                    <a:lnB>
                      <a:noFill/>
                    </a:lnB>
                  </a:tcPr>
                </a:tc>
                <a:extLst>
                  <a:ext uri="{0D108BD9-81ED-4DB2-BD59-A6C34878D82A}">
                    <a16:rowId xmlns:a16="http://schemas.microsoft.com/office/drawing/2014/main" val="10010"/>
                  </a:ext>
                </a:extLst>
              </a:tr>
              <a:tr h="122297">
                <a:tc>
                  <a:txBody>
                    <a:bodyPr/>
                    <a:lstStyle/>
                    <a:p>
                      <a:pPr algn="l" fontAlgn="b"/>
                      <a:r>
                        <a:rPr lang="en-US" sz="700" b="0" i="0" u="none" strike="noStrike">
                          <a:solidFill>
                            <a:srgbClr val="000000"/>
                          </a:solidFill>
                          <a:effectLst/>
                          <a:latin typeface="Calibri" panose="020F0502020204030204" pitchFamily="34" charset="0"/>
                        </a:rPr>
                        <a:t>(R)SQEAGGRVVPDSccK(T)</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550.5833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1,648.73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-0.001829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-1.108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1,045.69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125102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4817" marR="4817" marT="4817" marB="0" anchor="b">
                    <a:lnL>
                      <a:noFill/>
                    </a:lnL>
                    <a:lnR>
                      <a:noFill/>
                    </a:lnR>
                    <a:lnT>
                      <a:noFill/>
                    </a:lnT>
                    <a:lnB>
                      <a:noFill/>
                    </a:lnB>
                  </a:tcPr>
                </a:tc>
                <a:extLst>
                  <a:ext uri="{0D108BD9-81ED-4DB2-BD59-A6C34878D82A}">
                    <a16:rowId xmlns:a16="http://schemas.microsoft.com/office/drawing/2014/main" val="10011"/>
                  </a:ext>
                </a:extLst>
              </a:tr>
              <a:tr h="122297">
                <a:tc>
                  <a:txBody>
                    <a:bodyPr/>
                    <a:lstStyle/>
                    <a:p>
                      <a:pPr algn="l" fontAlgn="b"/>
                      <a:r>
                        <a:rPr lang="en-US" sz="700" b="0" i="0" u="none" strike="noStrike">
                          <a:solidFill>
                            <a:srgbClr val="000000"/>
                          </a:solidFill>
                          <a:effectLst/>
                          <a:latin typeface="Calibri" panose="020F0502020204030204" pitchFamily="34" charset="0"/>
                        </a:rPr>
                        <a:t>(N)SQDWRDSEWIR(S)</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493.2327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1,476.68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0.001692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1.145</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1,802.62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468069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171</a:t>
                      </a:r>
                    </a:p>
                  </a:txBody>
                  <a:tcPr marL="4817" marR="4817" marT="4817" marB="0" anchor="b">
                    <a:lnL>
                      <a:noFill/>
                    </a:lnL>
                    <a:lnR>
                      <a:noFill/>
                    </a:lnR>
                    <a:lnT>
                      <a:noFill/>
                    </a:lnT>
                    <a:lnB>
                      <a:noFill/>
                    </a:lnB>
                  </a:tcPr>
                </a:tc>
                <a:extLst>
                  <a:ext uri="{0D108BD9-81ED-4DB2-BD59-A6C34878D82A}">
                    <a16:rowId xmlns:a16="http://schemas.microsoft.com/office/drawing/2014/main" val="10012"/>
                  </a:ext>
                </a:extLst>
              </a:tr>
              <a:tr h="122297">
                <a:tc>
                  <a:txBody>
                    <a:bodyPr/>
                    <a:lstStyle/>
                    <a:p>
                      <a:pPr algn="l" fontAlgn="b"/>
                      <a:r>
                        <a:rPr lang="en-US" sz="700" b="0" i="0" u="none" strike="noStrike">
                          <a:solidFill>
                            <a:srgbClr val="000000"/>
                          </a:solidFill>
                          <a:effectLst/>
                          <a:latin typeface="Calibri" panose="020F0502020204030204" pitchFamily="34" charset="0"/>
                        </a:rPr>
                        <a:t>(R)DSEWIRSQEAGGR(V)</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497.5711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1,489.69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0.000522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0.3502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1,376.61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259835</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178</a:t>
                      </a:r>
                    </a:p>
                  </a:txBody>
                  <a:tcPr marL="4817" marR="4817" marT="4817" marB="0" anchor="b">
                    <a:lnL>
                      <a:noFill/>
                    </a:lnL>
                    <a:lnR>
                      <a:noFill/>
                    </a:lnR>
                    <a:lnT>
                      <a:noFill/>
                    </a:lnT>
                    <a:lnB>
                      <a:noFill/>
                    </a:lnB>
                  </a:tcPr>
                </a:tc>
                <a:extLst>
                  <a:ext uri="{0D108BD9-81ED-4DB2-BD59-A6C34878D82A}">
                    <a16:rowId xmlns:a16="http://schemas.microsoft.com/office/drawing/2014/main" val="10013"/>
                  </a:ext>
                </a:extLst>
              </a:tr>
              <a:tr h="122297">
                <a:tc>
                  <a:txBody>
                    <a:bodyPr/>
                    <a:lstStyle/>
                    <a:p>
                      <a:pPr algn="l" fontAlgn="b"/>
                      <a:r>
                        <a:rPr lang="en-US" sz="700" b="0" i="0" u="none" strike="noStrike">
                          <a:solidFill>
                            <a:srgbClr val="000000"/>
                          </a:solidFill>
                          <a:effectLst/>
                          <a:latin typeface="Calibri" panose="020F0502020204030204" pitchFamily="34" charset="0"/>
                        </a:rPr>
                        <a:t>(R)DSEWIRSQEAGGR(V)</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745.8538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1,489.69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0.001978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1,374.75</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133783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178</a:t>
                      </a:r>
                    </a:p>
                  </a:txBody>
                  <a:tcPr marL="4817" marR="4817" marT="4817" marB="0" anchor="b">
                    <a:lnL>
                      <a:noFill/>
                    </a:lnL>
                    <a:lnR>
                      <a:noFill/>
                    </a:lnR>
                    <a:lnT>
                      <a:noFill/>
                    </a:lnT>
                    <a:lnB>
                      <a:noFill/>
                    </a:lnB>
                  </a:tcPr>
                </a:tc>
                <a:extLst>
                  <a:ext uri="{0D108BD9-81ED-4DB2-BD59-A6C34878D82A}">
                    <a16:rowId xmlns:a16="http://schemas.microsoft.com/office/drawing/2014/main" val="10014"/>
                  </a:ext>
                </a:extLst>
              </a:tr>
              <a:tr h="122297">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896.4396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0.002313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1.291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1,346.39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120239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4817" marR="4817" marT="4817" marB="0" anchor="b">
                    <a:lnL>
                      <a:noFill/>
                    </a:lnL>
                    <a:lnR>
                      <a:noFill/>
                    </a:lnR>
                    <a:lnT>
                      <a:noFill/>
                    </a:lnT>
                    <a:lnB>
                      <a:noFill/>
                    </a:lnB>
                  </a:tcPr>
                </a:tc>
                <a:extLst>
                  <a:ext uri="{0D108BD9-81ED-4DB2-BD59-A6C34878D82A}">
                    <a16:rowId xmlns:a16="http://schemas.microsoft.com/office/drawing/2014/main" val="10015"/>
                  </a:ext>
                </a:extLst>
              </a:tr>
              <a:tr h="122297">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597.9612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-0.0005633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-0.3144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1,343.34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267701</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4817" marR="4817" marT="4817" marB="0" anchor="b">
                    <a:lnL>
                      <a:noFill/>
                    </a:lnL>
                    <a:lnR>
                      <a:noFill/>
                    </a:lnR>
                    <a:lnT>
                      <a:noFill/>
                    </a:lnT>
                    <a:lnB>
                      <a:noFill/>
                    </a:lnB>
                  </a:tcPr>
                </a:tc>
                <a:extLst>
                  <a:ext uri="{0D108BD9-81ED-4DB2-BD59-A6C34878D82A}">
                    <a16:rowId xmlns:a16="http://schemas.microsoft.com/office/drawing/2014/main" val="10016"/>
                  </a:ext>
                </a:extLst>
              </a:tr>
              <a:tr h="122297">
                <a:tc>
                  <a:txBody>
                    <a:bodyPr/>
                    <a:lstStyle/>
                    <a:p>
                      <a:pPr algn="l" fontAlgn="b"/>
                      <a:r>
                        <a:rPr lang="en-US" sz="700" b="0" i="0" u="none" strike="noStrike" dirty="0">
                          <a:solidFill>
                            <a:srgbClr val="000000"/>
                          </a:solidFill>
                          <a:effectLst/>
                          <a:latin typeface="Calibri" panose="020F0502020204030204" pitchFamily="34" charset="0"/>
                        </a:rPr>
                        <a:t>(R)DHASNIYK(V)</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474.2322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946.4499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-0.000942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-0.9942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920.784</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18,269.90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4817" marR="4817" marT="4817"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203</a:t>
                      </a:r>
                    </a:p>
                  </a:txBody>
                  <a:tcPr marL="4817" marR="4817" marT="4817" marB="0" anchor="b">
                    <a:lnL>
                      <a:noFill/>
                    </a:lnL>
                    <a:lnR>
                      <a:noFill/>
                    </a:lnR>
                    <a:lnT>
                      <a:noFill/>
                    </a:lnT>
                    <a:lnB>
                      <a:noFill/>
                    </a:lnB>
                  </a:tcPr>
                </a:tc>
                <a:extLst>
                  <a:ext uri="{0D108BD9-81ED-4DB2-BD59-A6C34878D82A}">
                    <a16:rowId xmlns:a16="http://schemas.microsoft.com/office/drawing/2014/main" val="10017"/>
                  </a:ext>
                </a:extLst>
              </a:tr>
            </a:tbl>
          </a:graphicData>
        </a:graphic>
      </p:graphicFrame>
      <p:sp>
        <p:nvSpPr>
          <p:cNvPr id="4" name="TextBox 3"/>
          <p:cNvSpPr txBox="1"/>
          <p:nvPr/>
        </p:nvSpPr>
        <p:spPr>
          <a:xfrm>
            <a:off x="38441" y="135655"/>
            <a:ext cx="296876" cy="369332"/>
          </a:xfrm>
          <a:prstGeom prst="rect">
            <a:avLst/>
          </a:prstGeom>
          <a:noFill/>
        </p:spPr>
        <p:txBody>
          <a:bodyPr wrap="none" rtlCol="0">
            <a:spAutoFit/>
          </a:bodyPr>
          <a:lstStyle/>
          <a:p>
            <a:r>
              <a:rPr lang="en-US" b="1" dirty="0"/>
              <a:t>E</a:t>
            </a:r>
          </a:p>
        </p:txBody>
      </p:sp>
      <p:pic>
        <p:nvPicPr>
          <p:cNvPr id="5" name="Picture 4"/>
          <p:cNvPicPr>
            <a:picLocks noChangeAspect="1"/>
          </p:cNvPicPr>
          <p:nvPr/>
        </p:nvPicPr>
        <p:blipFill>
          <a:blip r:embed="rId4"/>
          <a:stretch>
            <a:fillRect/>
          </a:stretch>
        </p:blipFill>
        <p:spPr>
          <a:xfrm>
            <a:off x="138945" y="4506058"/>
            <a:ext cx="6596097" cy="1554480"/>
          </a:xfrm>
          <a:prstGeom prst="rect">
            <a:avLst/>
          </a:prstGeom>
        </p:spPr>
      </p:pic>
      <p:graphicFrame>
        <p:nvGraphicFramePr>
          <p:cNvPr id="6" name="Table 5"/>
          <p:cNvGraphicFramePr>
            <a:graphicFrameLocks noGrp="1"/>
          </p:cNvGraphicFramePr>
          <p:nvPr/>
        </p:nvGraphicFramePr>
        <p:xfrm>
          <a:off x="628759" y="5980121"/>
          <a:ext cx="5707193" cy="614954"/>
        </p:xfrm>
        <a:graphic>
          <a:graphicData uri="http://schemas.openxmlformats.org/drawingml/2006/table">
            <a:tbl>
              <a:tblPr/>
              <a:tblGrid>
                <a:gridCol w="1087723">
                  <a:extLst>
                    <a:ext uri="{9D8B030D-6E8A-4147-A177-3AD203B41FA5}">
                      <a16:colId xmlns:a16="http://schemas.microsoft.com/office/drawing/2014/main" val="20000"/>
                    </a:ext>
                  </a:extLst>
                </a:gridCol>
                <a:gridCol w="443147">
                  <a:extLst>
                    <a:ext uri="{9D8B030D-6E8A-4147-A177-3AD203B41FA5}">
                      <a16:colId xmlns:a16="http://schemas.microsoft.com/office/drawing/2014/main" val="20001"/>
                    </a:ext>
                  </a:extLst>
                </a:gridCol>
                <a:gridCol w="288717">
                  <a:extLst>
                    <a:ext uri="{9D8B030D-6E8A-4147-A177-3AD203B41FA5}">
                      <a16:colId xmlns:a16="http://schemas.microsoft.com/office/drawing/2014/main" val="20002"/>
                    </a:ext>
                  </a:extLst>
                </a:gridCol>
                <a:gridCol w="443147">
                  <a:extLst>
                    <a:ext uri="{9D8B030D-6E8A-4147-A177-3AD203B41FA5}">
                      <a16:colId xmlns:a16="http://schemas.microsoft.com/office/drawing/2014/main" val="20003"/>
                    </a:ext>
                  </a:extLst>
                </a:gridCol>
                <a:gridCol w="443147">
                  <a:extLst>
                    <a:ext uri="{9D8B030D-6E8A-4147-A177-3AD203B41FA5}">
                      <a16:colId xmlns:a16="http://schemas.microsoft.com/office/drawing/2014/main" val="20004"/>
                    </a:ext>
                  </a:extLst>
                </a:gridCol>
                <a:gridCol w="342431">
                  <a:extLst>
                    <a:ext uri="{9D8B030D-6E8A-4147-A177-3AD203B41FA5}">
                      <a16:colId xmlns:a16="http://schemas.microsoft.com/office/drawing/2014/main" val="20005"/>
                    </a:ext>
                  </a:extLst>
                </a:gridCol>
                <a:gridCol w="443147">
                  <a:extLst>
                    <a:ext uri="{9D8B030D-6E8A-4147-A177-3AD203B41FA5}">
                      <a16:colId xmlns:a16="http://schemas.microsoft.com/office/drawing/2014/main" val="20006"/>
                    </a:ext>
                  </a:extLst>
                </a:gridCol>
                <a:gridCol w="443147">
                  <a:extLst>
                    <a:ext uri="{9D8B030D-6E8A-4147-A177-3AD203B41FA5}">
                      <a16:colId xmlns:a16="http://schemas.microsoft.com/office/drawing/2014/main" val="20007"/>
                    </a:ext>
                  </a:extLst>
                </a:gridCol>
                <a:gridCol w="597577">
                  <a:extLst>
                    <a:ext uri="{9D8B030D-6E8A-4147-A177-3AD203B41FA5}">
                      <a16:colId xmlns:a16="http://schemas.microsoft.com/office/drawing/2014/main" val="20008"/>
                    </a:ext>
                  </a:extLst>
                </a:gridCol>
                <a:gridCol w="443147">
                  <a:extLst>
                    <a:ext uri="{9D8B030D-6E8A-4147-A177-3AD203B41FA5}">
                      <a16:colId xmlns:a16="http://schemas.microsoft.com/office/drawing/2014/main" val="20009"/>
                    </a:ext>
                  </a:extLst>
                </a:gridCol>
                <a:gridCol w="376003">
                  <a:extLst>
                    <a:ext uri="{9D8B030D-6E8A-4147-A177-3AD203B41FA5}">
                      <a16:colId xmlns:a16="http://schemas.microsoft.com/office/drawing/2014/main" val="20010"/>
                    </a:ext>
                  </a:extLst>
                </a:gridCol>
                <a:gridCol w="355860">
                  <a:extLst>
                    <a:ext uri="{9D8B030D-6E8A-4147-A177-3AD203B41FA5}">
                      <a16:colId xmlns:a16="http://schemas.microsoft.com/office/drawing/2014/main" val="20011"/>
                    </a:ext>
                  </a:extLst>
                </a:gridCol>
              </a:tblGrid>
              <a:tr h="176118">
                <a:tc>
                  <a:txBody>
                    <a:bodyPr/>
                    <a:lstStyle/>
                    <a:p>
                      <a:pPr algn="l" fontAlgn="b"/>
                      <a:r>
                        <a:rPr lang="en-US" sz="700" b="1" i="0" u="none" strike="noStrike" dirty="0">
                          <a:solidFill>
                            <a:srgbClr val="000000"/>
                          </a:solidFill>
                          <a:effectLst/>
                          <a:latin typeface="Calibri" panose="020F0502020204030204" pitchFamily="34" charset="0"/>
                        </a:rPr>
                        <a:t>Peptide Sequence</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Prob</a:t>
                      </a:r>
                    </a:p>
                  </a:txBody>
                  <a:tcPr marL="4817" marR="4817" marT="4817" marB="0" anchor="b">
                    <a:lnL>
                      <a:noFill/>
                    </a:lnL>
                    <a:lnR>
                      <a:noFill/>
                    </a:lnR>
                    <a:lnT>
                      <a:noFill/>
                    </a:lnT>
                    <a:lnB>
                      <a:noFill/>
                    </a:lnB>
                  </a:tcPr>
                </a:tc>
                <a:tc>
                  <a:txBody>
                    <a:bodyPr/>
                    <a:lstStyle/>
                    <a:p>
                      <a:pPr algn="ctr" fontAlgn="b"/>
                      <a:r>
                        <a:rPr lang="en-US" sz="700" b="1" i="0" u="none" strike="noStrike" dirty="0">
                          <a:solidFill>
                            <a:srgbClr val="000000"/>
                          </a:solidFill>
                          <a:effectLst/>
                          <a:latin typeface="Calibri" panose="020F0502020204030204" pitchFamily="34" charset="0"/>
                        </a:rPr>
                        <a:t>NTT</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Observed</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Actual Mass</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Charge</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Da</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PPM</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Retention Time</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TIC</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Start</a:t>
                      </a:r>
                    </a:p>
                  </a:txBody>
                  <a:tcPr marL="4817" marR="4817" marT="4817"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Stop</a:t>
                      </a:r>
                    </a:p>
                  </a:txBody>
                  <a:tcPr marL="4817" marR="4817" marT="4817" marB="0" anchor="b">
                    <a:lnL>
                      <a:noFill/>
                    </a:lnL>
                    <a:lnR>
                      <a:noFill/>
                    </a:lnR>
                    <a:lnT>
                      <a:noFill/>
                    </a:lnT>
                    <a:lnB>
                      <a:noFill/>
                    </a:lnB>
                  </a:tcPr>
                </a:tc>
                <a:extLst>
                  <a:ext uri="{0D108BD9-81ED-4DB2-BD59-A6C34878D82A}">
                    <a16:rowId xmlns:a16="http://schemas.microsoft.com/office/drawing/2014/main" val="10000"/>
                  </a:ext>
                </a:extLst>
              </a:tr>
              <a:tr h="132259">
                <a:tc>
                  <a:txBody>
                    <a:bodyPr/>
                    <a:lstStyle/>
                    <a:p>
                      <a:pPr algn="l" fontAlgn="b"/>
                      <a:r>
                        <a:rPr lang="en-US" sz="700" b="0" i="0" u="none" strike="noStrike" dirty="0">
                          <a:solidFill>
                            <a:srgbClr val="000000"/>
                          </a:solidFill>
                          <a:effectLst/>
                          <a:latin typeface="Calibri" panose="020F0502020204030204" pitchFamily="34" charset="0"/>
                        </a:rPr>
                        <a:t>(K)</a:t>
                      </a:r>
                      <a:r>
                        <a:rPr lang="en-US" sz="700" b="0" i="0" u="none" strike="noStrike" dirty="0" err="1">
                          <a:solidFill>
                            <a:srgbClr val="000000"/>
                          </a:solidFill>
                          <a:effectLst/>
                          <a:latin typeface="Calibri" panose="020F0502020204030204" pitchFamily="34" charset="0"/>
                        </a:rPr>
                        <a:t>TVVALcGQR</a:t>
                      </a:r>
                      <a:r>
                        <a:rPr lang="en-US" sz="700" b="0" i="0" u="none" strike="noStrike" dirty="0">
                          <a:solidFill>
                            <a:srgbClr val="000000"/>
                          </a:solidFill>
                          <a:effectLst/>
                          <a:latin typeface="Calibri" panose="020F0502020204030204" pitchFamily="34" charset="0"/>
                        </a:rPr>
                        <a:t>(D)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502.2718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0.001013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1,370.38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302005</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1"/>
                  </a:ext>
                </a:extLst>
              </a:tr>
              <a:tr h="132259">
                <a:tc>
                  <a:txBody>
                    <a:bodyPr/>
                    <a:lstStyle/>
                    <a:p>
                      <a:pPr algn="l" fontAlgn="b"/>
                      <a:r>
                        <a:rPr lang="en-US" sz="700" b="0" i="0" u="none" strike="noStrike">
                          <a:solidFill>
                            <a:srgbClr val="000000"/>
                          </a:solidFill>
                          <a:effectLst/>
                          <a:latin typeface="Calibri" panose="020F0502020204030204" pitchFamily="34" charset="0"/>
                        </a:rPr>
                        <a:t>(K)TVVALcGQR(D)</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-0.002227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-2.219</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1,385.96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168863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4817" marR="4817" marT="4817" marB="0" anchor="b">
                    <a:lnL>
                      <a:noFill/>
                    </a:lnL>
                    <a:lnR>
                      <a:noFill/>
                    </a:lnR>
                    <a:lnT>
                      <a:noFill/>
                    </a:lnT>
                    <a:lnB>
                      <a:noFill/>
                    </a:lnB>
                  </a:tcPr>
                </a:tc>
                <a:extLst>
                  <a:ext uri="{0D108BD9-81ED-4DB2-BD59-A6C34878D82A}">
                    <a16:rowId xmlns:a16="http://schemas.microsoft.com/office/drawing/2014/main" val="10002"/>
                  </a:ext>
                </a:extLst>
              </a:tr>
              <a:tr h="132259">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597.961</a:t>
                      </a:r>
                    </a:p>
                  </a:txBody>
                  <a:tcPr marL="4817" marR="4817" marT="4817"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1,790.86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-0.001163</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-0.6492</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1,341.86</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192378</a:t>
                      </a:r>
                    </a:p>
                  </a:txBody>
                  <a:tcPr marL="4817" marR="4817" marT="4817"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4817" marR="4817" marT="4817"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211</a:t>
                      </a:r>
                    </a:p>
                  </a:txBody>
                  <a:tcPr marL="4817" marR="4817" marT="4817" marB="0" anchor="b">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7" name="TextBox 6"/>
          <p:cNvSpPr txBox="1"/>
          <p:nvPr/>
        </p:nvSpPr>
        <p:spPr>
          <a:xfrm>
            <a:off x="38441" y="4300379"/>
            <a:ext cx="290464" cy="369332"/>
          </a:xfrm>
          <a:prstGeom prst="rect">
            <a:avLst/>
          </a:prstGeom>
          <a:noFill/>
        </p:spPr>
        <p:txBody>
          <a:bodyPr wrap="none" rtlCol="0">
            <a:spAutoFit/>
          </a:bodyPr>
          <a:lstStyle/>
          <a:p>
            <a:r>
              <a:rPr lang="en-US" b="1" dirty="0"/>
              <a:t>F</a:t>
            </a:r>
          </a:p>
        </p:txBody>
      </p:sp>
    </p:spTree>
    <p:extLst>
      <p:ext uri="{BB962C8B-B14F-4D97-AF65-F5344CB8AC3E}">
        <p14:creationId xmlns:p14="http://schemas.microsoft.com/office/powerpoint/2010/main" val="2346431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08" y="373623"/>
            <a:ext cx="6405824" cy="1554480"/>
          </a:xfrm>
          <a:prstGeom prst="rect">
            <a:avLst/>
          </a:prstGeom>
        </p:spPr>
      </p:pic>
      <p:sp>
        <p:nvSpPr>
          <p:cNvPr id="3" name="TextBox 2"/>
          <p:cNvSpPr txBox="1"/>
          <p:nvPr/>
        </p:nvSpPr>
        <p:spPr>
          <a:xfrm>
            <a:off x="38441" y="135655"/>
            <a:ext cx="330540" cy="369332"/>
          </a:xfrm>
          <a:prstGeom prst="rect">
            <a:avLst/>
          </a:prstGeom>
          <a:noFill/>
        </p:spPr>
        <p:txBody>
          <a:bodyPr wrap="none" rtlCol="0">
            <a:spAutoFit/>
          </a:bodyPr>
          <a:lstStyle/>
          <a:p>
            <a:r>
              <a:rPr lang="en-US" dirty="0"/>
              <a:t>G</a:t>
            </a:r>
          </a:p>
        </p:txBody>
      </p:sp>
      <p:sp>
        <p:nvSpPr>
          <p:cNvPr id="4" name="TextBox 3"/>
          <p:cNvSpPr txBox="1"/>
          <p:nvPr/>
        </p:nvSpPr>
        <p:spPr>
          <a:xfrm>
            <a:off x="38441" y="4300379"/>
            <a:ext cx="330540" cy="369332"/>
          </a:xfrm>
          <a:prstGeom prst="rect">
            <a:avLst/>
          </a:prstGeom>
          <a:noFill/>
        </p:spPr>
        <p:txBody>
          <a:bodyPr wrap="none" rtlCol="0">
            <a:spAutoFit/>
          </a:bodyPr>
          <a:lstStyle/>
          <a:p>
            <a:r>
              <a:rPr lang="en-US" dirty="0"/>
              <a:t>H</a:t>
            </a:r>
          </a:p>
        </p:txBody>
      </p:sp>
      <p:graphicFrame>
        <p:nvGraphicFramePr>
          <p:cNvPr id="5" name="Table 4"/>
          <p:cNvGraphicFramePr>
            <a:graphicFrameLocks noGrp="1"/>
          </p:cNvGraphicFramePr>
          <p:nvPr/>
        </p:nvGraphicFramePr>
        <p:xfrm>
          <a:off x="421795" y="1818167"/>
          <a:ext cx="6087036" cy="2421252"/>
        </p:xfrm>
        <a:graphic>
          <a:graphicData uri="http://schemas.openxmlformats.org/drawingml/2006/table">
            <a:tbl>
              <a:tblPr/>
              <a:tblGrid>
                <a:gridCol w="893199">
                  <a:extLst>
                    <a:ext uri="{9D8B030D-6E8A-4147-A177-3AD203B41FA5}">
                      <a16:colId xmlns:a16="http://schemas.microsoft.com/office/drawing/2014/main" val="20000"/>
                    </a:ext>
                  </a:extLst>
                </a:gridCol>
                <a:gridCol w="356245">
                  <a:extLst>
                    <a:ext uri="{9D8B030D-6E8A-4147-A177-3AD203B41FA5}">
                      <a16:colId xmlns:a16="http://schemas.microsoft.com/office/drawing/2014/main" val="20001"/>
                    </a:ext>
                  </a:extLst>
                </a:gridCol>
                <a:gridCol w="410074">
                  <a:extLst>
                    <a:ext uri="{9D8B030D-6E8A-4147-A177-3AD203B41FA5}">
                      <a16:colId xmlns:a16="http://schemas.microsoft.com/office/drawing/2014/main" val="20002"/>
                    </a:ext>
                  </a:extLst>
                </a:gridCol>
                <a:gridCol w="495506">
                  <a:extLst>
                    <a:ext uri="{9D8B030D-6E8A-4147-A177-3AD203B41FA5}">
                      <a16:colId xmlns:a16="http://schemas.microsoft.com/office/drawing/2014/main" val="20003"/>
                    </a:ext>
                  </a:extLst>
                </a:gridCol>
                <a:gridCol w="557444">
                  <a:extLst>
                    <a:ext uri="{9D8B030D-6E8A-4147-A177-3AD203B41FA5}">
                      <a16:colId xmlns:a16="http://schemas.microsoft.com/office/drawing/2014/main" val="20004"/>
                    </a:ext>
                  </a:extLst>
                </a:gridCol>
                <a:gridCol w="410074">
                  <a:extLst>
                    <a:ext uri="{9D8B030D-6E8A-4147-A177-3AD203B41FA5}">
                      <a16:colId xmlns:a16="http://schemas.microsoft.com/office/drawing/2014/main" val="20005"/>
                    </a:ext>
                  </a:extLst>
                </a:gridCol>
                <a:gridCol w="512592">
                  <a:extLst>
                    <a:ext uri="{9D8B030D-6E8A-4147-A177-3AD203B41FA5}">
                      <a16:colId xmlns:a16="http://schemas.microsoft.com/office/drawing/2014/main" val="20006"/>
                    </a:ext>
                  </a:extLst>
                </a:gridCol>
                <a:gridCol w="546766">
                  <a:extLst>
                    <a:ext uri="{9D8B030D-6E8A-4147-A177-3AD203B41FA5}">
                      <a16:colId xmlns:a16="http://schemas.microsoft.com/office/drawing/2014/main" val="20007"/>
                    </a:ext>
                  </a:extLst>
                </a:gridCol>
                <a:gridCol w="674914">
                  <a:extLst>
                    <a:ext uri="{9D8B030D-6E8A-4147-A177-3AD203B41FA5}">
                      <a16:colId xmlns:a16="http://schemas.microsoft.com/office/drawing/2014/main" val="20008"/>
                    </a:ext>
                  </a:extLst>
                </a:gridCol>
                <a:gridCol w="410074">
                  <a:extLst>
                    <a:ext uri="{9D8B030D-6E8A-4147-A177-3AD203B41FA5}">
                      <a16:colId xmlns:a16="http://schemas.microsoft.com/office/drawing/2014/main" val="20009"/>
                    </a:ext>
                  </a:extLst>
                </a:gridCol>
                <a:gridCol w="410074">
                  <a:extLst>
                    <a:ext uri="{9D8B030D-6E8A-4147-A177-3AD203B41FA5}">
                      <a16:colId xmlns:a16="http://schemas.microsoft.com/office/drawing/2014/main" val="20010"/>
                    </a:ext>
                  </a:extLst>
                </a:gridCol>
                <a:gridCol w="410074">
                  <a:extLst>
                    <a:ext uri="{9D8B030D-6E8A-4147-A177-3AD203B41FA5}">
                      <a16:colId xmlns:a16="http://schemas.microsoft.com/office/drawing/2014/main" val="20011"/>
                    </a:ext>
                  </a:extLst>
                </a:gridCol>
              </a:tblGrid>
              <a:tr h="124614">
                <a:tc>
                  <a:txBody>
                    <a:bodyPr/>
                    <a:lstStyle/>
                    <a:p>
                      <a:pPr algn="l" fontAlgn="b"/>
                      <a:r>
                        <a:rPr lang="en-US" sz="700" b="1" i="0" u="none" strike="noStrike" dirty="0">
                          <a:solidFill>
                            <a:srgbClr val="000000"/>
                          </a:solidFill>
                          <a:effectLst/>
                          <a:latin typeface="Calibri" panose="020F0502020204030204" pitchFamily="34" charset="0"/>
                        </a:rPr>
                        <a:t>Peptide Sequence</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Prob</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NTT</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Observed</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Actual Mass</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Charge</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Da</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PPM</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Retention Time</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TIC</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Start</a:t>
                      </a:r>
                    </a:p>
                  </a:txBody>
                  <a:tcPr marL="6231" marR="6231" marT="6231"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Stop</a:t>
                      </a:r>
                    </a:p>
                  </a:txBody>
                  <a:tcPr marL="6231" marR="6231" marT="6231" marB="0" anchor="b">
                    <a:lnL>
                      <a:noFill/>
                    </a:lnL>
                    <a:lnR>
                      <a:noFill/>
                    </a:lnR>
                    <a:lnT>
                      <a:noFill/>
                    </a:lnT>
                    <a:lnB>
                      <a:noFill/>
                    </a:lnB>
                  </a:tcPr>
                </a:tc>
                <a:extLst>
                  <a:ext uri="{0D108BD9-81ED-4DB2-BD59-A6C34878D82A}">
                    <a16:rowId xmlns:a16="http://schemas.microsoft.com/office/drawing/2014/main" val="10000"/>
                  </a:ext>
                </a:extLst>
              </a:tr>
              <a:tr h="124614">
                <a:tc>
                  <a:txBody>
                    <a:bodyPr/>
                    <a:lstStyle/>
                    <a:p>
                      <a:pPr algn="l" fontAlgn="b"/>
                      <a:r>
                        <a:rPr lang="en-US" sz="700" b="0" i="0" u="none" strike="noStrike">
                          <a:solidFill>
                            <a:srgbClr val="000000"/>
                          </a:solidFill>
                          <a:effectLst/>
                          <a:latin typeface="Calibri" panose="020F0502020204030204" pitchFamily="34" charset="0"/>
                        </a:rPr>
                        <a:t>(R)VVPDSccK(T)</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482.7137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963.4129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-0.002563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-2.658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722.625</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398406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6231" marR="6231" marT="6231" marB="0" anchor="b">
                    <a:lnL>
                      <a:noFill/>
                    </a:lnL>
                    <a:lnR>
                      <a:noFill/>
                    </a:lnR>
                    <a:lnT>
                      <a:noFill/>
                    </a:lnT>
                    <a:lnB>
                      <a:noFill/>
                    </a:lnB>
                  </a:tcPr>
                </a:tc>
                <a:extLst>
                  <a:ext uri="{0D108BD9-81ED-4DB2-BD59-A6C34878D82A}">
                    <a16:rowId xmlns:a16="http://schemas.microsoft.com/office/drawing/2014/main" val="10001"/>
                  </a:ext>
                </a:extLst>
              </a:tr>
              <a:tr h="124614">
                <a:tc>
                  <a:txBody>
                    <a:bodyPr/>
                    <a:lstStyle/>
                    <a:p>
                      <a:pPr algn="l" fontAlgn="b"/>
                      <a:r>
                        <a:rPr lang="en-US" sz="700" b="0" i="0" u="none" strike="noStrike">
                          <a:solidFill>
                            <a:srgbClr val="000000"/>
                          </a:solidFill>
                          <a:effectLst/>
                          <a:latin typeface="Calibri" panose="020F0502020204030204" pitchFamily="34" charset="0"/>
                        </a:rPr>
                        <a:t>(R)VVPDSccK(T)</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482.714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963.4134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-0.002075</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-2.151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727.597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1345210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6231" marR="6231" marT="6231" marB="0" anchor="b">
                    <a:lnL>
                      <a:noFill/>
                    </a:lnL>
                    <a:lnR>
                      <a:noFill/>
                    </a:lnR>
                    <a:lnT>
                      <a:noFill/>
                    </a:lnT>
                    <a:lnB>
                      <a:noFill/>
                    </a:lnB>
                  </a:tcPr>
                </a:tc>
                <a:extLst>
                  <a:ext uri="{0D108BD9-81ED-4DB2-BD59-A6C34878D82A}">
                    <a16:rowId xmlns:a16="http://schemas.microsoft.com/office/drawing/2014/main" val="10002"/>
                  </a:ext>
                </a:extLst>
              </a:tr>
              <a:tr h="124614">
                <a:tc>
                  <a:txBody>
                    <a:bodyPr/>
                    <a:lstStyle/>
                    <a:p>
                      <a:pPr algn="l" fontAlgn="b"/>
                      <a:r>
                        <a:rPr lang="en-US" sz="700" b="0" i="0" u="none" strike="noStrike">
                          <a:solidFill>
                            <a:srgbClr val="000000"/>
                          </a:solidFill>
                          <a:effectLst/>
                          <a:latin typeface="Calibri" panose="020F0502020204030204" pitchFamily="34" charset="0"/>
                        </a:rPr>
                        <a:t>(R)VVPDSccK(T)</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482.7141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963.4136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-0.001892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732.873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715476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186</a:t>
                      </a:r>
                    </a:p>
                  </a:txBody>
                  <a:tcPr marL="6231" marR="6231" marT="6231" marB="0" anchor="b">
                    <a:lnL>
                      <a:noFill/>
                    </a:lnL>
                    <a:lnR>
                      <a:noFill/>
                    </a:lnR>
                    <a:lnT>
                      <a:noFill/>
                    </a:lnT>
                    <a:lnB>
                      <a:noFill/>
                    </a:lnB>
                  </a:tcPr>
                </a:tc>
                <a:extLst>
                  <a:ext uri="{0D108BD9-81ED-4DB2-BD59-A6C34878D82A}">
                    <a16:rowId xmlns:a16="http://schemas.microsoft.com/office/drawing/2014/main" val="10003"/>
                  </a:ext>
                </a:extLst>
              </a:tr>
              <a:tr h="124614">
                <a:tc>
                  <a:txBody>
                    <a:bodyPr/>
                    <a:lstStyle/>
                    <a:p>
                      <a:pPr algn="l" fontAlgn="b"/>
                      <a:r>
                        <a:rPr lang="en-US" sz="700" b="0" i="0" u="none" strike="noStrike">
                          <a:solidFill>
                            <a:srgbClr val="000000"/>
                          </a:solidFill>
                          <a:effectLst/>
                          <a:latin typeface="Calibri" panose="020F0502020204030204" pitchFamily="34" charset="0"/>
                        </a:rPr>
                        <a:t>(K)TVVALcGQR(D)</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-0.002161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1,435.08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3872810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6231" marR="6231" marT="6231" marB="0" anchor="b">
                    <a:lnL>
                      <a:noFill/>
                    </a:lnL>
                    <a:lnR>
                      <a:noFill/>
                    </a:lnR>
                    <a:lnT>
                      <a:noFill/>
                    </a:lnT>
                    <a:lnB>
                      <a:noFill/>
                    </a:lnB>
                  </a:tcPr>
                </a:tc>
                <a:extLst>
                  <a:ext uri="{0D108BD9-81ED-4DB2-BD59-A6C34878D82A}">
                    <a16:rowId xmlns:a16="http://schemas.microsoft.com/office/drawing/2014/main" val="10004"/>
                  </a:ext>
                </a:extLst>
              </a:tr>
              <a:tr h="124614">
                <a:tc>
                  <a:txBody>
                    <a:bodyPr/>
                    <a:lstStyle/>
                    <a:p>
                      <a:pPr algn="l" fontAlgn="b"/>
                      <a:r>
                        <a:rPr lang="en-US" sz="700" b="0" i="0" u="none" strike="noStrike">
                          <a:solidFill>
                            <a:srgbClr val="000000"/>
                          </a:solidFill>
                          <a:effectLst/>
                          <a:latin typeface="Calibri" panose="020F0502020204030204" pitchFamily="34" charset="0"/>
                        </a:rPr>
                        <a:t>(K)TVVALcGQR(D)</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-0.002161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1,414.72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5.56E+07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6231" marR="6231" marT="6231" marB="0" anchor="b">
                    <a:lnL>
                      <a:noFill/>
                    </a:lnL>
                    <a:lnR>
                      <a:noFill/>
                    </a:lnR>
                    <a:lnT>
                      <a:noFill/>
                    </a:lnT>
                    <a:lnB>
                      <a:noFill/>
                    </a:lnB>
                  </a:tcPr>
                </a:tc>
                <a:extLst>
                  <a:ext uri="{0D108BD9-81ED-4DB2-BD59-A6C34878D82A}">
                    <a16:rowId xmlns:a16="http://schemas.microsoft.com/office/drawing/2014/main" val="10005"/>
                  </a:ext>
                </a:extLst>
              </a:tr>
              <a:tr h="124614">
                <a:tc>
                  <a:txBody>
                    <a:bodyPr/>
                    <a:lstStyle/>
                    <a:p>
                      <a:pPr algn="l" fontAlgn="b"/>
                      <a:r>
                        <a:rPr lang="en-US" sz="700" b="0" i="0" u="none" strike="noStrike" dirty="0">
                          <a:solidFill>
                            <a:srgbClr val="000000"/>
                          </a:solidFill>
                          <a:effectLst/>
                          <a:latin typeface="Calibri" panose="020F0502020204030204" pitchFamily="34" charset="0"/>
                        </a:rPr>
                        <a:t>(K)</a:t>
                      </a:r>
                      <a:r>
                        <a:rPr lang="en-US" sz="700" b="0" i="0" u="none" strike="noStrike" dirty="0" err="1">
                          <a:solidFill>
                            <a:srgbClr val="000000"/>
                          </a:solidFill>
                          <a:effectLst/>
                          <a:latin typeface="Calibri" panose="020F0502020204030204" pitchFamily="34" charset="0"/>
                        </a:rPr>
                        <a:t>TVVALcGQR</a:t>
                      </a:r>
                      <a:r>
                        <a:rPr lang="en-US" sz="700" b="0" i="0" u="none" strike="noStrike" dirty="0">
                          <a:solidFill>
                            <a:srgbClr val="000000"/>
                          </a:solidFill>
                          <a:effectLst/>
                          <a:latin typeface="Calibri" panose="020F0502020204030204" pitchFamily="34" charset="0"/>
                        </a:rPr>
                        <a:t>(D)</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-0.002039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-2.031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1,420.11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1.47E+07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6231" marR="6231" marT="6231" marB="0" anchor="b">
                    <a:lnL>
                      <a:noFill/>
                    </a:lnL>
                    <a:lnR>
                      <a:noFill/>
                    </a:lnR>
                    <a:lnT>
                      <a:noFill/>
                    </a:lnT>
                    <a:lnB>
                      <a:noFill/>
                    </a:lnB>
                  </a:tcPr>
                </a:tc>
                <a:extLst>
                  <a:ext uri="{0D108BD9-81ED-4DB2-BD59-A6C34878D82A}">
                    <a16:rowId xmlns:a16="http://schemas.microsoft.com/office/drawing/2014/main" val="10006"/>
                  </a:ext>
                </a:extLst>
              </a:tr>
              <a:tr h="124614">
                <a:tc>
                  <a:txBody>
                    <a:bodyPr/>
                    <a:lstStyle/>
                    <a:p>
                      <a:pPr algn="l" fontAlgn="b"/>
                      <a:r>
                        <a:rPr lang="en-US" sz="700" b="0" i="0" u="none" strike="noStrike">
                          <a:solidFill>
                            <a:srgbClr val="000000"/>
                          </a:solidFill>
                          <a:effectLst/>
                          <a:latin typeface="Calibri" panose="020F0502020204030204" pitchFamily="34" charset="0"/>
                        </a:rPr>
                        <a:t>(K)TVVALcGQR(D)</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-0.001794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-1.788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1,409.30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6.29E+07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6231" marR="6231" marT="6231" marB="0" anchor="b">
                    <a:lnL>
                      <a:noFill/>
                    </a:lnL>
                    <a:lnR>
                      <a:noFill/>
                    </a:lnR>
                    <a:lnT>
                      <a:noFill/>
                    </a:lnT>
                    <a:lnB>
                      <a:noFill/>
                    </a:lnB>
                  </a:tcPr>
                </a:tc>
                <a:extLst>
                  <a:ext uri="{0D108BD9-81ED-4DB2-BD59-A6C34878D82A}">
                    <a16:rowId xmlns:a16="http://schemas.microsoft.com/office/drawing/2014/main" val="10007"/>
                  </a:ext>
                </a:extLst>
              </a:tr>
              <a:tr h="124614">
                <a:tc>
                  <a:txBody>
                    <a:bodyPr/>
                    <a:lstStyle/>
                    <a:p>
                      <a:pPr algn="l" fontAlgn="b"/>
                      <a:r>
                        <a:rPr lang="en-US" sz="700" b="0" i="0" u="none" strike="noStrike">
                          <a:solidFill>
                            <a:srgbClr val="000000"/>
                          </a:solidFill>
                          <a:effectLst/>
                          <a:latin typeface="Calibri" panose="020F0502020204030204" pitchFamily="34" charset="0"/>
                        </a:rPr>
                        <a:t>(K)TVVALcGQR(D)</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502.2705</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-0.001611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-1.606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1,426.83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5096410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195</a:t>
                      </a:r>
                    </a:p>
                  </a:txBody>
                  <a:tcPr marL="6231" marR="6231" marT="6231" marB="0" anchor="b">
                    <a:lnL>
                      <a:noFill/>
                    </a:lnL>
                    <a:lnR>
                      <a:noFill/>
                    </a:lnR>
                    <a:lnT>
                      <a:noFill/>
                    </a:lnT>
                    <a:lnB>
                      <a:noFill/>
                    </a:lnB>
                  </a:tcPr>
                </a:tc>
                <a:extLst>
                  <a:ext uri="{0D108BD9-81ED-4DB2-BD59-A6C34878D82A}">
                    <a16:rowId xmlns:a16="http://schemas.microsoft.com/office/drawing/2014/main" val="10008"/>
                  </a:ext>
                </a:extLst>
              </a:tr>
              <a:tr h="124614">
                <a:tc>
                  <a:txBody>
                    <a:bodyPr/>
                    <a:lstStyle/>
                    <a:p>
                      <a:pPr algn="l" fontAlgn="b"/>
                      <a:r>
                        <a:rPr lang="en-US" sz="700" b="0" i="0" u="none" strike="noStrike">
                          <a:solidFill>
                            <a:srgbClr val="000000"/>
                          </a:solidFill>
                          <a:effectLst/>
                          <a:latin typeface="Calibri" panose="020F0502020204030204" pitchFamily="34" charset="0"/>
                        </a:rPr>
                        <a:t>(K)TVVALcGQR(D)</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-0.002344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-2.335</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1,403.95</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9753460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31" marR="6231" marT="6231"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195</a:t>
                      </a:r>
                    </a:p>
                  </a:txBody>
                  <a:tcPr marL="6231" marR="6231" marT="6231" marB="0" anchor="b">
                    <a:lnL>
                      <a:noFill/>
                    </a:lnL>
                    <a:lnR>
                      <a:noFill/>
                    </a:lnR>
                    <a:lnT>
                      <a:noFill/>
                    </a:lnT>
                    <a:lnB>
                      <a:noFill/>
                    </a:lnB>
                  </a:tcPr>
                </a:tc>
                <a:extLst>
                  <a:ext uri="{0D108BD9-81ED-4DB2-BD59-A6C34878D82A}">
                    <a16:rowId xmlns:a16="http://schemas.microsoft.com/office/drawing/2014/main" val="10009"/>
                  </a:ext>
                </a:extLst>
              </a:tr>
              <a:tr h="124614">
                <a:tc>
                  <a:txBody>
                    <a:bodyPr/>
                    <a:lstStyle/>
                    <a:p>
                      <a:pPr algn="l" fontAlgn="b"/>
                      <a:r>
                        <a:rPr lang="en-US" sz="700" b="0" i="0" u="none" strike="noStrike">
                          <a:solidFill>
                            <a:srgbClr val="000000"/>
                          </a:solidFill>
                          <a:effectLst/>
                          <a:latin typeface="Calibri" panose="020F0502020204030204" pitchFamily="34" charset="0"/>
                        </a:rPr>
                        <a:t>(R)DHASNIYK(V)</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474.2318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946.4489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-0.001922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-2.028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643.867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537703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6231" marR="6231" marT="6231"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203</a:t>
                      </a:r>
                    </a:p>
                  </a:txBody>
                  <a:tcPr marL="6231" marR="6231" marT="6231" marB="0" anchor="b">
                    <a:lnL>
                      <a:noFill/>
                    </a:lnL>
                    <a:lnR>
                      <a:noFill/>
                    </a:lnR>
                    <a:lnT>
                      <a:noFill/>
                    </a:lnT>
                    <a:lnB>
                      <a:noFill/>
                    </a:lnB>
                  </a:tcPr>
                </a:tc>
                <a:extLst>
                  <a:ext uri="{0D108BD9-81ED-4DB2-BD59-A6C34878D82A}">
                    <a16:rowId xmlns:a16="http://schemas.microsoft.com/office/drawing/2014/main" val="10010"/>
                  </a:ext>
                </a:extLst>
              </a:tr>
              <a:tr h="124614">
                <a:tc>
                  <a:txBody>
                    <a:bodyPr/>
                    <a:lstStyle/>
                    <a:p>
                      <a:pPr algn="l" fontAlgn="b"/>
                      <a:r>
                        <a:rPr lang="en-US" sz="700" b="0" i="0" u="none" strike="noStrike">
                          <a:solidFill>
                            <a:srgbClr val="000000"/>
                          </a:solidFill>
                          <a:effectLst/>
                          <a:latin typeface="Calibri" panose="020F0502020204030204" pitchFamily="34" charset="0"/>
                        </a:rPr>
                        <a:t>(R)DHASNIYK(V)</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474.2317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946.4489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-0.001983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-2.093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649.119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893082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203</a:t>
                      </a:r>
                    </a:p>
                  </a:txBody>
                  <a:tcPr marL="6231" marR="6231" marT="6231" marB="0" anchor="b">
                    <a:lnL>
                      <a:noFill/>
                    </a:lnL>
                    <a:lnR>
                      <a:noFill/>
                    </a:lnR>
                    <a:lnT>
                      <a:noFill/>
                    </a:lnT>
                    <a:lnB>
                      <a:noFill/>
                    </a:lnB>
                  </a:tcPr>
                </a:tc>
                <a:extLst>
                  <a:ext uri="{0D108BD9-81ED-4DB2-BD59-A6C34878D82A}">
                    <a16:rowId xmlns:a16="http://schemas.microsoft.com/office/drawing/2014/main" val="10011"/>
                  </a:ext>
                </a:extLst>
              </a:tr>
              <a:tr h="225552">
                <a:tc>
                  <a:txBody>
                    <a:bodyPr/>
                    <a:lstStyle/>
                    <a:p>
                      <a:pPr algn="l" fontAlgn="b"/>
                      <a:r>
                        <a:rPr lang="en-US" sz="700" b="0" i="0" u="none" strike="noStrike" dirty="0">
                          <a:solidFill>
                            <a:srgbClr val="000000"/>
                          </a:solidFill>
                          <a:effectLst/>
                          <a:latin typeface="Calibri" panose="020F0502020204030204" pitchFamily="34" charset="0"/>
                        </a:rPr>
                        <a:t>(R)</a:t>
                      </a:r>
                      <a:r>
                        <a:rPr lang="en-US" sz="700" b="0" i="0" u="none" strike="noStrike" dirty="0" err="1">
                          <a:solidFill>
                            <a:srgbClr val="000000"/>
                          </a:solidFill>
                          <a:effectLst/>
                          <a:latin typeface="Calibri" panose="020F0502020204030204" pitchFamily="34" charset="0"/>
                        </a:rPr>
                        <a:t>DHASNIYKVEGGcITK</a:t>
                      </a:r>
                      <a:r>
                        <a:rPr lang="en-US" sz="700" b="0" i="0" u="none" strike="noStrike" dirty="0">
                          <a:solidFill>
                            <a:srgbClr val="000000"/>
                          </a:solidFill>
                          <a:effectLst/>
                          <a:latin typeface="Calibri" panose="020F0502020204030204" pitchFamily="34" charset="0"/>
                        </a:rPr>
                        <a:t>(L)</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597.9601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-0.003732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-2.083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1,286.70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327999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6231" marR="6231" marT="6231" marB="0" anchor="b">
                    <a:lnL>
                      <a:noFill/>
                    </a:lnL>
                    <a:lnR>
                      <a:noFill/>
                    </a:lnR>
                    <a:lnT>
                      <a:noFill/>
                    </a:lnT>
                    <a:lnB>
                      <a:noFill/>
                    </a:lnB>
                  </a:tcPr>
                </a:tc>
                <a:extLst>
                  <a:ext uri="{0D108BD9-81ED-4DB2-BD59-A6C34878D82A}">
                    <a16:rowId xmlns:a16="http://schemas.microsoft.com/office/drawing/2014/main" val="10012"/>
                  </a:ext>
                </a:extLst>
              </a:tr>
              <a:tr h="225552">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597.9612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-0.0006196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-0.3458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1,292.41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222183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6231" marR="6231" marT="6231" marB="0" anchor="b">
                    <a:lnL>
                      <a:noFill/>
                    </a:lnL>
                    <a:lnR>
                      <a:noFill/>
                    </a:lnR>
                    <a:lnT>
                      <a:noFill/>
                    </a:lnT>
                    <a:lnB>
                      <a:noFill/>
                    </a:lnB>
                  </a:tcPr>
                </a:tc>
                <a:extLst>
                  <a:ext uri="{0D108BD9-81ED-4DB2-BD59-A6C34878D82A}">
                    <a16:rowId xmlns:a16="http://schemas.microsoft.com/office/drawing/2014/main" val="10013"/>
                  </a:ext>
                </a:extLst>
              </a:tr>
              <a:tr h="225552">
                <a:tc>
                  <a:txBody>
                    <a:bodyPr/>
                    <a:lstStyle/>
                    <a:p>
                      <a:pPr algn="l" fontAlgn="b"/>
                      <a:r>
                        <a:rPr lang="en-US" sz="700" b="0" i="0" u="none" strike="noStrike">
                          <a:solidFill>
                            <a:srgbClr val="000000"/>
                          </a:solidFill>
                          <a:effectLst/>
                          <a:latin typeface="Calibri" panose="020F0502020204030204" pitchFamily="34" charset="0"/>
                        </a:rPr>
                        <a:t>(R)DHASNIYKVEGGcITK(L)</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597.9598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1,790.86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-0.004648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-2.594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1,280.14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179594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196</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211</a:t>
                      </a:r>
                    </a:p>
                  </a:txBody>
                  <a:tcPr marL="6231" marR="6231" marT="6231" marB="0" anchor="b">
                    <a:lnL>
                      <a:noFill/>
                    </a:lnL>
                    <a:lnR>
                      <a:noFill/>
                    </a:lnR>
                    <a:lnT>
                      <a:noFill/>
                    </a:lnT>
                    <a:lnB>
                      <a:noFill/>
                    </a:lnB>
                  </a:tcPr>
                </a:tc>
                <a:extLst>
                  <a:ext uri="{0D108BD9-81ED-4DB2-BD59-A6C34878D82A}">
                    <a16:rowId xmlns:a16="http://schemas.microsoft.com/office/drawing/2014/main" val="10014"/>
                  </a:ext>
                </a:extLst>
              </a:tr>
              <a:tr h="124614">
                <a:tc>
                  <a:txBody>
                    <a:bodyPr/>
                    <a:lstStyle/>
                    <a:p>
                      <a:pPr algn="l" fontAlgn="b"/>
                      <a:r>
                        <a:rPr lang="en-US" sz="700" b="0" i="0" u="none" strike="noStrike">
                          <a:solidFill>
                            <a:srgbClr val="000000"/>
                          </a:solidFill>
                          <a:effectLst/>
                          <a:latin typeface="Calibri" panose="020F0502020204030204" pitchFamily="34" charset="0"/>
                        </a:rPr>
                        <a:t>(K)LETFIQEHLR(V)</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429.234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1,284.68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-0.002481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-1.93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1,762.13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3698930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221</a:t>
                      </a:r>
                    </a:p>
                  </a:txBody>
                  <a:tcPr marL="6231" marR="6231" marT="6231" marB="0" anchor="b">
                    <a:lnL>
                      <a:noFill/>
                    </a:lnL>
                    <a:lnR>
                      <a:noFill/>
                    </a:lnR>
                    <a:lnT>
                      <a:noFill/>
                    </a:lnT>
                    <a:lnB>
                      <a:noFill/>
                    </a:lnB>
                  </a:tcPr>
                </a:tc>
                <a:extLst>
                  <a:ext uri="{0D108BD9-81ED-4DB2-BD59-A6C34878D82A}">
                    <a16:rowId xmlns:a16="http://schemas.microsoft.com/office/drawing/2014/main" val="10015"/>
                  </a:ext>
                </a:extLst>
              </a:tr>
              <a:tr h="124614">
                <a:tc>
                  <a:txBody>
                    <a:bodyPr/>
                    <a:lstStyle/>
                    <a:p>
                      <a:pPr algn="l" fontAlgn="b"/>
                      <a:r>
                        <a:rPr lang="en-US" sz="700" b="0" i="0" u="none" strike="noStrike" dirty="0">
                          <a:solidFill>
                            <a:srgbClr val="000000"/>
                          </a:solidFill>
                          <a:effectLst/>
                          <a:latin typeface="Calibri" panose="020F0502020204030204" pitchFamily="34" charset="0"/>
                        </a:rPr>
                        <a:t>(K)LETFIQEHLR(V)</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99%</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429.234</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1,284.68</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-0.002573</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-2.001</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1,768.77</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2047600</a:t>
                      </a:r>
                    </a:p>
                  </a:txBody>
                  <a:tcPr marL="6231" marR="6231" marT="6231"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212</a:t>
                      </a:r>
                    </a:p>
                  </a:txBody>
                  <a:tcPr marL="6231" marR="6231" marT="6231"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221</a:t>
                      </a:r>
                    </a:p>
                  </a:txBody>
                  <a:tcPr marL="6231" marR="6231" marT="6231" marB="0" anchor="b">
                    <a:lnL>
                      <a:noFill/>
                    </a:lnL>
                    <a:lnR>
                      <a:noFill/>
                    </a:lnR>
                    <a:lnT>
                      <a:noFill/>
                    </a:lnT>
                    <a:lnB>
                      <a:noFill/>
                    </a:lnB>
                  </a:tcPr>
                </a:tc>
                <a:extLst>
                  <a:ext uri="{0D108BD9-81ED-4DB2-BD59-A6C34878D82A}">
                    <a16:rowId xmlns:a16="http://schemas.microsoft.com/office/drawing/2014/main" val="10016"/>
                  </a:ext>
                </a:extLst>
              </a:tr>
            </a:tbl>
          </a:graphicData>
        </a:graphic>
      </p:graphicFrame>
      <p:graphicFrame>
        <p:nvGraphicFramePr>
          <p:cNvPr id="6" name="Table 5"/>
          <p:cNvGraphicFramePr>
            <a:graphicFrameLocks noGrp="1"/>
          </p:cNvGraphicFramePr>
          <p:nvPr/>
        </p:nvGraphicFramePr>
        <p:xfrm>
          <a:off x="472589" y="6118735"/>
          <a:ext cx="5915026" cy="250636"/>
        </p:xfrm>
        <a:graphic>
          <a:graphicData uri="http://schemas.openxmlformats.org/drawingml/2006/table">
            <a:tbl>
              <a:tblPr/>
              <a:tblGrid>
                <a:gridCol w="776425">
                  <a:extLst>
                    <a:ext uri="{9D8B030D-6E8A-4147-A177-3AD203B41FA5}">
                      <a16:colId xmlns:a16="http://schemas.microsoft.com/office/drawing/2014/main" val="20000"/>
                    </a:ext>
                  </a:extLst>
                </a:gridCol>
                <a:gridCol w="400736">
                  <a:extLst>
                    <a:ext uri="{9D8B030D-6E8A-4147-A177-3AD203B41FA5}">
                      <a16:colId xmlns:a16="http://schemas.microsoft.com/office/drawing/2014/main" val="20001"/>
                    </a:ext>
                  </a:extLst>
                </a:gridCol>
                <a:gridCol w="469612">
                  <a:extLst>
                    <a:ext uri="{9D8B030D-6E8A-4147-A177-3AD203B41FA5}">
                      <a16:colId xmlns:a16="http://schemas.microsoft.com/office/drawing/2014/main" val="20002"/>
                    </a:ext>
                  </a:extLst>
                </a:gridCol>
                <a:gridCol w="492571">
                  <a:extLst>
                    <a:ext uri="{9D8B030D-6E8A-4147-A177-3AD203B41FA5}">
                      <a16:colId xmlns:a16="http://schemas.microsoft.com/office/drawing/2014/main" val="20003"/>
                    </a:ext>
                  </a:extLst>
                </a:gridCol>
                <a:gridCol w="534314">
                  <a:extLst>
                    <a:ext uri="{9D8B030D-6E8A-4147-A177-3AD203B41FA5}">
                      <a16:colId xmlns:a16="http://schemas.microsoft.com/office/drawing/2014/main" val="20004"/>
                    </a:ext>
                  </a:extLst>
                </a:gridCol>
                <a:gridCol w="400736">
                  <a:extLst>
                    <a:ext uri="{9D8B030D-6E8A-4147-A177-3AD203B41FA5}">
                      <a16:colId xmlns:a16="http://schemas.microsoft.com/office/drawing/2014/main" val="20005"/>
                    </a:ext>
                  </a:extLst>
                </a:gridCol>
                <a:gridCol w="459176">
                  <a:extLst>
                    <a:ext uri="{9D8B030D-6E8A-4147-A177-3AD203B41FA5}">
                      <a16:colId xmlns:a16="http://schemas.microsoft.com/office/drawing/2014/main" val="20006"/>
                    </a:ext>
                  </a:extLst>
                </a:gridCol>
                <a:gridCol w="484222">
                  <a:extLst>
                    <a:ext uri="{9D8B030D-6E8A-4147-A177-3AD203B41FA5}">
                      <a16:colId xmlns:a16="http://schemas.microsoft.com/office/drawing/2014/main" val="20007"/>
                    </a:ext>
                  </a:extLst>
                </a:gridCol>
                <a:gridCol w="695026">
                  <a:extLst>
                    <a:ext uri="{9D8B030D-6E8A-4147-A177-3AD203B41FA5}">
                      <a16:colId xmlns:a16="http://schemas.microsoft.com/office/drawing/2014/main" val="20008"/>
                    </a:ext>
                  </a:extLst>
                </a:gridCol>
                <a:gridCol w="400736">
                  <a:extLst>
                    <a:ext uri="{9D8B030D-6E8A-4147-A177-3AD203B41FA5}">
                      <a16:colId xmlns:a16="http://schemas.microsoft.com/office/drawing/2014/main" val="20009"/>
                    </a:ext>
                  </a:extLst>
                </a:gridCol>
                <a:gridCol w="400736">
                  <a:extLst>
                    <a:ext uri="{9D8B030D-6E8A-4147-A177-3AD203B41FA5}">
                      <a16:colId xmlns:a16="http://schemas.microsoft.com/office/drawing/2014/main" val="20010"/>
                    </a:ext>
                  </a:extLst>
                </a:gridCol>
                <a:gridCol w="400736">
                  <a:extLst>
                    <a:ext uri="{9D8B030D-6E8A-4147-A177-3AD203B41FA5}">
                      <a16:colId xmlns:a16="http://schemas.microsoft.com/office/drawing/2014/main" val="20011"/>
                    </a:ext>
                  </a:extLst>
                </a:gridCol>
              </a:tblGrid>
              <a:tr h="125318">
                <a:tc>
                  <a:txBody>
                    <a:bodyPr/>
                    <a:lstStyle/>
                    <a:p>
                      <a:pPr algn="l" fontAlgn="b"/>
                      <a:r>
                        <a:rPr lang="en-US" sz="700" b="1" i="0" u="none" strike="noStrike" dirty="0">
                          <a:solidFill>
                            <a:srgbClr val="000000"/>
                          </a:solidFill>
                          <a:effectLst/>
                          <a:latin typeface="Calibri" panose="020F0502020204030204" pitchFamily="34" charset="0"/>
                        </a:rPr>
                        <a:t>Peptide Sequence</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Prob</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NTT</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Observed</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Actual Mass</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Charge</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Da</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Delta PPM</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Retention Time</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TIC</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Start</a:t>
                      </a:r>
                    </a:p>
                  </a:txBody>
                  <a:tcPr marL="6266" marR="6266" marT="6266" marB="0" anchor="b">
                    <a:lnL>
                      <a:noFill/>
                    </a:lnL>
                    <a:lnR>
                      <a:noFill/>
                    </a:lnR>
                    <a:lnT>
                      <a:noFill/>
                    </a:lnT>
                    <a:lnB>
                      <a:noFill/>
                    </a:lnB>
                  </a:tcPr>
                </a:tc>
                <a:tc>
                  <a:txBody>
                    <a:bodyPr/>
                    <a:lstStyle/>
                    <a:p>
                      <a:pPr algn="ctr" fontAlgn="b"/>
                      <a:r>
                        <a:rPr lang="en-US" sz="700" b="1" i="0" u="none" strike="noStrike">
                          <a:solidFill>
                            <a:srgbClr val="000000"/>
                          </a:solidFill>
                          <a:effectLst/>
                          <a:latin typeface="Calibri" panose="020F0502020204030204" pitchFamily="34" charset="0"/>
                        </a:rPr>
                        <a:t>Stop</a:t>
                      </a:r>
                    </a:p>
                  </a:txBody>
                  <a:tcPr marL="6266" marR="6266" marT="6266" marB="0" anchor="b">
                    <a:lnL>
                      <a:noFill/>
                    </a:lnL>
                    <a:lnR>
                      <a:noFill/>
                    </a:lnR>
                    <a:lnT>
                      <a:noFill/>
                    </a:lnT>
                    <a:lnB>
                      <a:noFill/>
                    </a:lnB>
                  </a:tcPr>
                </a:tc>
                <a:extLst>
                  <a:ext uri="{0D108BD9-81ED-4DB2-BD59-A6C34878D82A}">
                    <a16:rowId xmlns:a16="http://schemas.microsoft.com/office/drawing/2014/main" val="10000"/>
                  </a:ext>
                </a:extLst>
              </a:tr>
              <a:tr h="125318">
                <a:tc>
                  <a:txBody>
                    <a:bodyPr/>
                    <a:lstStyle/>
                    <a:p>
                      <a:pPr algn="l" fontAlgn="b"/>
                      <a:r>
                        <a:rPr lang="en-US" sz="700" b="0" i="0" u="none" strike="noStrike" dirty="0">
                          <a:solidFill>
                            <a:srgbClr val="000000"/>
                          </a:solidFill>
                          <a:effectLst/>
                          <a:latin typeface="Calibri" panose="020F0502020204030204" pitchFamily="34" charset="0"/>
                        </a:rPr>
                        <a:t>(K)</a:t>
                      </a:r>
                      <a:r>
                        <a:rPr lang="en-US" sz="700" b="0" i="0" u="none" strike="noStrike" dirty="0" err="1">
                          <a:solidFill>
                            <a:srgbClr val="000000"/>
                          </a:solidFill>
                          <a:effectLst/>
                          <a:latin typeface="Calibri" panose="020F0502020204030204" pitchFamily="34" charset="0"/>
                        </a:rPr>
                        <a:t>TVVALcGQR</a:t>
                      </a:r>
                      <a:r>
                        <a:rPr lang="en-US" sz="700" b="0" i="0" u="none" strike="noStrike" dirty="0">
                          <a:solidFill>
                            <a:srgbClr val="000000"/>
                          </a:solidFill>
                          <a:effectLst/>
                          <a:latin typeface="Calibri" panose="020F0502020204030204" pitchFamily="34" charset="0"/>
                        </a:rPr>
                        <a:t>(D)</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98%</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502.2704</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1,002.53</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2</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-0.001855</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-1.849</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1,372.09</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4044640</a:t>
                      </a:r>
                    </a:p>
                  </a:txBody>
                  <a:tcPr marL="6266" marR="6266" marT="6266" marB="0" anchor="b">
                    <a:lnL>
                      <a:noFill/>
                    </a:lnL>
                    <a:lnR>
                      <a:noFill/>
                    </a:lnR>
                    <a:lnT>
                      <a:noFill/>
                    </a:lnT>
                    <a:lnB>
                      <a:noFill/>
                    </a:lnB>
                  </a:tcPr>
                </a:tc>
                <a:tc>
                  <a:txBody>
                    <a:bodyPr/>
                    <a:lstStyle/>
                    <a:p>
                      <a:pPr algn="ctr" fontAlgn="b"/>
                      <a:r>
                        <a:rPr lang="en-US" sz="700" b="0" i="0" u="none" strike="noStrike">
                          <a:solidFill>
                            <a:srgbClr val="000000"/>
                          </a:solidFill>
                          <a:effectLst/>
                          <a:latin typeface="Calibri" panose="020F0502020204030204" pitchFamily="34" charset="0"/>
                        </a:rPr>
                        <a:t>187</a:t>
                      </a:r>
                    </a:p>
                  </a:txBody>
                  <a:tcPr marL="6266" marR="6266" marT="6266" marB="0" anchor="b">
                    <a:lnL>
                      <a:noFill/>
                    </a:lnL>
                    <a:lnR>
                      <a:noFill/>
                    </a:lnR>
                    <a:lnT>
                      <a:noFill/>
                    </a:lnT>
                    <a:lnB>
                      <a:noFill/>
                    </a:lnB>
                  </a:tcPr>
                </a:tc>
                <a:tc>
                  <a:txBody>
                    <a:bodyPr/>
                    <a:lstStyle/>
                    <a:p>
                      <a:pPr algn="ctr" fontAlgn="b"/>
                      <a:r>
                        <a:rPr lang="en-US" sz="700" b="0" i="0" u="none" strike="noStrike" dirty="0">
                          <a:solidFill>
                            <a:srgbClr val="000000"/>
                          </a:solidFill>
                          <a:effectLst/>
                          <a:latin typeface="Calibri" panose="020F0502020204030204" pitchFamily="34" charset="0"/>
                        </a:rPr>
                        <a:t>195</a:t>
                      </a:r>
                    </a:p>
                  </a:txBody>
                  <a:tcPr marL="6266" marR="6266" marT="6266" marB="0" anchor="b">
                    <a:lnL>
                      <a:noFill/>
                    </a:lnL>
                    <a:lnR>
                      <a:noFill/>
                    </a:lnR>
                    <a:lnT>
                      <a:noFill/>
                    </a:lnT>
                    <a:lnB>
                      <a:noFill/>
                    </a:lnB>
                  </a:tcPr>
                </a:tc>
                <a:extLst>
                  <a:ext uri="{0D108BD9-81ED-4DB2-BD59-A6C34878D82A}">
                    <a16:rowId xmlns:a16="http://schemas.microsoft.com/office/drawing/2014/main" val="10001"/>
                  </a:ext>
                </a:extLst>
              </a:tr>
            </a:tbl>
          </a:graphicData>
        </a:graphic>
      </p:graphicFrame>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185" y="4578581"/>
            <a:ext cx="6405825" cy="1554480"/>
          </a:xfrm>
          <a:prstGeom prst="rect">
            <a:avLst/>
          </a:prstGeom>
        </p:spPr>
      </p:pic>
    </p:spTree>
    <p:extLst>
      <p:ext uri="{BB962C8B-B14F-4D97-AF65-F5344CB8AC3E}">
        <p14:creationId xmlns:p14="http://schemas.microsoft.com/office/powerpoint/2010/main" val="1191493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1440" y="704850"/>
            <a:ext cx="8565860" cy="1785104"/>
          </a:xfrm>
          <a:prstGeom prst="rect">
            <a:avLst/>
          </a:prstGeom>
          <a:noFill/>
        </p:spPr>
        <p:txBody>
          <a:bodyPr wrap="square" rtlCol="0">
            <a:spAutoFit/>
          </a:bodyPr>
          <a:lstStyle/>
          <a:p>
            <a:pPr algn="just"/>
            <a:r>
              <a:rPr lang="en-CA" sz="1000" b="1" dirty="0">
                <a:latin typeface="Arial" panose="020B0604020202020204" pitchFamily="34" charset="0"/>
                <a:cs typeface="Arial" panose="020B0604020202020204" pitchFamily="34" charset="0"/>
              </a:rPr>
              <a:t>Figure S8.</a:t>
            </a:r>
            <a:r>
              <a:rPr lang="en-CA" sz="1000" dirty="0">
                <a:latin typeface="Arial" panose="020B0604020202020204" pitchFamily="34" charset="0"/>
                <a:cs typeface="Arial" panose="020B0604020202020204" pitchFamily="34" charset="0"/>
              </a:rPr>
              <a:t> IP-MS peptide coverage results of CD151 protein: (A) Fab CD151-1 assayed utilizing HEK293T-CD151+ cells; (B) Fab CD151-1 assayed utilizing HT-1080 cells; (C) Fab CD151-2 assayed utilizing HEK293T-CD151+; (D) Fab CD151-2 assayed utilizing HT-1080 cells; (E) Fab CD151-3 assayed utilizing HEK293T-CD151+ cells; (F) Fab CD151-3 assayed utilizing HT-1080 cells (G) Fab CD151-4 assayed utilizing HEK293T-CD151+ cells; and (H) Fab CD151-4 assayed utilizing HT-1080 cells. NTT - Number of termini consistent with the enzymatic cleavage or tryptic termini; Observed - Mass over charge (M/Z) of the parent or precursor ion measured by the mass spectrometer.; Actual Mass - Peptide mass in Dalton obtained by multiplying the charge to the subtraction of one proton from the observed M/Z; Charge - Peptide charge; Delta Da - (Actual Mass - Theoretical Peptide Mass) in Dalton, where the Theoretical Peptide Mass or Calculated peptide mass, is given by the sum of amino acid residue masses included in the peptide plus a water molecule; Delta PPM - (Actual Mass - Theoretical Peptide Mass) in PPM also referred to in the spectrum as the Parent error. It is calculated by dividing the delta mass expressed in Dalton by the Actual Mass and then multiplied by one million.; Retention Time - Measured in seconds, it is included in the table only if the information is listed in the peak list of the loaded data; TIC - MS/MS Total Ion Current; Start - Peptide start index; and Stop - Peptide stop index.</a:t>
            </a:r>
          </a:p>
        </p:txBody>
      </p:sp>
    </p:spTree>
    <p:extLst>
      <p:ext uri="{BB962C8B-B14F-4D97-AF65-F5344CB8AC3E}">
        <p14:creationId xmlns:p14="http://schemas.microsoft.com/office/powerpoint/2010/main" val="14024034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4915</TotalTime>
  <Words>6348</Words>
  <Application>Microsoft Office PowerPoint</Application>
  <PresentationFormat>Letter Paper (8.5x11 in)</PresentationFormat>
  <Paragraphs>3160</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Narrow</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Abdellali Kelil</dc:creator>
  <cp:lastModifiedBy>Abdellali Kelil</cp:lastModifiedBy>
  <cp:revision>519</cp:revision>
  <cp:lastPrinted>2017-09-08T21:42:28Z</cp:lastPrinted>
  <dcterms:created xsi:type="dcterms:W3CDTF">2017-06-27T19:01:54Z</dcterms:created>
  <dcterms:modified xsi:type="dcterms:W3CDTF">2020-06-25T17:42:47Z</dcterms:modified>
</cp:coreProperties>
</file>