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3" r:id="rId2"/>
    <p:sldId id="264" r:id="rId3"/>
    <p:sldId id="265" r:id="rId4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スタイル (中間)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997"/>
    <p:restoredTop sz="94720"/>
  </p:normalViewPr>
  <p:slideViewPr>
    <p:cSldViewPr snapToGrid="0">
      <p:cViewPr varScale="1">
        <p:scale>
          <a:sx n="102" d="100"/>
          <a:sy n="102" d="100"/>
        </p:scale>
        <p:origin x="110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7765907-5A42-D292-6798-AC1666CE4D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B0EF9338-DC57-0D56-9704-5156A267CD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91C3ED1-FC7A-C3F7-6724-457C819535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34692B-4FE2-6B4C-8616-F600EE8246E1}" type="datetimeFigureOut">
              <a:rPr kumimoji="1" lang="ja-JP" altLang="en-US" smtClean="0"/>
              <a:t>2024/8/5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00905C7-604F-F983-8DD6-BD2B306A8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0F8B398-1267-0DFE-1E51-19EA6E1EE6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B4C00-9A3E-024E-B5E7-6E1607140D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098153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2E660E3-BA38-C4AA-57E0-A6E72484A8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A7817BF9-F50B-5E5E-40D5-21F71151E1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BEFFE08-3D6D-6E4B-23A8-049751A309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34692B-4FE2-6B4C-8616-F600EE8246E1}" type="datetimeFigureOut">
              <a:rPr kumimoji="1" lang="ja-JP" altLang="en-US" smtClean="0"/>
              <a:t>2024/8/5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33E09E4-837C-2C5C-27AF-539EB610EC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4F84825-8FE0-7BD4-36C0-FD3E8300A7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B4C00-9A3E-024E-B5E7-6E1607140D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5505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C8C59A78-34DC-2460-451A-63779BC8ED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213C3C48-8391-BDD0-C095-088B8F46A5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B221890-AA23-0250-AC16-37C31A66CB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34692B-4FE2-6B4C-8616-F600EE8246E1}" type="datetimeFigureOut">
              <a:rPr kumimoji="1" lang="ja-JP" altLang="en-US" smtClean="0"/>
              <a:t>2024/8/5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8A4039C-529F-CAA1-CF9E-58DBE096CC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450E7B0-6298-3A20-907C-1C3B2ACDA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B4C00-9A3E-024E-B5E7-6E1607140D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72696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8464D8B-091E-C176-B24E-6E0FB206EC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B89BCC9-5A2B-6F26-F2FD-436F421D08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4FDBDD6-086C-6837-7CD8-4CF36B48AF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34692B-4FE2-6B4C-8616-F600EE8246E1}" type="datetimeFigureOut">
              <a:rPr kumimoji="1" lang="ja-JP" altLang="en-US" smtClean="0"/>
              <a:t>2024/8/5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55EC919-9E2B-9EEB-984C-0068A3467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1A21B5F-3677-188A-CA23-AB23205151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B4C00-9A3E-024E-B5E7-6E1607140D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21123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619CC18-D69F-FE45-73F7-8FF6CA07A2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096FB30-C0CD-0C82-EFF0-3262E94EC5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15002D6-6B6D-733B-55D0-E3BAAAABC5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34692B-4FE2-6B4C-8616-F600EE8246E1}" type="datetimeFigureOut">
              <a:rPr kumimoji="1" lang="ja-JP" altLang="en-US" smtClean="0"/>
              <a:t>2024/8/5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08FE547-8F37-382E-C946-08854D32BC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4EB1EF9-F378-358D-03AA-F2CA6BE0EA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B4C00-9A3E-024E-B5E7-6E1607140D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748693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293E5EF-51E6-C92A-3BD5-80B13179DA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18D79CC-8469-1AEB-0954-BF13496987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44F788CC-74BB-02D8-5541-AD2A673349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63D76793-93EC-0BE0-2D3E-4A42D1686C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34692B-4FE2-6B4C-8616-F600EE8246E1}" type="datetimeFigureOut">
              <a:rPr kumimoji="1" lang="ja-JP" altLang="en-US" smtClean="0"/>
              <a:t>2024/8/5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3771FB9E-FFF5-FF59-6348-C76786DC1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AF0F5E7D-93FA-AF97-2A41-F5FF142297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B4C00-9A3E-024E-B5E7-6E1607140D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990020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0CF9700-21F2-5BC0-C154-34B19FAD31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FB024C3-D77B-BE3B-82E4-DEE327074B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540B690A-0B6D-C060-414B-E8A67EA0A8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22938B3A-E608-E315-97F6-A6F45ECE8E0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E0D3A991-AC80-51B9-7F20-13EA85B3912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47FC38B0-7E1D-D45A-38D9-4E553ECD78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34692B-4FE2-6B4C-8616-F600EE8246E1}" type="datetimeFigureOut">
              <a:rPr kumimoji="1" lang="ja-JP" altLang="en-US" smtClean="0"/>
              <a:t>2024/8/5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BBF2C165-3B4A-34D0-2F91-10C21D20D7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6EC7AE9C-C928-80D8-F551-01E505170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B4C00-9A3E-024E-B5E7-6E1607140D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575274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2810A10-DDC3-CDC0-5A81-EDF10DC864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0C570BFE-1573-4F9C-97F2-ABB9A1C8AA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34692B-4FE2-6B4C-8616-F600EE8246E1}" type="datetimeFigureOut">
              <a:rPr kumimoji="1" lang="ja-JP" altLang="en-US" smtClean="0"/>
              <a:t>2024/8/5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E0CCD8C4-FF5E-4690-06FF-BD2EBD9A25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27F95DF3-BC10-C548-161C-C78296EFA4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B4C00-9A3E-024E-B5E7-6E1607140D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483587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D88BEF30-FFA3-159A-A1AD-B60CB6E51B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34692B-4FE2-6B4C-8616-F600EE8246E1}" type="datetimeFigureOut">
              <a:rPr kumimoji="1" lang="ja-JP" altLang="en-US" smtClean="0"/>
              <a:t>2024/8/5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CDED47B7-E1D0-752C-5D87-296E574A08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E46626F-3759-293C-9B95-CE07860753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B4C00-9A3E-024E-B5E7-6E1607140D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737598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2FE78E5-F234-CDA2-A1D0-04FB35A05D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7085217-F747-B82F-95AB-0307D2EEB7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3A13ABA3-F2F0-838F-DF98-DB87FABA6C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C83D56E-55A3-E035-AF3A-3C1AD1822D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34692B-4FE2-6B4C-8616-F600EE8246E1}" type="datetimeFigureOut">
              <a:rPr kumimoji="1" lang="ja-JP" altLang="en-US" smtClean="0"/>
              <a:t>2024/8/5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B525D867-E2A9-3C5A-E81A-25E7AF5114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0F8CD49-7510-644B-EE8A-55975E99BE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B4C00-9A3E-024E-B5E7-6E1607140D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524927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B7BFF4F-D24C-0030-D758-E30D0901A5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69FA7A66-B50A-5107-955C-EE62972022A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0F9D3EBF-3A76-D24E-1C20-8F29CD8007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0BE9884-A99B-FB6A-7174-988F9DFA5C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34692B-4FE2-6B4C-8616-F600EE8246E1}" type="datetimeFigureOut">
              <a:rPr kumimoji="1" lang="ja-JP" altLang="en-US" smtClean="0"/>
              <a:t>2024/8/5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84B24E97-064A-EB5E-3F4A-26B7BAA431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FC50C787-B63F-4ABD-1FEF-B162912E28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B4C00-9A3E-024E-B5E7-6E1607140D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723164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BAC599ED-D6FC-C4E1-729A-1E693D802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1E66767-46BE-0930-602E-06886A99CE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C1DC9B0-81D2-EE08-40F2-D03347843B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34692B-4FE2-6B4C-8616-F600EE8246E1}" type="datetimeFigureOut">
              <a:rPr kumimoji="1" lang="ja-JP" altLang="en-US" smtClean="0"/>
              <a:t>2024/8/5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53853C3-BA1C-2B5E-6DA0-699456A1F04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D507F80-C707-06D7-F637-EF352FAC10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BB4C00-9A3E-024E-B5E7-6E1607140D1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639213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表 7">
            <a:extLst>
              <a:ext uri="{FF2B5EF4-FFF2-40B4-BE49-F238E27FC236}">
                <a16:creationId xmlns:a16="http://schemas.microsoft.com/office/drawing/2014/main" id="{5B6E27CF-179E-FB31-8331-6CFC11F02C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4422687"/>
              </p:ext>
            </p:extLst>
          </p:nvPr>
        </p:nvGraphicFramePr>
        <p:xfrm>
          <a:off x="643467" y="1684266"/>
          <a:ext cx="10905074" cy="4088620"/>
        </p:xfrm>
        <a:graphic>
          <a:graphicData uri="http://schemas.openxmlformats.org/drawingml/2006/table">
            <a:tbl>
              <a:tblPr/>
              <a:tblGrid>
                <a:gridCol w="282174">
                  <a:extLst>
                    <a:ext uri="{9D8B030D-6E8A-4147-A177-3AD203B41FA5}">
                      <a16:colId xmlns:a16="http://schemas.microsoft.com/office/drawing/2014/main" val="1234248011"/>
                    </a:ext>
                  </a:extLst>
                </a:gridCol>
                <a:gridCol w="303954">
                  <a:extLst>
                    <a:ext uri="{9D8B030D-6E8A-4147-A177-3AD203B41FA5}">
                      <a16:colId xmlns:a16="http://schemas.microsoft.com/office/drawing/2014/main" val="3999626788"/>
                    </a:ext>
                  </a:extLst>
                </a:gridCol>
                <a:gridCol w="496345">
                  <a:extLst>
                    <a:ext uri="{9D8B030D-6E8A-4147-A177-3AD203B41FA5}">
                      <a16:colId xmlns:a16="http://schemas.microsoft.com/office/drawing/2014/main" val="2502084212"/>
                    </a:ext>
                  </a:extLst>
                </a:gridCol>
                <a:gridCol w="894438">
                  <a:extLst>
                    <a:ext uri="{9D8B030D-6E8A-4147-A177-3AD203B41FA5}">
                      <a16:colId xmlns:a16="http://schemas.microsoft.com/office/drawing/2014/main" val="452123644"/>
                    </a:ext>
                  </a:extLst>
                </a:gridCol>
                <a:gridCol w="952518">
                  <a:extLst>
                    <a:ext uri="{9D8B030D-6E8A-4147-A177-3AD203B41FA5}">
                      <a16:colId xmlns:a16="http://schemas.microsoft.com/office/drawing/2014/main" val="2230041214"/>
                    </a:ext>
                  </a:extLst>
                </a:gridCol>
                <a:gridCol w="507235">
                  <a:extLst>
                    <a:ext uri="{9D8B030D-6E8A-4147-A177-3AD203B41FA5}">
                      <a16:colId xmlns:a16="http://schemas.microsoft.com/office/drawing/2014/main" val="274484168"/>
                    </a:ext>
                  </a:extLst>
                </a:gridCol>
                <a:gridCol w="1016649">
                  <a:extLst>
                    <a:ext uri="{9D8B030D-6E8A-4147-A177-3AD203B41FA5}">
                      <a16:colId xmlns:a16="http://schemas.microsoft.com/office/drawing/2014/main" val="2712433981"/>
                    </a:ext>
                  </a:extLst>
                </a:gridCol>
                <a:gridCol w="944048">
                  <a:extLst>
                    <a:ext uri="{9D8B030D-6E8A-4147-A177-3AD203B41FA5}">
                      <a16:colId xmlns:a16="http://schemas.microsoft.com/office/drawing/2014/main" val="3900962905"/>
                    </a:ext>
                  </a:extLst>
                </a:gridCol>
                <a:gridCol w="485455">
                  <a:extLst>
                    <a:ext uri="{9D8B030D-6E8A-4147-A177-3AD203B41FA5}">
                      <a16:colId xmlns:a16="http://schemas.microsoft.com/office/drawing/2014/main" val="732075623"/>
                    </a:ext>
                  </a:extLst>
                </a:gridCol>
                <a:gridCol w="485455">
                  <a:extLst>
                    <a:ext uri="{9D8B030D-6E8A-4147-A177-3AD203B41FA5}">
                      <a16:colId xmlns:a16="http://schemas.microsoft.com/office/drawing/2014/main" val="4138751199"/>
                    </a:ext>
                  </a:extLst>
                </a:gridCol>
                <a:gridCol w="633076">
                  <a:extLst>
                    <a:ext uri="{9D8B030D-6E8A-4147-A177-3AD203B41FA5}">
                      <a16:colId xmlns:a16="http://schemas.microsoft.com/office/drawing/2014/main" val="2947761276"/>
                    </a:ext>
                  </a:extLst>
                </a:gridCol>
                <a:gridCol w="606456">
                  <a:extLst>
                    <a:ext uri="{9D8B030D-6E8A-4147-A177-3AD203B41FA5}">
                      <a16:colId xmlns:a16="http://schemas.microsoft.com/office/drawing/2014/main" val="1309354445"/>
                    </a:ext>
                  </a:extLst>
                </a:gridCol>
                <a:gridCol w="924687">
                  <a:extLst>
                    <a:ext uri="{9D8B030D-6E8A-4147-A177-3AD203B41FA5}">
                      <a16:colId xmlns:a16="http://schemas.microsoft.com/office/drawing/2014/main" val="2298807282"/>
                    </a:ext>
                  </a:extLst>
                </a:gridCol>
                <a:gridCol w="727457">
                  <a:extLst>
                    <a:ext uri="{9D8B030D-6E8A-4147-A177-3AD203B41FA5}">
                      <a16:colId xmlns:a16="http://schemas.microsoft.com/office/drawing/2014/main" val="2411562803"/>
                    </a:ext>
                  </a:extLst>
                </a:gridCol>
                <a:gridCol w="555636">
                  <a:extLst>
                    <a:ext uri="{9D8B030D-6E8A-4147-A177-3AD203B41FA5}">
                      <a16:colId xmlns:a16="http://schemas.microsoft.com/office/drawing/2014/main" val="3459264185"/>
                    </a:ext>
                  </a:extLst>
                </a:gridCol>
                <a:gridCol w="470935">
                  <a:extLst>
                    <a:ext uri="{9D8B030D-6E8A-4147-A177-3AD203B41FA5}">
                      <a16:colId xmlns:a16="http://schemas.microsoft.com/office/drawing/2014/main" val="277695787"/>
                    </a:ext>
                  </a:extLst>
                </a:gridCol>
                <a:gridCol w="618556">
                  <a:extLst>
                    <a:ext uri="{9D8B030D-6E8A-4147-A177-3AD203B41FA5}">
                      <a16:colId xmlns:a16="http://schemas.microsoft.com/office/drawing/2014/main" val="2671381345"/>
                    </a:ext>
                  </a:extLst>
                </a:gridCol>
              </a:tblGrid>
              <a:tr h="592710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2CC"/>
                          </a:highlight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No.</a:t>
                      </a:r>
                      <a:endParaRPr lang="en-US" altLang="ja-JP" sz="1400" b="0" i="0" u="none" strike="noStrike">
                        <a:effectLst/>
                        <a:highlight>
                          <a:srgbClr val="FFF2CC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2CC"/>
                          </a:highlight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Age</a:t>
                      </a:r>
                      <a:endParaRPr lang="en-US" altLang="ja-JP" sz="1400" b="0" i="0" u="none" strike="noStrike">
                        <a:effectLst/>
                        <a:highlight>
                          <a:srgbClr val="FFF2CC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2CC"/>
                          </a:highlight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Sex</a:t>
                      </a:r>
                      <a:endParaRPr lang="en-US" altLang="ja-JP" sz="1400" b="0" i="0" u="none" strike="noStrike">
                        <a:effectLst/>
                        <a:highlight>
                          <a:srgbClr val="FFF2CC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2CC"/>
                          </a:highlight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Type of cancer</a:t>
                      </a:r>
                      <a:endParaRPr lang="en-US" altLang="ja-JP" sz="1400" b="0" i="0" u="none" strike="noStrike">
                        <a:effectLst/>
                        <a:highlight>
                          <a:srgbClr val="FFF2CC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2CC"/>
                          </a:highlight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Therapy</a:t>
                      </a:r>
                      <a:endParaRPr lang="en-US" altLang="ja-JP" sz="1400" b="0" i="0" u="none" strike="noStrike">
                        <a:effectLst/>
                        <a:highlight>
                          <a:srgbClr val="FFF2CC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2CC"/>
                          </a:highlight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Cr (mg/dl)</a:t>
                      </a:r>
                      <a:endParaRPr lang="en-US" altLang="ja-JP" sz="1400" b="0" i="0" u="none" strike="noStrike">
                        <a:effectLst/>
                        <a:highlight>
                          <a:srgbClr val="FFF2CC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2CC"/>
                          </a:highlight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eGFR (ml/min/1.73m2)</a:t>
                      </a:r>
                      <a:endParaRPr lang="en-US" altLang="ja-JP" sz="1400" b="0" i="0" u="none" strike="noStrike">
                        <a:effectLst/>
                        <a:highlight>
                          <a:srgbClr val="FFF2CC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2CC"/>
                          </a:highlight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Hydronephrosis</a:t>
                      </a:r>
                      <a:endParaRPr lang="en-US" altLang="ja-JP" sz="1400" b="0" i="0" u="none" strike="noStrike">
                        <a:effectLst/>
                        <a:highlight>
                          <a:srgbClr val="FFF2CC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2CC"/>
                          </a:highlight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Left kidney volume (cm3)</a:t>
                      </a:r>
                      <a:endParaRPr lang="en-US" altLang="ja-JP" sz="1400" b="0" i="0" u="none" strike="noStrike">
                        <a:effectLst/>
                        <a:highlight>
                          <a:srgbClr val="FFF2CC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2CC"/>
                          </a:highlight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Right kidney volume (cm3)</a:t>
                      </a:r>
                      <a:endParaRPr lang="en-US" altLang="ja-JP" sz="1400" b="0" i="0" u="none" strike="noStrike">
                        <a:effectLst/>
                        <a:highlight>
                          <a:srgbClr val="FFF2CC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2CC"/>
                          </a:highlight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Contrast Enhanced CT</a:t>
                      </a:r>
                      <a:endParaRPr lang="en-US" altLang="ja-JP" sz="1400" b="0" i="0" u="none" strike="noStrike">
                        <a:effectLst/>
                        <a:highlight>
                          <a:srgbClr val="FFF2CC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2CC"/>
                          </a:highlight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Laterality of CE</a:t>
                      </a:r>
                      <a:endParaRPr lang="en-US" altLang="ja-JP" sz="1400" b="0" i="0" u="none" strike="noStrike">
                        <a:effectLst/>
                        <a:highlight>
                          <a:srgbClr val="FFF2CC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2CC"/>
                          </a:highlight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Grade of hydronephrosis (SFU)</a:t>
                      </a:r>
                      <a:endParaRPr lang="en-US" altLang="ja-JP" sz="1400" b="0" i="0" u="none" strike="noStrike">
                        <a:effectLst/>
                        <a:highlight>
                          <a:srgbClr val="FFF2CC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2CC"/>
                          </a:highlight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MAG3 pattern</a:t>
                      </a:r>
                      <a:endParaRPr lang="en-US" altLang="ja-JP" sz="1400" b="0" i="0" u="none" strike="noStrike">
                        <a:effectLst/>
                        <a:highlight>
                          <a:srgbClr val="FFF2CC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F2CC"/>
                          </a:highlight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Death during followup</a:t>
                      </a:r>
                      <a:endParaRPr lang="en-US" altLang="ja-JP" sz="1400" b="0" i="0" u="none" strike="noStrike">
                        <a:effectLst/>
                        <a:highlight>
                          <a:srgbClr val="FFF2CC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2CC"/>
                          </a:highlight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Failure</a:t>
                      </a:r>
                      <a:endParaRPr lang="en-US" altLang="ja-JP" sz="1400" b="0" i="0" u="none" strike="noStrike" dirty="0">
                        <a:effectLst/>
                        <a:highlight>
                          <a:srgbClr val="FFF2CC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2CC"/>
                          </a:highlight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Cause of failure</a:t>
                      </a:r>
                      <a:endParaRPr lang="en-US" altLang="ja-JP" sz="1400" b="0" i="0" u="none" strike="noStrike" dirty="0">
                        <a:effectLst/>
                        <a:highlight>
                          <a:srgbClr val="FFF2CC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4272611"/>
                  </a:ext>
                </a:extLst>
              </a:tr>
              <a:tr h="174532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1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39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Female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Ovary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Chemo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0.6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88.3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Right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1687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2133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+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+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2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Obstruction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-</a:t>
                      </a:r>
                      <a:endParaRPr lang="en-US" altLang="ja-JP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-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ja-JP" alt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83507857"/>
                  </a:ext>
                </a:extLst>
              </a:tr>
              <a:tr h="174532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2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73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Male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Osteosarcoma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Follow-up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1.87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28.7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Left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851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1288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-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/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3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Non-function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-</a:t>
                      </a:r>
                      <a:endParaRPr lang="en-US" altLang="ja-JP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-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ja-JP" alt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83432654"/>
                  </a:ext>
                </a:extLst>
              </a:tr>
              <a:tr h="313925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3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73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Female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Uterine adenosarcoma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Chemo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0.96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43.9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Left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1013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991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+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+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3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Non-function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-</a:t>
                      </a:r>
                      <a:endParaRPr lang="en-US" altLang="ja-JP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-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ja-JP" alt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2314818"/>
                  </a:ext>
                </a:extLst>
              </a:tr>
              <a:tr h="174532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4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72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Female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Endometrial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Chemo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0.81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53.1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Left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932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986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+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-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2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Delay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-</a:t>
                      </a:r>
                      <a:endParaRPr lang="en-US" altLang="ja-JP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-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ja-JP" alt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02348990"/>
                  </a:ext>
                </a:extLst>
              </a:tr>
              <a:tr h="174532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5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72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Female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Pancreas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Best supportive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0.36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128.5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Right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1020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1465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+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-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3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Delay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+</a:t>
                      </a:r>
                      <a:endParaRPr lang="en-US" altLang="ja-JP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-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ja-JP" alt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82869174"/>
                  </a:ext>
                </a:extLst>
              </a:tr>
              <a:tr h="174532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6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74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Male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Stomach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Best supportive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1.19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46.8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Left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978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1000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+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+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2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Non-function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+</a:t>
                      </a:r>
                      <a:endParaRPr lang="en-US" altLang="ja-JP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-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ja-JP" alt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99964350"/>
                  </a:ext>
                </a:extLst>
              </a:tr>
              <a:tr h="174532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7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70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Female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Ovary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Follow-up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0.74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58.9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Right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954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797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+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-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2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Delay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-</a:t>
                      </a:r>
                      <a:endParaRPr lang="en-US" altLang="ja-JP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-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ja-JP" alt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43986824"/>
                  </a:ext>
                </a:extLst>
              </a:tr>
              <a:tr h="174532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8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72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Male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Bladder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Follow-up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0.76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77.1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Bitalteral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1621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1714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+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-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2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Delay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-</a:t>
                      </a:r>
                      <a:endParaRPr lang="en-US" altLang="ja-JP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-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ja-JP" alt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49546575"/>
                  </a:ext>
                </a:extLst>
              </a:tr>
              <a:tr h="174532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9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80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Male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Lymphoma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Follow-up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1.33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40.4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Right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1384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1557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+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+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2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Non-function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-</a:t>
                      </a:r>
                      <a:endParaRPr lang="en-US" altLang="ja-JP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-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ja-JP" alt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0860555"/>
                  </a:ext>
                </a:extLst>
              </a:tr>
              <a:tr h="174532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10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56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Female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Cervix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Radiation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0.75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61.9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Right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829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833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+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+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3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Non-function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-</a:t>
                      </a:r>
                      <a:endParaRPr lang="en-US" altLang="ja-JP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-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ja-JP" alt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17271408"/>
                  </a:ext>
                </a:extLst>
              </a:tr>
              <a:tr h="174532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11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63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Female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Stomach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Chemo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0.99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44.3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Left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647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649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+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+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2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Delay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-</a:t>
                      </a:r>
                      <a:endParaRPr lang="en-US" altLang="ja-JP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-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ja-JP" alt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8698905"/>
                  </a:ext>
                </a:extLst>
              </a:tr>
              <a:tr h="174532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12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65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Male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Rectum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Chemo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1.33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43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Right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1121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1237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+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+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2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Non-function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-</a:t>
                      </a:r>
                      <a:endParaRPr lang="en-US" altLang="ja-JP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-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ja-JP" alt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0908725"/>
                  </a:ext>
                </a:extLst>
              </a:tr>
              <a:tr h="174532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13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35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Female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Bladder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Chemo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0.67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80.1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Left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926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1251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+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+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3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Non-function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+</a:t>
                      </a:r>
                      <a:endParaRPr lang="en-US" altLang="ja-JP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-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ja-JP" alt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90277873"/>
                  </a:ext>
                </a:extLst>
              </a:tr>
              <a:tr h="174532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14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63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Female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Cervix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Chemoradiation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0.79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55.3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Left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1749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1229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-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/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2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Delay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-</a:t>
                      </a:r>
                      <a:endParaRPr lang="en-US" altLang="ja-JP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-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ja-JP" alt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335579"/>
                  </a:ext>
                </a:extLst>
              </a:tr>
              <a:tr h="313925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15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73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Female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Lung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Chemo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0.59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74.5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Right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760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824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-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/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1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Delay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-</a:t>
                      </a:r>
                      <a:endParaRPr lang="en-US" altLang="ja-JP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+</a:t>
                      </a:r>
                      <a:endParaRPr lang="en-US" altLang="ja-JP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Left low back pain</a:t>
                      </a:r>
                      <a:endParaRPr lang="en-US" altLang="ja-JP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260" marR="7260" marT="726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75869841"/>
                  </a:ext>
                </a:extLst>
              </a:tr>
            </a:tbl>
          </a:graphicData>
        </a:graphic>
      </p:graphicFrame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85E03715-1A9A-309D-CAD9-8F6EE37CFD11}"/>
              </a:ext>
            </a:extLst>
          </p:cNvPr>
          <p:cNvSpPr txBox="1"/>
          <p:nvPr/>
        </p:nvSpPr>
        <p:spPr>
          <a:xfrm>
            <a:off x="513567" y="626301"/>
            <a:ext cx="9765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/>
              <a:t>Table 1</a:t>
            </a:r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557664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 1">
            <a:extLst>
              <a:ext uri="{FF2B5EF4-FFF2-40B4-BE49-F238E27FC236}">
                <a16:creationId xmlns:a16="http://schemas.microsoft.com/office/drawing/2014/main" id="{1F70EEA9-7F11-AC59-B33F-F7737FA5F5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0720297"/>
              </p:ext>
            </p:extLst>
          </p:nvPr>
        </p:nvGraphicFramePr>
        <p:xfrm>
          <a:off x="643464" y="538433"/>
          <a:ext cx="10905072" cy="5548306"/>
        </p:xfrm>
        <a:graphic>
          <a:graphicData uri="http://schemas.openxmlformats.org/drawingml/2006/table">
            <a:tbl>
              <a:tblPr/>
              <a:tblGrid>
                <a:gridCol w="1309426">
                  <a:extLst>
                    <a:ext uri="{9D8B030D-6E8A-4147-A177-3AD203B41FA5}">
                      <a16:colId xmlns:a16="http://schemas.microsoft.com/office/drawing/2014/main" val="580767190"/>
                    </a:ext>
                  </a:extLst>
                </a:gridCol>
                <a:gridCol w="1687851">
                  <a:extLst>
                    <a:ext uri="{9D8B030D-6E8A-4147-A177-3AD203B41FA5}">
                      <a16:colId xmlns:a16="http://schemas.microsoft.com/office/drawing/2014/main" val="2341253320"/>
                    </a:ext>
                  </a:extLst>
                </a:gridCol>
                <a:gridCol w="619572">
                  <a:extLst>
                    <a:ext uri="{9D8B030D-6E8A-4147-A177-3AD203B41FA5}">
                      <a16:colId xmlns:a16="http://schemas.microsoft.com/office/drawing/2014/main" val="1106530170"/>
                    </a:ext>
                  </a:extLst>
                </a:gridCol>
                <a:gridCol w="1928321">
                  <a:extLst>
                    <a:ext uri="{9D8B030D-6E8A-4147-A177-3AD203B41FA5}">
                      <a16:colId xmlns:a16="http://schemas.microsoft.com/office/drawing/2014/main" val="1439825622"/>
                    </a:ext>
                  </a:extLst>
                </a:gridCol>
                <a:gridCol w="1028958">
                  <a:extLst>
                    <a:ext uri="{9D8B030D-6E8A-4147-A177-3AD203B41FA5}">
                      <a16:colId xmlns:a16="http://schemas.microsoft.com/office/drawing/2014/main" val="2429727820"/>
                    </a:ext>
                  </a:extLst>
                </a:gridCol>
                <a:gridCol w="3666393">
                  <a:extLst>
                    <a:ext uri="{9D8B030D-6E8A-4147-A177-3AD203B41FA5}">
                      <a16:colId xmlns:a16="http://schemas.microsoft.com/office/drawing/2014/main" val="535440294"/>
                    </a:ext>
                  </a:extLst>
                </a:gridCol>
                <a:gridCol w="664551">
                  <a:extLst>
                    <a:ext uri="{9D8B030D-6E8A-4147-A177-3AD203B41FA5}">
                      <a16:colId xmlns:a16="http://schemas.microsoft.com/office/drawing/2014/main" val="3451293567"/>
                    </a:ext>
                  </a:extLst>
                </a:gridCol>
              </a:tblGrid>
              <a:tr h="314786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>
                          <a:solidFill>
                            <a:schemeClr val="tx1"/>
                          </a:solidFill>
                          <a:effectLst/>
                          <a:highlight>
                            <a:srgbClr val="FFF2CC"/>
                          </a:highlight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Patients</a:t>
                      </a:r>
                      <a:endParaRPr lang="en-US" altLang="ja-JP" sz="1500" b="0" i="0" u="none" strike="noStrike">
                        <a:solidFill>
                          <a:schemeClr val="tx1"/>
                        </a:solidFill>
                        <a:effectLst/>
                        <a:highlight>
                          <a:srgbClr val="FFF2CC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13094" marR="13094" marT="1309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 dirty="0">
                          <a:solidFill>
                            <a:schemeClr val="tx1"/>
                          </a:solidFill>
                          <a:effectLst/>
                          <a:highlight>
                            <a:srgbClr val="FFF2CC"/>
                          </a:highlight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MAG3 pattern</a:t>
                      </a:r>
                      <a:endParaRPr lang="en-US" altLang="ja-JP" sz="1500" b="0" i="0" u="none" strike="noStrike" dirty="0">
                        <a:solidFill>
                          <a:schemeClr val="tx1"/>
                        </a:solidFill>
                        <a:effectLst/>
                        <a:highlight>
                          <a:srgbClr val="FFF2CC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13094" marR="13094" marT="1309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ja-JP" altLang="en-US" sz="1500" b="0" i="0" u="none" strike="noStrike">
                          <a:solidFill>
                            <a:schemeClr val="tx1"/>
                          </a:solidFill>
                          <a:effectLst/>
                          <a:highlight>
                            <a:srgbClr val="FFF2CC"/>
                          </a:highlight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　</a:t>
                      </a:r>
                      <a:endParaRPr lang="ja-JP" altLang="en-US" sz="1500" b="0" i="0" u="none" strike="noStrike">
                        <a:solidFill>
                          <a:schemeClr val="tx1"/>
                        </a:solidFill>
                        <a:effectLst/>
                        <a:highlight>
                          <a:srgbClr val="FFF2CC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13094" marR="13094" marT="1309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>
                          <a:solidFill>
                            <a:schemeClr val="tx1"/>
                          </a:solidFill>
                          <a:effectLst/>
                          <a:highlight>
                            <a:srgbClr val="FFF2CC"/>
                          </a:highlight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Treatment</a:t>
                      </a:r>
                      <a:endParaRPr lang="en-US" altLang="ja-JP" sz="1500" b="0" i="0" u="none" strike="noStrike">
                        <a:solidFill>
                          <a:schemeClr val="tx1"/>
                        </a:solidFill>
                        <a:effectLst/>
                        <a:highlight>
                          <a:srgbClr val="FFF2CC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13094" marR="13094" marT="1309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ja-JP" altLang="en-US" sz="1500" b="0" i="0" u="none" strike="noStrike">
                          <a:solidFill>
                            <a:schemeClr val="tx1"/>
                          </a:solidFill>
                          <a:effectLst/>
                          <a:highlight>
                            <a:srgbClr val="FFF2CC"/>
                          </a:highlight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　</a:t>
                      </a:r>
                      <a:endParaRPr lang="ja-JP" altLang="en-US" sz="1500" b="0" i="0" u="none" strike="noStrike">
                        <a:solidFill>
                          <a:schemeClr val="tx1"/>
                        </a:solidFill>
                        <a:effectLst/>
                        <a:highlight>
                          <a:srgbClr val="FFF2CC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13094" marR="13094" marT="1309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 dirty="0">
                          <a:solidFill>
                            <a:schemeClr val="tx1"/>
                          </a:solidFill>
                          <a:effectLst/>
                          <a:highlight>
                            <a:srgbClr val="FFF2CC"/>
                          </a:highlight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Results</a:t>
                      </a:r>
                      <a:endParaRPr lang="en-US" altLang="ja-JP" sz="1500" b="0" i="0" u="none" strike="noStrike" dirty="0">
                        <a:solidFill>
                          <a:schemeClr val="tx1"/>
                        </a:solidFill>
                        <a:effectLst/>
                        <a:highlight>
                          <a:srgbClr val="FFF2CC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13094" marR="13094" marT="1309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ja-JP" altLang="en-US" sz="1500" b="0" i="0" u="none" strike="noStrike">
                          <a:solidFill>
                            <a:schemeClr val="tx1"/>
                          </a:solidFill>
                          <a:effectLst/>
                          <a:highlight>
                            <a:srgbClr val="FFF2CC"/>
                          </a:highlight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　</a:t>
                      </a:r>
                      <a:endParaRPr lang="ja-JP" altLang="en-US" sz="1500" b="0" i="0" u="none" strike="noStrike">
                        <a:solidFill>
                          <a:schemeClr val="tx1"/>
                        </a:solidFill>
                        <a:effectLst/>
                        <a:highlight>
                          <a:srgbClr val="FFF2CC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13094" marR="13094" marT="1309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5671548"/>
                  </a:ext>
                </a:extLst>
              </a:tr>
              <a:tr h="339404">
                <a:tc rowSpan="16"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 dirty="0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44</a:t>
                      </a:r>
                      <a:endParaRPr lang="en-US" altLang="ja-JP" sz="15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5705" marR="125705" marT="62852" marB="62852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4"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 dirty="0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Non-function</a:t>
                      </a:r>
                      <a:endParaRPr lang="en-US" altLang="ja-JP" sz="15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5705" marR="125705" marT="62852" marB="62852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4"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 dirty="0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9</a:t>
                      </a:r>
                      <a:endParaRPr lang="en-US" altLang="ja-JP" sz="15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5705" marR="125705" marT="62852" marB="62852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 dirty="0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Non-drainage</a:t>
                      </a:r>
                      <a:endParaRPr lang="en-US" altLang="ja-JP" sz="15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5705" marR="125705" marT="62852" marB="62852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 dirty="0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7</a:t>
                      </a:r>
                      <a:endParaRPr lang="en-US" altLang="ja-JP" sz="15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5705" marR="125705" marT="62852" marB="62852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>
                          <a:solidFill>
                            <a:schemeClr val="tx1"/>
                          </a:solidFill>
                          <a:effectLst/>
                          <a:highlight>
                            <a:srgbClr val="FCE4D6"/>
                          </a:highlight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Nothing particular</a:t>
                      </a:r>
                      <a:endParaRPr lang="en-US" altLang="ja-JP" sz="1500" b="0" i="0" u="none" strike="noStrike">
                        <a:solidFill>
                          <a:schemeClr val="tx1"/>
                        </a:solidFill>
                        <a:effectLst/>
                        <a:highlight>
                          <a:srgbClr val="FCE4D6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13094" marR="13094" marT="1309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>
                          <a:solidFill>
                            <a:schemeClr val="tx1"/>
                          </a:solidFill>
                          <a:effectLst/>
                          <a:highlight>
                            <a:srgbClr val="FCE4D6"/>
                          </a:highlight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7</a:t>
                      </a:r>
                      <a:endParaRPr lang="en-US" altLang="ja-JP" sz="1500" b="0" i="0" u="none" strike="noStrike">
                        <a:solidFill>
                          <a:schemeClr val="tx1"/>
                        </a:solidFill>
                        <a:effectLst/>
                        <a:highlight>
                          <a:srgbClr val="FCE4D6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13094" marR="13094" marT="1309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3838551"/>
                  </a:ext>
                </a:extLst>
              </a:tr>
              <a:tr h="339404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>
                          <a:solidFill>
                            <a:schemeClr val="tx1"/>
                          </a:solidFill>
                          <a:effectLst/>
                          <a:highlight>
                            <a:srgbClr val="DDEBF7"/>
                          </a:highlight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Failure</a:t>
                      </a:r>
                      <a:endParaRPr lang="en-US" altLang="ja-JP" sz="1500" b="0" i="0" u="none" strike="noStrike">
                        <a:solidFill>
                          <a:schemeClr val="tx1"/>
                        </a:solidFill>
                        <a:effectLst/>
                        <a:highlight>
                          <a:srgbClr val="DDEBF7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13094" marR="13094" marT="1309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>
                          <a:solidFill>
                            <a:schemeClr val="tx1"/>
                          </a:solidFill>
                          <a:effectLst/>
                          <a:highlight>
                            <a:srgbClr val="DDEBF7"/>
                          </a:highlight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0</a:t>
                      </a:r>
                      <a:endParaRPr lang="en-US" altLang="ja-JP" sz="1500" b="0" i="0" u="none" strike="noStrike">
                        <a:solidFill>
                          <a:schemeClr val="tx1"/>
                        </a:solidFill>
                        <a:effectLst/>
                        <a:highlight>
                          <a:srgbClr val="DDEBF7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13094" marR="13094" marT="1309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3543620"/>
                  </a:ext>
                </a:extLst>
              </a:tr>
              <a:tr h="314786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Drainage</a:t>
                      </a:r>
                      <a:endParaRPr lang="en-US" altLang="ja-JP" sz="15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5705" marR="125705" marT="62852" marB="62852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 dirty="0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2</a:t>
                      </a:r>
                      <a:endParaRPr lang="en-US" altLang="ja-JP" sz="15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5705" marR="125705" marT="62852" marB="62852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 dirty="0">
                          <a:solidFill>
                            <a:schemeClr val="tx1"/>
                          </a:solidFill>
                          <a:effectLst/>
                          <a:highlight>
                            <a:srgbClr val="FCE4D6"/>
                          </a:highlight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Improvement above 10% renal function</a:t>
                      </a:r>
                      <a:endParaRPr lang="en-US" altLang="ja-JP" sz="1500" b="0" i="0" u="none" strike="noStrike" dirty="0">
                        <a:solidFill>
                          <a:schemeClr val="tx1"/>
                        </a:solidFill>
                        <a:effectLst/>
                        <a:highlight>
                          <a:srgbClr val="FCE4D6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13094" marR="13094" marT="1309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>
                          <a:solidFill>
                            <a:schemeClr val="tx1"/>
                          </a:solidFill>
                          <a:effectLst/>
                          <a:highlight>
                            <a:srgbClr val="FCE4D6"/>
                          </a:highlight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0</a:t>
                      </a:r>
                      <a:endParaRPr lang="en-US" altLang="ja-JP" sz="1500" b="0" i="0" u="none" strike="noStrike">
                        <a:solidFill>
                          <a:schemeClr val="tx1"/>
                        </a:solidFill>
                        <a:effectLst/>
                        <a:highlight>
                          <a:srgbClr val="FCE4D6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13094" marR="13094" marT="1309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2448266"/>
                  </a:ext>
                </a:extLst>
              </a:tr>
              <a:tr h="314786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>
                          <a:solidFill>
                            <a:schemeClr val="tx1"/>
                          </a:solidFill>
                          <a:effectLst/>
                          <a:highlight>
                            <a:srgbClr val="DDEBF7"/>
                          </a:highlight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Nothing improve</a:t>
                      </a:r>
                      <a:endParaRPr lang="en-US" altLang="ja-JP" sz="1500" b="0" i="0" u="none" strike="noStrike">
                        <a:solidFill>
                          <a:schemeClr val="tx1"/>
                        </a:solidFill>
                        <a:effectLst/>
                        <a:highlight>
                          <a:srgbClr val="DDEBF7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13094" marR="13094" marT="1309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>
                          <a:solidFill>
                            <a:schemeClr val="tx1"/>
                          </a:solidFill>
                          <a:effectLst/>
                          <a:highlight>
                            <a:srgbClr val="DDEBF7"/>
                          </a:highlight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2</a:t>
                      </a:r>
                      <a:endParaRPr lang="en-US" altLang="ja-JP" sz="1500" b="0" i="0" u="none" strike="noStrike">
                        <a:solidFill>
                          <a:schemeClr val="tx1"/>
                        </a:solidFill>
                        <a:effectLst/>
                        <a:highlight>
                          <a:srgbClr val="DDEBF7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13094" marR="13094" marT="1309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4027620"/>
                  </a:ext>
                </a:extLst>
              </a:tr>
              <a:tr h="339404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Obstruction</a:t>
                      </a:r>
                      <a:endParaRPr lang="en-US" altLang="ja-JP" sz="15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5705" marR="125705" marT="62852" marB="62852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4"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 dirty="0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17</a:t>
                      </a:r>
                      <a:endParaRPr lang="en-US" altLang="ja-JP" sz="15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5705" marR="125705" marT="62852" marB="62852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 dirty="0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Non-drainage</a:t>
                      </a:r>
                      <a:endParaRPr lang="en-US" altLang="ja-JP" sz="15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5705" marR="125705" marT="62852" marB="62852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 dirty="0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1</a:t>
                      </a:r>
                      <a:endParaRPr lang="en-US" altLang="ja-JP" sz="15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5705" marR="125705" marT="62852" marB="62852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>
                          <a:solidFill>
                            <a:schemeClr val="tx1"/>
                          </a:solidFill>
                          <a:effectLst/>
                          <a:highlight>
                            <a:srgbClr val="FCE4D6"/>
                          </a:highlight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Nothing particular</a:t>
                      </a:r>
                      <a:endParaRPr lang="en-US" altLang="ja-JP" sz="1500" b="0" i="0" u="none" strike="noStrike">
                        <a:solidFill>
                          <a:schemeClr val="tx1"/>
                        </a:solidFill>
                        <a:effectLst/>
                        <a:highlight>
                          <a:srgbClr val="FCE4D6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13094" marR="13094" marT="1309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>
                          <a:solidFill>
                            <a:schemeClr val="tx1"/>
                          </a:solidFill>
                          <a:effectLst/>
                          <a:highlight>
                            <a:srgbClr val="FCE4D6"/>
                          </a:highlight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1</a:t>
                      </a:r>
                      <a:endParaRPr lang="en-US" altLang="ja-JP" sz="1500" b="0" i="0" u="none" strike="noStrike">
                        <a:solidFill>
                          <a:schemeClr val="tx1"/>
                        </a:solidFill>
                        <a:effectLst/>
                        <a:highlight>
                          <a:srgbClr val="FCE4D6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13094" marR="13094" marT="1309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5597234"/>
                  </a:ext>
                </a:extLst>
              </a:tr>
              <a:tr h="339404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>
                          <a:solidFill>
                            <a:schemeClr val="tx1"/>
                          </a:solidFill>
                          <a:effectLst/>
                          <a:highlight>
                            <a:srgbClr val="DDEBF7"/>
                          </a:highlight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Failure</a:t>
                      </a:r>
                      <a:endParaRPr lang="en-US" altLang="ja-JP" sz="1500" b="0" i="0" u="none" strike="noStrike">
                        <a:solidFill>
                          <a:schemeClr val="tx1"/>
                        </a:solidFill>
                        <a:effectLst/>
                        <a:highlight>
                          <a:srgbClr val="DDEBF7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13094" marR="13094" marT="1309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>
                          <a:solidFill>
                            <a:schemeClr val="tx1"/>
                          </a:solidFill>
                          <a:effectLst/>
                          <a:highlight>
                            <a:srgbClr val="DDEBF7"/>
                          </a:highlight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0</a:t>
                      </a:r>
                      <a:endParaRPr lang="en-US" altLang="ja-JP" sz="1500" b="0" i="0" u="none" strike="noStrike">
                        <a:solidFill>
                          <a:schemeClr val="tx1"/>
                        </a:solidFill>
                        <a:effectLst/>
                        <a:highlight>
                          <a:srgbClr val="DDEBF7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13094" marR="13094" marT="1309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3675342"/>
                  </a:ext>
                </a:extLst>
              </a:tr>
              <a:tr h="314786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 dirty="0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Drainage</a:t>
                      </a:r>
                      <a:endParaRPr lang="en-US" altLang="ja-JP" sz="15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5705" marR="125705" marT="62852" marB="62852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 dirty="0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16</a:t>
                      </a:r>
                      <a:endParaRPr lang="en-US" altLang="ja-JP" sz="15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5705" marR="125705" marT="62852" marB="62852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 dirty="0">
                          <a:solidFill>
                            <a:schemeClr val="tx1"/>
                          </a:solidFill>
                          <a:effectLst/>
                          <a:highlight>
                            <a:srgbClr val="FCE4D6"/>
                          </a:highlight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Improvement above 10% renal function</a:t>
                      </a:r>
                      <a:endParaRPr lang="en-US" altLang="ja-JP" sz="1500" b="0" i="0" u="none" strike="noStrike" dirty="0">
                        <a:solidFill>
                          <a:schemeClr val="tx1"/>
                        </a:solidFill>
                        <a:effectLst/>
                        <a:highlight>
                          <a:srgbClr val="FCE4D6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13094" marR="13094" marT="1309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>
                          <a:solidFill>
                            <a:schemeClr val="tx1"/>
                          </a:solidFill>
                          <a:effectLst/>
                          <a:highlight>
                            <a:srgbClr val="FCE4D6"/>
                          </a:highlight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10</a:t>
                      </a:r>
                      <a:endParaRPr lang="en-US" altLang="ja-JP" sz="1500" b="0" i="0" u="none" strike="noStrike">
                        <a:solidFill>
                          <a:schemeClr val="tx1"/>
                        </a:solidFill>
                        <a:effectLst/>
                        <a:highlight>
                          <a:srgbClr val="FCE4D6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13094" marR="13094" marT="1309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6626420"/>
                  </a:ext>
                </a:extLst>
              </a:tr>
              <a:tr h="314786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>
                          <a:solidFill>
                            <a:schemeClr val="tx1"/>
                          </a:solidFill>
                          <a:effectLst/>
                          <a:highlight>
                            <a:srgbClr val="DDEBF7"/>
                          </a:highlight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Nothing improve</a:t>
                      </a:r>
                      <a:endParaRPr lang="en-US" altLang="ja-JP" sz="1500" b="0" i="0" u="none" strike="noStrike">
                        <a:solidFill>
                          <a:schemeClr val="tx1"/>
                        </a:solidFill>
                        <a:effectLst/>
                        <a:highlight>
                          <a:srgbClr val="DDEBF7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13094" marR="13094" marT="1309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>
                          <a:solidFill>
                            <a:schemeClr val="tx1"/>
                          </a:solidFill>
                          <a:effectLst/>
                          <a:highlight>
                            <a:srgbClr val="DDEBF7"/>
                          </a:highlight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6</a:t>
                      </a:r>
                      <a:endParaRPr lang="en-US" altLang="ja-JP" sz="1500" b="0" i="0" u="none" strike="noStrike">
                        <a:solidFill>
                          <a:schemeClr val="tx1"/>
                        </a:solidFill>
                        <a:effectLst/>
                        <a:highlight>
                          <a:srgbClr val="DDEBF7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13094" marR="13094" marT="1309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4352105"/>
                  </a:ext>
                </a:extLst>
              </a:tr>
              <a:tr h="339404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 dirty="0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Delay</a:t>
                      </a:r>
                      <a:endParaRPr lang="en-US" altLang="ja-JP" sz="15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5705" marR="125705" marT="62852" marB="62852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4"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 dirty="0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15</a:t>
                      </a:r>
                      <a:endParaRPr lang="en-US" altLang="ja-JP" sz="15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5705" marR="125705" marT="62852" marB="62852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Non-drainage</a:t>
                      </a:r>
                      <a:endParaRPr lang="en-US" altLang="ja-JP" sz="15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5705" marR="125705" marT="62852" marB="62852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 dirty="0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7</a:t>
                      </a:r>
                      <a:endParaRPr lang="en-US" altLang="ja-JP" sz="15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5705" marR="125705" marT="62852" marB="62852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 dirty="0">
                          <a:solidFill>
                            <a:schemeClr val="tx1"/>
                          </a:solidFill>
                          <a:effectLst/>
                          <a:highlight>
                            <a:srgbClr val="FCE4D6"/>
                          </a:highlight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Nothing particular</a:t>
                      </a:r>
                      <a:endParaRPr lang="en-US" altLang="ja-JP" sz="1500" b="0" i="0" u="none" strike="noStrike" dirty="0">
                        <a:solidFill>
                          <a:schemeClr val="tx1"/>
                        </a:solidFill>
                        <a:effectLst/>
                        <a:highlight>
                          <a:srgbClr val="FCE4D6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13094" marR="13094" marT="1309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>
                          <a:solidFill>
                            <a:schemeClr val="tx1"/>
                          </a:solidFill>
                          <a:effectLst/>
                          <a:highlight>
                            <a:srgbClr val="FCE4D6"/>
                          </a:highlight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6</a:t>
                      </a:r>
                      <a:endParaRPr lang="en-US" altLang="ja-JP" sz="1500" b="0" i="0" u="none" strike="noStrike">
                        <a:solidFill>
                          <a:schemeClr val="tx1"/>
                        </a:solidFill>
                        <a:effectLst/>
                        <a:highlight>
                          <a:srgbClr val="FCE4D6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13094" marR="13094" marT="1309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3448319"/>
                  </a:ext>
                </a:extLst>
              </a:tr>
              <a:tr h="339404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 dirty="0">
                          <a:solidFill>
                            <a:schemeClr val="tx1"/>
                          </a:solidFill>
                          <a:effectLst/>
                          <a:highlight>
                            <a:srgbClr val="DDEBF7"/>
                          </a:highlight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Failure</a:t>
                      </a:r>
                      <a:endParaRPr lang="en-US" altLang="ja-JP" sz="1500" b="0" i="0" u="none" strike="noStrike" dirty="0">
                        <a:solidFill>
                          <a:schemeClr val="tx1"/>
                        </a:solidFill>
                        <a:effectLst/>
                        <a:highlight>
                          <a:srgbClr val="DDEBF7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13094" marR="13094" marT="1309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>
                          <a:solidFill>
                            <a:schemeClr val="tx1"/>
                          </a:solidFill>
                          <a:effectLst/>
                          <a:highlight>
                            <a:srgbClr val="DDEBF7"/>
                          </a:highlight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1</a:t>
                      </a:r>
                      <a:endParaRPr lang="en-US" altLang="ja-JP" sz="1500" b="0" i="0" u="none" strike="noStrike">
                        <a:solidFill>
                          <a:schemeClr val="tx1"/>
                        </a:solidFill>
                        <a:effectLst/>
                        <a:highlight>
                          <a:srgbClr val="DDEBF7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13094" marR="13094" marT="1309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4081703"/>
                  </a:ext>
                </a:extLst>
              </a:tr>
              <a:tr h="314786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Drainage</a:t>
                      </a:r>
                      <a:endParaRPr lang="en-US" altLang="ja-JP" sz="15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5705" marR="125705" marT="62852" marB="62852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 dirty="0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8</a:t>
                      </a:r>
                      <a:endParaRPr lang="en-US" altLang="ja-JP" sz="15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5705" marR="125705" marT="62852" marB="62852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 dirty="0">
                          <a:solidFill>
                            <a:schemeClr val="tx1"/>
                          </a:solidFill>
                          <a:effectLst/>
                          <a:highlight>
                            <a:srgbClr val="FCE4D6"/>
                          </a:highlight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Improvement above 10% renal function</a:t>
                      </a:r>
                      <a:endParaRPr lang="en-US" altLang="ja-JP" sz="1500" b="0" i="0" u="none" strike="noStrike" dirty="0">
                        <a:solidFill>
                          <a:schemeClr val="tx1"/>
                        </a:solidFill>
                        <a:effectLst/>
                        <a:highlight>
                          <a:srgbClr val="FCE4D6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13094" marR="13094" marT="1309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>
                          <a:solidFill>
                            <a:schemeClr val="tx1"/>
                          </a:solidFill>
                          <a:effectLst/>
                          <a:highlight>
                            <a:srgbClr val="FCE4D6"/>
                          </a:highlight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7</a:t>
                      </a:r>
                      <a:endParaRPr lang="en-US" altLang="ja-JP" sz="1500" b="0" i="0" u="none" strike="noStrike">
                        <a:solidFill>
                          <a:schemeClr val="tx1"/>
                        </a:solidFill>
                        <a:effectLst/>
                        <a:highlight>
                          <a:srgbClr val="FCE4D6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13094" marR="13094" marT="1309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6381439"/>
                  </a:ext>
                </a:extLst>
              </a:tr>
              <a:tr h="314786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 dirty="0">
                          <a:solidFill>
                            <a:schemeClr val="tx1"/>
                          </a:solidFill>
                          <a:effectLst/>
                          <a:highlight>
                            <a:srgbClr val="DDEBF7"/>
                          </a:highlight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Nothing improve</a:t>
                      </a:r>
                      <a:endParaRPr lang="en-US" altLang="ja-JP" sz="1500" b="0" i="0" u="none" strike="noStrike" dirty="0">
                        <a:solidFill>
                          <a:schemeClr val="tx1"/>
                        </a:solidFill>
                        <a:effectLst/>
                        <a:highlight>
                          <a:srgbClr val="DDEBF7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13094" marR="13094" marT="1309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>
                          <a:solidFill>
                            <a:schemeClr val="tx1"/>
                          </a:solidFill>
                          <a:effectLst/>
                          <a:highlight>
                            <a:srgbClr val="DDEBF7"/>
                          </a:highlight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1</a:t>
                      </a:r>
                      <a:endParaRPr lang="en-US" altLang="ja-JP" sz="1500" b="0" i="0" u="none" strike="noStrike">
                        <a:solidFill>
                          <a:schemeClr val="tx1"/>
                        </a:solidFill>
                        <a:effectLst/>
                        <a:highlight>
                          <a:srgbClr val="DDEBF7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13094" marR="13094" marT="1309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4907938"/>
                  </a:ext>
                </a:extLst>
              </a:tr>
              <a:tr h="339404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 dirty="0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Decline</a:t>
                      </a:r>
                      <a:endParaRPr lang="en-US" altLang="ja-JP" sz="15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5705" marR="125705" marT="62852" marB="62852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4"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 dirty="0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3</a:t>
                      </a:r>
                      <a:endParaRPr lang="en-US" altLang="ja-JP" sz="15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5705" marR="125705" marT="62852" marB="62852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Non-drainage</a:t>
                      </a:r>
                      <a:endParaRPr lang="en-US" altLang="ja-JP" sz="15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5705" marR="125705" marT="62852" marB="62852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 dirty="0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0</a:t>
                      </a:r>
                      <a:endParaRPr lang="en-US" altLang="ja-JP" sz="15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5705" marR="125705" marT="62852" marB="62852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 dirty="0">
                          <a:solidFill>
                            <a:schemeClr val="tx1"/>
                          </a:solidFill>
                          <a:effectLst/>
                          <a:highlight>
                            <a:srgbClr val="FCE4D6"/>
                          </a:highlight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Nothing particular</a:t>
                      </a:r>
                      <a:endParaRPr lang="en-US" altLang="ja-JP" sz="1500" b="0" i="0" u="none" strike="noStrike" dirty="0">
                        <a:solidFill>
                          <a:schemeClr val="tx1"/>
                        </a:solidFill>
                        <a:effectLst/>
                        <a:highlight>
                          <a:srgbClr val="FCE4D6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13094" marR="13094" marT="1309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>
                          <a:solidFill>
                            <a:schemeClr val="tx1"/>
                          </a:solidFill>
                          <a:effectLst/>
                          <a:highlight>
                            <a:srgbClr val="FCE4D6"/>
                          </a:highlight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0</a:t>
                      </a:r>
                      <a:endParaRPr lang="en-US" altLang="ja-JP" sz="1500" b="0" i="0" u="none" strike="noStrike">
                        <a:solidFill>
                          <a:schemeClr val="tx1"/>
                        </a:solidFill>
                        <a:effectLst/>
                        <a:highlight>
                          <a:srgbClr val="FCE4D6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13094" marR="13094" marT="1309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0675329"/>
                  </a:ext>
                </a:extLst>
              </a:tr>
              <a:tr h="339404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 dirty="0">
                          <a:solidFill>
                            <a:schemeClr val="tx1"/>
                          </a:solidFill>
                          <a:effectLst/>
                          <a:highlight>
                            <a:srgbClr val="DDEBF7"/>
                          </a:highlight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Failure</a:t>
                      </a:r>
                      <a:endParaRPr lang="en-US" altLang="ja-JP" sz="1500" b="0" i="0" u="none" strike="noStrike" dirty="0">
                        <a:solidFill>
                          <a:schemeClr val="tx1"/>
                        </a:solidFill>
                        <a:effectLst/>
                        <a:highlight>
                          <a:srgbClr val="DDEBF7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13094" marR="13094" marT="1309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>
                          <a:solidFill>
                            <a:schemeClr val="tx1"/>
                          </a:solidFill>
                          <a:effectLst/>
                          <a:highlight>
                            <a:srgbClr val="DDEBF7"/>
                          </a:highlight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0</a:t>
                      </a:r>
                      <a:endParaRPr lang="en-US" altLang="ja-JP" sz="1500" b="0" i="0" u="none" strike="noStrike">
                        <a:solidFill>
                          <a:schemeClr val="tx1"/>
                        </a:solidFill>
                        <a:effectLst/>
                        <a:highlight>
                          <a:srgbClr val="DDEBF7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13094" marR="13094" marT="1309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7507003"/>
                  </a:ext>
                </a:extLst>
              </a:tr>
              <a:tr h="314786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Drainage</a:t>
                      </a:r>
                      <a:endParaRPr lang="en-US" altLang="ja-JP" sz="15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5705" marR="125705" marT="62852" marB="62852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 dirty="0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3</a:t>
                      </a:r>
                      <a:endParaRPr lang="en-US" altLang="ja-JP" sz="15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5705" marR="125705" marT="62852" marB="62852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 dirty="0">
                          <a:solidFill>
                            <a:schemeClr val="tx1"/>
                          </a:solidFill>
                          <a:effectLst/>
                          <a:highlight>
                            <a:srgbClr val="FCE4D6"/>
                          </a:highlight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Improvement  above 10% renal function</a:t>
                      </a:r>
                      <a:endParaRPr lang="en-US" altLang="ja-JP" sz="1500" b="0" i="0" u="none" strike="noStrike" dirty="0">
                        <a:solidFill>
                          <a:schemeClr val="tx1"/>
                        </a:solidFill>
                        <a:effectLst/>
                        <a:highlight>
                          <a:srgbClr val="FCE4D6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13094" marR="13094" marT="1309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>
                          <a:solidFill>
                            <a:schemeClr val="tx1"/>
                          </a:solidFill>
                          <a:effectLst/>
                          <a:highlight>
                            <a:srgbClr val="FCE4D6"/>
                          </a:highlight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3</a:t>
                      </a:r>
                      <a:endParaRPr lang="en-US" altLang="ja-JP" sz="1500" b="0" i="0" u="none" strike="noStrike">
                        <a:solidFill>
                          <a:schemeClr val="tx1"/>
                        </a:solidFill>
                        <a:effectLst/>
                        <a:highlight>
                          <a:srgbClr val="FCE4D6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13094" marR="13094" marT="1309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3094206"/>
                  </a:ext>
                </a:extLst>
              </a:tr>
              <a:tr h="314786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 dirty="0">
                          <a:solidFill>
                            <a:schemeClr val="tx1"/>
                          </a:solidFill>
                          <a:effectLst/>
                          <a:highlight>
                            <a:srgbClr val="DDEBF7"/>
                          </a:highlight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Nothing improve</a:t>
                      </a:r>
                      <a:endParaRPr lang="en-US" altLang="ja-JP" sz="1500" b="0" i="0" u="none" strike="noStrike" dirty="0">
                        <a:solidFill>
                          <a:schemeClr val="tx1"/>
                        </a:solidFill>
                        <a:effectLst/>
                        <a:highlight>
                          <a:srgbClr val="DDEBF7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13094" marR="13094" marT="1309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 dirty="0">
                          <a:solidFill>
                            <a:schemeClr val="tx1"/>
                          </a:solidFill>
                          <a:effectLst/>
                          <a:highlight>
                            <a:srgbClr val="DDEBF7"/>
                          </a:highlight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0</a:t>
                      </a:r>
                      <a:endParaRPr lang="en-US" altLang="ja-JP" sz="1500" b="0" i="0" u="none" strike="noStrike" dirty="0">
                        <a:solidFill>
                          <a:schemeClr val="tx1"/>
                        </a:solidFill>
                        <a:effectLst/>
                        <a:highlight>
                          <a:srgbClr val="DDEBF7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13094" marR="13094" marT="1309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2720035"/>
                  </a:ext>
                </a:extLst>
              </a:tr>
            </a:tbl>
          </a:graphicData>
        </a:graphic>
      </p:graphicFrame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47378CE-088B-C7AC-7692-F4B144988789}"/>
              </a:ext>
            </a:extLst>
          </p:cNvPr>
          <p:cNvSpPr txBox="1"/>
          <p:nvPr/>
        </p:nvSpPr>
        <p:spPr>
          <a:xfrm>
            <a:off x="465440" y="169101"/>
            <a:ext cx="9765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/>
              <a:t>Table </a:t>
            </a:r>
            <a:r>
              <a:rPr kumimoji="1" lang="en-US" altLang="ja-JP" dirty="0"/>
              <a:t>2</a:t>
            </a:r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923675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表 2">
            <a:extLst>
              <a:ext uri="{FF2B5EF4-FFF2-40B4-BE49-F238E27FC236}">
                <a16:creationId xmlns:a16="http://schemas.microsoft.com/office/drawing/2014/main" id="{5B2A59FA-8F4D-59D2-90BA-DC542CC5E1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0270995"/>
              </p:ext>
            </p:extLst>
          </p:nvPr>
        </p:nvGraphicFramePr>
        <p:xfrm>
          <a:off x="150312" y="1147495"/>
          <a:ext cx="11032261" cy="3806330"/>
        </p:xfrm>
        <a:graphic>
          <a:graphicData uri="http://schemas.openxmlformats.org/drawingml/2006/table">
            <a:tbl>
              <a:tblPr/>
              <a:tblGrid>
                <a:gridCol w="1286428">
                  <a:extLst>
                    <a:ext uri="{9D8B030D-6E8A-4147-A177-3AD203B41FA5}">
                      <a16:colId xmlns:a16="http://schemas.microsoft.com/office/drawing/2014/main" val="644173767"/>
                    </a:ext>
                  </a:extLst>
                </a:gridCol>
                <a:gridCol w="728178">
                  <a:extLst>
                    <a:ext uri="{9D8B030D-6E8A-4147-A177-3AD203B41FA5}">
                      <a16:colId xmlns:a16="http://schemas.microsoft.com/office/drawing/2014/main" val="2293387729"/>
                    </a:ext>
                  </a:extLst>
                </a:gridCol>
                <a:gridCol w="830817">
                  <a:extLst>
                    <a:ext uri="{9D8B030D-6E8A-4147-A177-3AD203B41FA5}">
                      <a16:colId xmlns:a16="http://schemas.microsoft.com/office/drawing/2014/main" val="3847566187"/>
                    </a:ext>
                  </a:extLst>
                </a:gridCol>
                <a:gridCol w="1063021">
                  <a:extLst>
                    <a:ext uri="{9D8B030D-6E8A-4147-A177-3AD203B41FA5}">
                      <a16:colId xmlns:a16="http://schemas.microsoft.com/office/drawing/2014/main" val="795417095"/>
                    </a:ext>
                  </a:extLst>
                </a:gridCol>
                <a:gridCol w="600926">
                  <a:extLst>
                    <a:ext uri="{9D8B030D-6E8A-4147-A177-3AD203B41FA5}">
                      <a16:colId xmlns:a16="http://schemas.microsoft.com/office/drawing/2014/main" val="490220708"/>
                    </a:ext>
                  </a:extLst>
                </a:gridCol>
                <a:gridCol w="1665962">
                  <a:extLst>
                    <a:ext uri="{9D8B030D-6E8A-4147-A177-3AD203B41FA5}">
                      <a16:colId xmlns:a16="http://schemas.microsoft.com/office/drawing/2014/main" val="704373330"/>
                    </a:ext>
                  </a:extLst>
                </a:gridCol>
                <a:gridCol w="563671">
                  <a:extLst>
                    <a:ext uri="{9D8B030D-6E8A-4147-A177-3AD203B41FA5}">
                      <a16:colId xmlns:a16="http://schemas.microsoft.com/office/drawing/2014/main" val="4138149833"/>
                    </a:ext>
                  </a:extLst>
                </a:gridCol>
                <a:gridCol w="3785188">
                  <a:extLst>
                    <a:ext uri="{9D8B030D-6E8A-4147-A177-3AD203B41FA5}">
                      <a16:colId xmlns:a16="http://schemas.microsoft.com/office/drawing/2014/main" val="1094388372"/>
                    </a:ext>
                  </a:extLst>
                </a:gridCol>
                <a:gridCol w="508070">
                  <a:extLst>
                    <a:ext uri="{9D8B030D-6E8A-4147-A177-3AD203B41FA5}">
                      <a16:colId xmlns:a16="http://schemas.microsoft.com/office/drawing/2014/main" val="4293799310"/>
                    </a:ext>
                  </a:extLst>
                </a:gridCol>
              </a:tblGrid>
              <a:tr h="393454"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 dirty="0">
                          <a:solidFill>
                            <a:schemeClr val="tx1"/>
                          </a:solidFill>
                          <a:effectLst/>
                          <a:highlight>
                            <a:srgbClr val="FFF2CC"/>
                          </a:highlight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Patients</a:t>
                      </a:r>
                      <a:endParaRPr lang="en-US" altLang="ja-JP" sz="1500" b="0" i="0" u="none" strike="noStrike" dirty="0">
                        <a:solidFill>
                          <a:schemeClr val="tx1"/>
                        </a:solidFill>
                        <a:effectLst/>
                        <a:highlight>
                          <a:srgbClr val="FFF2CC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16367" marR="16367" marT="163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>
                          <a:solidFill>
                            <a:schemeClr val="tx1"/>
                          </a:solidFill>
                          <a:effectLst/>
                          <a:highlight>
                            <a:srgbClr val="FFF2CC"/>
                          </a:highlight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CE</a:t>
                      </a:r>
                      <a:endParaRPr lang="en-US" altLang="ja-JP" sz="1500" b="0" i="0" u="none" strike="noStrike">
                        <a:solidFill>
                          <a:schemeClr val="tx1"/>
                        </a:solidFill>
                        <a:effectLst/>
                        <a:highlight>
                          <a:srgbClr val="FFF2CC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16367" marR="16367" marT="163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ja-JP" altLang="en-US" sz="1500" b="0" i="0" u="none" strike="noStrike">
                          <a:solidFill>
                            <a:schemeClr val="tx1"/>
                          </a:solidFill>
                          <a:effectLst/>
                          <a:highlight>
                            <a:srgbClr val="FFF2CC"/>
                          </a:highlight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　</a:t>
                      </a:r>
                      <a:endParaRPr lang="ja-JP" altLang="en-US" sz="1500" b="0" i="0" u="none" strike="noStrike">
                        <a:solidFill>
                          <a:schemeClr val="tx1"/>
                        </a:solidFill>
                        <a:effectLst/>
                        <a:highlight>
                          <a:srgbClr val="FFF2CC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16367" marR="16367" marT="163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 dirty="0">
                          <a:solidFill>
                            <a:schemeClr val="tx1"/>
                          </a:solidFill>
                          <a:effectLst/>
                          <a:highlight>
                            <a:srgbClr val="FFF2CC"/>
                          </a:highlight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Asymmetry</a:t>
                      </a:r>
                      <a:endParaRPr lang="en-US" altLang="ja-JP" sz="1500" b="0" i="0" u="none" strike="noStrike" dirty="0">
                        <a:solidFill>
                          <a:schemeClr val="tx1"/>
                        </a:solidFill>
                        <a:effectLst/>
                        <a:highlight>
                          <a:srgbClr val="FFF2CC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16367" marR="16367" marT="163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ja-JP" altLang="en-US" sz="1500" b="0" i="0" u="none" strike="noStrike">
                          <a:solidFill>
                            <a:schemeClr val="tx1"/>
                          </a:solidFill>
                          <a:effectLst/>
                          <a:highlight>
                            <a:srgbClr val="FFF2CC"/>
                          </a:highlight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　</a:t>
                      </a:r>
                      <a:endParaRPr lang="ja-JP" altLang="en-US" sz="1500" b="0" i="0" u="none" strike="noStrike">
                        <a:solidFill>
                          <a:schemeClr val="tx1"/>
                        </a:solidFill>
                        <a:effectLst/>
                        <a:highlight>
                          <a:srgbClr val="FFF2CC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16367" marR="16367" marT="163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>
                          <a:solidFill>
                            <a:schemeClr val="tx1"/>
                          </a:solidFill>
                          <a:effectLst/>
                          <a:highlight>
                            <a:srgbClr val="FFF2CC"/>
                          </a:highlight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Treatment</a:t>
                      </a:r>
                      <a:endParaRPr lang="en-US" altLang="ja-JP" sz="1500" b="0" i="0" u="none" strike="noStrike">
                        <a:solidFill>
                          <a:schemeClr val="tx1"/>
                        </a:solidFill>
                        <a:effectLst/>
                        <a:highlight>
                          <a:srgbClr val="FFF2CC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16367" marR="16367" marT="163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ja-JP" altLang="en-US" sz="1500" b="0" i="0" u="none" strike="noStrike">
                          <a:solidFill>
                            <a:schemeClr val="tx1"/>
                          </a:solidFill>
                          <a:effectLst/>
                          <a:highlight>
                            <a:srgbClr val="FFF2CC"/>
                          </a:highlight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　</a:t>
                      </a:r>
                      <a:endParaRPr lang="ja-JP" altLang="en-US" sz="1500" b="0" i="0" u="none" strike="noStrike">
                        <a:solidFill>
                          <a:schemeClr val="tx1"/>
                        </a:solidFill>
                        <a:effectLst/>
                        <a:highlight>
                          <a:srgbClr val="FFF2CC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16367" marR="16367" marT="163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>
                          <a:solidFill>
                            <a:schemeClr val="tx1"/>
                          </a:solidFill>
                          <a:effectLst/>
                          <a:highlight>
                            <a:srgbClr val="FFF2CC"/>
                          </a:highlight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Results</a:t>
                      </a:r>
                      <a:endParaRPr lang="en-US" altLang="ja-JP" sz="1500" b="0" i="0" u="none" strike="noStrike">
                        <a:solidFill>
                          <a:schemeClr val="tx1"/>
                        </a:solidFill>
                        <a:effectLst/>
                        <a:highlight>
                          <a:srgbClr val="FFF2CC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16367" marR="16367" marT="163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ja-JP" altLang="en-US" sz="1500" b="0" i="0" u="none" strike="noStrike">
                          <a:solidFill>
                            <a:schemeClr val="tx1"/>
                          </a:solidFill>
                          <a:effectLst/>
                          <a:highlight>
                            <a:srgbClr val="FFF2CC"/>
                          </a:highlight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　</a:t>
                      </a:r>
                      <a:endParaRPr lang="ja-JP" altLang="en-US" sz="1500" b="0" i="0" u="none" strike="noStrike">
                        <a:solidFill>
                          <a:schemeClr val="tx1"/>
                        </a:solidFill>
                        <a:effectLst/>
                        <a:highlight>
                          <a:srgbClr val="FFF2CC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16367" marR="16367" marT="163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9681168"/>
                  </a:ext>
                </a:extLst>
              </a:tr>
              <a:tr h="393454">
                <a:tc rowSpan="9"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44</a:t>
                      </a:r>
                      <a:endParaRPr lang="en-US" altLang="ja-JP" sz="15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57119" marR="157119" marT="78560" marB="7856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8"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 dirty="0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+</a:t>
                      </a:r>
                      <a:endParaRPr lang="en-US" altLang="ja-JP" sz="15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57119" marR="157119" marT="78560" marB="7856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8"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 dirty="0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26</a:t>
                      </a:r>
                      <a:endParaRPr lang="en-US" altLang="ja-JP" sz="15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57119" marR="157119" marT="78560" marB="7856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4"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 dirty="0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+</a:t>
                      </a:r>
                      <a:endParaRPr lang="en-US" altLang="ja-JP" sz="15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57119" marR="157119" marT="78560" marB="7856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4"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 dirty="0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18</a:t>
                      </a:r>
                      <a:endParaRPr lang="en-US" altLang="ja-JP" sz="15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57119" marR="157119" marT="78560" marB="7856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Non-drainage</a:t>
                      </a:r>
                      <a:endParaRPr lang="en-US" altLang="ja-JP" sz="15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57119" marR="157119" marT="78560" marB="7856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8</a:t>
                      </a:r>
                      <a:endParaRPr lang="en-US" altLang="ja-JP" sz="15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57119" marR="157119" marT="78560" marB="7856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>
                          <a:solidFill>
                            <a:schemeClr val="tx1"/>
                          </a:solidFill>
                          <a:effectLst/>
                          <a:highlight>
                            <a:srgbClr val="FCE4D6"/>
                          </a:highlight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Nothing particular</a:t>
                      </a:r>
                      <a:endParaRPr lang="en-US" altLang="ja-JP" sz="1500" b="0" i="0" u="none" strike="noStrike">
                        <a:solidFill>
                          <a:schemeClr val="tx1"/>
                        </a:solidFill>
                        <a:effectLst/>
                        <a:highlight>
                          <a:srgbClr val="FCE4D6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16367" marR="16367" marT="163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>
                          <a:solidFill>
                            <a:schemeClr val="tx1"/>
                          </a:solidFill>
                          <a:effectLst/>
                          <a:highlight>
                            <a:srgbClr val="FCE4D6"/>
                          </a:highlight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8</a:t>
                      </a:r>
                      <a:endParaRPr lang="en-US" altLang="ja-JP" sz="1500" b="0" i="0" u="none" strike="noStrike">
                        <a:solidFill>
                          <a:schemeClr val="tx1"/>
                        </a:solidFill>
                        <a:effectLst/>
                        <a:highlight>
                          <a:srgbClr val="FCE4D6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16367" marR="16367" marT="163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126706"/>
                  </a:ext>
                </a:extLst>
              </a:tr>
              <a:tr h="393454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>
                          <a:solidFill>
                            <a:schemeClr val="tx1"/>
                          </a:solidFill>
                          <a:effectLst/>
                          <a:highlight>
                            <a:srgbClr val="DDEBF7"/>
                          </a:highlight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Failure</a:t>
                      </a:r>
                      <a:endParaRPr lang="en-US" altLang="ja-JP" sz="1500" b="0" i="0" u="none" strike="noStrike">
                        <a:solidFill>
                          <a:schemeClr val="tx1"/>
                        </a:solidFill>
                        <a:effectLst/>
                        <a:highlight>
                          <a:srgbClr val="DDEBF7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16367" marR="16367" marT="163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>
                          <a:solidFill>
                            <a:schemeClr val="tx1"/>
                          </a:solidFill>
                          <a:effectLst/>
                          <a:highlight>
                            <a:srgbClr val="DDEBF7"/>
                          </a:highlight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0</a:t>
                      </a:r>
                      <a:endParaRPr lang="en-US" altLang="ja-JP" sz="1500" b="0" i="0" u="none" strike="noStrike">
                        <a:solidFill>
                          <a:schemeClr val="tx1"/>
                        </a:solidFill>
                        <a:effectLst/>
                        <a:highlight>
                          <a:srgbClr val="DDEBF7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16367" marR="16367" marT="163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5151467"/>
                  </a:ext>
                </a:extLst>
              </a:tr>
              <a:tr h="302609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 dirty="0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Drainage</a:t>
                      </a:r>
                      <a:endParaRPr lang="en-US" altLang="ja-JP" sz="15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57119" marR="157119" marT="78560" marB="7856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10</a:t>
                      </a:r>
                      <a:endParaRPr lang="en-US" altLang="ja-JP" sz="15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57119" marR="157119" marT="78560" marB="7856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 dirty="0">
                          <a:solidFill>
                            <a:schemeClr val="tx1"/>
                          </a:solidFill>
                          <a:effectLst/>
                          <a:highlight>
                            <a:srgbClr val="FCE4D6"/>
                          </a:highlight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Improvement above 10% renal function</a:t>
                      </a:r>
                      <a:endParaRPr lang="en-US" altLang="ja-JP" sz="1500" b="0" i="0" u="none" strike="noStrike" dirty="0">
                        <a:solidFill>
                          <a:schemeClr val="tx1"/>
                        </a:solidFill>
                        <a:effectLst/>
                        <a:highlight>
                          <a:srgbClr val="FCE4D6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16367" marR="16367" marT="163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>
                          <a:solidFill>
                            <a:schemeClr val="tx1"/>
                          </a:solidFill>
                          <a:effectLst/>
                          <a:highlight>
                            <a:srgbClr val="FCE4D6"/>
                          </a:highlight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7</a:t>
                      </a:r>
                      <a:endParaRPr lang="en-US" altLang="ja-JP" sz="1500" b="0" i="0" u="none" strike="noStrike">
                        <a:solidFill>
                          <a:schemeClr val="tx1"/>
                        </a:solidFill>
                        <a:effectLst/>
                        <a:highlight>
                          <a:srgbClr val="FCE4D6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16367" marR="16367" marT="163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4429582"/>
                  </a:ext>
                </a:extLst>
              </a:tr>
              <a:tr h="393454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 dirty="0">
                          <a:solidFill>
                            <a:schemeClr val="tx1"/>
                          </a:solidFill>
                          <a:effectLst/>
                          <a:highlight>
                            <a:srgbClr val="DDEBF7"/>
                          </a:highlight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Nothing improve</a:t>
                      </a:r>
                      <a:endParaRPr lang="en-US" altLang="ja-JP" sz="1500" b="0" i="0" u="none" strike="noStrike" dirty="0">
                        <a:solidFill>
                          <a:schemeClr val="tx1"/>
                        </a:solidFill>
                        <a:effectLst/>
                        <a:highlight>
                          <a:srgbClr val="DDEBF7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16367" marR="16367" marT="163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>
                          <a:solidFill>
                            <a:schemeClr val="tx1"/>
                          </a:solidFill>
                          <a:effectLst/>
                          <a:highlight>
                            <a:srgbClr val="DDEBF7"/>
                          </a:highlight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3</a:t>
                      </a:r>
                      <a:endParaRPr lang="en-US" altLang="ja-JP" sz="1500" b="0" i="0" u="none" strike="noStrike">
                        <a:solidFill>
                          <a:schemeClr val="tx1"/>
                        </a:solidFill>
                        <a:effectLst/>
                        <a:highlight>
                          <a:srgbClr val="DDEBF7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16367" marR="16367" marT="163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8283581"/>
                  </a:ext>
                </a:extLst>
              </a:tr>
              <a:tr h="393454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-</a:t>
                      </a:r>
                      <a:endParaRPr lang="en-US" altLang="ja-JP" sz="15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57119" marR="157119" marT="78560" marB="7856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4"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8</a:t>
                      </a:r>
                      <a:endParaRPr lang="en-US" altLang="ja-JP" sz="15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57119" marR="157119" marT="78560" marB="7856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Non-drainage</a:t>
                      </a:r>
                      <a:endParaRPr lang="en-US" altLang="ja-JP" sz="15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57119" marR="157119" marT="78560" marB="7856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4</a:t>
                      </a:r>
                      <a:endParaRPr lang="en-US" altLang="ja-JP" sz="15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57119" marR="157119" marT="78560" marB="7856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>
                          <a:solidFill>
                            <a:schemeClr val="tx1"/>
                          </a:solidFill>
                          <a:effectLst/>
                          <a:highlight>
                            <a:srgbClr val="FCE4D6"/>
                          </a:highlight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Nothing particular</a:t>
                      </a:r>
                      <a:endParaRPr lang="en-US" altLang="ja-JP" sz="1500" b="0" i="0" u="none" strike="noStrike">
                        <a:solidFill>
                          <a:schemeClr val="tx1"/>
                        </a:solidFill>
                        <a:effectLst/>
                        <a:highlight>
                          <a:srgbClr val="FCE4D6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16367" marR="16367" marT="163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>
                          <a:solidFill>
                            <a:schemeClr val="tx1"/>
                          </a:solidFill>
                          <a:effectLst/>
                          <a:highlight>
                            <a:srgbClr val="FCE4D6"/>
                          </a:highlight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4</a:t>
                      </a:r>
                      <a:endParaRPr lang="en-US" altLang="ja-JP" sz="1500" b="0" i="0" u="none" strike="noStrike">
                        <a:solidFill>
                          <a:schemeClr val="tx1"/>
                        </a:solidFill>
                        <a:effectLst/>
                        <a:highlight>
                          <a:srgbClr val="FCE4D6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16367" marR="16367" marT="163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6167180"/>
                  </a:ext>
                </a:extLst>
              </a:tr>
              <a:tr h="393454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>
                          <a:solidFill>
                            <a:schemeClr val="tx1"/>
                          </a:solidFill>
                          <a:effectLst/>
                          <a:highlight>
                            <a:srgbClr val="DDEBF7"/>
                          </a:highlight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Failure</a:t>
                      </a:r>
                      <a:endParaRPr lang="en-US" altLang="ja-JP" sz="1500" b="0" i="0" u="none" strike="noStrike">
                        <a:solidFill>
                          <a:schemeClr val="tx1"/>
                        </a:solidFill>
                        <a:effectLst/>
                        <a:highlight>
                          <a:srgbClr val="DDEBF7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16367" marR="16367" marT="163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>
                          <a:solidFill>
                            <a:schemeClr val="tx1"/>
                          </a:solidFill>
                          <a:effectLst/>
                          <a:highlight>
                            <a:srgbClr val="DDEBF7"/>
                          </a:highlight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0</a:t>
                      </a:r>
                      <a:endParaRPr lang="en-US" altLang="ja-JP" sz="1500" b="0" i="0" u="none" strike="noStrike">
                        <a:solidFill>
                          <a:schemeClr val="tx1"/>
                        </a:solidFill>
                        <a:effectLst/>
                        <a:highlight>
                          <a:srgbClr val="DDEBF7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16367" marR="16367" marT="163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2939346"/>
                  </a:ext>
                </a:extLst>
              </a:tr>
              <a:tr h="356089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Drainage</a:t>
                      </a:r>
                      <a:endParaRPr lang="en-US" altLang="ja-JP" sz="15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57119" marR="157119" marT="78560" marB="7856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4</a:t>
                      </a:r>
                      <a:endParaRPr lang="en-US" altLang="ja-JP" sz="15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57119" marR="157119" marT="78560" marB="7856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 dirty="0">
                          <a:solidFill>
                            <a:schemeClr val="tx1"/>
                          </a:solidFill>
                          <a:effectLst/>
                          <a:highlight>
                            <a:srgbClr val="FCE4D6"/>
                          </a:highlight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Improvement above 10% renal function</a:t>
                      </a:r>
                      <a:endParaRPr lang="en-US" altLang="ja-JP" sz="1500" b="0" i="0" u="none" strike="noStrike" dirty="0">
                        <a:solidFill>
                          <a:schemeClr val="tx1"/>
                        </a:solidFill>
                        <a:effectLst/>
                        <a:highlight>
                          <a:srgbClr val="FCE4D6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16367" marR="16367" marT="163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>
                          <a:solidFill>
                            <a:schemeClr val="tx1"/>
                          </a:solidFill>
                          <a:effectLst/>
                          <a:highlight>
                            <a:srgbClr val="FCE4D6"/>
                          </a:highlight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1</a:t>
                      </a:r>
                      <a:endParaRPr lang="en-US" altLang="ja-JP" sz="1500" b="0" i="0" u="none" strike="noStrike">
                        <a:solidFill>
                          <a:schemeClr val="tx1"/>
                        </a:solidFill>
                        <a:effectLst/>
                        <a:highlight>
                          <a:srgbClr val="FCE4D6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16367" marR="16367" marT="163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5160518"/>
                  </a:ext>
                </a:extLst>
              </a:tr>
              <a:tr h="393454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 dirty="0">
                          <a:solidFill>
                            <a:schemeClr val="tx1"/>
                          </a:solidFill>
                          <a:effectLst/>
                          <a:highlight>
                            <a:srgbClr val="DDEBF7"/>
                          </a:highlight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Nothing improve</a:t>
                      </a:r>
                      <a:endParaRPr lang="en-US" altLang="ja-JP" sz="1500" b="0" i="0" u="none" strike="noStrike" dirty="0">
                        <a:solidFill>
                          <a:schemeClr val="tx1"/>
                        </a:solidFill>
                        <a:effectLst/>
                        <a:highlight>
                          <a:srgbClr val="DDEBF7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16367" marR="16367" marT="163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>
                          <a:solidFill>
                            <a:schemeClr val="tx1"/>
                          </a:solidFill>
                          <a:effectLst/>
                          <a:highlight>
                            <a:srgbClr val="DDEBF7"/>
                          </a:highlight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3</a:t>
                      </a:r>
                      <a:endParaRPr lang="en-US" altLang="ja-JP" sz="1500" b="0" i="0" u="none" strike="noStrike">
                        <a:solidFill>
                          <a:schemeClr val="tx1"/>
                        </a:solidFill>
                        <a:effectLst/>
                        <a:highlight>
                          <a:srgbClr val="DDEBF7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16367" marR="16367" marT="163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646819"/>
                  </a:ext>
                </a:extLst>
              </a:tr>
              <a:tr h="393454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-</a:t>
                      </a:r>
                      <a:endParaRPr lang="en-US" altLang="ja-JP" sz="15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367" marR="16367" marT="163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0" i="0" u="none" strike="noStrike" dirty="0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18</a:t>
                      </a:r>
                      <a:endParaRPr lang="en-US" altLang="ja-JP" sz="15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367" marR="16367" marT="163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ja-JP" altLang="en-US" sz="1500" b="0" i="0" u="none" strike="noStrike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　</a:t>
                      </a:r>
                      <a:endParaRPr lang="ja-JP" altLang="en-US" sz="15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367" marR="16367" marT="163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ja-JP" altLang="en-US" sz="1500" b="0" i="0" u="none" strike="noStrike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　</a:t>
                      </a:r>
                      <a:endParaRPr lang="ja-JP" altLang="en-US" sz="15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367" marR="16367" marT="163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ja-JP" altLang="en-US" sz="1500" b="0" i="0" u="none" strike="noStrike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　</a:t>
                      </a:r>
                      <a:endParaRPr lang="ja-JP" altLang="en-US" sz="15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367" marR="16367" marT="163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ja-JP" altLang="en-US" sz="1500" b="0" i="0" u="none" strike="noStrike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　</a:t>
                      </a:r>
                      <a:endParaRPr lang="ja-JP" altLang="en-US" sz="15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367" marR="16367" marT="163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ja-JP" altLang="en-US" sz="1500" b="0" i="0" u="none" strike="noStrike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　</a:t>
                      </a:r>
                      <a:endParaRPr lang="ja-JP" altLang="en-US" sz="15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367" marR="16367" marT="163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ja-JP" altLang="en-US" sz="1500" b="0" i="0" u="none" strike="noStrike">
                          <a:solidFill>
                            <a:schemeClr val="tx1"/>
                          </a:solidFill>
                          <a:effectLst/>
                          <a:latin typeface="游ゴシック" panose="020B0400000000000000" pitchFamily="34" charset="-128"/>
                          <a:ea typeface="游ゴシック" panose="020B0400000000000000" pitchFamily="34" charset="-128"/>
                        </a:rPr>
                        <a:t>　</a:t>
                      </a:r>
                      <a:endParaRPr lang="ja-JP" altLang="en-US" sz="15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6367" marR="16367" marT="16367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65443565"/>
                  </a:ext>
                </a:extLst>
              </a:tr>
            </a:tbl>
          </a:graphicData>
        </a:graphic>
      </p:graphicFrame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1670A15-A189-D5EF-AB0E-F189596C86CC}"/>
              </a:ext>
            </a:extLst>
          </p:cNvPr>
          <p:cNvSpPr txBox="1"/>
          <p:nvPr/>
        </p:nvSpPr>
        <p:spPr>
          <a:xfrm>
            <a:off x="513567" y="626301"/>
            <a:ext cx="9765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/>
              <a:t>Table 3</a:t>
            </a:r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21720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317</TotalTime>
  <Words>464</Words>
  <Application>Microsoft Macintosh PowerPoint</Application>
  <PresentationFormat>ワイド画面</PresentationFormat>
  <Paragraphs>373</Paragraphs>
  <Slides>3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7" baseType="lpstr"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ohtsu akira</dc:creator>
  <cp:lastModifiedBy>ohtsu akira</cp:lastModifiedBy>
  <cp:revision>55</cp:revision>
  <dcterms:created xsi:type="dcterms:W3CDTF">2023-12-10T08:10:00Z</dcterms:created>
  <dcterms:modified xsi:type="dcterms:W3CDTF">2024-08-05T04:31:36Z</dcterms:modified>
</cp:coreProperties>
</file>