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  <p:sldId id="258" r:id="rId6"/>
    <p:sldId id="259" r:id="rId7"/>
    <p:sldId id="262" r:id="rId8"/>
    <p:sldId id="261" r:id="rId9"/>
    <p:sldId id="264" r:id="rId10"/>
    <p:sldId id="270" r:id="rId11"/>
    <p:sldId id="263" r:id="rId12"/>
    <p:sldId id="260" r:id="rId13"/>
    <p:sldId id="266" r:id="rId14"/>
    <p:sldId id="267" r:id="rId15"/>
    <p:sldId id="268" r:id="rId16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6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DE022-0347-4FCF-872F-BCC30AF750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17C92-E390-4A53-899C-73CFBA0197D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1.xml"/><Relationship Id="rId2" Type="http://schemas.openxmlformats.org/officeDocument/2006/relationships/image" Target="../media/image12.png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13.xml"/><Relationship Id="rId2" Type="http://schemas.openxmlformats.org/officeDocument/2006/relationships/image" Target="../media/image13.png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4.png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5.png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8.xml"/><Relationship Id="rId6" Type="http://schemas.openxmlformats.org/officeDocument/2006/relationships/image" Target="../media/image10.png"/><Relationship Id="rId5" Type="http://schemas.openxmlformats.org/officeDocument/2006/relationships/tags" Target="../tags/tag7.xml"/><Relationship Id="rId4" Type="http://schemas.openxmlformats.org/officeDocument/2006/relationships/image" Target="../media/image9.png"/><Relationship Id="rId3" Type="http://schemas.openxmlformats.org/officeDocument/2006/relationships/tags" Target="../tags/tag6.xml"/><Relationship Id="rId2" Type="http://schemas.openxmlformats.org/officeDocument/2006/relationships/image" Target="../media/image8.png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47700" y="5240655"/>
            <a:ext cx="109391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Calibri" panose="020F0502020204030204" charset="0"/>
                <a:cs typeface="Calibri" panose="020F0502020204030204" charset="0"/>
              </a:rPr>
              <a:t>Fig. S1. Bacteriostatic ability of LAB. Blue indicates no bacteriostatic ability, red indicates bacteriostatic ability.</a:t>
            </a:r>
            <a:endParaRPr lang="en-US" altLang="zh-CN" dirty="0">
              <a:solidFill>
                <a:srgbClr val="FF000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图片 1" descr="Fig.S1"/>
          <p:cNvPicPr>
            <a:picLocks noChangeAspect="1"/>
          </p:cNvPicPr>
          <p:nvPr/>
        </p:nvPicPr>
        <p:blipFill>
          <a:blip r:embed="rId1"/>
          <a:srcRect l="26398"/>
          <a:stretch>
            <a:fillRect/>
          </a:stretch>
        </p:blipFill>
        <p:spPr>
          <a:xfrm>
            <a:off x="1518920" y="1499235"/>
            <a:ext cx="8280000" cy="34901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4" name="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3925" r="2914"/>
          <a:stretch>
            <a:fillRect/>
          </a:stretch>
        </p:blipFill>
        <p:spPr>
          <a:xfrm>
            <a:off x="2942273" y="287338"/>
            <a:ext cx="6307118" cy="46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370330" y="5036185"/>
            <a:ext cx="94507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Fig. 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</a:rPr>
              <a:t>10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</a:rPr>
              <a:t>. 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Improvement of intestinal flora disturbance induced by ciprofloxacin by </a:t>
            </a:r>
            <a:r>
              <a:rPr lang="en-US" b="0" i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Lactobacillus brevis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 505 on flora diversity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</a:rPr>
              <a:t>. 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* </a:t>
            </a:r>
            <a:r>
              <a:rPr lang="en-US" b="0" i="1">
                <a:latin typeface="Times New Roman" panose="02020603050405020304" charset="0"/>
                <a:ea typeface="等线" panose="02010600030101010101" charset="-122"/>
              </a:rPr>
              <a:t>P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 &lt; 0.05.</a:t>
            </a:r>
            <a:endParaRPr lang="en-US" altLang="en-US" b="0">
              <a:latin typeface="Times New Roman" panose="02020603050405020304" charset="0"/>
              <a:ea typeface="等线" panose="02010600030101010101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3" name="图片 2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795" t="2672" r="3759" b="4579"/>
          <a:stretch>
            <a:fillRect/>
          </a:stretch>
        </p:blipFill>
        <p:spPr>
          <a:xfrm>
            <a:off x="2572068" y="389573"/>
            <a:ext cx="7047081" cy="46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709420" y="5330190"/>
            <a:ext cx="88328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Fig. 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</a:rPr>
              <a:t>11.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Effect of ciprofloxacin on relative abundance of specific bacteria at phylum level and improvement of </a:t>
            </a:r>
            <a:r>
              <a:rPr lang="en-US" b="0" i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Lactobacillus brevis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 505.</a:t>
            </a:r>
            <a:endParaRPr lang="en-US" altLang="en-US" b="0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6961" t="3849" r="8039" b="4412"/>
          <a:stretch>
            <a:fillRect/>
          </a:stretch>
        </p:blipFill>
        <p:spPr>
          <a:xfrm>
            <a:off x="3211513" y="337820"/>
            <a:ext cx="5768148" cy="46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624840" y="5481320"/>
            <a:ext cx="1082230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Fig. </a:t>
            </a:r>
            <a:r>
              <a:rPr lang="en-US" b="0">
                <a:latin typeface="Times New Roman" panose="02020603050405020304" charset="0"/>
              </a:rPr>
              <a:t>12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.  Restoring effect of </a:t>
            </a:r>
            <a:r>
              <a:rPr lang="en-US" b="0" i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Lactobacillus brevis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 505 on </a:t>
            </a:r>
            <a:r>
              <a:rPr lang="en-US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0">
                <a:latin typeface="Times New Roman" panose="02020603050405020304" charset="0"/>
              </a:rPr>
              <a:t>colon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 shortening caused by </a:t>
            </a:r>
            <a:r>
              <a:rPr lang="en-US" b="0" i="1">
                <a:latin typeface="Times New Roman" panose="02020603050405020304" charset="0"/>
                <a:ea typeface="等线" panose="02010600030101010101" charset="-122"/>
              </a:rPr>
              <a:t>Yersinia enterocolitica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 52203.</a:t>
            </a:r>
            <a:endParaRPr lang="en-US" altLang="en-US" b="0">
              <a:latin typeface="Times New Roman" panose="02020603050405020304" charset="0"/>
              <a:ea typeface="等线" panose="02010600030101010101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2217" t="1597" r="1506" b="2575"/>
          <a:stretch>
            <a:fillRect/>
          </a:stretch>
        </p:blipFill>
        <p:spPr>
          <a:xfrm>
            <a:off x="3288665" y="368618"/>
            <a:ext cx="5615157" cy="46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26085" y="5425440"/>
            <a:ext cx="1126680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Fig. </a:t>
            </a:r>
            <a:r>
              <a:rPr lang="en-US" b="0">
                <a:latin typeface="Times New Roman" panose="02020603050405020304" charset="0"/>
              </a:rPr>
              <a:t>13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. 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Improvement of intestinal flora diversity by infection to </a:t>
            </a:r>
            <a:r>
              <a:rPr lang="en-US" b="0" i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Yersinia enterocolitica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 52203 and </a:t>
            </a:r>
            <a:r>
              <a:rPr lang="en-US" b="0" i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Lactobacillus brevis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 505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</a:rPr>
              <a:t>. 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(A</a:t>
            </a:r>
            <a:r>
              <a:rPr lang="en-US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0">
                <a:latin typeface="Times New Roman" panose="02020603050405020304" charset="0"/>
              </a:rPr>
              <a:t>and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 B) Shannon and Simpson indices</a:t>
            </a:r>
            <a:r>
              <a:rPr lang="en-US" b="0">
                <a:latin typeface="Times New Roman" panose="02020603050405020304" charset="0"/>
              </a:rPr>
              <a:t>.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 (C and D) ACE and Chao1 indices, respectively, calculated after rarefying to an equal number of sequence reads for all samples.</a:t>
            </a:r>
            <a:r>
              <a:rPr lang="en-US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* </a:t>
            </a:r>
            <a:r>
              <a:rPr lang="en-US" b="0" i="1">
                <a:latin typeface="Times New Roman" panose="02020603050405020304" charset="0"/>
                <a:ea typeface="等线" panose="02010600030101010101" charset="-122"/>
              </a:rPr>
              <a:t>P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 &lt; 0.05</a:t>
            </a:r>
            <a:r>
              <a:rPr lang="en-US" b="0">
                <a:latin typeface="Times New Roman" panose="02020603050405020304" charset="0"/>
              </a:rPr>
              <a:t>.</a:t>
            </a:r>
            <a:endParaRPr lang="en-US" altLang="en-US" b="0">
              <a:latin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06095" y="5149850"/>
            <a:ext cx="109632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dirty="0">
                <a:latin typeface="Calibri" panose="020F0502020204030204" charset="0"/>
                <a:cs typeface="Calibri" panose="020F0502020204030204" charset="0"/>
                <a:sym typeface="+mn-ea"/>
              </a:rPr>
              <a:t>Fig. S2. Inhibitory activity of four LAB strains against </a:t>
            </a:r>
            <a:r>
              <a:rPr lang="en-US" altLang="zh-CN" i="1" dirty="0">
                <a:latin typeface="Calibri" panose="020F0502020204030204" charset="0"/>
                <a:cs typeface="Calibri" panose="020F0502020204030204" charset="0"/>
                <a:sym typeface="+mn-ea"/>
              </a:rPr>
              <a:t>Yersinia enterocolitica</a:t>
            </a:r>
            <a:r>
              <a:rPr lang="en-US" altLang="zh-CN" dirty="0">
                <a:latin typeface="Calibri" panose="020F0502020204030204" charset="0"/>
                <a:cs typeface="Calibri" panose="020F0502020204030204" charset="0"/>
                <a:sym typeface="+mn-ea"/>
              </a:rPr>
              <a:t> Y</a:t>
            </a:r>
            <a:r>
              <a:rPr lang="en-US" altLang="zh-CN" baseline="-25000" dirty="0">
                <a:latin typeface="Calibri" panose="020F0502020204030204" charset="0"/>
                <a:cs typeface="Calibri" panose="020F0502020204030204" charset="0"/>
                <a:sym typeface="+mn-ea"/>
              </a:rPr>
              <a:t>1</a:t>
            </a:r>
            <a:r>
              <a:rPr lang="en-US" altLang="zh-CN" dirty="0">
                <a:latin typeface="Calibri" panose="020F0502020204030204" charset="0"/>
                <a:cs typeface="Calibri" panose="020F0502020204030204" charset="0"/>
                <a:sym typeface="+mn-ea"/>
              </a:rPr>
              <a:t> and 52203. (A) Double AGAR assay for bacteriostasis and (B) Oxford cup assay for bacteriostasis.  Position 1 of each plate is the control.</a:t>
            </a:r>
            <a:endParaRPr lang="en-US" altLang="zh-CN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pic>
        <p:nvPicPr>
          <p:cNvPr id="4" name="图片 3" descr="fig.S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14830" y="403225"/>
            <a:ext cx="8345170" cy="46818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4423" t="3480" r="6448" b="1451"/>
          <a:stretch>
            <a:fillRect/>
          </a:stretch>
        </p:blipFill>
        <p:spPr>
          <a:xfrm>
            <a:off x="3257550" y="480378"/>
            <a:ext cx="5681089" cy="46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3475355" y="5472430"/>
            <a:ext cx="568198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Fig. 3. Growth of 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</a:rPr>
              <a:t>four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 L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</a:rPr>
              <a:t>AB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.</a:t>
            </a:r>
            <a:endParaRPr lang="en-US" altLang="en-US" b="0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2868930" y="5276850"/>
            <a:ext cx="611187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Fig. 4. Radar map of fine characteristics of 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</a:rPr>
              <a:t>four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</a:rPr>
              <a:t>LAB</a:t>
            </a:r>
            <a:r>
              <a:rPr lang="en-US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.</a:t>
            </a:r>
            <a:endParaRPr lang="en-US" altLang="en-US" b="0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9135" y="1379220"/>
            <a:ext cx="4702041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1285" y="470535"/>
            <a:ext cx="8923022" cy="46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323465" y="5416550"/>
            <a:ext cx="72326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b="0">
                <a:solidFill>
                  <a:schemeClr val="tx1"/>
                </a:solidFill>
                <a:latin typeface="Times New Roman" panose="02020603050405020304" charset="0"/>
                <a:ea typeface="等线" panose="02010600030101010101" charset="-122"/>
              </a:rPr>
              <a:t>Fig. 5. Effect of two </a:t>
            </a:r>
            <a:r>
              <a:rPr lang="en-US" b="0" i="1">
                <a:solidFill>
                  <a:schemeClr val="tx1"/>
                </a:solidFill>
                <a:latin typeface="Times New Roman" panose="02020603050405020304" charset="0"/>
                <a:ea typeface="等线" panose="02010600030101010101" charset="-122"/>
              </a:rPr>
              <a:t>Yersinia enterocolitica</a:t>
            </a:r>
            <a:r>
              <a:rPr lang="en-US" b="0">
                <a:solidFill>
                  <a:schemeClr val="tx1"/>
                </a:solidFill>
                <a:latin typeface="Times New Roman" panose="02020603050405020304" charset="0"/>
                <a:ea typeface="等线" panose="02010600030101010101" charset="-122"/>
              </a:rPr>
              <a:t> strains on cecal colon length.</a:t>
            </a:r>
            <a:endParaRPr lang="en-US" altLang="en-US" b="0">
              <a:solidFill>
                <a:schemeClr val="tx1"/>
              </a:solidFill>
              <a:latin typeface="Times New Roman" panose="02020603050405020304" charset="0"/>
              <a:ea typeface="等线" panose="02010600030101010101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1822804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318" y="326708"/>
            <a:ext cx="5078771" cy="468000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2745105" y="5231130"/>
            <a:ext cx="671639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Fig. 6. Effect of </a:t>
            </a:r>
            <a:r>
              <a:rPr lang="en-US" b="0" i="1">
                <a:latin typeface="Times New Roman" panose="02020603050405020304" charset="0"/>
                <a:ea typeface="等线" panose="02010600030101010101" charset="-122"/>
              </a:rPr>
              <a:t>Yersinia enterocolitis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 infection on mice tissue.</a:t>
            </a:r>
            <a:endParaRPr lang="en-US" altLang="en-US" b="0">
              <a:latin typeface="Times New Roman" panose="02020603050405020304" charset="0"/>
              <a:ea typeface="等线" panose="02010600030101010101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722438" y="283528"/>
            <a:ext cx="8408600" cy="46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217930" y="4963795"/>
            <a:ext cx="967486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Fig. </a:t>
            </a:r>
            <a:r>
              <a:rPr lang="en-US" b="0">
                <a:latin typeface="Times New Roman" panose="02020603050405020304" charset="0"/>
              </a:rPr>
              <a:t>7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. </a:t>
            </a:r>
            <a:r>
              <a:rPr lang="en-US" b="0">
                <a:latin typeface="Times New Roman" panose="02020603050405020304" charset="0"/>
                <a:ea typeface="宋体" panose="02010600030101010101" pitchFamily="2" charset="-122"/>
              </a:rPr>
              <a:t>Recovery effect of </a:t>
            </a:r>
            <a:r>
              <a:rPr lang="en-US" b="0" i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Lactobacillus brevis</a:t>
            </a:r>
            <a:r>
              <a:rPr lang="en-US" b="0">
                <a:latin typeface="Times New Roman" panose="02020603050405020304" charset="0"/>
                <a:ea typeface="宋体" panose="02010600030101010101" pitchFamily="2" charset="-122"/>
              </a:rPr>
              <a:t> 505 on intestinal injury caused by ciprofloxacin.</a:t>
            </a:r>
            <a:endParaRPr lang="en-US" altLang="en-US" b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81" name="组合 81"/>
          <p:cNvGrpSpPr>
            <a:grpSpLocks noChangeAspect="1"/>
          </p:cNvGrpSpPr>
          <p:nvPr/>
        </p:nvGrpSpPr>
        <p:grpSpPr>
          <a:xfrm>
            <a:off x="240983" y="1457643"/>
            <a:ext cx="11695861" cy="3240000"/>
            <a:chOff x="4041" y="90555"/>
            <a:chExt cx="11256" cy="2899"/>
          </a:xfrm>
        </p:grpSpPr>
        <p:pic>
          <p:nvPicPr>
            <p:cNvPr id="78" name="图片 25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rcRect l="2324" t="2689" r="8117" b="3046"/>
            <a:stretch>
              <a:fillRect/>
            </a:stretch>
          </p:blipFill>
          <p:spPr>
            <a:xfrm>
              <a:off x="4041" y="90571"/>
              <a:ext cx="3685" cy="28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图片 2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l="7274" t="6345" r="8780" b="4230"/>
            <a:stretch>
              <a:fillRect/>
            </a:stretch>
          </p:blipFill>
          <p:spPr>
            <a:xfrm>
              <a:off x="7807" y="90555"/>
              <a:ext cx="3685" cy="28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图片 27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rcRect l="5527" t="5203" r="5057" b="3214"/>
            <a:stretch>
              <a:fillRect/>
            </a:stretch>
          </p:blipFill>
          <p:spPr>
            <a:xfrm>
              <a:off x="11612" y="90619"/>
              <a:ext cx="3685" cy="28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241935" y="5037455"/>
            <a:ext cx="1169479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Fig. </a:t>
            </a:r>
            <a:r>
              <a:rPr lang="en-US" b="0">
                <a:latin typeface="Times New Roman" panose="02020603050405020304" charset="0"/>
              </a:rPr>
              <a:t>8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.</a:t>
            </a:r>
            <a:r>
              <a:rPr lang="en-US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0">
                <a:latin typeface="Times New Roman" panose="02020603050405020304" charset="0"/>
                <a:ea typeface="宋体" panose="02010600030101010101" pitchFamily="2" charset="-122"/>
              </a:rPr>
              <a:t>Effect of ciprofloxacin exposure and </a:t>
            </a:r>
            <a:r>
              <a:rPr lang="en-US" b="0" i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Lactobacillus brevis</a:t>
            </a:r>
            <a:r>
              <a:rPr lang="en-US" b="0">
                <a:latin typeface="Times New Roman" panose="02020603050405020304" charset="0"/>
                <a:ea typeface="宋体" panose="02010600030101010101" pitchFamily="2" charset="-122"/>
              </a:rPr>
              <a:t> 505 treatment on intestinal immune factors</a:t>
            </a:r>
            <a:r>
              <a:rPr lang="en-US" b="0">
                <a:latin typeface="Times New Roman" panose="02020603050405020304" charset="0"/>
              </a:rPr>
              <a:t>.</a:t>
            </a:r>
            <a:endParaRPr lang="en-US" altLang="en-US" b="0">
              <a:latin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2" name="图片 2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3254" t="6258" r="6038" b="3736"/>
          <a:stretch>
            <a:fillRect/>
          </a:stretch>
        </p:blipFill>
        <p:spPr>
          <a:xfrm>
            <a:off x="3011805" y="392430"/>
            <a:ext cx="6168420" cy="46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754380" y="5348605"/>
            <a:ext cx="1068324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Fig. </a:t>
            </a:r>
            <a:r>
              <a:rPr lang="en-US" b="0">
                <a:latin typeface="Times New Roman" panose="02020603050405020304" charset="0"/>
              </a:rPr>
              <a:t>9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.</a:t>
            </a:r>
            <a:r>
              <a:rPr lang="en-US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0">
                <a:latin typeface="Times New Roman" panose="02020603050405020304" charset="0"/>
                <a:ea typeface="宋体" panose="02010600030101010101" pitchFamily="2" charset="-122"/>
              </a:rPr>
              <a:t>Effects of </a:t>
            </a:r>
            <a:r>
              <a:rPr lang="en-US" b="0" i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Lactobacillus brevis</a:t>
            </a:r>
            <a:r>
              <a:rPr lang="en-US" b="0">
                <a:latin typeface="Times New Roman" panose="02020603050405020304" charset="0"/>
                <a:ea typeface="宋体" panose="02010600030101010101" pitchFamily="2" charset="-122"/>
              </a:rPr>
              <a:t> 505 on ciprofloxacin-induced short-chain fatty acid content in m</a:t>
            </a:r>
            <a:r>
              <a:rPr lang="en-US" b="0">
                <a:latin typeface="Times New Roman" panose="02020603050405020304" charset="0"/>
              </a:rPr>
              <a:t>ice</a:t>
            </a:r>
            <a:r>
              <a:rPr lang="en-US" b="0">
                <a:latin typeface="Times New Roman" panose="02020603050405020304" charset="0"/>
                <a:ea typeface="宋体" panose="02010600030101010101" pitchFamily="2" charset="-122"/>
              </a:rPr>
              <a:t> feces</a:t>
            </a:r>
            <a:r>
              <a:rPr lang="en-US" b="0">
                <a:latin typeface="Times New Roman" panose="02020603050405020304" charset="0"/>
              </a:rPr>
              <a:t>.</a:t>
            </a:r>
            <a:endParaRPr lang="en-US" altLang="en-US" b="0">
              <a:latin typeface="Times New Roman" panose="020206030504050203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commondata" val="eyJoZGlkIjoiMGM4ODRiZTZkYzYyNWJiYjhmMGNlMTEyZTAyMjA2YmY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1578</Words>
  <Application>WPS 演示</Application>
  <PresentationFormat>宽屏</PresentationFormat>
  <Paragraphs>26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4" baseType="lpstr">
      <vt:lpstr>Arial</vt:lpstr>
      <vt:lpstr>宋体</vt:lpstr>
      <vt:lpstr>Wingdings</vt:lpstr>
      <vt:lpstr>Times New Roman</vt:lpstr>
      <vt:lpstr>等线</vt:lpstr>
      <vt:lpstr>微软雅黑</vt:lpstr>
      <vt:lpstr>Arial Unicode MS</vt:lpstr>
      <vt:lpstr>等线 Light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Yang</dc:creator>
  <cp:lastModifiedBy>傻瓜探戈</cp:lastModifiedBy>
  <cp:revision>15</cp:revision>
  <dcterms:created xsi:type="dcterms:W3CDTF">2023-10-30T09:45:00Z</dcterms:created>
  <dcterms:modified xsi:type="dcterms:W3CDTF">2024-07-14T09:34:57Z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2AA56736CBCD4819ACDCF08CA512F831_13</vt:lpwstr>
  </property>
  <property fmtid="{D5CDD505-2E9C-101B-9397-08002B2CF9AE}" pid="3" name="KSOProductBuildVer">
    <vt:lpwstr>2052-12.1.0.17133</vt:lpwstr>
  </property>
</Properties>
</file>