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97" r:id="rId5"/>
    <p:sldId id="290" r:id="rId6"/>
    <p:sldId id="298" r:id="rId7"/>
  </p:sldIdLst>
  <p:sldSz cx="6858000" cy="9906000" type="A4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D4D"/>
    <a:srgbClr val="0087F7"/>
    <a:srgbClr val="A64DFF"/>
    <a:srgbClr val="FFBD20"/>
    <a:srgbClr val="FFE199"/>
    <a:srgbClr val="DBB8FF"/>
    <a:srgbClr val="00B200"/>
    <a:srgbClr val="F1463F"/>
    <a:srgbClr val="FFAE00"/>
    <a:srgbClr val="46F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79" autoAdjust="0"/>
    <p:restoredTop sz="97386" autoAdjust="0"/>
  </p:normalViewPr>
  <p:slideViewPr>
    <p:cSldViewPr snapToGrid="0">
      <p:cViewPr varScale="1">
        <p:scale>
          <a:sx n="70" d="100"/>
          <a:sy n="70" d="100"/>
        </p:scale>
        <p:origin x="13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41102630098933E-2"/>
          <c:y val="3.7452350128268266E-2"/>
          <c:w val="0.92287987009882533"/>
          <c:h val="0.7955876466760838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80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'SK-OV3'!$D$31:$D$42</c:f>
                <c:numCache>
                  <c:formatCode>General</c:formatCode>
                  <c:ptCount val="12"/>
                  <c:pt idx="0">
                    <c:v>3.6959544092871948E-3</c:v>
                  </c:pt>
                  <c:pt idx="1">
                    <c:v>1.0637140019078877E-2</c:v>
                  </c:pt>
                  <c:pt idx="2">
                    <c:v>0</c:v>
                  </c:pt>
                  <c:pt idx="3">
                    <c:v>6.6160218228860307E-3</c:v>
                  </c:pt>
                  <c:pt idx="4">
                    <c:v>1.4487260601949112E-2</c:v>
                  </c:pt>
                  <c:pt idx="5">
                    <c:v>1.8050150792325279E-2</c:v>
                  </c:pt>
                  <c:pt idx="6">
                    <c:v>8.8887719174019723E-3</c:v>
                  </c:pt>
                  <c:pt idx="7">
                    <c:v>5.3595495993106861E-3</c:v>
                  </c:pt>
                  <c:pt idx="8">
                    <c:v>3.1133237064657499E-3</c:v>
                  </c:pt>
                  <c:pt idx="9">
                    <c:v>2.2362514996279079E-3</c:v>
                  </c:pt>
                  <c:pt idx="10">
                    <c:v>5.6705471380716658E-4</c:v>
                  </c:pt>
                  <c:pt idx="11">
                    <c:v>0.10411267432574707</c:v>
                  </c:pt>
                </c:numCache>
              </c:numRef>
            </c:plus>
            <c:minus>
              <c:numRef>
                <c:f>'SK-OV3'!$D$31:$D$42</c:f>
                <c:numCache>
                  <c:formatCode>General</c:formatCode>
                  <c:ptCount val="12"/>
                  <c:pt idx="0">
                    <c:v>3.6959544092871948E-3</c:v>
                  </c:pt>
                  <c:pt idx="1">
                    <c:v>1.0637140019078877E-2</c:v>
                  </c:pt>
                  <c:pt idx="2">
                    <c:v>0</c:v>
                  </c:pt>
                  <c:pt idx="3">
                    <c:v>6.6160218228860307E-3</c:v>
                  </c:pt>
                  <c:pt idx="4">
                    <c:v>1.4487260601949112E-2</c:v>
                  </c:pt>
                  <c:pt idx="5">
                    <c:v>1.8050150792325279E-2</c:v>
                  </c:pt>
                  <c:pt idx="6">
                    <c:v>8.8887719174019723E-3</c:v>
                  </c:pt>
                  <c:pt idx="7">
                    <c:v>5.3595495993106861E-3</c:v>
                  </c:pt>
                  <c:pt idx="8">
                    <c:v>3.1133237064657499E-3</c:v>
                  </c:pt>
                  <c:pt idx="9">
                    <c:v>2.2362514996279079E-3</c:v>
                  </c:pt>
                  <c:pt idx="10">
                    <c:v>5.6705471380716658E-4</c:v>
                  </c:pt>
                  <c:pt idx="11">
                    <c:v>0.10411267432574707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'SK-OV3'!$I$31:$I$42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'SK-OV3'!$C$31:$C$42</c:f>
              <c:numCache>
                <c:formatCode>General</c:formatCode>
                <c:ptCount val="12"/>
                <c:pt idx="0">
                  <c:v>8.7894938821518921E-3</c:v>
                </c:pt>
                <c:pt idx="1">
                  <c:v>0.18989443833898961</c:v>
                </c:pt>
                <c:pt idx="2">
                  <c:v>0</c:v>
                </c:pt>
                <c:pt idx="3">
                  <c:v>5.6461673030281656E-2</c:v>
                </c:pt>
                <c:pt idx="4">
                  <c:v>0.1683645363887985</c:v>
                </c:pt>
                <c:pt idx="5">
                  <c:v>0.3494536073173603</c:v>
                </c:pt>
                <c:pt idx="6">
                  <c:v>5.6651697266097908E-2</c:v>
                </c:pt>
                <c:pt idx="7">
                  <c:v>5.4483442121101748E-3</c:v>
                </c:pt>
                <c:pt idx="8">
                  <c:v>1.6438067180679524E-2</c:v>
                </c:pt>
                <c:pt idx="9">
                  <c:v>3.114872248722588E-3</c:v>
                </c:pt>
                <c:pt idx="10">
                  <c:v>2.8352735690358329E-4</c:v>
                </c:pt>
                <c:pt idx="11">
                  <c:v>0.13351553999473723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C-48C9-BAA1-D0F967D05C56}"/>
            </c:ext>
          </c:extLst>
        </c:ser>
        <c:ser>
          <c:idx val="1"/>
          <c:order val="1"/>
          <c:spPr>
            <a:solidFill>
              <a:srgbClr val="FF4D4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'SK-OV3'!$H$31:$H$42</c:f>
                <c:numCache>
                  <c:formatCode>General</c:formatCode>
                  <c:ptCount val="12"/>
                  <c:pt idx="0">
                    <c:v>5.4836673877228896E-3</c:v>
                  </c:pt>
                  <c:pt idx="1">
                    <c:v>2.5123723070549778E-2</c:v>
                  </c:pt>
                  <c:pt idx="2">
                    <c:v>0</c:v>
                  </c:pt>
                  <c:pt idx="3">
                    <c:v>1.3387907994518772E-2</c:v>
                  </c:pt>
                  <c:pt idx="4">
                    <c:v>3.1858827566017024E-2</c:v>
                  </c:pt>
                  <c:pt idx="5">
                    <c:v>4.6479800118884376E-2</c:v>
                  </c:pt>
                  <c:pt idx="6">
                    <c:v>7.0119767221138657E-3</c:v>
                  </c:pt>
                  <c:pt idx="7">
                    <c:v>6.3461079548082066E-3</c:v>
                  </c:pt>
                  <c:pt idx="8">
                    <c:v>8.8151787015329271E-3</c:v>
                  </c:pt>
                  <c:pt idx="9">
                    <c:v>2.2417799993535133E-3</c:v>
                  </c:pt>
                  <c:pt idx="10">
                    <c:v>7.5281183988241095E-4</c:v>
                  </c:pt>
                  <c:pt idx="11">
                    <c:v>0.14754507273330084</c:v>
                  </c:pt>
                </c:numCache>
              </c:numRef>
            </c:plus>
            <c:minus>
              <c:numRef>
                <c:f>'SK-OV3'!$H$31:$H$42</c:f>
                <c:numCache>
                  <c:formatCode>General</c:formatCode>
                  <c:ptCount val="12"/>
                  <c:pt idx="0">
                    <c:v>5.4836673877228896E-3</c:v>
                  </c:pt>
                  <c:pt idx="1">
                    <c:v>2.5123723070549778E-2</c:v>
                  </c:pt>
                  <c:pt idx="2">
                    <c:v>0</c:v>
                  </c:pt>
                  <c:pt idx="3">
                    <c:v>1.3387907994518772E-2</c:v>
                  </c:pt>
                  <c:pt idx="4">
                    <c:v>3.1858827566017024E-2</c:v>
                  </c:pt>
                  <c:pt idx="5">
                    <c:v>4.6479800118884376E-2</c:v>
                  </c:pt>
                  <c:pt idx="6">
                    <c:v>7.0119767221138657E-3</c:v>
                  </c:pt>
                  <c:pt idx="7">
                    <c:v>6.3461079548082066E-3</c:v>
                  </c:pt>
                  <c:pt idx="8">
                    <c:v>8.8151787015329271E-3</c:v>
                  </c:pt>
                  <c:pt idx="9">
                    <c:v>2.2417799993535133E-3</c:v>
                  </c:pt>
                  <c:pt idx="10">
                    <c:v>7.5281183988241095E-4</c:v>
                  </c:pt>
                  <c:pt idx="11">
                    <c:v>0.14754507273330084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'SK-OV3'!$I$31:$I$42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'SK-OV3'!$G$31:$G$42</c:f>
              <c:numCache>
                <c:formatCode>General</c:formatCode>
                <c:ptCount val="12"/>
                <c:pt idx="0">
                  <c:v>1.1516897291864895E-2</c:v>
                </c:pt>
                <c:pt idx="1">
                  <c:v>0.18548406007136028</c:v>
                </c:pt>
                <c:pt idx="2">
                  <c:v>0</c:v>
                </c:pt>
                <c:pt idx="3">
                  <c:v>6.4622437264551247E-2</c:v>
                </c:pt>
                <c:pt idx="4">
                  <c:v>0.23121772301963292</c:v>
                </c:pt>
                <c:pt idx="5">
                  <c:v>0.52786079242348249</c:v>
                </c:pt>
                <c:pt idx="6">
                  <c:v>0.12565309791137258</c:v>
                </c:pt>
                <c:pt idx="7">
                  <c:v>8.1171218674372537E-3</c:v>
                </c:pt>
                <c:pt idx="8">
                  <c:v>2.8260196744990529E-2</c:v>
                </c:pt>
                <c:pt idx="9">
                  <c:v>1.7228786379636643E-3</c:v>
                </c:pt>
                <c:pt idx="10">
                  <c:v>2.6402494322628899E-3</c:v>
                </c:pt>
                <c:pt idx="11">
                  <c:v>3.6319203583810666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C-48C9-BAA1-D0F967D05C5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'SK-OV3'!$I$31:$I$42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'SK-OV3'!$I$31:$I$42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DC-48C9-BAA1-D0F967D05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0954296"/>
        <c:axId val="970952856"/>
      </c:barChart>
      <c:catAx>
        <c:axId val="970954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zh-CN"/>
          </a:p>
        </c:txPr>
        <c:crossAx val="970952856"/>
        <c:crosses val="autoZero"/>
        <c:auto val="1"/>
        <c:lblAlgn val="ctr"/>
        <c:lblOffset val="100"/>
        <c:noMultiLvlLbl val="0"/>
      </c:catAx>
      <c:valAx>
        <c:axId val="970952856"/>
        <c:scaling>
          <c:orientation val="minMax"/>
          <c:max val="18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zh-CN"/>
          </a:p>
        </c:txPr>
        <c:crossAx val="970954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  <a:latin typeface="Palatino Linotype" panose="02040502050505030304" pitchFamily="18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882002376537816E-2"/>
          <c:y val="1.8700706393681838E-2"/>
          <c:w val="0.92279155398974111"/>
          <c:h val="0.797855430711409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80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T47D!$D$31:$D$42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6.133964330070827E-2</c:v>
                  </c:pt>
                  <c:pt idx="2">
                    <c:v>6.5914666910484527E-3</c:v>
                  </c:pt>
                  <c:pt idx="3">
                    <c:v>6.8048657165586723E-2</c:v>
                  </c:pt>
                  <c:pt idx="4">
                    <c:v>1.9523148222124315E-3</c:v>
                  </c:pt>
                  <c:pt idx="5">
                    <c:v>0</c:v>
                  </c:pt>
                  <c:pt idx="6">
                    <c:v>1.9787598841532732E-2</c:v>
                  </c:pt>
                  <c:pt idx="7">
                    <c:v>1.0820762793754776E-3</c:v>
                  </c:pt>
                  <c:pt idx="8">
                    <c:v>4.8382551884978359E-3</c:v>
                  </c:pt>
                  <c:pt idx="9">
                    <c:v>1.0574245275456915E-2</c:v>
                  </c:pt>
                  <c:pt idx="10">
                    <c:v>0</c:v>
                  </c:pt>
                  <c:pt idx="11">
                    <c:v>9.7440358861056134E-2</c:v>
                  </c:pt>
                </c:numCache>
              </c:numRef>
            </c:plus>
            <c:minus>
              <c:numRef>
                <c:f>T47D!$D$31:$D$42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6.133964330070827E-2</c:v>
                  </c:pt>
                  <c:pt idx="2">
                    <c:v>6.5914666910484527E-3</c:v>
                  </c:pt>
                  <c:pt idx="3">
                    <c:v>6.8048657165586723E-2</c:v>
                  </c:pt>
                  <c:pt idx="4">
                    <c:v>1.9523148222124315E-3</c:v>
                  </c:pt>
                  <c:pt idx="5">
                    <c:v>0</c:v>
                  </c:pt>
                  <c:pt idx="6">
                    <c:v>1.9787598841532732E-2</c:v>
                  </c:pt>
                  <c:pt idx="7">
                    <c:v>1.0820762793754776E-3</c:v>
                  </c:pt>
                  <c:pt idx="8">
                    <c:v>4.8382551884978359E-3</c:v>
                  </c:pt>
                  <c:pt idx="9">
                    <c:v>1.0574245275456915E-2</c:v>
                  </c:pt>
                  <c:pt idx="10">
                    <c:v>0</c:v>
                  </c:pt>
                  <c:pt idx="11">
                    <c:v>9.7440358861056134E-2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T47D!$I$31:$I$42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T47D!$C$31:$C$42</c:f>
              <c:numCache>
                <c:formatCode>General</c:formatCode>
                <c:ptCount val="12"/>
                <c:pt idx="0">
                  <c:v>0</c:v>
                </c:pt>
                <c:pt idx="1">
                  <c:v>0.33881150524470593</c:v>
                </c:pt>
                <c:pt idx="2">
                  <c:v>1.0389874942139686E-2</c:v>
                </c:pt>
                <c:pt idx="3">
                  <c:v>2.0759803237322485</c:v>
                </c:pt>
                <c:pt idx="4">
                  <c:v>4.8152072950120696E-3</c:v>
                </c:pt>
                <c:pt idx="5">
                  <c:v>0</c:v>
                </c:pt>
                <c:pt idx="6">
                  <c:v>0.34861128328397195</c:v>
                </c:pt>
                <c:pt idx="7">
                  <c:v>5.4103813968773879E-4</c:v>
                </c:pt>
                <c:pt idx="8">
                  <c:v>8.5786248535705371E-3</c:v>
                </c:pt>
                <c:pt idx="9">
                  <c:v>7.1097307974723481E-2</c:v>
                </c:pt>
                <c:pt idx="10">
                  <c:v>0</c:v>
                </c:pt>
                <c:pt idx="11">
                  <c:v>0.28066876035770699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DA-4B1D-BDAF-2F11ED7C9236}"/>
            </c:ext>
          </c:extLst>
        </c:ser>
        <c:ser>
          <c:idx val="1"/>
          <c:order val="1"/>
          <c:spPr>
            <a:solidFill>
              <a:srgbClr val="FF4D4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T47D!$H$31:$H$42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5.0152189682175781E-2</c:v>
                  </c:pt>
                  <c:pt idx="2">
                    <c:v>7.033294168121298E-3</c:v>
                  </c:pt>
                  <c:pt idx="3">
                    <c:v>0.17320959396712288</c:v>
                  </c:pt>
                  <c:pt idx="4">
                    <c:v>6.8362458104958617E-3</c:v>
                  </c:pt>
                  <c:pt idx="5">
                    <c:v>1.4172461141269174E-3</c:v>
                  </c:pt>
                  <c:pt idx="6">
                    <c:v>3.0232573042292762E-2</c:v>
                  </c:pt>
                  <c:pt idx="7">
                    <c:v>2.6234909359775212E-3</c:v>
                  </c:pt>
                  <c:pt idx="8">
                    <c:v>4.7766531205983001E-3</c:v>
                  </c:pt>
                  <c:pt idx="9">
                    <c:v>1.7574455389937477E-2</c:v>
                  </c:pt>
                  <c:pt idx="10">
                    <c:v>0</c:v>
                  </c:pt>
                  <c:pt idx="11">
                    <c:v>1.1177271821374084</c:v>
                  </c:pt>
                </c:numCache>
              </c:numRef>
            </c:plus>
            <c:minus>
              <c:numRef>
                <c:f>T47D!$H$31:$H$42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5.0152189682175781E-2</c:v>
                  </c:pt>
                  <c:pt idx="2">
                    <c:v>7.033294168121298E-3</c:v>
                  </c:pt>
                  <c:pt idx="3">
                    <c:v>0.17320959396712288</c:v>
                  </c:pt>
                  <c:pt idx="4">
                    <c:v>6.8362458104958617E-3</c:v>
                  </c:pt>
                  <c:pt idx="5">
                    <c:v>1.4172461141269174E-3</c:v>
                  </c:pt>
                  <c:pt idx="6">
                    <c:v>3.0232573042292762E-2</c:v>
                  </c:pt>
                  <c:pt idx="7">
                    <c:v>2.6234909359775212E-3</c:v>
                  </c:pt>
                  <c:pt idx="8">
                    <c:v>4.7766531205983001E-3</c:v>
                  </c:pt>
                  <c:pt idx="9">
                    <c:v>1.7574455389937477E-2</c:v>
                  </c:pt>
                  <c:pt idx="10">
                    <c:v>0</c:v>
                  </c:pt>
                  <c:pt idx="11">
                    <c:v>1.1177271821374084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T47D!$I$31:$I$42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T47D!$G$31:$G$42</c:f>
              <c:numCache>
                <c:formatCode>General</c:formatCode>
                <c:ptCount val="12"/>
                <c:pt idx="0">
                  <c:v>0</c:v>
                </c:pt>
                <c:pt idx="1">
                  <c:v>0.36097949765121995</c:v>
                </c:pt>
                <c:pt idx="2">
                  <c:v>1.4654297210348366E-2</c:v>
                </c:pt>
                <c:pt idx="3">
                  <c:v>1.8247044280362379</c:v>
                </c:pt>
                <c:pt idx="4">
                  <c:v>9.9769464083186866E-3</c:v>
                </c:pt>
                <c:pt idx="5">
                  <c:v>1.227309905636863E-3</c:v>
                </c:pt>
                <c:pt idx="6">
                  <c:v>0.64611997583574399</c:v>
                </c:pt>
                <c:pt idx="7">
                  <c:v>2.0447317509124999E-3</c:v>
                </c:pt>
                <c:pt idx="8">
                  <c:v>3.7289503616763919E-3</c:v>
                </c:pt>
                <c:pt idx="9">
                  <c:v>0.12528520881161587</c:v>
                </c:pt>
                <c:pt idx="10">
                  <c:v>0</c:v>
                </c:pt>
                <c:pt idx="11">
                  <c:v>15.416774417931636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DA-4B1D-BDAF-2F11ED7C923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T47D!$I$31:$I$42</c:f>
              <c:strCache>
                <c:ptCount val="12"/>
                <c:pt idx="0">
                  <c:v>APOBEC1</c:v>
                </c:pt>
                <c:pt idx="1">
                  <c:v>APOBEC2</c:v>
                </c:pt>
                <c:pt idx="2">
                  <c:v>APOBEC3A</c:v>
                </c:pt>
                <c:pt idx="3">
                  <c:v>APOBEC3B</c:v>
                </c:pt>
                <c:pt idx="4">
                  <c:v>APOBEC3C</c:v>
                </c:pt>
                <c:pt idx="5">
                  <c:v>APOBEC3D</c:v>
                </c:pt>
                <c:pt idx="6">
                  <c:v>APOBEC3F</c:v>
                </c:pt>
                <c:pt idx="7">
                  <c:v>APOBEC3G</c:v>
                </c:pt>
                <c:pt idx="8">
                  <c:v>APOBEC3H</c:v>
                </c:pt>
                <c:pt idx="9">
                  <c:v>APOBEC4</c:v>
                </c:pt>
                <c:pt idx="10">
                  <c:v>AICDA</c:v>
                </c:pt>
                <c:pt idx="11">
                  <c:v>A3B-GFP</c:v>
                </c:pt>
              </c:strCache>
            </c:strRef>
          </c:cat>
          <c:val>
            <c:numRef>
              <c:f>T47D!$I$31:$I$42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DA-4B1D-BDAF-2F11ED7C9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0954296"/>
        <c:axId val="970952856"/>
      </c:barChart>
      <c:catAx>
        <c:axId val="970954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zh-CN"/>
          </a:p>
        </c:txPr>
        <c:crossAx val="970952856"/>
        <c:crosses val="autoZero"/>
        <c:auto val="1"/>
        <c:lblAlgn val="ctr"/>
        <c:lblOffset val="100"/>
        <c:noMultiLvlLbl val="0"/>
      </c:catAx>
      <c:valAx>
        <c:axId val="970952856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zh-CN"/>
          </a:p>
        </c:txPr>
        <c:crossAx val="970954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Palatino Linotype" panose="02040502050505030304" pitchFamily="18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r">
              <a:defRPr sz="1200"/>
            </a:lvl1pPr>
          </a:lstStyle>
          <a:p>
            <a:fld id="{850FEE69-87B1-4E2D-89C2-1AEFBE6F0075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33488"/>
            <a:ext cx="2306637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6" tIns="45208" rIns="90416" bIns="452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2"/>
          </a:xfrm>
          <a:prstGeom prst="rect">
            <a:avLst/>
          </a:prstGeom>
        </p:spPr>
        <p:txBody>
          <a:bodyPr vert="horz" lIns="90416" tIns="45208" rIns="90416" bIns="452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80332"/>
            <a:ext cx="2921582" cy="495506"/>
          </a:xfrm>
          <a:prstGeom prst="rect">
            <a:avLst/>
          </a:prstGeom>
        </p:spPr>
        <p:txBody>
          <a:bodyPr vert="horz" lIns="90416" tIns="45208" rIns="90416" bIns="4520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80332"/>
            <a:ext cx="2921582" cy="495506"/>
          </a:xfrm>
          <a:prstGeom prst="rect">
            <a:avLst/>
          </a:prstGeom>
        </p:spPr>
        <p:txBody>
          <a:bodyPr vert="horz" lIns="90416" tIns="45208" rIns="90416" bIns="45208" rtlCol="0" anchor="b"/>
          <a:lstStyle>
            <a:lvl1pPr algn="r">
              <a:defRPr sz="1200"/>
            </a:lvl1pPr>
          </a:lstStyle>
          <a:p>
            <a:fld id="{BF6EBBCD-D748-4BEA-8D54-501416E83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7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39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2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32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3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60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99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3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2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943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56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9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865FF-E381-4333-9DFA-2F58ED4B62B7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D4118-C986-484A-B49A-50135C2FAA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49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C2D3802-166C-44DA-BEAB-FE855C522C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80077"/>
              </p:ext>
            </p:extLst>
          </p:nvPr>
        </p:nvGraphicFramePr>
        <p:xfrm>
          <a:off x="3702567" y="1252813"/>
          <a:ext cx="2710933" cy="1953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7FA671F-45BC-DE2F-8B7E-4D10E8E1D5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372220"/>
              </p:ext>
            </p:extLst>
          </p:nvPr>
        </p:nvGraphicFramePr>
        <p:xfrm>
          <a:off x="654567" y="1192488"/>
          <a:ext cx="2710933" cy="1953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CC2B85E-A16F-00C6-8CBA-DE66075C6385}"/>
              </a:ext>
            </a:extLst>
          </p:cNvPr>
          <p:cNvSpPr txBox="1"/>
          <p:nvPr/>
        </p:nvSpPr>
        <p:spPr>
          <a:xfrm rot="16200000">
            <a:off x="-52538" y="1729951"/>
            <a:ext cx="104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Expression level, relative to TBP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3F35F-27E8-79B8-C9E3-1EED80AEE6AD}"/>
              </a:ext>
            </a:extLst>
          </p:cNvPr>
          <p:cNvSpPr txBox="1"/>
          <p:nvPr/>
        </p:nvSpPr>
        <p:spPr>
          <a:xfrm rot="16200000">
            <a:off x="3094660" y="1729951"/>
            <a:ext cx="104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Expression level, relative to TBP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F0A99-9342-DBB7-71F6-9325FCE12129}"/>
              </a:ext>
            </a:extLst>
          </p:cNvPr>
          <p:cNvSpPr txBox="1"/>
          <p:nvPr/>
        </p:nvSpPr>
        <p:spPr>
          <a:xfrm>
            <a:off x="1437994" y="1068147"/>
            <a:ext cx="1413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T-47D</a:t>
            </a:r>
          </a:p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A3B-GFP inducible cells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4ED2E-39CF-E998-9CC8-D05FBEEBCCB6}"/>
              </a:ext>
            </a:extLst>
          </p:cNvPr>
          <p:cNvSpPr txBox="1"/>
          <p:nvPr/>
        </p:nvSpPr>
        <p:spPr>
          <a:xfrm>
            <a:off x="4447894" y="1068147"/>
            <a:ext cx="1413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SK-OV-3</a:t>
            </a:r>
          </a:p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A3B-GFP inducible cells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9B394E-C17A-C4D5-253B-02592B0B1E77}"/>
              </a:ext>
            </a:extLst>
          </p:cNvPr>
          <p:cNvSpPr/>
          <p:nvPr/>
        </p:nvSpPr>
        <p:spPr>
          <a:xfrm>
            <a:off x="2698750" y="3149288"/>
            <a:ext cx="336550" cy="120650"/>
          </a:xfrm>
          <a:prstGeom prst="rect">
            <a:avLst/>
          </a:prstGeom>
          <a:solidFill>
            <a:srgbClr val="0087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venir LT Std 45 Book" panose="020B05020202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BBE951-7221-7E68-D861-F9BC07244485}"/>
              </a:ext>
            </a:extLst>
          </p:cNvPr>
          <p:cNvSpPr/>
          <p:nvPr/>
        </p:nvSpPr>
        <p:spPr>
          <a:xfrm>
            <a:off x="2698750" y="3349469"/>
            <a:ext cx="336550" cy="120650"/>
          </a:xfrm>
          <a:prstGeom prst="rect">
            <a:avLst/>
          </a:prstGeom>
          <a:solidFill>
            <a:srgbClr val="FF4D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venir LT Std 45 Book" panose="020B05020202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4EDD81-404E-FC92-05F9-E5DF9B084697}"/>
              </a:ext>
            </a:extLst>
          </p:cNvPr>
          <p:cNvSpPr txBox="1"/>
          <p:nvPr/>
        </p:nvSpPr>
        <p:spPr>
          <a:xfrm>
            <a:off x="2567621" y="3100259"/>
            <a:ext cx="1413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DMSO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1168C5-35D5-A84C-5D0E-1B6A20E78BC8}"/>
              </a:ext>
            </a:extLst>
          </p:cNvPr>
          <p:cNvSpPr txBox="1"/>
          <p:nvPr/>
        </p:nvSpPr>
        <p:spPr>
          <a:xfrm>
            <a:off x="2867025" y="3294378"/>
            <a:ext cx="20805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100 ng/</a:t>
            </a:r>
            <a:r>
              <a:rPr lang="el-GR" sz="900" dirty="0">
                <a:latin typeface="Avenir LT Std 45 Book" panose="020B0502020203020204" pitchFamily="34" charset="0"/>
              </a:rPr>
              <a:t>μ</a:t>
            </a:r>
            <a:r>
              <a:rPr lang="en-US" sz="900" dirty="0">
                <a:latin typeface="Avenir LT Std 45 Book" panose="020B0502020203020204" pitchFamily="34" charset="0"/>
              </a:rPr>
              <a:t>l Doxycycline, 72 hours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AB95FF-FC19-5871-0B31-843A50607380}"/>
              </a:ext>
            </a:extLst>
          </p:cNvPr>
          <p:cNvSpPr txBox="1"/>
          <p:nvPr/>
        </p:nvSpPr>
        <p:spPr>
          <a:xfrm>
            <a:off x="2953199" y="0"/>
            <a:ext cx="1327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venir LT Std 45 Book" panose="020B0502020203020204" pitchFamily="34" charset="0"/>
              </a:rPr>
              <a:t>Figure S1</a:t>
            </a:r>
            <a:endParaRPr lang="en-GB" sz="2000" b="1" dirty="0">
              <a:latin typeface="Avenir LT Std 45 Book" panose="020B05020202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C81957-628D-A76B-8CA9-F0A7660B26EB}"/>
              </a:ext>
            </a:extLst>
          </p:cNvPr>
          <p:cNvSpPr txBox="1"/>
          <p:nvPr/>
        </p:nvSpPr>
        <p:spPr>
          <a:xfrm>
            <a:off x="467941" y="3921818"/>
            <a:ext cx="60298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Figure </a:t>
            </a:r>
            <a:r>
              <a:rPr lang="en-US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S1</a:t>
            </a:r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Gene expression profiles for cytidine deaminases in A3B-inducible T-47D and SK-OV-3 cells. RNA-</a:t>
            </a:r>
            <a:r>
              <a:rPr lang="en-GB" altLang="zh-CN" sz="1000" dirty="0" err="1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seq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000" dirty="0">
                <a:solidFill>
                  <a:srgbClr val="000000"/>
                </a:solidFill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data were normalised using transcript per million method and then adjusted by the expression of </a:t>
            </a:r>
            <a:r>
              <a:rPr lang="en-GB" altLang="zh-CN" sz="1000" i="1" dirty="0">
                <a:solidFill>
                  <a:srgbClr val="000000"/>
                </a:solidFill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TBP</a:t>
            </a:r>
            <a:r>
              <a:rPr lang="en-GB" altLang="zh-CN" sz="1000" dirty="0">
                <a:solidFill>
                  <a:srgbClr val="000000"/>
                </a:solidFill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gene. 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Data represent mean value of four replicates and error bars standard deviation.</a:t>
            </a:r>
            <a:endParaRPr lang="zh-CN" altLang="en-US" sz="1000" dirty="0"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06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05C35E-099F-6BF1-7DA4-ECB8357592F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9314" b="15683"/>
          <a:stretch/>
        </p:blipFill>
        <p:spPr>
          <a:xfrm>
            <a:off x="2194030" y="4240087"/>
            <a:ext cx="1396800" cy="1094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DB164D-28AC-8CE0-38A6-BB6EA0D17D4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9314" b="15683"/>
          <a:stretch/>
        </p:blipFill>
        <p:spPr>
          <a:xfrm>
            <a:off x="662201" y="4240087"/>
            <a:ext cx="1396800" cy="10944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EACCF340-EE4B-7FE0-9E84-5418CD4BEBB2}"/>
              </a:ext>
            </a:extLst>
          </p:cNvPr>
          <p:cNvSpPr txBox="1"/>
          <p:nvPr/>
        </p:nvSpPr>
        <p:spPr>
          <a:xfrm>
            <a:off x="2766611" y="52679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BD67F4A-8793-4A4F-EAA2-9D46170D8B18}"/>
              </a:ext>
            </a:extLst>
          </p:cNvPr>
          <p:cNvSpPr txBox="1"/>
          <p:nvPr/>
        </p:nvSpPr>
        <p:spPr>
          <a:xfrm>
            <a:off x="2293945" y="5267959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495F5AB-2FCA-C894-D92A-71440FC7C4DB}"/>
              </a:ext>
            </a:extLst>
          </p:cNvPr>
          <p:cNvSpPr txBox="1"/>
          <p:nvPr/>
        </p:nvSpPr>
        <p:spPr>
          <a:xfrm>
            <a:off x="3206336" y="52679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F7AD070-311F-FECE-4E7F-2544ED2FF131}"/>
              </a:ext>
            </a:extLst>
          </p:cNvPr>
          <p:cNvSpPr txBox="1"/>
          <p:nvPr/>
        </p:nvSpPr>
        <p:spPr>
          <a:xfrm>
            <a:off x="2026201" y="36511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732EC5B-DCE3-148F-DC25-A4EA0CEC230C}"/>
              </a:ext>
            </a:extLst>
          </p:cNvPr>
          <p:cNvSpPr txBox="1"/>
          <p:nvPr/>
        </p:nvSpPr>
        <p:spPr>
          <a:xfrm>
            <a:off x="2027763" y="325081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D8FC4E-B6F8-1346-7606-5A5BCF7A5EA3}"/>
              </a:ext>
            </a:extLst>
          </p:cNvPr>
          <p:cNvSpPr txBox="1"/>
          <p:nvPr/>
        </p:nvSpPr>
        <p:spPr>
          <a:xfrm>
            <a:off x="2026201" y="286335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2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529967-2D26-AEA5-C7F1-F126ED64A94E}"/>
              </a:ext>
            </a:extLst>
          </p:cNvPr>
          <p:cNvSpPr txBox="1"/>
          <p:nvPr/>
        </p:nvSpPr>
        <p:spPr>
          <a:xfrm>
            <a:off x="658812" y="4041091"/>
            <a:ext cx="13938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JACUSA RDD mode</a:t>
            </a:r>
          </a:p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A&gt;I DVRs</a:t>
            </a:r>
            <a:endParaRPr lang="en-GB" altLang="zh-CN" sz="900" dirty="0">
              <a:latin typeface="Avenir LT Std 45 Book" panose="020B0502020203020204" pitchFamily="34" charset="0"/>
            </a:endParaRPr>
          </a:p>
          <a:p>
            <a:pPr algn="ctr"/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C02D1D9-520F-218D-292E-1567A298928D}"/>
              </a:ext>
            </a:extLst>
          </p:cNvPr>
          <p:cNvSpPr txBox="1"/>
          <p:nvPr/>
        </p:nvSpPr>
        <p:spPr>
          <a:xfrm>
            <a:off x="590121" y="2414554"/>
            <a:ext cx="155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JACUSA RRD mode</a:t>
            </a:r>
          </a:p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A&gt;I DVRs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46F90AB-A7C4-39A0-5F2F-98A94AAAC1C2}"/>
              </a:ext>
            </a:extLst>
          </p:cNvPr>
          <p:cNvSpPr txBox="1"/>
          <p:nvPr/>
        </p:nvSpPr>
        <p:spPr>
          <a:xfrm>
            <a:off x="493891" y="366370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37EF4B2-B7C4-1569-5126-7DE9116D6048}"/>
              </a:ext>
            </a:extLst>
          </p:cNvPr>
          <p:cNvSpPr txBox="1"/>
          <p:nvPr/>
        </p:nvSpPr>
        <p:spPr>
          <a:xfrm>
            <a:off x="493891" y="315675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3CE78C9-598E-2B5E-8ED5-8553C2993896}"/>
              </a:ext>
            </a:extLst>
          </p:cNvPr>
          <p:cNvSpPr txBox="1"/>
          <p:nvPr/>
        </p:nvSpPr>
        <p:spPr>
          <a:xfrm>
            <a:off x="493891" y="26657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2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EB9B663-6072-A513-D711-AF0EC8436D16}"/>
              </a:ext>
            </a:extLst>
          </p:cNvPr>
          <p:cNvSpPr txBox="1"/>
          <p:nvPr/>
        </p:nvSpPr>
        <p:spPr>
          <a:xfrm>
            <a:off x="484380" y="516938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03DA1B3-E403-089C-DF25-D12BF3B1DE8F}"/>
              </a:ext>
            </a:extLst>
          </p:cNvPr>
          <p:cNvSpPr txBox="1"/>
          <p:nvPr/>
        </p:nvSpPr>
        <p:spPr>
          <a:xfrm>
            <a:off x="484380" y="467196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F6683FB-E2A2-06D5-7125-F0ED6C77ACB8}"/>
              </a:ext>
            </a:extLst>
          </p:cNvPr>
          <p:cNvSpPr txBox="1"/>
          <p:nvPr/>
        </p:nvSpPr>
        <p:spPr>
          <a:xfrm>
            <a:off x="484380" y="41749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2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23F7FF9-CF5E-C0C4-3B8D-DED7B7EC9405}"/>
              </a:ext>
            </a:extLst>
          </p:cNvPr>
          <p:cNvSpPr txBox="1"/>
          <p:nvPr/>
        </p:nvSpPr>
        <p:spPr>
          <a:xfrm>
            <a:off x="2027752" y="515572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4AA1B53-FB54-392F-8F7B-4420233642F0}"/>
              </a:ext>
            </a:extLst>
          </p:cNvPr>
          <p:cNvSpPr txBox="1"/>
          <p:nvPr/>
        </p:nvSpPr>
        <p:spPr>
          <a:xfrm>
            <a:off x="2029314" y="475539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0C6EB7E-972C-335B-E6D1-D0BBD0CC0BCB}"/>
              </a:ext>
            </a:extLst>
          </p:cNvPr>
          <p:cNvSpPr txBox="1"/>
          <p:nvPr/>
        </p:nvSpPr>
        <p:spPr>
          <a:xfrm>
            <a:off x="2027752" y="43679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2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E7A7C10-3FB7-9E86-EAC3-EB3DBB303E27}"/>
              </a:ext>
            </a:extLst>
          </p:cNvPr>
          <p:cNvSpPr txBox="1"/>
          <p:nvPr/>
        </p:nvSpPr>
        <p:spPr>
          <a:xfrm>
            <a:off x="2766611" y="37642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0AE44B7-6FFF-0E11-905E-7FF58C0D00E0}"/>
              </a:ext>
            </a:extLst>
          </p:cNvPr>
          <p:cNvSpPr txBox="1"/>
          <p:nvPr/>
        </p:nvSpPr>
        <p:spPr>
          <a:xfrm>
            <a:off x="2293945" y="3764279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929CE8-0E02-4026-CCFE-6F7C90DE36DF}"/>
              </a:ext>
            </a:extLst>
          </p:cNvPr>
          <p:cNvSpPr txBox="1"/>
          <p:nvPr/>
        </p:nvSpPr>
        <p:spPr>
          <a:xfrm>
            <a:off x="3206336" y="37642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7E02461-8871-1086-47B9-6846D1F80738}"/>
              </a:ext>
            </a:extLst>
          </p:cNvPr>
          <p:cNvSpPr txBox="1"/>
          <p:nvPr/>
        </p:nvSpPr>
        <p:spPr>
          <a:xfrm>
            <a:off x="1257843" y="52679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C222241-3CFA-E415-0A47-D5E97360A321}"/>
              </a:ext>
            </a:extLst>
          </p:cNvPr>
          <p:cNvSpPr txBox="1"/>
          <p:nvPr/>
        </p:nvSpPr>
        <p:spPr>
          <a:xfrm>
            <a:off x="767080" y="5267961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F56F1F-6041-1AFB-58E7-196FE7AFDEB2}"/>
              </a:ext>
            </a:extLst>
          </p:cNvPr>
          <p:cNvSpPr txBox="1"/>
          <p:nvPr/>
        </p:nvSpPr>
        <p:spPr>
          <a:xfrm>
            <a:off x="1697568" y="52679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D5D98FD-8D84-1AEA-8E7F-CF04ED754AD8}"/>
              </a:ext>
            </a:extLst>
          </p:cNvPr>
          <p:cNvSpPr txBox="1"/>
          <p:nvPr/>
        </p:nvSpPr>
        <p:spPr>
          <a:xfrm>
            <a:off x="1242603" y="376428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931D583-3F15-E068-1185-3C6DD4ED5EE5}"/>
              </a:ext>
            </a:extLst>
          </p:cNvPr>
          <p:cNvSpPr txBox="1"/>
          <p:nvPr/>
        </p:nvSpPr>
        <p:spPr>
          <a:xfrm>
            <a:off x="774700" y="3764281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72F0D03-9476-1E72-D8D0-3996DC8FACA3}"/>
              </a:ext>
            </a:extLst>
          </p:cNvPr>
          <p:cNvSpPr txBox="1"/>
          <p:nvPr/>
        </p:nvSpPr>
        <p:spPr>
          <a:xfrm>
            <a:off x="1682328" y="376428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7115E37-C483-AA20-67FC-E2A10EF4332C}"/>
              </a:ext>
            </a:extLst>
          </p:cNvPr>
          <p:cNvSpPr txBox="1"/>
          <p:nvPr/>
        </p:nvSpPr>
        <p:spPr>
          <a:xfrm>
            <a:off x="23985" y="2251674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Avenir LT Std 45 Book" panose="020B0502020203020204" pitchFamily="34" charset="0"/>
              </a:rPr>
              <a:t>(a)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159C061-D479-B5E3-E645-F85E56F3E93C}"/>
              </a:ext>
            </a:extLst>
          </p:cNvPr>
          <p:cNvSpPr txBox="1"/>
          <p:nvPr/>
        </p:nvSpPr>
        <p:spPr>
          <a:xfrm>
            <a:off x="2092560" y="4041091"/>
            <a:ext cx="139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JACUSA RDD mode</a:t>
            </a:r>
          </a:p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C&gt;U DVRs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0170C69-BBFD-86F8-2C5F-0964183C968E}"/>
              </a:ext>
            </a:extLst>
          </p:cNvPr>
          <p:cNvSpPr txBox="1"/>
          <p:nvPr/>
        </p:nvSpPr>
        <p:spPr>
          <a:xfrm>
            <a:off x="1985779" y="2414554"/>
            <a:ext cx="155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JACUSA RRD mode</a:t>
            </a:r>
          </a:p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C&gt;U DVRs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5F6557E-8C7A-92B0-8D80-E4108B2F583D}"/>
              </a:ext>
            </a:extLst>
          </p:cNvPr>
          <p:cNvSpPr txBox="1"/>
          <p:nvPr/>
        </p:nvSpPr>
        <p:spPr>
          <a:xfrm>
            <a:off x="3541612" y="926908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venir LT Std 45 Book" panose="020B0502020203020204" pitchFamily="34" charset="0"/>
              </a:rPr>
              <a:t>(b)</a:t>
            </a:r>
            <a:endParaRPr lang="en-GB" sz="2000" b="1" dirty="0">
              <a:latin typeface="Avenir LT Std 45 Book" panose="020B0502020203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D0A013E-DC14-0CE7-D791-078E4A44B1E3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9348" b="16306"/>
          <a:stretch/>
        </p:blipFill>
        <p:spPr>
          <a:xfrm>
            <a:off x="2174249" y="2741578"/>
            <a:ext cx="1396800" cy="10944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D456B73-031D-DAB8-257F-D0CCD749E91D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9348" b="16306"/>
          <a:stretch/>
        </p:blipFill>
        <p:spPr>
          <a:xfrm>
            <a:off x="646397" y="2741578"/>
            <a:ext cx="1396800" cy="10944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1A84297-B902-60B0-BF55-2844D316D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956" y="1289673"/>
            <a:ext cx="1936750" cy="19367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9C073D-179F-C17B-6B18-9618C805C2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733" y="4115986"/>
            <a:ext cx="1936750" cy="1936750"/>
          </a:xfrm>
          <a:prstGeom prst="rect">
            <a:avLst/>
          </a:prstGeom>
        </p:spPr>
      </p:pic>
      <p:sp>
        <p:nvSpPr>
          <p:cNvPr id="8" name="TextBox 81">
            <a:extLst>
              <a:ext uri="{FF2B5EF4-FFF2-40B4-BE49-F238E27FC236}">
                <a16:creationId xmlns:a16="http://schemas.microsoft.com/office/drawing/2014/main" id="{5C2A10EC-E106-A770-8012-A42265143812}"/>
              </a:ext>
            </a:extLst>
          </p:cNvPr>
          <p:cNvSpPr txBox="1"/>
          <p:nvPr/>
        </p:nvSpPr>
        <p:spPr>
          <a:xfrm>
            <a:off x="4261425" y="2686278"/>
            <a:ext cx="13938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2740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0" name="TextBox 81">
            <a:extLst>
              <a:ext uri="{FF2B5EF4-FFF2-40B4-BE49-F238E27FC236}">
                <a16:creationId xmlns:a16="http://schemas.microsoft.com/office/drawing/2014/main" id="{219BED14-6320-E2E7-DC28-2AECBB24162B}"/>
              </a:ext>
            </a:extLst>
          </p:cNvPr>
          <p:cNvSpPr txBox="1"/>
          <p:nvPr/>
        </p:nvSpPr>
        <p:spPr>
          <a:xfrm>
            <a:off x="4261425" y="2086367"/>
            <a:ext cx="13938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566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87527B1D-C6B8-7A6C-1FC1-7D0EEF91843A}"/>
              </a:ext>
            </a:extLst>
          </p:cNvPr>
          <p:cNvSpPr txBox="1"/>
          <p:nvPr/>
        </p:nvSpPr>
        <p:spPr>
          <a:xfrm>
            <a:off x="5157741" y="1626539"/>
            <a:ext cx="497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571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2" name="TextBox 81">
            <a:extLst>
              <a:ext uri="{FF2B5EF4-FFF2-40B4-BE49-F238E27FC236}">
                <a16:creationId xmlns:a16="http://schemas.microsoft.com/office/drawing/2014/main" id="{E8E61713-310A-5076-79CE-4EF59FAF3801}"/>
              </a:ext>
            </a:extLst>
          </p:cNvPr>
          <p:cNvSpPr txBox="1"/>
          <p:nvPr/>
        </p:nvSpPr>
        <p:spPr>
          <a:xfrm>
            <a:off x="3873300" y="2269588"/>
            <a:ext cx="13938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93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3" name="TextBox 81">
            <a:extLst>
              <a:ext uri="{FF2B5EF4-FFF2-40B4-BE49-F238E27FC236}">
                <a16:creationId xmlns:a16="http://schemas.microsoft.com/office/drawing/2014/main" id="{C4F8E72F-3BD7-C48D-425B-66B294FB48FF}"/>
              </a:ext>
            </a:extLst>
          </p:cNvPr>
          <p:cNvSpPr txBox="1"/>
          <p:nvPr/>
        </p:nvSpPr>
        <p:spPr>
          <a:xfrm>
            <a:off x="4604108" y="2276581"/>
            <a:ext cx="13938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14354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4" name="TextBox 81">
            <a:extLst>
              <a:ext uri="{FF2B5EF4-FFF2-40B4-BE49-F238E27FC236}">
                <a16:creationId xmlns:a16="http://schemas.microsoft.com/office/drawing/2014/main" id="{675038FF-6AB2-E789-B3A7-5FE87A2476AA}"/>
              </a:ext>
            </a:extLst>
          </p:cNvPr>
          <p:cNvSpPr txBox="1"/>
          <p:nvPr/>
        </p:nvSpPr>
        <p:spPr>
          <a:xfrm>
            <a:off x="4673252" y="1626539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66990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5" name="TextBox 81">
            <a:extLst>
              <a:ext uri="{FF2B5EF4-FFF2-40B4-BE49-F238E27FC236}">
                <a16:creationId xmlns:a16="http://schemas.microsoft.com/office/drawing/2014/main" id="{B0703D28-B38E-CC61-5D60-FF79EF3AB62D}"/>
              </a:ext>
            </a:extLst>
          </p:cNvPr>
          <p:cNvSpPr txBox="1"/>
          <p:nvPr/>
        </p:nvSpPr>
        <p:spPr>
          <a:xfrm>
            <a:off x="4190211" y="1626539"/>
            <a:ext cx="50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2534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6" name="TextBox 81">
            <a:extLst>
              <a:ext uri="{FF2B5EF4-FFF2-40B4-BE49-F238E27FC236}">
                <a16:creationId xmlns:a16="http://schemas.microsoft.com/office/drawing/2014/main" id="{DFEA5C3C-FF9A-C481-BDBF-EE2D816BECE1}"/>
              </a:ext>
            </a:extLst>
          </p:cNvPr>
          <p:cNvSpPr txBox="1"/>
          <p:nvPr/>
        </p:nvSpPr>
        <p:spPr>
          <a:xfrm>
            <a:off x="3590831" y="1373458"/>
            <a:ext cx="80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CADRES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17" name="TextBox 81">
            <a:extLst>
              <a:ext uri="{FF2B5EF4-FFF2-40B4-BE49-F238E27FC236}">
                <a16:creationId xmlns:a16="http://schemas.microsoft.com/office/drawing/2014/main" id="{5FDCF6C3-4E2F-E11A-EBC6-16619388A2B0}"/>
              </a:ext>
            </a:extLst>
          </p:cNvPr>
          <p:cNvSpPr txBox="1"/>
          <p:nvPr/>
        </p:nvSpPr>
        <p:spPr>
          <a:xfrm>
            <a:off x="5687342" y="1372623"/>
            <a:ext cx="85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JACUSA2</a:t>
            </a:r>
          </a:p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RDD mode</a:t>
            </a: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id="{520F14D3-00B0-D6B2-1F47-D7C19D62F92B}"/>
              </a:ext>
            </a:extLst>
          </p:cNvPr>
          <p:cNvSpPr txBox="1"/>
          <p:nvPr/>
        </p:nvSpPr>
        <p:spPr>
          <a:xfrm>
            <a:off x="4553086" y="3107844"/>
            <a:ext cx="869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JACUSA2</a:t>
            </a:r>
          </a:p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RRD mode</a:t>
            </a:r>
          </a:p>
        </p:txBody>
      </p:sp>
      <p:sp>
        <p:nvSpPr>
          <p:cNvPr id="25" name="TextBox 81">
            <a:extLst>
              <a:ext uri="{FF2B5EF4-FFF2-40B4-BE49-F238E27FC236}">
                <a16:creationId xmlns:a16="http://schemas.microsoft.com/office/drawing/2014/main" id="{313932DA-246D-A0CC-EBBA-3198468C34B0}"/>
              </a:ext>
            </a:extLst>
          </p:cNvPr>
          <p:cNvSpPr txBox="1"/>
          <p:nvPr/>
        </p:nvSpPr>
        <p:spPr>
          <a:xfrm>
            <a:off x="4721815" y="4454518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231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26" name="TextBox 81">
            <a:extLst>
              <a:ext uri="{FF2B5EF4-FFF2-40B4-BE49-F238E27FC236}">
                <a16:creationId xmlns:a16="http://schemas.microsoft.com/office/drawing/2014/main" id="{5060DAA3-6D08-3DEA-1E7C-06C218797F09}"/>
              </a:ext>
            </a:extLst>
          </p:cNvPr>
          <p:cNvSpPr txBox="1"/>
          <p:nvPr/>
        </p:nvSpPr>
        <p:spPr>
          <a:xfrm>
            <a:off x="5292754" y="4557918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2120</a:t>
            </a:r>
            <a:endParaRPr lang="en-GB" altLang="zh-CN" sz="900" dirty="0">
              <a:latin typeface="Avenir LT Std 45 Book" panose="020B0502020203020204" pitchFamily="34" charset="0"/>
            </a:endParaRPr>
          </a:p>
        </p:txBody>
      </p:sp>
      <p:sp>
        <p:nvSpPr>
          <p:cNvPr id="27" name="TextBox 81">
            <a:extLst>
              <a:ext uri="{FF2B5EF4-FFF2-40B4-BE49-F238E27FC236}">
                <a16:creationId xmlns:a16="http://schemas.microsoft.com/office/drawing/2014/main" id="{1E717FEB-F87E-849F-2014-960F16CCED5A}"/>
              </a:ext>
            </a:extLst>
          </p:cNvPr>
          <p:cNvSpPr txBox="1"/>
          <p:nvPr/>
        </p:nvSpPr>
        <p:spPr>
          <a:xfrm>
            <a:off x="4137461" y="4557918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900" dirty="0">
                <a:latin typeface="Avenir LT Std 45 Book" panose="020B0502020203020204" pitchFamily="34" charset="0"/>
              </a:rPr>
              <a:t>189</a:t>
            </a:r>
          </a:p>
        </p:txBody>
      </p:sp>
      <p:sp>
        <p:nvSpPr>
          <p:cNvPr id="28" name="TextBox 81">
            <a:extLst>
              <a:ext uri="{FF2B5EF4-FFF2-40B4-BE49-F238E27FC236}">
                <a16:creationId xmlns:a16="http://schemas.microsoft.com/office/drawing/2014/main" id="{F312C7C6-E51C-BCA1-FA01-E4E366473233}"/>
              </a:ext>
            </a:extLst>
          </p:cNvPr>
          <p:cNvSpPr txBox="1"/>
          <p:nvPr/>
        </p:nvSpPr>
        <p:spPr>
          <a:xfrm>
            <a:off x="4707029" y="4914658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365</a:t>
            </a:r>
            <a:endParaRPr lang="en-GB" altLang="zh-CN" sz="900" dirty="0">
              <a:latin typeface="Avenir LT Std 45 Book" panose="020B0502020203020204" pitchFamily="34" charset="0"/>
            </a:endParaRPr>
          </a:p>
        </p:txBody>
      </p:sp>
      <p:sp>
        <p:nvSpPr>
          <p:cNvPr id="29" name="TextBox 81">
            <a:extLst>
              <a:ext uri="{FF2B5EF4-FFF2-40B4-BE49-F238E27FC236}">
                <a16:creationId xmlns:a16="http://schemas.microsoft.com/office/drawing/2014/main" id="{8176918E-5081-380F-DA88-AFBA7944BE11}"/>
              </a:ext>
            </a:extLst>
          </p:cNvPr>
          <p:cNvSpPr txBox="1"/>
          <p:nvPr/>
        </p:nvSpPr>
        <p:spPr>
          <a:xfrm>
            <a:off x="4366416" y="5100516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31</a:t>
            </a:r>
            <a:endParaRPr lang="en-GB" altLang="zh-CN" sz="900" dirty="0">
              <a:latin typeface="Avenir LT Std 45 Book" panose="020B0502020203020204" pitchFamily="34" charset="0"/>
            </a:endParaRPr>
          </a:p>
        </p:txBody>
      </p:sp>
      <p:sp>
        <p:nvSpPr>
          <p:cNvPr id="30" name="TextBox 81">
            <a:extLst>
              <a:ext uri="{FF2B5EF4-FFF2-40B4-BE49-F238E27FC236}">
                <a16:creationId xmlns:a16="http://schemas.microsoft.com/office/drawing/2014/main" id="{43FEE6F2-2203-B4F6-F949-62F2D01C4E43}"/>
              </a:ext>
            </a:extLst>
          </p:cNvPr>
          <p:cNvSpPr txBox="1"/>
          <p:nvPr/>
        </p:nvSpPr>
        <p:spPr>
          <a:xfrm>
            <a:off x="5062287" y="5100516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900" dirty="0">
                <a:latin typeface="Avenir LT Std 45 Book" panose="020B0502020203020204" pitchFamily="34" charset="0"/>
              </a:rPr>
              <a:t>683</a:t>
            </a:r>
          </a:p>
        </p:txBody>
      </p:sp>
      <p:sp>
        <p:nvSpPr>
          <p:cNvPr id="31" name="TextBox 81">
            <a:extLst>
              <a:ext uri="{FF2B5EF4-FFF2-40B4-BE49-F238E27FC236}">
                <a16:creationId xmlns:a16="http://schemas.microsoft.com/office/drawing/2014/main" id="{09840414-11B7-553C-D450-2A09C667944D}"/>
              </a:ext>
            </a:extLst>
          </p:cNvPr>
          <p:cNvSpPr txBox="1"/>
          <p:nvPr/>
        </p:nvSpPr>
        <p:spPr>
          <a:xfrm>
            <a:off x="4707029" y="5532176"/>
            <a:ext cx="542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latin typeface="Avenir LT Std 45 Book" panose="020B0502020203020204" pitchFamily="34" charset="0"/>
              </a:rPr>
              <a:t>343</a:t>
            </a:r>
            <a:endParaRPr lang="en-GB" altLang="zh-CN" sz="900" dirty="0">
              <a:latin typeface="Avenir LT Std 45 Book" panose="020B05020202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0770D7-FCED-DEEB-4F56-72507A5BFEB6}"/>
              </a:ext>
            </a:extLst>
          </p:cNvPr>
          <p:cNvSpPr txBox="1"/>
          <p:nvPr/>
        </p:nvSpPr>
        <p:spPr>
          <a:xfrm>
            <a:off x="2841804" y="140393"/>
            <a:ext cx="1327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venir LT Std 45 Book" panose="020B0502020203020204" pitchFamily="34" charset="0"/>
              </a:rPr>
              <a:t>Figure S2</a:t>
            </a:r>
            <a:endParaRPr lang="en-GB" sz="2000" b="1" dirty="0">
              <a:latin typeface="Avenir LT Std 45 Book" panose="020B0502020203020204" pitchFamily="34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8538E7C5-19BB-6170-B837-F1308BE74735}"/>
              </a:ext>
            </a:extLst>
          </p:cNvPr>
          <p:cNvSpPr txBox="1"/>
          <p:nvPr/>
        </p:nvSpPr>
        <p:spPr>
          <a:xfrm>
            <a:off x="590121" y="6810758"/>
            <a:ext cx="60298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Figure </a:t>
            </a:r>
            <a:r>
              <a:rPr lang="en-US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S2</a:t>
            </a:r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DVR detection in A3B-inducible T-47D cells with JACUSA2 RDD or RRD mode. </a:t>
            </a:r>
            <a:r>
              <a:rPr lang="en-US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(a)</a:t>
            </a:r>
            <a:r>
              <a:rPr lang="en-US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Sequence motif of nucleotides flanking DVRs. </a:t>
            </a:r>
            <a:r>
              <a:rPr lang="en-US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(b) </a:t>
            </a:r>
            <a:r>
              <a:rPr lang="en-US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Venn diagram showing the overlap between DVRs called by CADRES and JACUSA2.</a:t>
            </a:r>
            <a:endParaRPr lang="zh-CN" altLang="en-US" sz="1000" dirty="0">
              <a:latin typeface="Avenir LT Std 45 Book" panose="020B0502020203020204" pitchFamily="34" charset="0"/>
            </a:endParaRPr>
          </a:p>
        </p:txBody>
      </p:sp>
      <p:sp>
        <p:nvSpPr>
          <p:cNvPr id="21" name="TextBox 81">
            <a:extLst>
              <a:ext uri="{FF2B5EF4-FFF2-40B4-BE49-F238E27FC236}">
                <a16:creationId xmlns:a16="http://schemas.microsoft.com/office/drawing/2014/main" id="{DEF4021C-E12D-8ABF-3C91-3A8EAA881999}"/>
              </a:ext>
            </a:extLst>
          </p:cNvPr>
          <p:cNvSpPr txBox="1"/>
          <p:nvPr/>
        </p:nvSpPr>
        <p:spPr>
          <a:xfrm>
            <a:off x="3638700" y="4172773"/>
            <a:ext cx="80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CADRES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32" name="TextBox 81">
            <a:extLst>
              <a:ext uri="{FF2B5EF4-FFF2-40B4-BE49-F238E27FC236}">
                <a16:creationId xmlns:a16="http://schemas.microsoft.com/office/drawing/2014/main" id="{B01AC807-B04E-8712-1FE8-E99708C28AAB}"/>
              </a:ext>
            </a:extLst>
          </p:cNvPr>
          <p:cNvSpPr txBox="1"/>
          <p:nvPr/>
        </p:nvSpPr>
        <p:spPr>
          <a:xfrm>
            <a:off x="5653979" y="4180880"/>
            <a:ext cx="85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JACUSA2</a:t>
            </a:r>
          </a:p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RDD mode</a:t>
            </a:r>
          </a:p>
        </p:txBody>
      </p:sp>
      <p:sp>
        <p:nvSpPr>
          <p:cNvPr id="33" name="TextBox 81">
            <a:extLst>
              <a:ext uri="{FF2B5EF4-FFF2-40B4-BE49-F238E27FC236}">
                <a16:creationId xmlns:a16="http://schemas.microsoft.com/office/drawing/2014/main" id="{FB6B3FF9-AD78-5127-BAB1-A018D2843D63}"/>
              </a:ext>
            </a:extLst>
          </p:cNvPr>
          <p:cNvSpPr txBox="1"/>
          <p:nvPr/>
        </p:nvSpPr>
        <p:spPr>
          <a:xfrm>
            <a:off x="4553086" y="5915490"/>
            <a:ext cx="869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JACUSA2</a:t>
            </a:r>
          </a:p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RRD mode</a:t>
            </a:r>
          </a:p>
        </p:txBody>
      </p:sp>
      <p:sp>
        <p:nvSpPr>
          <p:cNvPr id="34" name="TextBox 298">
            <a:extLst>
              <a:ext uri="{FF2B5EF4-FFF2-40B4-BE49-F238E27FC236}">
                <a16:creationId xmlns:a16="http://schemas.microsoft.com/office/drawing/2014/main" id="{5904A89E-44E2-190F-4E9C-374C68154C3B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-500597" y="3959036"/>
            <a:ext cx="17610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venir LT Std 45 Book" panose="020B0502020203020204" pitchFamily="34" charset="0"/>
              </a:rPr>
              <a:t>nucleotide frequency (bits)</a:t>
            </a:r>
            <a:endParaRPr lang="en-GB" sz="900" dirty="0">
              <a:latin typeface="Avenir LT Std 45 Book" panose="020B0502020203020204" pitchFamily="34" charset="0"/>
            </a:endParaRPr>
          </a:p>
        </p:txBody>
      </p:sp>
      <p:sp>
        <p:nvSpPr>
          <p:cNvPr id="35" name="TextBox 81">
            <a:extLst>
              <a:ext uri="{FF2B5EF4-FFF2-40B4-BE49-F238E27FC236}">
                <a16:creationId xmlns:a16="http://schemas.microsoft.com/office/drawing/2014/main" id="{629D3D45-51CE-8B68-F08C-B9337BE90EFC}"/>
              </a:ext>
            </a:extLst>
          </p:cNvPr>
          <p:cNvSpPr txBox="1"/>
          <p:nvPr/>
        </p:nvSpPr>
        <p:spPr>
          <a:xfrm>
            <a:off x="4570206" y="1038920"/>
            <a:ext cx="869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A&gt;G(I) DVRs</a:t>
            </a:r>
          </a:p>
        </p:txBody>
      </p:sp>
      <p:sp>
        <p:nvSpPr>
          <p:cNvPr id="36" name="TextBox 81">
            <a:extLst>
              <a:ext uri="{FF2B5EF4-FFF2-40B4-BE49-F238E27FC236}">
                <a16:creationId xmlns:a16="http://schemas.microsoft.com/office/drawing/2014/main" id="{D34938C9-DDDD-9C42-3428-6C8BE41F48F9}"/>
              </a:ext>
            </a:extLst>
          </p:cNvPr>
          <p:cNvSpPr txBox="1"/>
          <p:nvPr/>
        </p:nvSpPr>
        <p:spPr>
          <a:xfrm>
            <a:off x="4553086" y="3980121"/>
            <a:ext cx="869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Avenir LT Std 45 Book" panose="020B0502020203020204" pitchFamily="34" charset="0"/>
              </a:rPr>
              <a:t>C&gt;U DVRs</a:t>
            </a: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2EDB6ED5-4E4E-B1B8-9E2D-82196B99F1D6}"/>
              </a:ext>
            </a:extLst>
          </p:cNvPr>
          <p:cNvSpPr txBox="1"/>
          <p:nvPr/>
        </p:nvSpPr>
        <p:spPr>
          <a:xfrm>
            <a:off x="553740" y="5457816"/>
            <a:ext cx="2997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position relative to </a:t>
            </a:r>
            <a:r>
              <a:rPr lang="en-US" altLang="zh-CN" sz="1200" dirty="0">
                <a:latin typeface="Avenir LT Std 45 Book" panose="020B0502020203020204" pitchFamily="34" charset="0"/>
              </a:rPr>
              <a:t>DVRs </a:t>
            </a:r>
            <a:r>
              <a:rPr lang="en-US" sz="1200" dirty="0">
                <a:latin typeface="Avenir LT Std 45 Book" panose="020B0502020203020204" pitchFamily="34" charset="0"/>
              </a:rPr>
              <a:t>(bp)  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2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图片 94">
            <a:extLst>
              <a:ext uri="{FF2B5EF4-FFF2-40B4-BE49-F238E27FC236}">
                <a16:creationId xmlns:a16="http://schemas.microsoft.com/office/drawing/2014/main" id="{C36A8B23-B791-4AB0-56F5-19CF818E2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28" b="7841"/>
          <a:stretch/>
        </p:blipFill>
        <p:spPr>
          <a:xfrm>
            <a:off x="3673092" y="4609298"/>
            <a:ext cx="2089701" cy="2660843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ACB1D911-EEFB-2C6A-E9A8-B4CA5A9269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28" b="7841"/>
          <a:stretch/>
        </p:blipFill>
        <p:spPr>
          <a:xfrm>
            <a:off x="1065538" y="4609297"/>
            <a:ext cx="2089701" cy="2660843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A2B673C9-60E1-F698-9675-2258AA6705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28" b="7841"/>
          <a:stretch/>
        </p:blipFill>
        <p:spPr>
          <a:xfrm>
            <a:off x="3624951" y="951551"/>
            <a:ext cx="2089701" cy="2660843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505CFA5B-EE66-9BA0-B69A-BFD9398F4D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28" b="7841"/>
          <a:stretch/>
        </p:blipFill>
        <p:spPr>
          <a:xfrm>
            <a:off x="1017398" y="932861"/>
            <a:ext cx="2089701" cy="2660843"/>
          </a:xfrm>
          <a:prstGeom prst="rect">
            <a:avLst/>
          </a:prstGeom>
        </p:spPr>
      </p:pic>
      <p:sp>
        <p:nvSpPr>
          <p:cNvPr id="30" name="TextBox 26">
            <a:extLst>
              <a:ext uri="{FF2B5EF4-FFF2-40B4-BE49-F238E27FC236}">
                <a16:creationId xmlns:a16="http://schemas.microsoft.com/office/drawing/2014/main" id="{79BF7FFD-3F0F-E48C-E23E-43194C10971B}"/>
              </a:ext>
            </a:extLst>
          </p:cNvPr>
          <p:cNvSpPr txBox="1"/>
          <p:nvPr/>
        </p:nvSpPr>
        <p:spPr>
          <a:xfrm>
            <a:off x="3448506" y="6993141"/>
            <a:ext cx="221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28D4E292-0603-CA4F-E893-C65C4B03854F}"/>
              </a:ext>
            </a:extLst>
          </p:cNvPr>
          <p:cNvSpPr txBox="1"/>
          <p:nvPr/>
        </p:nvSpPr>
        <p:spPr>
          <a:xfrm>
            <a:off x="4596285" y="7228964"/>
            <a:ext cx="248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35" name="TextBox 33">
            <a:extLst>
              <a:ext uri="{FF2B5EF4-FFF2-40B4-BE49-F238E27FC236}">
                <a16:creationId xmlns:a16="http://schemas.microsoft.com/office/drawing/2014/main" id="{A4247E0F-5B68-CF52-DF30-424CB6B7423C}"/>
              </a:ext>
            </a:extLst>
          </p:cNvPr>
          <p:cNvSpPr txBox="1"/>
          <p:nvPr/>
        </p:nvSpPr>
        <p:spPr>
          <a:xfrm>
            <a:off x="3427584" y="619592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9FDA7870-5D93-3524-CB8B-79457BE31D3D}"/>
              </a:ext>
            </a:extLst>
          </p:cNvPr>
          <p:cNvSpPr txBox="1"/>
          <p:nvPr/>
        </p:nvSpPr>
        <p:spPr>
          <a:xfrm>
            <a:off x="4983840" y="722896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37" name="TextBox 33">
            <a:extLst>
              <a:ext uri="{FF2B5EF4-FFF2-40B4-BE49-F238E27FC236}">
                <a16:creationId xmlns:a16="http://schemas.microsoft.com/office/drawing/2014/main" id="{C89E85D9-9C62-98FF-15CA-6702D15C5CF5}"/>
              </a:ext>
            </a:extLst>
          </p:cNvPr>
          <p:cNvSpPr txBox="1"/>
          <p:nvPr/>
        </p:nvSpPr>
        <p:spPr>
          <a:xfrm>
            <a:off x="3388311" y="539870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C4D0D2BC-04A4-738C-9087-E9EF8F6A097A}"/>
              </a:ext>
            </a:extLst>
          </p:cNvPr>
          <p:cNvSpPr txBox="1"/>
          <p:nvPr/>
        </p:nvSpPr>
        <p:spPr>
          <a:xfrm>
            <a:off x="3388311" y="464335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44" name="TextBox 34">
            <a:extLst>
              <a:ext uri="{FF2B5EF4-FFF2-40B4-BE49-F238E27FC236}">
                <a16:creationId xmlns:a16="http://schemas.microsoft.com/office/drawing/2014/main" id="{7B157181-E79E-2E7A-F075-15AD39E88FB3}"/>
              </a:ext>
            </a:extLst>
          </p:cNvPr>
          <p:cNvSpPr txBox="1"/>
          <p:nvPr/>
        </p:nvSpPr>
        <p:spPr>
          <a:xfrm>
            <a:off x="5445789" y="722896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45" name="TextBox 34">
            <a:extLst>
              <a:ext uri="{FF2B5EF4-FFF2-40B4-BE49-F238E27FC236}">
                <a16:creationId xmlns:a16="http://schemas.microsoft.com/office/drawing/2014/main" id="{56795C10-4EBA-AB22-D871-F212163C93CE}"/>
              </a:ext>
            </a:extLst>
          </p:cNvPr>
          <p:cNvSpPr txBox="1"/>
          <p:nvPr/>
        </p:nvSpPr>
        <p:spPr>
          <a:xfrm>
            <a:off x="3579411" y="7228964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55" name="TextBox 34">
            <a:extLst>
              <a:ext uri="{FF2B5EF4-FFF2-40B4-BE49-F238E27FC236}">
                <a16:creationId xmlns:a16="http://schemas.microsoft.com/office/drawing/2014/main" id="{F3E4C785-05CB-782A-A5A0-F4C6B29C0467}"/>
              </a:ext>
            </a:extLst>
          </p:cNvPr>
          <p:cNvSpPr txBox="1"/>
          <p:nvPr/>
        </p:nvSpPr>
        <p:spPr>
          <a:xfrm>
            <a:off x="4064033" y="7228964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56" name="TextBox 9">
            <a:extLst>
              <a:ext uri="{FF2B5EF4-FFF2-40B4-BE49-F238E27FC236}">
                <a16:creationId xmlns:a16="http://schemas.microsoft.com/office/drawing/2014/main" id="{76FD6E6D-7D72-E567-F734-E9323C416ED2}"/>
              </a:ext>
            </a:extLst>
          </p:cNvPr>
          <p:cNvSpPr txBox="1"/>
          <p:nvPr/>
        </p:nvSpPr>
        <p:spPr>
          <a:xfrm>
            <a:off x="1083581" y="612591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CADRES C-&gt;U DVRS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58" name="TextBox 9">
            <a:extLst>
              <a:ext uri="{FF2B5EF4-FFF2-40B4-BE49-F238E27FC236}">
                <a16:creationId xmlns:a16="http://schemas.microsoft.com/office/drawing/2014/main" id="{BB07AD0B-AAD0-00E7-5871-0A483D10F9E3}"/>
              </a:ext>
            </a:extLst>
          </p:cNvPr>
          <p:cNvSpPr txBox="1"/>
          <p:nvPr/>
        </p:nvSpPr>
        <p:spPr>
          <a:xfrm>
            <a:off x="1248011" y="4286208"/>
            <a:ext cx="1733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venir LT Std 45 Book" panose="020B0502020203020204" pitchFamily="34" charset="0"/>
              </a:rPr>
              <a:t>rMATs</a:t>
            </a:r>
            <a:r>
              <a:rPr lang="en-US" sz="1200" dirty="0">
                <a:latin typeface="Avenir LT Std 45 Book" panose="020B0502020203020204" pitchFamily="34" charset="0"/>
              </a:rPr>
              <a:t> C-&gt;U DVRs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59" name="TextBox 9">
            <a:extLst>
              <a:ext uri="{FF2B5EF4-FFF2-40B4-BE49-F238E27FC236}">
                <a16:creationId xmlns:a16="http://schemas.microsoft.com/office/drawing/2014/main" id="{88B884A7-0D02-C413-C54B-229A30D5171E}"/>
              </a:ext>
            </a:extLst>
          </p:cNvPr>
          <p:cNvSpPr txBox="1"/>
          <p:nvPr/>
        </p:nvSpPr>
        <p:spPr>
          <a:xfrm>
            <a:off x="3547989" y="4313322"/>
            <a:ext cx="2339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venir LT Std 45 Book" panose="020B0502020203020204" pitchFamily="34" charset="0"/>
              </a:rPr>
              <a:t>rMATs</a:t>
            </a:r>
            <a:r>
              <a:rPr lang="en-US" sz="1200" dirty="0">
                <a:latin typeface="Avenir LT Std 45 Book" panose="020B0502020203020204" pitchFamily="34" charset="0"/>
              </a:rPr>
              <a:t>-DVR A-&gt;G(I) DVRs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60" name="TextBox 309">
            <a:extLst>
              <a:ext uri="{FF2B5EF4-FFF2-40B4-BE49-F238E27FC236}">
                <a16:creationId xmlns:a16="http://schemas.microsoft.com/office/drawing/2014/main" id="{F5CA598E-CCF5-37EB-5CB3-C15FF95D33DA}"/>
              </a:ext>
            </a:extLst>
          </p:cNvPr>
          <p:cNvSpPr txBox="1"/>
          <p:nvPr/>
        </p:nvSpPr>
        <p:spPr>
          <a:xfrm>
            <a:off x="1874042" y="7519692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Δ</a:t>
            </a:r>
            <a:r>
              <a:rPr lang="en-US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endParaRPr lang="en-GB" sz="1050" baseline="-25000" dirty="0">
              <a:latin typeface="Avenir LT Std 45 Book" panose="020B0502020203020204" pitchFamily="34" charset="0"/>
            </a:endParaRPr>
          </a:p>
        </p:txBody>
      </p:sp>
      <p:sp>
        <p:nvSpPr>
          <p:cNvPr id="61" name="TextBox 309">
            <a:extLst>
              <a:ext uri="{FF2B5EF4-FFF2-40B4-BE49-F238E27FC236}">
                <a16:creationId xmlns:a16="http://schemas.microsoft.com/office/drawing/2014/main" id="{68C78C2F-5A04-3473-1ED4-9192551D1B4F}"/>
              </a:ext>
            </a:extLst>
          </p:cNvPr>
          <p:cNvSpPr txBox="1"/>
          <p:nvPr/>
        </p:nvSpPr>
        <p:spPr>
          <a:xfrm>
            <a:off x="4503603" y="7519692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Δ</a:t>
            </a:r>
            <a:r>
              <a:rPr lang="en-US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endParaRPr lang="en-GB" sz="1050" baseline="-25000" dirty="0">
              <a:latin typeface="Avenir LT Std 45 Book" panose="020B0502020203020204" pitchFamily="34" charset="0"/>
            </a:endParaRPr>
          </a:p>
        </p:txBody>
      </p:sp>
      <p:sp>
        <p:nvSpPr>
          <p:cNvPr id="62" name="TextBox 309">
            <a:extLst>
              <a:ext uri="{FF2B5EF4-FFF2-40B4-BE49-F238E27FC236}">
                <a16:creationId xmlns:a16="http://schemas.microsoft.com/office/drawing/2014/main" id="{E584A046-9084-3FCD-83FB-3832C7F11450}"/>
              </a:ext>
            </a:extLst>
          </p:cNvPr>
          <p:cNvSpPr txBox="1"/>
          <p:nvPr/>
        </p:nvSpPr>
        <p:spPr>
          <a:xfrm>
            <a:off x="1825901" y="3760078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Δ</a:t>
            </a:r>
            <a:r>
              <a:rPr lang="en-US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endParaRPr lang="en-GB" sz="1050" baseline="-25000" dirty="0">
              <a:latin typeface="Avenir LT Std 45 Book" panose="020B0502020203020204" pitchFamily="34" charset="0"/>
            </a:endParaRPr>
          </a:p>
        </p:txBody>
      </p:sp>
      <p:sp>
        <p:nvSpPr>
          <p:cNvPr id="63" name="TextBox 309">
            <a:extLst>
              <a:ext uri="{FF2B5EF4-FFF2-40B4-BE49-F238E27FC236}">
                <a16:creationId xmlns:a16="http://schemas.microsoft.com/office/drawing/2014/main" id="{CC0DAC65-AAF4-3F4F-B84A-53B5053BC6E5}"/>
              </a:ext>
            </a:extLst>
          </p:cNvPr>
          <p:cNvSpPr txBox="1"/>
          <p:nvPr/>
        </p:nvSpPr>
        <p:spPr>
          <a:xfrm>
            <a:off x="4431936" y="3761949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Δ</a:t>
            </a:r>
            <a:r>
              <a:rPr lang="en-US" sz="1050" dirty="0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endParaRPr lang="en-GB" sz="1050" baseline="-25000" dirty="0">
              <a:latin typeface="Avenir LT Std 45 Book" panose="020B0502020203020204" pitchFamily="34" charset="0"/>
            </a:endParaRPr>
          </a:p>
        </p:txBody>
      </p:sp>
      <p:sp>
        <p:nvSpPr>
          <p:cNvPr id="64" name="TextBox 297">
            <a:extLst>
              <a:ext uri="{FF2B5EF4-FFF2-40B4-BE49-F238E27FC236}">
                <a16:creationId xmlns:a16="http://schemas.microsoft.com/office/drawing/2014/main" id="{5CBF4A5F-EBF1-3C1F-B602-DBD4CE3881EE}"/>
              </a:ext>
            </a:extLst>
          </p:cNvPr>
          <p:cNvSpPr txBox="1"/>
          <p:nvPr/>
        </p:nvSpPr>
        <p:spPr>
          <a:xfrm rot="16200000">
            <a:off x="135159" y="2133798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Avenir LT Std 45 Book" panose="020B0502020203020204" pitchFamily="34" charset="0"/>
              </a:rPr>
              <a:t>-log(FDR)</a:t>
            </a:r>
            <a:endParaRPr lang="en-GB" sz="1400" dirty="0">
              <a:latin typeface="Avenir LT Std 45 Book" panose="020B0502020203020204" pitchFamily="34" charset="0"/>
            </a:endParaRPr>
          </a:p>
        </p:txBody>
      </p:sp>
      <p:sp>
        <p:nvSpPr>
          <p:cNvPr id="65" name="TextBox 297">
            <a:extLst>
              <a:ext uri="{FF2B5EF4-FFF2-40B4-BE49-F238E27FC236}">
                <a16:creationId xmlns:a16="http://schemas.microsoft.com/office/drawing/2014/main" id="{C641A3FC-CF68-66EF-A8C2-3C32F0A98B32}"/>
              </a:ext>
            </a:extLst>
          </p:cNvPr>
          <p:cNvSpPr txBox="1"/>
          <p:nvPr/>
        </p:nvSpPr>
        <p:spPr>
          <a:xfrm rot="16200000">
            <a:off x="151461" y="5798805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Avenir LT Std 45 Book" panose="020B0502020203020204" pitchFamily="34" charset="0"/>
              </a:rPr>
              <a:t>-log(FDR)</a:t>
            </a:r>
            <a:endParaRPr lang="en-GB" sz="1400" dirty="0">
              <a:latin typeface="Avenir LT Std 45 Book" panose="020B0502020203020204" pitchFamily="34" charset="0"/>
            </a:endParaRPr>
          </a:p>
        </p:txBody>
      </p:sp>
      <p:sp>
        <p:nvSpPr>
          <p:cNvPr id="66" name="TextBox 26">
            <a:extLst>
              <a:ext uri="{FF2B5EF4-FFF2-40B4-BE49-F238E27FC236}">
                <a16:creationId xmlns:a16="http://schemas.microsoft.com/office/drawing/2014/main" id="{6A359D16-E62A-2D1C-73AA-8755542BBD14}"/>
              </a:ext>
            </a:extLst>
          </p:cNvPr>
          <p:cNvSpPr txBox="1"/>
          <p:nvPr/>
        </p:nvSpPr>
        <p:spPr>
          <a:xfrm>
            <a:off x="831129" y="6993141"/>
            <a:ext cx="221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67" name="TextBox 32">
            <a:extLst>
              <a:ext uri="{FF2B5EF4-FFF2-40B4-BE49-F238E27FC236}">
                <a16:creationId xmlns:a16="http://schemas.microsoft.com/office/drawing/2014/main" id="{7FB24828-D96F-AC9F-9AFB-249D9A2A672A}"/>
              </a:ext>
            </a:extLst>
          </p:cNvPr>
          <p:cNvSpPr txBox="1"/>
          <p:nvPr/>
        </p:nvSpPr>
        <p:spPr>
          <a:xfrm>
            <a:off x="1978908" y="7228964"/>
            <a:ext cx="248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68" name="TextBox 33">
            <a:extLst>
              <a:ext uri="{FF2B5EF4-FFF2-40B4-BE49-F238E27FC236}">
                <a16:creationId xmlns:a16="http://schemas.microsoft.com/office/drawing/2014/main" id="{1E9E1C5F-33CF-688D-290D-A3EB9F8A35EE}"/>
              </a:ext>
            </a:extLst>
          </p:cNvPr>
          <p:cNvSpPr txBox="1"/>
          <p:nvPr/>
        </p:nvSpPr>
        <p:spPr>
          <a:xfrm>
            <a:off x="810207" y="619592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69" name="TextBox 34">
            <a:extLst>
              <a:ext uri="{FF2B5EF4-FFF2-40B4-BE49-F238E27FC236}">
                <a16:creationId xmlns:a16="http://schemas.microsoft.com/office/drawing/2014/main" id="{88AB3839-CBAE-971D-F951-6DFB292F538A}"/>
              </a:ext>
            </a:extLst>
          </p:cNvPr>
          <p:cNvSpPr txBox="1"/>
          <p:nvPr/>
        </p:nvSpPr>
        <p:spPr>
          <a:xfrm>
            <a:off x="2366463" y="722896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0" name="TextBox 33">
            <a:extLst>
              <a:ext uri="{FF2B5EF4-FFF2-40B4-BE49-F238E27FC236}">
                <a16:creationId xmlns:a16="http://schemas.microsoft.com/office/drawing/2014/main" id="{EC069B7A-D4F3-1766-DB91-54F339ED1DE1}"/>
              </a:ext>
            </a:extLst>
          </p:cNvPr>
          <p:cNvSpPr txBox="1"/>
          <p:nvPr/>
        </p:nvSpPr>
        <p:spPr>
          <a:xfrm>
            <a:off x="770934" y="539870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1" name="TextBox 33">
            <a:extLst>
              <a:ext uri="{FF2B5EF4-FFF2-40B4-BE49-F238E27FC236}">
                <a16:creationId xmlns:a16="http://schemas.microsoft.com/office/drawing/2014/main" id="{A75A855E-79F8-D8D9-14AA-8565C31442E0}"/>
              </a:ext>
            </a:extLst>
          </p:cNvPr>
          <p:cNvSpPr txBox="1"/>
          <p:nvPr/>
        </p:nvSpPr>
        <p:spPr>
          <a:xfrm>
            <a:off x="770934" y="464335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2" name="TextBox 34">
            <a:extLst>
              <a:ext uri="{FF2B5EF4-FFF2-40B4-BE49-F238E27FC236}">
                <a16:creationId xmlns:a16="http://schemas.microsoft.com/office/drawing/2014/main" id="{824144B5-531D-4E56-3A47-E846E6C7ACDF}"/>
              </a:ext>
            </a:extLst>
          </p:cNvPr>
          <p:cNvSpPr txBox="1"/>
          <p:nvPr/>
        </p:nvSpPr>
        <p:spPr>
          <a:xfrm>
            <a:off x="2828412" y="722896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3" name="TextBox 34">
            <a:extLst>
              <a:ext uri="{FF2B5EF4-FFF2-40B4-BE49-F238E27FC236}">
                <a16:creationId xmlns:a16="http://schemas.microsoft.com/office/drawing/2014/main" id="{36E881BC-476D-76CC-FB5B-871650A49DDC}"/>
              </a:ext>
            </a:extLst>
          </p:cNvPr>
          <p:cNvSpPr txBox="1"/>
          <p:nvPr/>
        </p:nvSpPr>
        <p:spPr>
          <a:xfrm>
            <a:off x="962034" y="7228964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4" name="TextBox 34">
            <a:extLst>
              <a:ext uri="{FF2B5EF4-FFF2-40B4-BE49-F238E27FC236}">
                <a16:creationId xmlns:a16="http://schemas.microsoft.com/office/drawing/2014/main" id="{AF7A4EC5-3828-CFA1-77D4-F3517E2DE759}"/>
              </a:ext>
            </a:extLst>
          </p:cNvPr>
          <p:cNvSpPr txBox="1"/>
          <p:nvPr/>
        </p:nvSpPr>
        <p:spPr>
          <a:xfrm>
            <a:off x="1446656" y="7228964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5" name="TextBox 26">
            <a:extLst>
              <a:ext uri="{FF2B5EF4-FFF2-40B4-BE49-F238E27FC236}">
                <a16:creationId xmlns:a16="http://schemas.microsoft.com/office/drawing/2014/main" id="{30086993-39E1-A661-1664-171FB344908A}"/>
              </a:ext>
            </a:extLst>
          </p:cNvPr>
          <p:cNvSpPr txBox="1"/>
          <p:nvPr/>
        </p:nvSpPr>
        <p:spPr>
          <a:xfrm>
            <a:off x="782988" y="3303816"/>
            <a:ext cx="221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6" name="TextBox 32">
            <a:extLst>
              <a:ext uri="{FF2B5EF4-FFF2-40B4-BE49-F238E27FC236}">
                <a16:creationId xmlns:a16="http://schemas.microsoft.com/office/drawing/2014/main" id="{C75E3DB7-9525-81AF-1F67-8D5D3200024A}"/>
              </a:ext>
            </a:extLst>
          </p:cNvPr>
          <p:cNvSpPr txBox="1"/>
          <p:nvPr/>
        </p:nvSpPr>
        <p:spPr>
          <a:xfrm>
            <a:off x="1930767" y="3539639"/>
            <a:ext cx="248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7" name="TextBox 33">
            <a:extLst>
              <a:ext uri="{FF2B5EF4-FFF2-40B4-BE49-F238E27FC236}">
                <a16:creationId xmlns:a16="http://schemas.microsoft.com/office/drawing/2014/main" id="{A5DD3364-B70E-B930-8F42-AFA2843B8B79}"/>
              </a:ext>
            </a:extLst>
          </p:cNvPr>
          <p:cNvSpPr txBox="1"/>
          <p:nvPr/>
        </p:nvSpPr>
        <p:spPr>
          <a:xfrm>
            <a:off x="762066" y="250659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8" name="TextBox 34">
            <a:extLst>
              <a:ext uri="{FF2B5EF4-FFF2-40B4-BE49-F238E27FC236}">
                <a16:creationId xmlns:a16="http://schemas.microsoft.com/office/drawing/2014/main" id="{37DE035F-262F-1296-EE47-5CBA07374959}"/>
              </a:ext>
            </a:extLst>
          </p:cNvPr>
          <p:cNvSpPr txBox="1"/>
          <p:nvPr/>
        </p:nvSpPr>
        <p:spPr>
          <a:xfrm>
            <a:off x="2318322" y="35396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9" name="TextBox 33">
            <a:extLst>
              <a:ext uri="{FF2B5EF4-FFF2-40B4-BE49-F238E27FC236}">
                <a16:creationId xmlns:a16="http://schemas.microsoft.com/office/drawing/2014/main" id="{BED97FCF-CB4D-39C3-5DBB-0643A0A2C835}"/>
              </a:ext>
            </a:extLst>
          </p:cNvPr>
          <p:cNvSpPr txBox="1"/>
          <p:nvPr/>
        </p:nvSpPr>
        <p:spPr>
          <a:xfrm>
            <a:off x="722793" y="170938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0" name="TextBox 33">
            <a:extLst>
              <a:ext uri="{FF2B5EF4-FFF2-40B4-BE49-F238E27FC236}">
                <a16:creationId xmlns:a16="http://schemas.microsoft.com/office/drawing/2014/main" id="{97F8CEF5-3B24-00A1-F30E-0D32FED50AB3}"/>
              </a:ext>
            </a:extLst>
          </p:cNvPr>
          <p:cNvSpPr txBox="1"/>
          <p:nvPr/>
        </p:nvSpPr>
        <p:spPr>
          <a:xfrm>
            <a:off x="722793" y="95403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1" name="TextBox 34">
            <a:extLst>
              <a:ext uri="{FF2B5EF4-FFF2-40B4-BE49-F238E27FC236}">
                <a16:creationId xmlns:a16="http://schemas.microsoft.com/office/drawing/2014/main" id="{87545F99-873E-736F-967B-BC2BB5256012}"/>
              </a:ext>
            </a:extLst>
          </p:cNvPr>
          <p:cNvSpPr txBox="1"/>
          <p:nvPr/>
        </p:nvSpPr>
        <p:spPr>
          <a:xfrm>
            <a:off x="2780271" y="35396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2" name="TextBox 34">
            <a:extLst>
              <a:ext uri="{FF2B5EF4-FFF2-40B4-BE49-F238E27FC236}">
                <a16:creationId xmlns:a16="http://schemas.microsoft.com/office/drawing/2014/main" id="{C1FA00E8-859E-EB2A-0BD3-A31E3D2C25C6}"/>
              </a:ext>
            </a:extLst>
          </p:cNvPr>
          <p:cNvSpPr txBox="1"/>
          <p:nvPr/>
        </p:nvSpPr>
        <p:spPr>
          <a:xfrm>
            <a:off x="913893" y="353963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3" name="TextBox 34">
            <a:extLst>
              <a:ext uri="{FF2B5EF4-FFF2-40B4-BE49-F238E27FC236}">
                <a16:creationId xmlns:a16="http://schemas.microsoft.com/office/drawing/2014/main" id="{DCF4455D-6D28-958D-3FCF-78E1A556F1EA}"/>
              </a:ext>
            </a:extLst>
          </p:cNvPr>
          <p:cNvSpPr txBox="1"/>
          <p:nvPr/>
        </p:nvSpPr>
        <p:spPr>
          <a:xfrm>
            <a:off x="1398515" y="353963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4" name="TextBox 26">
            <a:extLst>
              <a:ext uri="{FF2B5EF4-FFF2-40B4-BE49-F238E27FC236}">
                <a16:creationId xmlns:a16="http://schemas.microsoft.com/office/drawing/2014/main" id="{960F1F45-1C98-7806-EDE1-0FEA923DE78A}"/>
              </a:ext>
            </a:extLst>
          </p:cNvPr>
          <p:cNvSpPr txBox="1"/>
          <p:nvPr/>
        </p:nvSpPr>
        <p:spPr>
          <a:xfrm>
            <a:off x="3391527" y="3317356"/>
            <a:ext cx="221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5" name="TextBox 32">
            <a:extLst>
              <a:ext uri="{FF2B5EF4-FFF2-40B4-BE49-F238E27FC236}">
                <a16:creationId xmlns:a16="http://schemas.microsoft.com/office/drawing/2014/main" id="{DBDE9E6F-7B8C-CD02-CF19-AF735D659F1F}"/>
              </a:ext>
            </a:extLst>
          </p:cNvPr>
          <p:cNvSpPr txBox="1"/>
          <p:nvPr/>
        </p:nvSpPr>
        <p:spPr>
          <a:xfrm>
            <a:off x="4539306" y="3553179"/>
            <a:ext cx="248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6" name="TextBox 33">
            <a:extLst>
              <a:ext uri="{FF2B5EF4-FFF2-40B4-BE49-F238E27FC236}">
                <a16:creationId xmlns:a16="http://schemas.microsoft.com/office/drawing/2014/main" id="{AA2B76BD-F623-64A0-119B-0FDEF5E1665B}"/>
              </a:ext>
            </a:extLst>
          </p:cNvPr>
          <p:cNvSpPr txBox="1"/>
          <p:nvPr/>
        </p:nvSpPr>
        <p:spPr>
          <a:xfrm>
            <a:off x="3370605" y="25201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7" name="TextBox 34">
            <a:extLst>
              <a:ext uri="{FF2B5EF4-FFF2-40B4-BE49-F238E27FC236}">
                <a16:creationId xmlns:a16="http://schemas.microsoft.com/office/drawing/2014/main" id="{CE3D4616-C85F-8BCD-FB11-C230CCB45356}"/>
              </a:ext>
            </a:extLst>
          </p:cNvPr>
          <p:cNvSpPr txBox="1"/>
          <p:nvPr/>
        </p:nvSpPr>
        <p:spPr>
          <a:xfrm>
            <a:off x="4926861" y="355317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8" name="TextBox 33">
            <a:extLst>
              <a:ext uri="{FF2B5EF4-FFF2-40B4-BE49-F238E27FC236}">
                <a16:creationId xmlns:a16="http://schemas.microsoft.com/office/drawing/2014/main" id="{7B89C018-6076-56B0-F6A9-663830C12244}"/>
              </a:ext>
            </a:extLst>
          </p:cNvPr>
          <p:cNvSpPr txBox="1"/>
          <p:nvPr/>
        </p:nvSpPr>
        <p:spPr>
          <a:xfrm>
            <a:off x="3331332" y="172292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10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9" name="TextBox 33">
            <a:extLst>
              <a:ext uri="{FF2B5EF4-FFF2-40B4-BE49-F238E27FC236}">
                <a16:creationId xmlns:a16="http://schemas.microsoft.com/office/drawing/2014/main" id="{C051D5F3-CECF-1C26-153B-F25BAF0369AC}"/>
              </a:ext>
            </a:extLst>
          </p:cNvPr>
          <p:cNvSpPr txBox="1"/>
          <p:nvPr/>
        </p:nvSpPr>
        <p:spPr>
          <a:xfrm>
            <a:off x="3331332" y="96757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15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0" name="TextBox 34">
            <a:extLst>
              <a:ext uri="{FF2B5EF4-FFF2-40B4-BE49-F238E27FC236}">
                <a16:creationId xmlns:a16="http://schemas.microsoft.com/office/drawing/2014/main" id="{E3D69099-5126-D336-03CC-AC507F3F4B18}"/>
              </a:ext>
            </a:extLst>
          </p:cNvPr>
          <p:cNvSpPr txBox="1"/>
          <p:nvPr/>
        </p:nvSpPr>
        <p:spPr>
          <a:xfrm>
            <a:off x="5388810" y="355317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1" name="TextBox 34">
            <a:extLst>
              <a:ext uri="{FF2B5EF4-FFF2-40B4-BE49-F238E27FC236}">
                <a16:creationId xmlns:a16="http://schemas.microsoft.com/office/drawing/2014/main" id="{68D3C3E0-BA7D-17A1-848B-7F790C239AA4}"/>
              </a:ext>
            </a:extLst>
          </p:cNvPr>
          <p:cNvSpPr txBox="1"/>
          <p:nvPr/>
        </p:nvSpPr>
        <p:spPr>
          <a:xfrm>
            <a:off x="3522432" y="355317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-0.6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92" name="TextBox 34">
            <a:extLst>
              <a:ext uri="{FF2B5EF4-FFF2-40B4-BE49-F238E27FC236}">
                <a16:creationId xmlns:a16="http://schemas.microsoft.com/office/drawing/2014/main" id="{9624186C-B7BB-F6FC-12CE-72391640103D}"/>
              </a:ext>
            </a:extLst>
          </p:cNvPr>
          <p:cNvSpPr txBox="1"/>
          <p:nvPr/>
        </p:nvSpPr>
        <p:spPr>
          <a:xfrm>
            <a:off x="4007054" y="355317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LT Std 45 Book" panose="020B0502020203020204" pitchFamily="34" charset="0"/>
              </a:rPr>
              <a:t>-0.3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D3301-0BAB-2919-85DC-9A7570F87E6B}"/>
              </a:ext>
            </a:extLst>
          </p:cNvPr>
          <p:cNvSpPr txBox="1"/>
          <p:nvPr/>
        </p:nvSpPr>
        <p:spPr>
          <a:xfrm>
            <a:off x="2953199" y="0"/>
            <a:ext cx="1327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venir LT Std 45 Book" panose="020B0502020203020204" pitchFamily="34" charset="0"/>
              </a:rPr>
              <a:t>Figure S3</a:t>
            </a:r>
            <a:endParaRPr lang="en-GB" sz="2000" b="1" dirty="0">
              <a:latin typeface="Avenir LT Std 45 Book" panose="020B0502020203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8AEFB007-B0B0-D315-5118-026B799A86FD}"/>
              </a:ext>
            </a:extLst>
          </p:cNvPr>
          <p:cNvSpPr txBox="1"/>
          <p:nvPr/>
        </p:nvSpPr>
        <p:spPr>
          <a:xfrm>
            <a:off x="3669877" y="638750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CADRES C-&gt;U DVRS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046845CD-8B03-5CB8-50FE-13CFC35D7BF2}"/>
              </a:ext>
            </a:extLst>
          </p:cNvPr>
          <p:cNvSpPr txBox="1"/>
          <p:nvPr/>
        </p:nvSpPr>
        <p:spPr>
          <a:xfrm>
            <a:off x="664565" y="7764700"/>
            <a:ext cx="60298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Figure </a:t>
            </a:r>
            <a:r>
              <a:rPr lang="en-US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S3</a:t>
            </a:r>
            <a:r>
              <a:rPr lang="en-GB" altLang="zh-CN" sz="1000" b="1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Volcano plots showing results of </a:t>
            </a:r>
            <a:r>
              <a:rPr lang="en-GB" altLang="zh-CN" sz="1000" dirty="0" err="1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rMATS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GLMM analysis for DVRs identified by CADRES and </a:t>
            </a:r>
            <a:r>
              <a:rPr lang="en-GB" altLang="zh-CN" sz="1000" dirty="0" err="1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rMATS</a:t>
            </a:r>
            <a:r>
              <a:rPr lang="en-GB" altLang="zh-CN" sz="1000" dirty="0">
                <a:solidFill>
                  <a:srgbClr val="000000"/>
                </a:solidFill>
                <a:effectLst/>
                <a:latin typeface="Avenir LT Std 45 Book" panose="020B0502020203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-DVR . FDR, false positive rate, </a:t>
            </a:r>
            <a:r>
              <a:rPr lang="en-US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AF,</a:t>
            </a:r>
            <a:r>
              <a:rPr lang="zh-CN" altLang="en-US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alternative allele frequency, where </a:t>
            </a:r>
            <a:r>
              <a:rPr lang="el-GR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Δ</a:t>
            </a:r>
            <a:r>
              <a:rPr lang="en-US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endParaRPr lang="en-GB" altLang="zh-CN" sz="1000" dirty="0">
              <a:latin typeface="Avenir LT Std 45 Book" panose="020B0502020203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ΔAF=</a:t>
            </a:r>
            <a:r>
              <a:rPr lang="en-GB" altLang="zh-CN" sz="1000" dirty="0" err="1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r>
              <a:rPr lang="en-GB" altLang="zh-CN" sz="1000" baseline="-25000" dirty="0" err="1">
                <a:latin typeface="Avenir LT Std 45 Book" panose="020B0502020203020204" pitchFamily="34" charset="0"/>
                <a:cs typeface="Calibri" panose="020F0502020204030204" pitchFamily="34" charset="0"/>
              </a:rPr>
              <a:t>dox</a:t>
            </a:r>
            <a:r>
              <a:rPr lang="en-GB" altLang="zh-CN" sz="1000" baseline="-25000" dirty="0">
                <a:latin typeface="Avenir LT Std 45 Book" panose="020B0502020203020204" pitchFamily="34" charset="0"/>
                <a:cs typeface="Calibri" panose="020F0502020204030204" pitchFamily="34" charset="0"/>
              </a:rPr>
              <a:t>-treated</a:t>
            </a:r>
            <a:r>
              <a:rPr lang="en-GB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-</a:t>
            </a:r>
            <a:r>
              <a:rPr lang="en-GB" altLang="zh-CN" sz="1000" dirty="0" err="1">
                <a:latin typeface="Avenir LT Std 45 Book" panose="020B0502020203020204" pitchFamily="34" charset="0"/>
                <a:cs typeface="Calibri" panose="020F0502020204030204" pitchFamily="34" charset="0"/>
              </a:rPr>
              <a:t>AF</a:t>
            </a:r>
            <a:r>
              <a:rPr lang="en-GB" altLang="zh-CN" sz="1000" baseline="-25000" dirty="0" err="1">
                <a:latin typeface="Avenir LT Std 45 Book" panose="020B0502020203020204" pitchFamily="34" charset="0"/>
                <a:cs typeface="Calibri" panose="020F0502020204030204" pitchFamily="34" charset="0"/>
              </a:rPr>
              <a:t>dox</a:t>
            </a:r>
            <a:r>
              <a:rPr lang="en-GB" altLang="zh-CN" sz="1000" baseline="-25000" dirty="0">
                <a:latin typeface="Avenir LT Std 45 Book" panose="020B0502020203020204" pitchFamily="34" charset="0"/>
                <a:cs typeface="Calibri" panose="020F0502020204030204" pitchFamily="34" charset="0"/>
              </a:rPr>
              <a:t>-untreated</a:t>
            </a:r>
            <a:r>
              <a:rPr lang="en-GB" altLang="zh-CN" sz="1000" dirty="0">
                <a:latin typeface="Avenir LT Std 45 Book" panose="020B05020202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79961BA8-FD87-C416-F366-4A21DBDFABC8}"/>
              </a:ext>
            </a:extLst>
          </p:cNvPr>
          <p:cNvSpPr txBox="1"/>
          <p:nvPr/>
        </p:nvSpPr>
        <p:spPr>
          <a:xfrm>
            <a:off x="2103249" y="2978703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FDR = 0.05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03B45408-0752-2F22-873A-7719FC7D3155}"/>
              </a:ext>
            </a:extLst>
          </p:cNvPr>
          <p:cNvSpPr txBox="1"/>
          <p:nvPr/>
        </p:nvSpPr>
        <p:spPr>
          <a:xfrm>
            <a:off x="4968099" y="2978703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FDR = 0.05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F8DBD753-C1B2-E019-C0B3-8D59D0168F5E}"/>
              </a:ext>
            </a:extLst>
          </p:cNvPr>
          <p:cNvSpPr txBox="1"/>
          <p:nvPr/>
        </p:nvSpPr>
        <p:spPr>
          <a:xfrm>
            <a:off x="2171078" y="6579431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FDR = 0.05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E80684EA-1E29-9AAA-B979-9EF3F975E325}"/>
              </a:ext>
            </a:extLst>
          </p:cNvPr>
          <p:cNvSpPr txBox="1"/>
          <p:nvPr/>
        </p:nvSpPr>
        <p:spPr>
          <a:xfrm>
            <a:off x="5035928" y="6579431"/>
            <a:ext cx="1943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venir LT Std 45 Book" panose="020B0502020203020204" pitchFamily="34" charset="0"/>
              </a:rPr>
              <a:t>FDR = 0.05</a:t>
            </a:r>
            <a:endParaRPr lang="en-GB" sz="1200" dirty="0"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8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47108C9FE71A274089168C908C919E34" ma:contentTypeVersion="0" ma:contentTypeDescription="新建文档。" ma:contentTypeScope="" ma:versionID="17f5b81360e4133034de7ef2b50fccd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5223ecbc28eadef6b2ef82ea5ec7d5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8C4BD3-0999-4783-A0F2-1D3B9203EC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DFA70C6-D3E5-47A3-A8AC-01C46054BE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60E943-B4BD-4F83-8941-E056704F57D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167127</TotalTime>
  <Words>374</Words>
  <Application>Microsoft Office PowerPoint</Application>
  <PresentationFormat>A4 纸张(210x297 毫米)</PresentationFormat>
  <Paragraphs>127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Arial</vt:lpstr>
      <vt:lpstr>Avenir LT Std 45 Book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</vt:vector>
  </TitlesOfParts>
  <Company>Institute of Cancer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adminczhang</dc:creator>
  <cp:lastModifiedBy>张弛</cp:lastModifiedBy>
  <cp:revision>497</cp:revision>
  <cp:lastPrinted>2024-07-23T07:10:28Z</cp:lastPrinted>
  <dcterms:created xsi:type="dcterms:W3CDTF">2022-05-27T05:53:03Z</dcterms:created>
  <dcterms:modified xsi:type="dcterms:W3CDTF">2024-08-04T06:01:36Z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0x01010047108C9FE71A274089168C908C919E34</vt:lpwstr>
  </property>
</Properties>
</file>