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4" r:id="rId3"/>
    <p:sldId id="278" r:id="rId4"/>
    <p:sldId id="282" r:id="rId5"/>
    <p:sldId id="285" r:id="rId6"/>
    <p:sldId id="260" r:id="rId7"/>
    <p:sldId id="261" r:id="rId8"/>
    <p:sldId id="288" r:id="rId9"/>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B8B8738-6241-4F93-8009-17A6E04B3B05}">
          <p14:sldIdLst>
            <p14:sldId id="256"/>
            <p14:sldId id="274"/>
          </p14:sldIdLst>
        </p14:section>
        <p14:section name="Untitled Section" id="{193631E6-78E3-4286-96BA-F34158AB15FC}">
          <p14:sldIdLst>
            <p14:sldId id="278"/>
            <p14:sldId id="282"/>
            <p14:sldId id="285"/>
            <p14:sldId id="260"/>
            <p14:sldId id="261"/>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7" d="100"/>
          <a:sy n="87" d="100"/>
        </p:scale>
        <p:origin x="2904"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132.73.40.6\tzin-lab\Students\Zhaniya%20-%20PhD%20March%202018\Samples%20Zh\03-07-2019%20Wat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Dropbox\2019%20Zhaniya%20wheat%20defense-growth%20trade-offs\Figures%20and%20results\Chlorophyll%20updat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132.73.40.6\tzin-lab\Students\Zhaniya%20Batyrshina\Manuscript%202-%20Defense%20growth%20tradeoff\BXD%20updated%2008-06-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132.73.40.6\tzin-lab\Students\Zhaniya%20Batyrshina\Manuscript%202-%20Defense%20growth%20tradeoff\BXD%20updated%2008-06-201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132.73.40.6\tzin-lab\Students\Zhaniya%20Batyrshina\Samples%20Zh\Tricome\trichom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132.73.40.6\tzin-lab\Students\Zhaniya%20Batyrshina\Samples%20Zh\Tricome\trichomes.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oleObject" Target="file:///\\132.73.40.6\tzin-lab\Students\Zhaniya%20Batyrshina\Wheat%20field%20at%20Sede%20Boqer\aphid%20under%20clip%20cage.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bg1">
                <a:lumMod val="85000"/>
              </a:schemeClr>
            </a:solidFill>
            <a:ln>
              <a:solidFill>
                <a:schemeClr val="tx1"/>
              </a:solidFill>
            </a:ln>
            <a:effectLst/>
          </c:spPr>
          <c:invertIfNegative val="0"/>
          <c:dPt>
            <c:idx val="0"/>
            <c:invertIfNegative val="0"/>
            <c:bubble3D val="0"/>
            <c:spPr>
              <a:solidFill>
                <a:schemeClr val="bg1"/>
              </a:solidFill>
              <a:ln>
                <a:solidFill>
                  <a:schemeClr val="tx1"/>
                </a:solidFill>
              </a:ln>
              <a:effectLst/>
            </c:spPr>
            <c:extLst>
              <c:ext xmlns:c16="http://schemas.microsoft.com/office/drawing/2014/chart" uri="{C3380CC4-5D6E-409C-BE32-E72D297353CC}">
                <c16:uniqueId val="{00000001-82C8-447A-99B1-C410C7CC4418}"/>
              </c:ext>
            </c:extLst>
          </c:dPt>
          <c:dPt>
            <c:idx val="1"/>
            <c:invertIfNegative val="0"/>
            <c:bubble3D val="0"/>
            <c:spPr>
              <a:solidFill>
                <a:schemeClr val="bg1">
                  <a:lumMod val="65000"/>
                </a:schemeClr>
              </a:solidFill>
              <a:ln>
                <a:solidFill>
                  <a:schemeClr val="tx1"/>
                </a:solidFill>
              </a:ln>
              <a:effectLst/>
            </c:spPr>
            <c:extLst>
              <c:ext xmlns:c16="http://schemas.microsoft.com/office/drawing/2014/chart" uri="{C3380CC4-5D6E-409C-BE32-E72D297353CC}">
                <c16:uniqueId val="{00000002-82C8-447A-99B1-C410C7CC4418}"/>
              </c:ext>
            </c:extLst>
          </c:dPt>
          <c:dPt>
            <c:idx val="2"/>
            <c:invertIfNegative val="0"/>
            <c:bubble3D val="0"/>
            <c:spPr>
              <a:pattFill prst="ltHorz">
                <a:fgClr>
                  <a:schemeClr val="tx1"/>
                </a:fgClr>
                <a:bgClr>
                  <a:schemeClr val="bg1"/>
                </a:bgClr>
              </a:pattFill>
              <a:ln>
                <a:solidFill>
                  <a:schemeClr val="tx1"/>
                </a:solidFill>
              </a:ln>
              <a:effectLst/>
            </c:spPr>
            <c:extLst>
              <c:ext xmlns:c16="http://schemas.microsoft.com/office/drawing/2014/chart" uri="{C3380CC4-5D6E-409C-BE32-E72D297353CC}">
                <c16:uniqueId val="{00000003-82C8-447A-99B1-C410C7CC4418}"/>
              </c:ext>
            </c:extLst>
          </c:dPt>
          <c:errBars>
            <c:errBarType val="both"/>
            <c:errValType val="cust"/>
            <c:noEndCap val="0"/>
            <c:plus>
              <c:numRef>
                <c:f>'[03-07-2019 Water.xlsx]RWC'!$D$24:$D$27</c:f>
                <c:numCache>
                  <c:formatCode>General</c:formatCode>
                  <c:ptCount val="3"/>
                  <c:pt idx="0">
                    <c:v>9.9450767961133682E-2</c:v>
                  </c:pt>
                  <c:pt idx="1">
                    <c:v>0.12593804105197806</c:v>
                  </c:pt>
                  <c:pt idx="2">
                    <c:v>0.1799003387831602</c:v>
                  </c:pt>
                </c:numCache>
                <c:extLst/>
              </c:numRef>
            </c:plus>
            <c:minus>
              <c:numRef>
                <c:f>'[03-07-2019 Water.xlsx]RWC'!$D$24:$D$27</c:f>
                <c:numCache>
                  <c:formatCode>General</c:formatCode>
                  <c:ptCount val="3"/>
                  <c:pt idx="0">
                    <c:v>9.9450767961133682E-2</c:v>
                  </c:pt>
                  <c:pt idx="1">
                    <c:v>0.12593804105197806</c:v>
                  </c:pt>
                  <c:pt idx="2">
                    <c:v>0.1799003387831602</c:v>
                  </c:pt>
                </c:numCache>
                <c:extLst/>
              </c:numRef>
            </c:minus>
            <c:spPr>
              <a:noFill/>
              <a:ln w="9525" cap="flat" cmpd="sng" algn="ctr">
                <a:solidFill>
                  <a:schemeClr val="tx1">
                    <a:lumMod val="65000"/>
                    <a:lumOff val="35000"/>
                  </a:schemeClr>
                </a:solidFill>
                <a:round/>
              </a:ln>
              <a:effectLst/>
            </c:spPr>
          </c:errBars>
          <c:cat>
            <c:strRef>
              <c:f>'[03-07-2019 Water.xlsx]RWC'!$B$24:$B$27</c:f>
              <c:strCache>
                <c:ptCount val="3"/>
                <c:pt idx="0">
                  <c:v>Svevo</c:v>
                </c:pt>
                <c:pt idx="1">
                  <c:v>Zavitan</c:v>
                </c:pt>
                <c:pt idx="2">
                  <c:v>Chinese Spring</c:v>
                </c:pt>
              </c:strCache>
              <c:extLst/>
            </c:strRef>
          </c:cat>
          <c:val>
            <c:numRef>
              <c:f>'[03-07-2019 Water.xlsx]RWC'!$C$24:$C$27</c:f>
              <c:numCache>
                <c:formatCode>0.0</c:formatCode>
                <c:ptCount val="3"/>
                <c:pt idx="0">
                  <c:v>97.951722000258613</c:v>
                </c:pt>
                <c:pt idx="1">
                  <c:v>99.48074487360168</c:v>
                </c:pt>
                <c:pt idx="2">
                  <c:v>97.808093473928892</c:v>
                </c:pt>
              </c:numCache>
              <c:extLst/>
            </c:numRef>
          </c:val>
          <c:extLst>
            <c:ext xmlns:c16="http://schemas.microsoft.com/office/drawing/2014/chart" uri="{C3380CC4-5D6E-409C-BE32-E72D297353CC}">
              <c16:uniqueId val="{00000000-82C8-447A-99B1-C410C7CC4418}"/>
            </c:ext>
          </c:extLst>
        </c:ser>
        <c:dLbls>
          <c:showLegendKey val="0"/>
          <c:showVal val="0"/>
          <c:showCatName val="0"/>
          <c:showSerName val="0"/>
          <c:showPercent val="0"/>
          <c:showBubbleSize val="0"/>
        </c:dLbls>
        <c:gapWidth val="103"/>
        <c:overlap val="-18"/>
        <c:axId val="456960688"/>
        <c:axId val="456956424"/>
      </c:barChart>
      <c:catAx>
        <c:axId val="45696068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56956424"/>
        <c:crosses val="autoZero"/>
        <c:auto val="1"/>
        <c:lblAlgn val="ctr"/>
        <c:lblOffset val="100"/>
        <c:noMultiLvlLbl val="0"/>
      </c:catAx>
      <c:valAx>
        <c:axId val="45695642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000" dirty="0">
                    <a:latin typeface="Helvetica" panose="020B0604020202020204" pitchFamily="34" charset="0"/>
                    <a:cs typeface="Helvetica" panose="020B0604020202020204" pitchFamily="34" charset="0"/>
                  </a:rPr>
                  <a:t>Relative water content, %</a:t>
                </a:r>
              </a:p>
            </c:rich>
          </c:tx>
          <c:layout>
            <c:manualLayout>
              <c:xMode val="edge"/>
              <c:yMode val="edge"/>
              <c:x val="5.4345593470997426E-2"/>
              <c:y val="0.1598030613940881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5696068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sz="1200" b="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48301497166583"/>
          <c:y val="8.0447592669133941E-2"/>
          <c:w val="0.77574778074864748"/>
          <c:h val="0.80033042106713426"/>
        </c:manualLayout>
      </c:layout>
      <c:barChart>
        <c:barDir val="col"/>
        <c:grouping val="clustered"/>
        <c:varyColors val="0"/>
        <c:ser>
          <c:idx val="0"/>
          <c:order val="0"/>
          <c:spPr>
            <a:solidFill>
              <a:schemeClr val="accent1"/>
            </a:solidFill>
            <a:ln>
              <a:solidFill>
                <a:sysClr val="windowText" lastClr="000000"/>
              </a:solidFill>
            </a:ln>
            <a:effectLst/>
          </c:spPr>
          <c:invertIfNegative val="0"/>
          <c:dPt>
            <c:idx val="0"/>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1-1CA9-45AC-B74E-9AD8A400331F}"/>
              </c:ext>
            </c:extLst>
          </c:dPt>
          <c:dPt>
            <c:idx val="1"/>
            <c:invertIfNegative val="0"/>
            <c:bubble3D val="0"/>
            <c:spPr>
              <a:solidFill>
                <a:schemeClr val="bg1">
                  <a:lumMod val="65000"/>
                </a:schemeClr>
              </a:solidFill>
              <a:ln>
                <a:solidFill>
                  <a:sysClr val="windowText" lastClr="000000"/>
                </a:solidFill>
              </a:ln>
              <a:effectLst/>
            </c:spPr>
            <c:extLst>
              <c:ext xmlns:c16="http://schemas.microsoft.com/office/drawing/2014/chart" uri="{C3380CC4-5D6E-409C-BE32-E72D297353CC}">
                <c16:uniqueId val="{00000003-1CA9-45AC-B74E-9AD8A400331F}"/>
              </c:ext>
            </c:extLst>
          </c:dPt>
          <c:dPt>
            <c:idx val="2"/>
            <c:invertIfNegative val="0"/>
            <c:bubble3D val="0"/>
            <c:spPr>
              <a:pattFill prst="ltHorz">
                <a:fgClr>
                  <a:sysClr val="windowText" lastClr="000000"/>
                </a:fgClr>
                <a:bgClr>
                  <a:schemeClr val="bg1"/>
                </a:bgClr>
              </a:pattFill>
              <a:ln>
                <a:solidFill>
                  <a:sysClr val="windowText" lastClr="000000"/>
                </a:solidFill>
              </a:ln>
              <a:effectLst/>
            </c:spPr>
            <c:extLst>
              <c:ext xmlns:c16="http://schemas.microsoft.com/office/drawing/2014/chart" uri="{C3380CC4-5D6E-409C-BE32-E72D297353CC}">
                <c16:uniqueId val="{00000005-1CA9-45AC-B74E-9AD8A400331F}"/>
              </c:ext>
            </c:extLst>
          </c:dPt>
          <c:errBars>
            <c:errBarType val="both"/>
            <c:errValType val="cust"/>
            <c:noEndCap val="0"/>
            <c:plus>
              <c:numRef>
                <c:f>data!$H$25:$H$27</c:f>
                <c:numCache>
                  <c:formatCode>General</c:formatCode>
                  <c:ptCount val="3"/>
                  <c:pt idx="0">
                    <c:v>8.5096405121590345E-3</c:v>
                  </c:pt>
                  <c:pt idx="1">
                    <c:v>1.1621350810228862E-2</c:v>
                  </c:pt>
                  <c:pt idx="2">
                    <c:v>1.2694308054243585E-2</c:v>
                  </c:pt>
                </c:numCache>
              </c:numRef>
            </c:plus>
            <c:minus>
              <c:numRef>
                <c:f>data!$H$25:$H$27</c:f>
                <c:numCache>
                  <c:formatCode>General</c:formatCode>
                  <c:ptCount val="3"/>
                  <c:pt idx="0">
                    <c:v>8.5096405121590345E-3</c:v>
                  </c:pt>
                  <c:pt idx="1">
                    <c:v>1.1621350810228862E-2</c:v>
                  </c:pt>
                  <c:pt idx="2">
                    <c:v>1.2694308054243585E-2</c:v>
                  </c:pt>
                </c:numCache>
              </c:numRef>
            </c:minus>
            <c:spPr>
              <a:noFill/>
              <a:ln w="9525" cap="flat" cmpd="sng" algn="ctr">
                <a:solidFill>
                  <a:schemeClr val="tx1">
                    <a:lumMod val="65000"/>
                    <a:lumOff val="35000"/>
                  </a:schemeClr>
                </a:solidFill>
                <a:round/>
              </a:ln>
              <a:effectLst/>
            </c:spPr>
          </c:errBars>
          <c:cat>
            <c:strRef>
              <c:f>data!$D$25:$D$27</c:f>
              <c:strCache>
                <c:ptCount val="3"/>
                <c:pt idx="0">
                  <c:v>Svevo</c:v>
                </c:pt>
                <c:pt idx="1">
                  <c:v>Zavitan</c:v>
                </c:pt>
                <c:pt idx="2">
                  <c:v>Chinese Spring</c:v>
                </c:pt>
              </c:strCache>
            </c:strRef>
          </c:cat>
          <c:val>
            <c:numRef>
              <c:f>data!$E$25:$E$27</c:f>
              <c:numCache>
                <c:formatCode>0.000</c:formatCode>
                <c:ptCount val="3"/>
                <c:pt idx="0">
                  <c:v>0.53156579863429076</c:v>
                </c:pt>
                <c:pt idx="1">
                  <c:v>0.43265987833738323</c:v>
                </c:pt>
                <c:pt idx="2">
                  <c:v>0.53952540881633759</c:v>
                </c:pt>
              </c:numCache>
            </c:numRef>
          </c:val>
          <c:extLst>
            <c:ext xmlns:c16="http://schemas.microsoft.com/office/drawing/2014/chart" uri="{C3380CC4-5D6E-409C-BE32-E72D297353CC}">
              <c16:uniqueId val="{00000006-1CA9-45AC-B74E-9AD8A400331F}"/>
            </c:ext>
          </c:extLst>
        </c:ser>
        <c:dLbls>
          <c:showLegendKey val="0"/>
          <c:showVal val="0"/>
          <c:showCatName val="0"/>
          <c:showSerName val="0"/>
          <c:showPercent val="0"/>
          <c:showBubbleSize val="0"/>
        </c:dLbls>
        <c:gapWidth val="103"/>
        <c:overlap val="-18"/>
        <c:axId val="649095984"/>
        <c:axId val="649098608"/>
      </c:barChart>
      <c:catAx>
        <c:axId val="64909598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098608"/>
        <c:crosses val="autoZero"/>
        <c:auto val="1"/>
        <c:lblAlgn val="ctr"/>
        <c:lblOffset val="100"/>
        <c:noMultiLvlLbl val="0"/>
      </c:catAx>
      <c:valAx>
        <c:axId val="649098608"/>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solidFill>
                      <a:sysClr val="windowText" lastClr="000000"/>
                    </a:solidFill>
                  </a:rPr>
                  <a:t>Total chlorophyll mg/g FW ± SE</a:t>
                </a:r>
                <a:endParaRPr lang="he-IL">
                  <a:solidFill>
                    <a:sysClr val="windowText" lastClr="000000"/>
                  </a:solidFill>
                </a:endParaRP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0959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sz="1200" b="0" dirty="0"/>
              <a:t>DIM2BOA-Glc</a:t>
            </a:r>
          </a:p>
        </c:rich>
      </c:tx>
      <c:layout>
        <c:manualLayout>
          <c:xMode val="edge"/>
          <c:yMode val="edge"/>
          <c:x val="0.39648676424415757"/>
          <c:y val="9.0654558544251626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7160716338424958"/>
          <c:y val="0.14593242479359686"/>
          <c:w val="0.79843245209340963"/>
          <c:h val="0.65214550821448591"/>
        </c:manualLayout>
      </c:layout>
      <c:barChart>
        <c:barDir val="col"/>
        <c:grouping val="clustered"/>
        <c:varyColors val="0"/>
        <c:ser>
          <c:idx val="0"/>
          <c:order val="0"/>
          <c:tx>
            <c:strRef>
              <c:f>'[BXD updated 08-06-2019.xlsx]graphs'!$Z$11</c:f>
              <c:strCache>
                <c:ptCount val="1"/>
                <c:pt idx="0">
                  <c:v>Svevo</c:v>
                </c:pt>
              </c:strCache>
            </c:strRef>
          </c:tx>
          <c:spPr>
            <a:solidFill>
              <a:schemeClr val="bg1"/>
            </a:solidFill>
            <a:ln>
              <a:solidFill>
                <a:sysClr val="windowText" lastClr="000000"/>
              </a:solidFill>
            </a:ln>
            <a:effectLst/>
          </c:spPr>
          <c:invertIfNegative val="0"/>
          <c:errBars>
            <c:errBarType val="both"/>
            <c:errValType val="cust"/>
            <c:noEndCap val="0"/>
            <c:plus>
              <c:numRef>
                <c:f>'[BXD updated 08-06-2019.xlsx]graphs'!$AC$11:$AC$13</c:f>
                <c:numCache>
                  <c:formatCode>General</c:formatCode>
                  <c:ptCount val="3"/>
                  <c:pt idx="0">
                    <c:v>6.6002525204217205E-3</c:v>
                  </c:pt>
                  <c:pt idx="1">
                    <c:v>0.11520000000000005</c:v>
                  </c:pt>
                  <c:pt idx="2">
                    <c:v>4.544999999999999E-2</c:v>
                  </c:pt>
                </c:numCache>
              </c:numRef>
            </c:plus>
            <c:minus>
              <c:numRef>
                <c:f>'[BXD updated 08-06-2019.xlsx]graphs'!$AC$11:$AC$13</c:f>
                <c:numCache>
                  <c:formatCode>General</c:formatCode>
                  <c:ptCount val="3"/>
                  <c:pt idx="0">
                    <c:v>6.6002525204217205E-3</c:v>
                  </c:pt>
                  <c:pt idx="1">
                    <c:v>0.11520000000000005</c:v>
                  </c:pt>
                  <c:pt idx="2">
                    <c:v>4.544999999999999E-2</c:v>
                  </c:pt>
                </c:numCache>
              </c:numRef>
            </c:minus>
            <c:spPr>
              <a:noFill/>
              <a:ln w="9525" cap="flat" cmpd="sng" algn="ctr">
                <a:solidFill>
                  <a:schemeClr val="tx1"/>
                </a:solidFill>
                <a:round/>
              </a:ln>
              <a:effectLst/>
            </c:spPr>
          </c:errBars>
          <c:cat>
            <c:numRef>
              <c:f>'[BXD updated 08-06-2019.xlsx]graphs'!$AA$11:$AA$13</c:f>
              <c:numCache>
                <c:formatCode>General</c:formatCode>
                <c:ptCount val="3"/>
                <c:pt idx="0">
                  <c:v>11</c:v>
                </c:pt>
                <c:pt idx="1">
                  <c:v>15</c:v>
                </c:pt>
                <c:pt idx="2">
                  <c:v>18</c:v>
                </c:pt>
              </c:numCache>
            </c:numRef>
          </c:cat>
          <c:val>
            <c:numRef>
              <c:f>'[BXD updated 08-06-2019.xlsx]graphs'!$AB$11:$AB$13</c:f>
              <c:numCache>
                <c:formatCode>General</c:formatCode>
                <c:ptCount val="3"/>
                <c:pt idx="0" formatCode="0.000">
                  <c:v>0.22589999999999999</c:v>
                </c:pt>
                <c:pt idx="1">
                  <c:v>0.3997</c:v>
                </c:pt>
                <c:pt idx="2">
                  <c:v>5.8650000000000001E-2</c:v>
                </c:pt>
              </c:numCache>
            </c:numRef>
          </c:val>
          <c:extLst>
            <c:ext xmlns:c16="http://schemas.microsoft.com/office/drawing/2014/chart" uri="{C3380CC4-5D6E-409C-BE32-E72D297353CC}">
              <c16:uniqueId val="{00000000-28D8-4D8F-9F6E-E9E183529AA0}"/>
            </c:ext>
          </c:extLst>
        </c:ser>
        <c:ser>
          <c:idx val="1"/>
          <c:order val="1"/>
          <c:tx>
            <c:strRef>
              <c:f>'[BXD updated 08-06-2019.xlsx]graphs'!$J$9</c:f>
              <c:strCache>
                <c:ptCount val="1"/>
                <c:pt idx="0">
                  <c:v>Zavitan</c:v>
                </c:pt>
              </c:strCache>
            </c:strRef>
          </c:tx>
          <c:spPr>
            <a:solidFill>
              <a:schemeClr val="bg1">
                <a:lumMod val="65000"/>
              </a:schemeClr>
            </a:solidFill>
            <a:ln>
              <a:solidFill>
                <a:sysClr val="windowText" lastClr="000000"/>
              </a:solidFill>
            </a:ln>
            <a:effectLst/>
          </c:spPr>
          <c:invertIfNegative val="0"/>
          <c:errBars>
            <c:errBarType val="both"/>
            <c:errValType val="stdErr"/>
            <c:noEndCap val="0"/>
            <c:spPr>
              <a:noFill/>
              <a:ln w="9525" cap="flat" cmpd="sng" algn="ctr">
                <a:solidFill>
                  <a:schemeClr val="tx1">
                    <a:lumMod val="65000"/>
                    <a:lumOff val="35000"/>
                  </a:schemeClr>
                </a:solidFill>
                <a:round/>
              </a:ln>
              <a:effectLst/>
            </c:spPr>
          </c:errBars>
          <c:cat>
            <c:numRef>
              <c:f>'[BXD updated 08-06-2019.xlsx]graphs'!$AA$11:$AA$13</c:f>
              <c:numCache>
                <c:formatCode>General</c:formatCode>
                <c:ptCount val="3"/>
                <c:pt idx="0">
                  <c:v>11</c:v>
                </c:pt>
                <c:pt idx="1">
                  <c:v>15</c:v>
                </c:pt>
                <c:pt idx="2">
                  <c:v>18</c:v>
                </c:pt>
              </c:numCache>
            </c:numRef>
          </c:cat>
          <c:val>
            <c:numRef>
              <c:f>'[BXD updated 08-06-2019.xlsx]graphs'!$L$9:$L$11</c:f>
              <c:numCache>
                <c:formatCode>General</c:formatCode>
                <c:ptCount val="3"/>
              </c:numCache>
            </c:numRef>
          </c:val>
          <c:extLst>
            <c:ext xmlns:c16="http://schemas.microsoft.com/office/drawing/2014/chart" uri="{C3380CC4-5D6E-409C-BE32-E72D297353CC}">
              <c16:uniqueId val="{00000001-28D8-4D8F-9F6E-E9E183529AA0}"/>
            </c:ext>
          </c:extLst>
        </c:ser>
        <c:ser>
          <c:idx val="2"/>
          <c:order val="2"/>
          <c:tx>
            <c:strRef>
              <c:f>'[BXD updated 08-06-2019.xlsx]graphs'!$Z$17</c:f>
              <c:strCache>
                <c:ptCount val="1"/>
                <c:pt idx="0">
                  <c:v>Chinese Spring</c:v>
                </c:pt>
              </c:strCache>
            </c:strRef>
          </c:tx>
          <c:spPr>
            <a:pattFill prst="ltHorz">
              <a:fgClr>
                <a:schemeClr val="tx1"/>
              </a:fgClr>
              <a:bgClr>
                <a:schemeClr val="bg1"/>
              </a:bgClr>
            </a:pattFill>
            <a:ln>
              <a:solidFill>
                <a:sysClr val="windowText" lastClr="000000"/>
              </a:solidFill>
            </a:ln>
            <a:effectLst/>
          </c:spPr>
          <c:invertIfNegative val="0"/>
          <c:errBars>
            <c:errBarType val="both"/>
            <c:errValType val="cust"/>
            <c:noEndCap val="0"/>
            <c:plus>
              <c:numRef>
                <c:f>'[BXD updated 08-06-2019.xlsx]graphs'!$AC$17:$AC$19</c:f>
                <c:numCache>
                  <c:formatCode>General</c:formatCode>
                  <c:ptCount val="3"/>
                  <c:pt idx="0">
                    <c:v>3.9388845008594811E-2</c:v>
                  </c:pt>
                  <c:pt idx="1">
                    <c:v>0.31191484829202004</c:v>
                  </c:pt>
                  <c:pt idx="2">
                    <c:v>2.4815994842037167E-2</c:v>
                  </c:pt>
                </c:numCache>
              </c:numRef>
            </c:plus>
            <c:minus>
              <c:numRef>
                <c:f>'[BXD updated 08-06-2019.xlsx]graphs'!$AC$17:$AC$19</c:f>
                <c:numCache>
                  <c:formatCode>General</c:formatCode>
                  <c:ptCount val="3"/>
                  <c:pt idx="0">
                    <c:v>3.9388845008594811E-2</c:v>
                  </c:pt>
                  <c:pt idx="1">
                    <c:v>0.31191484829202004</c:v>
                  </c:pt>
                  <c:pt idx="2">
                    <c:v>2.4815994842037167E-2</c:v>
                  </c:pt>
                </c:numCache>
              </c:numRef>
            </c:minus>
            <c:spPr>
              <a:noFill/>
              <a:ln w="9525" cap="flat" cmpd="sng" algn="ctr">
                <a:solidFill>
                  <a:schemeClr val="tx1"/>
                </a:solidFill>
                <a:round/>
              </a:ln>
              <a:effectLst/>
            </c:spPr>
          </c:errBars>
          <c:cat>
            <c:numRef>
              <c:f>'[BXD updated 08-06-2019.xlsx]graphs'!$AA$11:$AA$13</c:f>
              <c:numCache>
                <c:formatCode>General</c:formatCode>
                <c:ptCount val="3"/>
                <c:pt idx="0">
                  <c:v>11</c:v>
                </c:pt>
                <c:pt idx="1">
                  <c:v>15</c:v>
                </c:pt>
                <c:pt idx="2">
                  <c:v>18</c:v>
                </c:pt>
              </c:numCache>
            </c:numRef>
          </c:cat>
          <c:val>
            <c:numRef>
              <c:f>'[BXD updated 08-06-2019.xlsx]graphs'!$AB$17:$AB$19</c:f>
              <c:numCache>
                <c:formatCode>General</c:formatCode>
                <c:ptCount val="3"/>
                <c:pt idx="0" formatCode="0.000">
                  <c:v>0.47196666666666665</c:v>
                </c:pt>
                <c:pt idx="1">
                  <c:v>3.8833142857142859</c:v>
                </c:pt>
                <c:pt idx="2">
                  <c:v>0.40223999999999993</c:v>
                </c:pt>
              </c:numCache>
            </c:numRef>
          </c:val>
          <c:extLst>
            <c:ext xmlns:c16="http://schemas.microsoft.com/office/drawing/2014/chart" uri="{C3380CC4-5D6E-409C-BE32-E72D297353CC}">
              <c16:uniqueId val="{00000002-28D8-4D8F-9F6E-E9E183529AA0}"/>
            </c:ext>
          </c:extLst>
        </c:ser>
        <c:dLbls>
          <c:showLegendKey val="0"/>
          <c:showVal val="0"/>
          <c:showCatName val="0"/>
          <c:showSerName val="0"/>
          <c:showPercent val="0"/>
          <c:showBubbleSize val="0"/>
        </c:dLbls>
        <c:gapWidth val="219"/>
        <c:overlap val="-27"/>
        <c:axId val="597336720"/>
        <c:axId val="597337048"/>
      </c:barChart>
      <c:catAx>
        <c:axId val="59733672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97337048"/>
        <c:crosses val="autoZero"/>
        <c:auto val="1"/>
        <c:lblAlgn val="ctr"/>
        <c:lblOffset val="100"/>
        <c:noMultiLvlLbl val="0"/>
      </c:catAx>
      <c:valAx>
        <c:axId val="59733704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sz="1000">
                    <a:solidFill>
                      <a:schemeClr val="tx1"/>
                    </a:solidFill>
                  </a:rPr>
                  <a:t>Concentration [mg/g FW]</a:t>
                </a:r>
                <a:endParaRPr lang="he-IL" sz="1000">
                  <a:solidFill>
                    <a:schemeClr val="tx1"/>
                  </a:solidFill>
                </a:endParaRPr>
              </a:p>
              <a:p>
                <a:pPr>
                  <a:defRPr sz="1000"/>
                </a:pPr>
                <a:r>
                  <a:rPr lang="en-US" sz="1000">
                    <a:solidFill>
                      <a:schemeClr val="tx1"/>
                    </a:solidFill>
                  </a:rPr>
                  <a:t>mean ± SE</a:t>
                </a:r>
                <a:endParaRPr lang="he-IL" sz="1000">
                  <a:solidFill>
                    <a:schemeClr val="tx1"/>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97336720"/>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Helvetica" panose="020B0604020202020204" pitchFamily="34" charset="0"/>
                <a:ea typeface="+mn-ea"/>
                <a:cs typeface="Helvetica" panose="020B0604020202020204" pitchFamily="34" charset="0"/>
              </a:defRPr>
            </a:pPr>
            <a:r>
              <a:rPr lang="en-US" sz="1200"/>
              <a:t>Total unknown</a:t>
            </a:r>
          </a:p>
        </c:rich>
      </c:tx>
      <c:layout>
        <c:manualLayout>
          <c:xMode val="edge"/>
          <c:yMode val="edge"/>
          <c:x val="0.41035100146018882"/>
          <c:y val="2.8103044496487119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Helvetica" panose="020B0604020202020204" pitchFamily="34" charset="0"/>
              <a:ea typeface="+mn-ea"/>
              <a:cs typeface="Helvetica" panose="020B0604020202020204" pitchFamily="34" charset="0"/>
            </a:defRPr>
          </a:pPr>
          <a:endParaRPr lang="en-US"/>
        </a:p>
      </c:txPr>
    </c:title>
    <c:autoTitleDeleted val="0"/>
    <c:plotArea>
      <c:layout>
        <c:manualLayout>
          <c:layoutTarget val="inner"/>
          <c:xMode val="edge"/>
          <c:yMode val="edge"/>
          <c:x val="0.13482625822191505"/>
          <c:y val="2.2138534858965542E-2"/>
          <c:w val="0.84053548017449842"/>
          <c:h val="0.4610487049276894"/>
        </c:manualLayout>
      </c:layout>
      <c:barChart>
        <c:barDir val="col"/>
        <c:grouping val="stacked"/>
        <c:varyColors val="0"/>
        <c:ser>
          <c:idx val="0"/>
          <c:order val="0"/>
          <c:tx>
            <c:strRef>
              <c:f>'[BXD updated 08-06-2019.xlsx]total unknown'!$O$39</c:f>
              <c:strCache>
                <c:ptCount val="1"/>
                <c:pt idx="0">
                  <c:v>unknown 4.1</c:v>
                </c:pt>
              </c:strCache>
            </c:strRef>
          </c:tx>
          <c:spPr>
            <a:solidFill>
              <a:schemeClr val="accent1"/>
            </a:solidFill>
            <a:ln>
              <a:solidFill>
                <a:sysClr val="windowText" lastClr="000000"/>
              </a:solidFill>
            </a:ln>
            <a:effectLst/>
          </c:spPr>
          <c:invertIfNegative val="0"/>
          <c:errBars>
            <c:errBarType val="both"/>
            <c:errValType val="cust"/>
            <c:noEndCap val="0"/>
            <c:plus>
              <c:numRef>
                <c:f>'[BXD updated 08-06-2019.xlsx]total unknown'!$Y$40:$Y$48</c:f>
                <c:numCache>
                  <c:formatCode>General</c:formatCode>
                  <c:ptCount val="9"/>
                  <c:pt idx="0">
                    <c:v>3.1426810917502346E-3</c:v>
                  </c:pt>
                  <c:pt idx="2">
                    <c:v>2.1239454899889609E-2</c:v>
                  </c:pt>
                  <c:pt idx="3">
                    <c:v>4.9113293987051079E-3</c:v>
                  </c:pt>
                  <c:pt idx="5">
                    <c:v>2.1532890125174928E-2</c:v>
                  </c:pt>
                  <c:pt idx="8">
                    <c:v>7.7549983881365168E-3</c:v>
                  </c:pt>
                </c:numCache>
              </c:numRef>
            </c:plus>
            <c:minus>
              <c:numRef>
                <c:f>'[BXD updated 08-06-2019.xlsx]total unknown'!$Y$40:$Y$48</c:f>
                <c:numCache>
                  <c:formatCode>General</c:formatCode>
                  <c:ptCount val="9"/>
                  <c:pt idx="0">
                    <c:v>3.1426810917502346E-3</c:v>
                  </c:pt>
                  <c:pt idx="2">
                    <c:v>2.1239454899889609E-2</c:v>
                  </c:pt>
                  <c:pt idx="3">
                    <c:v>4.9113293987051079E-3</c:v>
                  </c:pt>
                  <c:pt idx="5">
                    <c:v>2.1532890125174928E-2</c:v>
                  </c:pt>
                  <c:pt idx="8">
                    <c:v>7.7549983881365168E-3</c:v>
                  </c:pt>
                </c:numCache>
              </c:numRef>
            </c:minus>
            <c:spPr>
              <a:noFill/>
              <a:ln w="9525" cap="flat" cmpd="sng" algn="ctr">
                <a:solidFill>
                  <a:sysClr val="windowText" lastClr="000000"/>
                </a:solidFill>
                <a:round/>
              </a:ln>
              <a:effectLst/>
            </c:spPr>
          </c:errBars>
          <c:cat>
            <c:multiLvlStrRef>
              <c:f>'[BXD updated 08-06-2019.xlsx]total unknown'!$M$40:$N$48</c:f>
              <c:multiLvlStrCache>
                <c:ptCount val="9"/>
                <c:lvl>
                  <c:pt idx="0">
                    <c:v>Svevo</c:v>
                  </c:pt>
                  <c:pt idx="1">
                    <c:v>Zavitan</c:v>
                  </c:pt>
                  <c:pt idx="2">
                    <c:v>Chinese Spring</c:v>
                  </c:pt>
                  <c:pt idx="3">
                    <c:v>Svevo</c:v>
                  </c:pt>
                  <c:pt idx="4">
                    <c:v>Zavitan</c:v>
                  </c:pt>
                  <c:pt idx="5">
                    <c:v>Chinese Spring</c:v>
                  </c:pt>
                  <c:pt idx="6">
                    <c:v>Svevo</c:v>
                  </c:pt>
                  <c:pt idx="7">
                    <c:v>Zavitan</c:v>
                  </c:pt>
                  <c:pt idx="8">
                    <c:v>Chinese Spring</c:v>
                  </c:pt>
                </c:lvl>
                <c:lvl>
                  <c:pt idx="0">
                    <c:v>11</c:v>
                  </c:pt>
                  <c:pt idx="3">
                    <c:v>15</c:v>
                  </c:pt>
                  <c:pt idx="6">
                    <c:v>18</c:v>
                  </c:pt>
                </c:lvl>
              </c:multiLvlStrCache>
            </c:multiLvlStrRef>
          </c:cat>
          <c:val>
            <c:numRef>
              <c:f>'[BXD updated 08-06-2019.xlsx]total unknown'!$O$40:$O$48</c:f>
              <c:numCache>
                <c:formatCode>General</c:formatCode>
                <c:ptCount val="9"/>
                <c:pt idx="0">
                  <c:v>8.0733333333333338E-2</c:v>
                </c:pt>
                <c:pt idx="2">
                  <c:v>5.6166666666666663E-2</c:v>
                </c:pt>
                <c:pt idx="3">
                  <c:v>3.7085714285714284E-2</c:v>
                </c:pt>
                <c:pt idx="5">
                  <c:v>0.17930000000000001</c:v>
                </c:pt>
                <c:pt idx="8">
                  <c:v>0.15670000000000001</c:v>
                </c:pt>
              </c:numCache>
            </c:numRef>
          </c:val>
          <c:extLst>
            <c:ext xmlns:c16="http://schemas.microsoft.com/office/drawing/2014/chart" uri="{C3380CC4-5D6E-409C-BE32-E72D297353CC}">
              <c16:uniqueId val="{00000000-B0DF-413F-ABF8-8F1BA3D1AD0F}"/>
            </c:ext>
          </c:extLst>
        </c:ser>
        <c:ser>
          <c:idx val="1"/>
          <c:order val="1"/>
          <c:tx>
            <c:strRef>
              <c:f>'[BXD updated 08-06-2019.xlsx]total unknown'!$P$39</c:f>
              <c:strCache>
                <c:ptCount val="1"/>
                <c:pt idx="0">
                  <c:v>unknown 4.2</c:v>
                </c:pt>
              </c:strCache>
            </c:strRef>
          </c:tx>
          <c:spPr>
            <a:solidFill>
              <a:schemeClr val="accent2"/>
            </a:solidFill>
            <a:ln>
              <a:solidFill>
                <a:sysClr val="windowText" lastClr="000000"/>
              </a:solidFill>
            </a:ln>
            <a:effectLst/>
          </c:spPr>
          <c:invertIfNegative val="0"/>
          <c:errBars>
            <c:errBarType val="both"/>
            <c:errValType val="cust"/>
            <c:noEndCap val="0"/>
            <c:plus>
              <c:numRef>
                <c:f>'[BXD updated 08-06-2019.xlsx]total unknown'!$Z$40:$Z$48</c:f>
                <c:numCache>
                  <c:formatCode>General</c:formatCode>
                  <c:ptCount val="9"/>
                  <c:pt idx="2">
                    <c:v>4.4696321001969734E-3</c:v>
                  </c:pt>
                </c:numCache>
              </c:numRef>
            </c:plus>
            <c:minus>
              <c:numRef>
                <c:f>'[BXD updated 08-06-2019.xlsx]total unknown'!$Z$40:$Z$48</c:f>
                <c:numCache>
                  <c:formatCode>General</c:formatCode>
                  <c:ptCount val="9"/>
                  <c:pt idx="2">
                    <c:v>4.4696321001969734E-3</c:v>
                  </c:pt>
                </c:numCache>
              </c:numRef>
            </c:minus>
            <c:spPr>
              <a:noFill/>
              <a:ln w="9525" cap="flat" cmpd="sng" algn="ctr">
                <a:solidFill>
                  <a:sysClr val="windowText" lastClr="000000"/>
                </a:solidFill>
                <a:round/>
              </a:ln>
              <a:effectLst/>
            </c:spPr>
          </c:errBars>
          <c:cat>
            <c:multiLvlStrRef>
              <c:f>'[BXD updated 08-06-2019.xlsx]total unknown'!$M$40:$N$48</c:f>
              <c:multiLvlStrCache>
                <c:ptCount val="9"/>
                <c:lvl>
                  <c:pt idx="0">
                    <c:v>Svevo</c:v>
                  </c:pt>
                  <c:pt idx="1">
                    <c:v>Zavitan</c:v>
                  </c:pt>
                  <c:pt idx="2">
                    <c:v>Chinese Spring</c:v>
                  </c:pt>
                  <c:pt idx="3">
                    <c:v>Svevo</c:v>
                  </c:pt>
                  <c:pt idx="4">
                    <c:v>Zavitan</c:v>
                  </c:pt>
                  <c:pt idx="5">
                    <c:v>Chinese Spring</c:v>
                  </c:pt>
                  <c:pt idx="6">
                    <c:v>Svevo</c:v>
                  </c:pt>
                  <c:pt idx="7">
                    <c:v>Zavitan</c:v>
                  </c:pt>
                  <c:pt idx="8">
                    <c:v>Chinese Spring</c:v>
                  </c:pt>
                </c:lvl>
                <c:lvl>
                  <c:pt idx="0">
                    <c:v>11</c:v>
                  </c:pt>
                  <c:pt idx="3">
                    <c:v>15</c:v>
                  </c:pt>
                  <c:pt idx="6">
                    <c:v>18</c:v>
                  </c:pt>
                </c:lvl>
              </c:multiLvlStrCache>
            </c:multiLvlStrRef>
          </c:cat>
          <c:val>
            <c:numRef>
              <c:f>'[BXD updated 08-06-2019.xlsx]total unknown'!$P$40:$P$48</c:f>
              <c:numCache>
                <c:formatCode>General</c:formatCode>
                <c:ptCount val="9"/>
                <c:pt idx="2">
                  <c:v>6.4083333333333339E-2</c:v>
                </c:pt>
              </c:numCache>
            </c:numRef>
          </c:val>
          <c:extLst>
            <c:ext xmlns:c16="http://schemas.microsoft.com/office/drawing/2014/chart" uri="{C3380CC4-5D6E-409C-BE32-E72D297353CC}">
              <c16:uniqueId val="{00000001-B0DF-413F-ABF8-8F1BA3D1AD0F}"/>
            </c:ext>
          </c:extLst>
        </c:ser>
        <c:ser>
          <c:idx val="3"/>
          <c:order val="2"/>
          <c:tx>
            <c:strRef>
              <c:f>'[BXD updated 08-06-2019.xlsx]total unknown'!$R$39</c:f>
              <c:strCache>
                <c:ptCount val="1"/>
                <c:pt idx="0">
                  <c:v>unknown 6.6</c:v>
                </c:pt>
              </c:strCache>
            </c:strRef>
          </c:tx>
          <c:spPr>
            <a:solidFill>
              <a:schemeClr val="accent4">
                <a:lumMod val="75000"/>
              </a:schemeClr>
            </a:solidFill>
            <a:ln>
              <a:solidFill>
                <a:sysClr val="windowText" lastClr="000000"/>
              </a:solidFill>
            </a:ln>
            <a:effectLst/>
          </c:spPr>
          <c:invertIfNegative val="0"/>
          <c:errBars>
            <c:errBarType val="both"/>
            <c:errValType val="cust"/>
            <c:noEndCap val="0"/>
            <c:plus>
              <c:numRef>
                <c:f>'[BXD updated 08-06-2019.xlsx]total unknown'!$AB$40:$AB$48</c:f>
                <c:numCache>
                  <c:formatCode>General</c:formatCode>
                  <c:ptCount val="9"/>
                  <c:pt idx="3">
                    <c:v>2.7499001837172528E-2</c:v>
                  </c:pt>
                  <c:pt idx="5">
                    <c:v>0.15731241635448145</c:v>
                  </c:pt>
                </c:numCache>
              </c:numRef>
            </c:plus>
            <c:minus>
              <c:numRef>
                <c:f>'[BXD updated 08-06-2019.xlsx]total unknown'!$AB$40:$AB$48</c:f>
                <c:numCache>
                  <c:formatCode>General</c:formatCode>
                  <c:ptCount val="9"/>
                  <c:pt idx="3">
                    <c:v>2.7499001837172528E-2</c:v>
                  </c:pt>
                  <c:pt idx="5">
                    <c:v>0.15731241635448145</c:v>
                  </c:pt>
                </c:numCache>
              </c:numRef>
            </c:minus>
            <c:spPr>
              <a:noFill/>
              <a:ln w="9525" cap="flat" cmpd="sng" algn="ctr">
                <a:solidFill>
                  <a:sysClr val="windowText" lastClr="000000"/>
                </a:solidFill>
                <a:round/>
              </a:ln>
              <a:effectLst/>
            </c:spPr>
          </c:errBars>
          <c:cat>
            <c:multiLvlStrRef>
              <c:f>'[BXD updated 08-06-2019.xlsx]total unknown'!$M$40:$N$48</c:f>
              <c:multiLvlStrCache>
                <c:ptCount val="9"/>
                <c:lvl>
                  <c:pt idx="0">
                    <c:v>Svevo</c:v>
                  </c:pt>
                  <c:pt idx="1">
                    <c:v>Zavitan</c:v>
                  </c:pt>
                  <c:pt idx="2">
                    <c:v>Chinese Spring</c:v>
                  </c:pt>
                  <c:pt idx="3">
                    <c:v>Svevo</c:v>
                  </c:pt>
                  <c:pt idx="4">
                    <c:v>Zavitan</c:v>
                  </c:pt>
                  <c:pt idx="5">
                    <c:v>Chinese Spring</c:v>
                  </c:pt>
                  <c:pt idx="6">
                    <c:v>Svevo</c:v>
                  </c:pt>
                  <c:pt idx="7">
                    <c:v>Zavitan</c:v>
                  </c:pt>
                  <c:pt idx="8">
                    <c:v>Chinese Spring</c:v>
                  </c:pt>
                </c:lvl>
                <c:lvl>
                  <c:pt idx="0">
                    <c:v>11</c:v>
                  </c:pt>
                  <c:pt idx="3">
                    <c:v>15</c:v>
                  </c:pt>
                  <c:pt idx="6">
                    <c:v>18</c:v>
                  </c:pt>
                </c:lvl>
              </c:multiLvlStrCache>
            </c:multiLvlStrRef>
          </c:cat>
          <c:val>
            <c:numRef>
              <c:f>'[BXD updated 08-06-2019.xlsx]total unknown'!$R$40:$R$48</c:f>
              <c:numCache>
                <c:formatCode>General</c:formatCode>
                <c:ptCount val="9"/>
                <c:pt idx="3">
                  <c:v>0.14522857142857143</c:v>
                </c:pt>
                <c:pt idx="5">
                  <c:v>0.71432499999999999</c:v>
                </c:pt>
              </c:numCache>
            </c:numRef>
          </c:val>
          <c:extLst>
            <c:ext xmlns:c16="http://schemas.microsoft.com/office/drawing/2014/chart" uri="{C3380CC4-5D6E-409C-BE32-E72D297353CC}">
              <c16:uniqueId val="{00000002-B0DF-413F-ABF8-8F1BA3D1AD0F}"/>
            </c:ext>
          </c:extLst>
        </c:ser>
        <c:ser>
          <c:idx val="4"/>
          <c:order val="3"/>
          <c:tx>
            <c:strRef>
              <c:f>'[BXD updated 08-06-2019.xlsx]total unknown'!$S$39</c:f>
              <c:strCache>
                <c:ptCount val="1"/>
                <c:pt idx="0">
                  <c:v>unknown 8.3</c:v>
                </c:pt>
              </c:strCache>
            </c:strRef>
          </c:tx>
          <c:spPr>
            <a:solidFill>
              <a:schemeClr val="accent4">
                <a:lumMod val="20000"/>
                <a:lumOff val="80000"/>
              </a:schemeClr>
            </a:solidFill>
            <a:ln>
              <a:solidFill>
                <a:sysClr val="windowText" lastClr="000000"/>
              </a:solidFill>
            </a:ln>
            <a:effectLst/>
          </c:spPr>
          <c:invertIfNegative val="0"/>
          <c:errBars>
            <c:errBarType val="both"/>
            <c:errValType val="cust"/>
            <c:noEndCap val="0"/>
            <c:plus>
              <c:numRef>
                <c:f>'[BXD updated 08-06-2019.xlsx]total unknown'!$AC$40:$AC$48</c:f>
                <c:numCache>
                  <c:formatCode>General</c:formatCode>
                  <c:ptCount val="9"/>
                  <c:pt idx="0">
                    <c:v>4.0979071216631725E-2</c:v>
                  </c:pt>
                  <c:pt idx="1">
                    <c:v>3.0382883521994881E-2</c:v>
                  </c:pt>
                  <c:pt idx="2">
                    <c:v>0.3598617296190918</c:v>
                  </c:pt>
                  <c:pt idx="6">
                    <c:v>8.7349999999999955E-2</c:v>
                  </c:pt>
                </c:numCache>
              </c:numRef>
            </c:plus>
            <c:minus>
              <c:numRef>
                <c:f>'[BXD updated 08-06-2019.xlsx]total unknown'!$AC$40:$AC$48</c:f>
                <c:numCache>
                  <c:formatCode>General</c:formatCode>
                  <c:ptCount val="9"/>
                  <c:pt idx="0">
                    <c:v>4.0979071216631725E-2</c:v>
                  </c:pt>
                  <c:pt idx="1">
                    <c:v>3.0382883521994881E-2</c:v>
                  </c:pt>
                  <c:pt idx="2">
                    <c:v>0.3598617296190918</c:v>
                  </c:pt>
                  <c:pt idx="6">
                    <c:v>8.7349999999999955E-2</c:v>
                  </c:pt>
                </c:numCache>
              </c:numRef>
            </c:minus>
            <c:spPr>
              <a:noFill/>
              <a:ln w="9525" cap="flat" cmpd="sng" algn="ctr">
                <a:solidFill>
                  <a:sysClr val="windowText" lastClr="000000"/>
                </a:solidFill>
                <a:round/>
              </a:ln>
              <a:effectLst/>
            </c:spPr>
          </c:errBars>
          <c:cat>
            <c:multiLvlStrRef>
              <c:f>'[BXD updated 08-06-2019.xlsx]total unknown'!$M$40:$N$48</c:f>
              <c:multiLvlStrCache>
                <c:ptCount val="9"/>
                <c:lvl>
                  <c:pt idx="0">
                    <c:v>Svevo</c:v>
                  </c:pt>
                  <c:pt idx="1">
                    <c:v>Zavitan</c:v>
                  </c:pt>
                  <c:pt idx="2">
                    <c:v>Chinese Spring</c:v>
                  </c:pt>
                  <c:pt idx="3">
                    <c:v>Svevo</c:v>
                  </c:pt>
                  <c:pt idx="4">
                    <c:v>Zavitan</c:v>
                  </c:pt>
                  <c:pt idx="5">
                    <c:v>Chinese Spring</c:v>
                  </c:pt>
                  <c:pt idx="6">
                    <c:v>Svevo</c:v>
                  </c:pt>
                  <c:pt idx="7">
                    <c:v>Zavitan</c:v>
                  </c:pt>
                  <c:pt idx="8">
                    <c:v>Chinese Spring</c:v>
                  </c:pt>
                </c:lvl>
                <c:lvl>
                  <c:pt idx="0">
                    <c:v>11</c:v>
                  </c:pt>
                  <c:pt idx="3">
                    <c:v>15</c:v>
                  </c:pt>
                  <c:pt idx="6">
                    <c:v>18</c:v>
                  </c:pt>
                </c:lvl>
              </c:multiLvlStrCache>
            </c:multiLvlStrRef>
          </c:cat>
          <c:val>
            <c:numRef>
              <c:f>'[BXD updated 08-06-2019.xlsx]total unknown'!$S$40:$S$48</c:f>
              <c:numCache>
                <c:formatCode>General</c:formatCode>
                <c:ptCount val="9"/>
                <c:pt idx="0">
                  <c:v>0.29831666666666667</c:v>
                </c:pt>
                <c:pt idx="1">
                  <c:v>0.29831666666666667</c:v>
                </c:pt>
                <c:pt idx="2">
                  <c:v>2.0822666666666669</c:v>
                </c:pt>
                <c:pt idx="6">
                  <c:v>0.20315</c:v>
                </c:pt>
              </c:numCache>
            </c:numRef>
          </c:val>
          <c:extLst>
            <c:ext xmlns:c16="http://schemas.microsoft.com/office/drawing/2014/chart" uri="{C3380CC4-5D6E-409C-BE32-E72D297353CC}">
              <c16:uniqueId val="{00000003-B0DF-413F-ABF8-8F1BA3D1AD0F}"/>
            </c:ext>
          </c:extLst>
        </c:ser>
        <c:ser>
          <c:idx val="5"/>
          <c:order val="4"/>
          <c:tx>
            <c:strRef>
              <c:f>'[BXD updated 08-06-2019.xlsx]total unknown'!$T$39</c:f>
              <c:strCache>
                <c:ptCount val="1"/>
                <c:pt idx="0">
                  <c:v>unknown 6.8</c:v>
                </c:pt>
              </c:strCache>
            </c:strRef>
          </c:tx>
          <c:spPr>
            <a:solidFill>
              <a:schemeClr val="accent6"/>
            </a:solidFill>
            <a:ln>
              <a:solidFill>
                <a:sysClr val="windowText" lastClr="000000"/>
              </a:solidFill>
            </a:ln>
            <a:effectLst/>
          </c:spPr>
          <c:invertIfNegative val="0"/>
          <c:errBars>
            <c:errBarType val="both"/>
            <c:errValType val="cust"/>
            <c:noEndCap val="0"/>
            <c:plus>
              <c:numRef>
                <c:f>'[BXD updated 08-06-2019.xlsx]total unknown'!$AD$40:$AD$48</c:f>
                <c:numCache>
                  <c:formatCode>General</c:formatCode>
                  <c:ptCount val="9"/>
                  <c:pt idx="2">
                    <c:v>0.39323991934526009</c:v>
                  </c:pt>
                  <c:pt idx="8">
                    <c:v>9.7812272236156447E-2</c:v>
                  </c:pt>
                </c:numCache>
              </c:numRef>
            </c:plus>
            <c:minus>
              <c:numRef>
                <c:f>'[BXD updated 08-06-2019.xlsx]total unknown'!$AD$40:$AD$48</c:f>
                <c:numCache>
                  <c:formatCode>General</c:formatCode>
                  <c:ptCount val="9"/>
                  <c:pt idx="2">
                    <c:v>0.39323991934526009</c:v>
                  </c:pt>
                  <c:pt idx="8">
                    <c:v>9.7812272236156447E-2</c:v>
                  </c:pt>
                </c:numCache>
              </c:numRef>
            </c:minus>
            <c:spPr>
              <a:noFill/>
              <a:ln w="9525" cap="flat" cmpd="sng" algn="ctr">
                <a:solidFill>
                  <a:sysClr val="windowText" lastClr="000000"/>
                </a:solidFill>
                <a:round/>
              </a:ln>
              <a:effectLst/>
            </c:spPr>
          </c:errBars>
          <c:cat>
            <c:multiLvlStrRef>
              <c:f>'[BXD updated 08-06-2019.xlsx]total unknown'!$M$40:$N$48</c:f>
              <c:multiLvlStrCache>
                <c:ptCount val="9"/>
                <c:lvl>
                  <c:pt idx="0">
                    <c:v>Svevo</c:v>
                  </c:pt>
                  <c:pt idx="1">
                    <c:v>Zavitan</c:v>
                  </c:pt>
                  <c:pt idx="2">
                    <c:v>Chinese Spring</c:v>
                  </c:pt>
                  <c:pt idx="3">
                    <c:v>Svevo</c:v>
                  </c:pt>
                  <c:pt idx="4">
                    <c:v>Zavitan</c:v>
                  </c:pt>
                  <c:pt idx="5">
                    <c:v>Chinese Spring</c:v>
                  </c:pt>
                  <c:pt idx="6">
                    <c:v>Svevo</c:v>
                  </c:pt>
                  <c:pt idx="7">
                    <c:v>Zavitan</c:v>
                  </c:pt>
                  <c:pt idx="8">
                    <c:v>Chinese Spring</c:v>
                  </c:pt>
                </c:lvl>
                <c:lvl>
                  <c:pt idx="0">
                    <c:v>11</c:v>
                  </c:pt>
                  <c:pt idx="3">
                    <c:v>15</c:v>
                  </c:pt>
                  <c:pt idx="6">
                    <c:v>18</c:v>
                  </c:pt>
                </c:lvl>
              </c:multiLvlStrCache>
            </c:multiLvlStrRef>
          </c:cat>
          <c:val>
            <c:numRef>
              <c:f>'[BXD updated 08-06-2019.xlsx]total unknown'!$T$40:$T$48</c:f>
              <c:numCache>
                <c:formatCode>General</c:formatCode>
                <c:ptCount val="9"/>
                <c:pt idx="2">
                  <c:v>0.61134999999999995</c:v>
                </c:pt>
                <c:pt idx="8">
                  <c:v>0.75736000000000003</c:v>
                </c:pt>
              </c:numCache>
            </c:numRef>
          </c:val>
          <c:extLst>
            <c:ext xmlns:c16="http://schemas.microsoft.com/office/drawing/2014/chart" uri="{C3380CC4-5D6E-409C-BE32-E72D297353CC}">
              <c16:uniqueId val="{00000004-B0DF-413F-ABF8-8F1BA3D1AD0F}"/>
            </c:ext>
          </c:extLst>
        </c:ser>
        <c:dLbls>
          <c:showLegendKey val="0"/>
          <c:showVal val="0"/>
          <c:showCatName val="0"/>
          <c:showSerName val="0"/>
          <c:showPercent val="0"/>
          <c:showBubbleSize val="0"/>
        </c:dLbls>
        <c:gapWidth val="50"/>
        <c:overlap val="100"/>
        <c:axId val="538041952"/>
        <c:axId val="538045888"/>
      </c:barChart>
      <c:catAx>
        <c:axId val="53804195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38045888"/>
        <c:crosses val="autoZero"/>
        <c:auto val="1"/>
        <c:lblAlgn val="ctr"/>
        <c:lblOffset val="100"/>
        <c:noMultiLvlLbl val="0"/>
      </c:catAx>
      <c:valAx>
        <c:axId val="53804588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Peak area mAU*min ± SE</a:t>
                </a:r>
                <a:endParaRPr lang="he-IL"/>
              </a:p>
            </c:rich>
          </c:tx>
          <c:layout>
            <c:manualLayout>
              <c:xMode val="edge"/>
              <c:yMode val="edge"/>
              <c:x val="1.2897688055896736E-2"/>
              <c:y val="2.0955982467274286E-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38041952"/>
        <c:crosses val="autoZero"/>
        <c:crossBetween val="between"/>
      </c:valAx>
      <c:spPr>
        <a:noFill/>
        <a:ln>
          <a:noFill/>
        </a:ln>
        <a:effectLst/>
      </c:spPr>
    </c:plotArea>
    <c:legend>
      <c:legendPos val="b"/>
      <c:layout>
        <c:manualLayout>
          <c:xMode val="edge"/>
          <c:yMode val="edge"/>
          <c:x val="0.65962117035820123"/>
          <c:y val="2.6282852497456381E-2"/>
          <c:w val="0.34037882964179889"/>
          <c:h val="0.290005788032672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sz="10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Helvetica" panose="020B0604020202020204" pitchFamily="34" charset="0"/>
                <a:ea typeface="+mn-ea"/>
                <a:cs typeface="Helvetica" panose="020B0604020202020204" pitchFamily="34" charset="0"/>
              </a:defRPr>
            </a:pPr>
            <a:r>
              <a:rPr lang="en-US" sz="1200" b="0" dirty="0"/>
              <a:t>DIMBOA</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Helvetica" panose="020B0604020202020204" pitchFamily="34" charset="0"/>
              <a:ea typeface="+mn-ea"/>
              <a:cs typeface="Helvetica" panose="020B0604020202020204" pitchFamily="34" charset="0"/>
            </a:defRPr>
          </a:pPr>
          <a:endParaRPr lang="en-US"/>
        </a:p>
      </c:txPr>
    </c:title>
    <c:autoTitleDeleted val="0"/>
    <c:plotArea>
      <c:layout>
        <c:manualLayout>
          <c:layoutTarget val="inner"/>
          <c:xMode val="edge"/>
          <c:yMode val="edge"/>
          <c:x val="0.17715063384997842"/>
          <c:y val="0.15962899288243992"/>
          <c:w val="0.79419510128985205"/>
          <c:h val="0.62108448234363722"/>
        </c:manualLayout>
      </c:layout>
      <c:barChart>
        <c:barDir val="col"/>
        <c:grouping val="clustered"/>
        <c:varyColors val="0"/>
        <c:ser>
          <c:idx val="0"/>
          <c:order val="0"/>
          <c:tx>
            <c:strRef>
              <c:f>graphs!$J$6</c:f>
              <c:strCache>
                <c:ptCount val="1"/>
                <c:pt idx="0">
                  <c:v>Svevo</c:v>
                </c:pt>
              </c:strCache>
            </c:strRef>
          </c:tx>
          <c:spPr>
            <a:solidFill>
              <a:schemeClr val="bg1"/>
            </a:solidFill>
            <a:ln>
              <a:solidFill>
                <a:sysClr val="windowText" lastClr="000000"/>
              </a:solidFill>
            </a:ln>
            <a:effectLst/>
          </c:spPr>
          <c:invertIfNegative val="0"/>
          <c:errBars>
            <c:errBarType val="both"/>
            <c:errValType val="cust"/>
            <c:noEndCap val="0"/>
            <c:plus>
              <c:numRef>
                <c:f>graphs!$M$6:$M$8</c:f>
                <c:numCache>
                  <c:formatCode>General</c:formatCode>
                  <c:ptCount val="3"/>
                  <c:pt idx="0">
                    <c:v>0.17756386159476731</c:v>
                  </c:pt>
                  <c:pt idx="1">
                    <c:v>0.20059503727558112</c:v>
                  </c:pt>
                  <c:pt idx="2">
                    <c:v>9.2250000000000054E-2</c:v>
                  </c:pt>
                </c:numCache>
              </c:numRef>
            </c:plus>
            <c:minus>
              <c:numRef>
                <c:f>graphs!$M$6:$M$8</c:f>
                <c:numCache>
                  <c:formatCode>General</c:formatCode>
                  <c:ptCount val="3"/>
                  <c:pt idx="0">
                    <c:v>0.17756386159476731</c:v>
                  </c:pt>
                  <c:pt idx="1">
                    <c:v>0.20059503727558112</c:v>
                  </c:pt>
                  <c:pt idx="2">
                    <c:v>9.2250000000000054E-2</c:v>
                  </c:pt>
                </c:numCache>
              </c:numRef>
            </c:minus>
            <c:spPr>
              <a:noFill/>
              <a:ln w="9525" cap="flat" cmpd="sng" algn="ctr">
                <a:solidFill>
                  <a:schemeClr val="tx1"/>
                </a:solidFill>
                <a:round/>
              </a:ln>
              <a:effectLst/>
            </c:spPr>
          </c:errBars>
          <c:cat>
            <c:numRef>
              <c:f>graphs!$K$6:$K$8</c:f>
              <c:numCache>
                <c:formatCode>General</c:formatCode>
                <c:ptCount val="3"/>
                <c:pt idx="0">
                  <c:v>11</c:v>
                </c:pt>
                <c:pt idx="1">
                  <c:v>15</c:v>
                </c:pt>
                <c:pt idx="2">
                  <c:v>18</c:v>
                </c:pt>
              </c:numCache>
            </c:numRef>
          </c:cat>
          <c:val>
            <c:numRef>
              <c:f>graphs!$L$6:$L$8</c:f>
              <c:numCache>
                <c:formatCode>General</c:formatCode>
                <c:ptCount val="3"/>
                <c:pt idx="0" formatCode="0.000">
                  <c:v>3.5091833333333327</c:v>
                </c:pt>
                <c:pt idx="1">
                  <c:v>2.4557428571428574</c:v>
                </c:pt>
                <c:pt idx="2">
                  <c:v>1.1511499999999999</c:v>
                </c:pt>
              </c:numCache>
            </c:numRef>
          </c:val>
          <c:extLst>
            <c:ext xmlns:c16="http://schemas.microsoft.com/office/drawing/2014/chart" uri="{C3380CC4-5D6E-409C-BE32-E72D297353CC}">
              <c16:uniqueId val="{00000000-7FEA-4493-ADA6-ACF1777DC114}"/>
            </c:ext>
          </c:extLst>
        </c:ser>
        <c:ser>
          <c:idx val="1"/>
          <c:order val="1"/>
          <c:tx>
            <c:strRef>
              <c:f>graphs!$J$9</c:f>
              <c:strCache>
                <c:ptCount val="1"/>
                <c:pt idx="0">
                  <c:v>Zavitan</c:v>
                </c:pt>
              </c:strCache>
            </c:strRef>
          </c:tx>
          <c:spPr>
            <a:solidFill>
              <a:schemeClr val="bg1">
                <a:lumMod val="65000"/>
              </a:schemeClr>
            </a:solidFill>
            <a:ln>
              <a:solidFill>
                <a:sysClr val="windowText" lastClr="000000"/>
              </a:solidFill>
            </a:ln>
            <a:effectLst/>
          </c:spPr>
          <c:invertIfNegative val="0"/>
          <c:errBars>
            <c:errBarType val="both"/>
            <c:errValType val="stdErr"/>
            <c:noEndCap val="0"/>
            <c:spPr>
              <a:noFill/>
              <a:ln w="9525" cap="flat" cmpd="sng" algn="ctr">
                <a:solidFill>
                  <a:schemeClr val="tx1">
                    <a:lumMod val="65000"/>
                    <a:lumOff val="35000"/>
                  </a:schemeClr>
                </a:solidFill>
                <a:round/>
              </a:ln>
              <a:effectLst/>
            </c:spPr>
          </c:errBars>
          <c:cat>
            <c:numRef>
              <c:f>graphs!$K$6:$K$8</c:f>
              <c:numCache>
                <c:formatCode>General</c:formatCode>
                <c:ptCount val="3"/>
                <c:pt idx="0">
                  <c:v>11</c:v>
                </c:pt>
                <c:pt idx="1">
                  <c:v>15</c:v>
                </c:pt>
                <c:pt idx="2">
                  <c:v>18</c:v>
                </c:pt>
              </c:numCache>
            </c:numRef>
          </c:cat>
          <c:val>
            <c:numRef>
              <c:f>graphs!$L$9:$L$11</c:f>
              <c:numCache>
                <c:formatCode>General</c:formatCode>
                <c:ptCount val="3"/>
              </c:numCache>
            </c:numRef>
          </c:val>
          <c:extLst>
            <c:ext xmlns:c16="http://schemas.microsoft.com/office/drawing/2014/chart" uri="{C3380CC4-5D6E-409C-BE32-E72D297353CC}">
              <c16:uniqueId val="{00000001-7FEA-4493-ADA6-ACF1777DC114}"/>
            </c:ext>
          </c:extLst>
        </c:ser>
        <c:ser>
          <c:idx val="2"/>
          <c:order val="2"/>
          <c:tx>
            <c:strRef>
              <c:f>graphs!$J$12</c:f>
              <c:strCache>
                <c:ptCount val="1"/>
                <c:pt idx="0">
                  <c:v>Chinese Spring</c:v>
                </c:pt>
              </c:strCache>
            </c:strRef>
          </c:tx>
          <c:spPr>
            <a:pattFill prst="ltHorz">
              <a:fgClr>
                <a:schemeClr val="tx1"/>
              </a:fgClr>
              <a:bgClr>
                <a:schemeClr val="bg1"/>
              </a:bgClr>
            </a:pattFill>
            <a:ln>
              <a:solidFill>
                <a:sysClr val="windowText" lastClr="000000"/>
              </a:solidFill>
            </a:ln>
            <a:effectLst/>
          </c:spPr>
          <c:invertIfNegative val="0"/>
          <c:errBars>
            <c:errBarType val="both"/>
            <c:errValType val="cust"/>
            <c:noEndCap val="0"/>
            <c:plus>
              <c:numRef>
                <c:f>graphs!$M$12:$M$14</c:f>
                <c:numCache>
                  <c:formatCode>General</c:formatCode>
                  <c:ptCount val="3"/>
                  <c:pt idx="0">
                    <c:v>0.40218784783287953</c:v>
                  </c:pt>
                  <c:pt idx="1">
                    <c:v>0.10573772680906429</c:v>
                  </c:pt>
                  <c:pt idx="2">
                    <c:v>8.5689322555380105E-3</c:v>
                  </c:pt>
                </c:numCache>
              </c:numRef>
            </c:plus>
            <c:minus>
              <c:numRef>
                <c:f>graphs!$M$12:$M$14</c:f>
                <c:numCache>
                  <c:formatCode>General</c:formatCode>
                  <c:ptCount val="3"/>
                  <c:pt idx="0">
                    <c:v>0.40218784783287953</c:v>
                  </c:pt>
                  <c:pt idx="1">
                    <c:v>0.10573772680906429</c:v>
                  </c:pt>
                  <c:pt idx="2">
                    <c:v>8.5689322555380105E-3</c:v>
                  </c:pt>
                </c:numCache>
              </c:numRef>
            </c:minus>
            <c:spPr>
              <a:noFill/>
              <a:ln w="9525" cap="flat" cmpd="sng" algn="ctr">
                <a:solidFill>
                  <a:schemeClr val="tx1"/>
                </a:solidFill>
                <a:round/>
              </a:ln>
              <a:effectLst/>
            </c:spPr>
          </c:errBars>
          <c:cat>
            <c:numRef>
              <c:f>graphs!$K$6:$K$8</c:f>
              <c:numCache>
                <c:formatCode>General</c:formatCode>
                <c:ptCount val="3"/>
                <c:pt idx="0">
                  <c:v>11</c:v>
                </c:pt>
                <c:pt idx="1">
                  <c:v>15</c:v>
                </c:pt>
                <c:pt idx="2">
                  <c:v>18</c:v>
                </c:pt>
              </c:numCache>
            </c:numRef>
          </c:cat>
          <c:val>
            <c:numRef>
              <c:f>graphs!$L$12:$L$14</c:f>
              <c:numCache>
                <c:formatCode>General</c:formatCode>
                <c:ptCount val="3"/>
                <c:pt idx="0" formatCode="0.000">
                  <c:v>3.4977166666666673</c:v>
                </c:pt>
                <c:pt idx="1">
                  <c:v>1.1221857142857143</c:v>
                </c:pt>
                <c:pt idx="2">
                  <c:v>0.12154000000000001</c:v>
                </c:pt>
              </c:numCache>
            </c:numRef>
          </c:val>
          <c:extLst>
            <c:ext xmlns:c16="http://schemas.microsoft.com/office/drawing/2014/chart" uri="{C3380CC4-5D6E-409C-BE32-E72D297353CC}">
              <c16:uniqueId val="{00000002-7FEA-4493-ADA6-ACF1777DC114}"/>
            </c:ext>
          </c:extLst>
        </c:ser>
        <c:dLbls>
          <c:showLegendKey val="0"/>
          <c:showVal val="0"/>
          <c:showCatName val="0"/>
          <c:showSerName val="0"/>
          <c:showPercent val="0"/>
          <c:showBubbleSize val="0"/>
        </c:dLbls>
        <c:gapWidth val="219"/>
        <c:overlap val="-27"/>
        <c:axId val="597336720"/>
        <c:axId val="597337048"/>
      </c:barChart>
      <c:catAx>
        <c:axId val="59733672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7337048"/>
        <c:crosses val="autoZero"/>
        <c:auto val="1"/>
        <c:lblAlgn val="ctr"/>
        <c:lblOffset val="100"/>
        <c:noMultiLvlLbl val="0"/>
      </c:catAx>
      <c:valAx>
        <c:axId val="59733704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dirty="0">
                    <a:solidFill>
                      <a:schemeClr val="tx1"/>
                    </a:solidFill>
                  </a:rPr>
                  <a:t>Concentration [mg/g FW]</a:t>
                </a:r>
                <a:endParaRPr lang="he-IL" sz="1000" dirty="0">
                  <a:solidFill>
                    <a:schemeClr val="tx1"/>
                  </a:solidFill>
                </a:endParaRPr>
              </a:p>
              <a:p>
                <a:pPr>
                  <a:defRPr sz="1000"/>
                </a:pPr>
                <a:r>
                  <a:rPr lang="en-US" sz="1000" dirty="0">
                    <a:solidFill>
                      <a:schemeClr val="tx1"/>
                    </a:solidFill>
                  </a:rPr>
                  <a:t>mean ± SE</a:t>
                </a:r>
                <a:endParaRPr lang="he-IL" sz="1000" dirty="0">
                  <a:solidFill>
                    <a:schemeClr val="tx1"/>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7336720"/>
        <c:crosses val="autoZero"/>
        <c:crossBetween val="between"/>
      </c:valAx>
      <c:spPr>
        <a:noFill/>
        <a:ln>
          <a:noFill/>
        </a:ln>
        <a:effectLst/>
      </c:spPr>
    </c:plotArea>
    <c:legend>
      <c:legendPos val="b"/>
      <c:layout>
        <c:manualLayout>
          <c:xMode val="edge"/>
          <c:yMode val="edge"/>
          <c:x val="0.67662492798156326"/>
          <c:y val="0.23023622047244091"/>
          <c:w val="0.28089648550028806"/>
          <c:h val="0.3199821201389127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sz="12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95521566829616"/>
          <c:y val="4.3149711160131166E-2"/>
          <c:w val="0.82328278955383127"/>
          <c:h val="0.71309541605649296"/>
        </c:manualLayout>
      </c:layout>
      <c:barChart>
        <c:barDir val="col"/>
        <c:grouping val="clustered"/>
        <c:varyColors val="0"/>
        <c:ser>
          <c:idx val="0"/>
          <c:order val="0"/>
          <c:tx>
            <c:strRef>
              <c:f>'for paper only 11.15.18'!$G$2:$G$4</c:f>
              <c:strCache>
                <c:ptCount val="3"/>
                <c:pt idx="0">
                  <c:v>Svevo</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percentage"/>
            <c:noEndCap val="0"/>
            <c:val val="5"/>
            <c:spPr>
              <a:noFill/>
              <a:ln w="9525" cap="flat" cmpd="sng" algn="ctr">
                <a:solidFill>
                  <a:schemeClr val="tx1"/>
                </a:solidFill>
                <a:round/>
              </a:ln>
              <a:effectLst/>
            </c:spPr>
          </c:errBars>
          <c:cat>
            <c:strRef>
              <c:f>'for paper only 11.15.18'!$H$2:$H$4</c:f>
              <c:strCache>
                <c:ptCount val="3"/>
                <c:pt idx="0">
                  <c:v>11</c:v>
                </c:pt>
                <c:pt idx="1">
                  <c:v>11+4</c:v>
                </c:pt>
                <c:pt idx="2">
                  <c:v>14+4</c:v>
                </c:pt>
              </c:strCache>
            </c:strRef>
          </c:cat>
          <c:val>
            <c:numRef>
              <c:f>'for paper only 11.15.18'!$I$2:$I$4</c:f>
              <c:numCache>
                <c:formatCode>0.00</c:formatCode>
                <c:ptCount val="3"/>
                <c:pt idx="0">
                  <c:v>40.444444444444443</c:v>
                </c:pt>
                <c:pt idx="1">
                  <c:v>25.916666666666675</c:v>
                </c:pt>
                <c:pt idx="2">
                  <c:v>22.013888888888889</c:v>
                </c:pt>
              </c:numCache>
            </c:numRef>
          </c:val>
          <c:extLst>
            <c:ext xmlns:c16="http://schemas.microsoft.com/office/drawing/2014/chart" uri="{C3380CC4-5D6E-409C-BE32-E72D297353CC}">
              <c16:uniqueId val="{00000000-9A54-4B43-8FC6-FE7E685A3CF0}"/>
            </c:ext>
          </c:extLst>
        </c:ser>
        <c:ser>
          <c:idx val="1"/>
          <c:order val="1"/>
          <c:tx>
            <c:strRef>
              <c:f>'for paper only 11.15.18'!$G$5:$G$7</c:f>
              <c:strCache>
                <c:ptCount val="3"/>
                <c:pt idx="0">
                  <c:v>Zavitan</c:v>
                </c:pt>
              </c:strCache>
            </c:strRef>
          </c:tx>
          <c:spPr>
            <a:solidFill>
              <a:schemeClr val="bg1">
                <a:lumMod val="65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'for paper only 11.15.18'!$J$5:$J$7</c:f>
                <c:numCache>
                  <c:formatCode>General</c:formatCode>
                  <c:ptCount val="3"/>
                  <c:pt idx="0">
                    <c:v>2.0934937423796414</c:v>
                  </c:pt>
                  <c:pt idx="1">
                    <c:v>1.3625622788404315</c:v>
                  </c:pt>
                  <c:pt idx="2">
                    <c:v>0.97881689140592121</c:v>
                  </c:pt>
                </c:numCache>
              </c:numRef>
            </c:plus>
            <c:minus>
              <c:numRef>
                <c:f>'for paper only 11.15.18'!$J$5:$J$7</c:f>
                <c:numCache>
                  <c:formatCode>General</c:formatCode>
                  <c:ptCount val="3"/>
                  <c:pt idx="0">
                    <c:v>2.0934937423796414</c:v>
                  </c:pt>
                  <c:pt idx="1">
                    <c:v>1.3625622788404315</c:v>
                  </c:pt>
                  <c:pt idx="2">
                    <c:v>0.97881689140592121</c:v>
                  </c:pt>
                </c:numCache>
              </c:numRef>
            </c:minus>
            <c:spPr>
              <a:noFill/>
              <a:ln w="9525" cap="flat" cmpd="sng" algn="ctr">
                <a:solidFill>
                  <a:schemeClr val="tx1"/>
                </a:solidFill>
                <a:round/>
              </a:ln>
              <a:effectLst/>
            </c:spPr>
          </c:errBars>
          <c:cat>
            <c:strRef>
              <c:f>'for paper only 11.15.18'!$H$2:$H$4</c:f>
              <c:strCache>
                <c:ptCount val="3"/>
                <c:pt idx="0">
                  <c:v>11</c:v>
                </c:pt>
                <c:pt idx="1">
                  <c:v>11+4</c:v>
                </c:pt>
                <c:pt idx="2">
                  <c:v>14+4</c:v>
                </c:pt>
              </c:strCache>
            </c:strRef>
          </c:cat>
          <c:val>
            <c:numRef>
              <c:f>'for paper only 11.15.18'!$I$5:$I$7</c:f>
              <c:numCache>
                <c:formatCode>0.00</c:formatCode>
                <c:ptCount val="3"/>
                <c:pt idx="0">
                  <c:v>59.44444444444445</c:v>
                </c:pt>
                <c:pt idx="1">
                  <c:v>47.38095238095238</c:v>
                </c:pt>
                <c:pt idx="2">
                  <c:v>49.939024390243908</c:v>
                </c:pt>
              </c:numCache>
            </c:numRef>
          </c:val>
          <c:extLst>
            <c:ext xmlns:c16="http://schemas.microsoft.com/office/drawing/2014/chart" uri="{C3380CC4-5D6E-409C-BE32-E72D297353CC}">
              <c16:uniqueId val="{00000001-9A54-4B43-8FC6-FE7E685A3CF0}"/>
            </c:ext>
          </c:extLst>
        </c:ser>
        <c:ser>
          <c:idx val="2"/>
          <c:order val="2"/>
          <c:tx>
            <c:strRef>
              <c:f>'for paper only 11.15.18'!$G$8:$G$10</c:f>
              <c:strCache>
                <c:ptCount val="3"/>
                <c:pt idx="0">
                  <c:v>Chinese Spring</c:v>
                </c:pt>
              </c:strCache>
            </c:strRef>
          </c:tx>
          <c:spPr>
            <a:pattFill prst="ltHorz">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'for paper only 11.15.18'!$J$8:$J$10</c:f>
                <c:numCache>
                  <c:formatCode>General</c:formatCode>
                  <c:ptCount val="3"/>
                  <c:pt idx="0">
                    <c:v>0.96658365907885213</c:v>
                  </c:pt>
                  <c:pt idx="1">
                    <c:v>0.72466388142836813</c:v>
                  </c:pt>
                  <c:pt idx="2">
                    <c:v>0.50944054782773096</c:v>
                  </c:pt>
                </c:numCache>
              </c:numRef>
            </c:plus>
            <c:minus>
              <c:numRef>
                <c:f>'for paper only 11.15.18'!$J$8:$J$10</c:f>
                <c:numCache>
                  <c:formatCode>General</c:formatCode>
                  <c:ptCount val="3"/>
                  <c:pt idx="0">
                    <c:v>0.96658365907885213</c:v>
                  </c:pt>
                  <c:pt idx="1">
                    <c:v>0.72466388142836813</c:v>
                  </c:pt>
                  <c:pt idx="2">
                    <c:v>0.50944054782773096</c:v>
                  </c:pt>
                </c:numCache>
              </c:numRef>
            </c:minus>
            <c:spPr>
              <a:noFill/>
              <a:ln w="9525" cap="flat" cmpd="sng" algn="ctr">
                <a:solidFill>
                  <a:schemeClr val="tx1"/>
                </a:solidFill>
                <a:round/>
              </a:ln>
              <a:effectLst/>
            </c:spPr>
          </c:errBars>
          <c:cat>
            <c:strRef>
              <c:f>'for paper only 11.15.18'!$H$2:$H$4</c:f>
              <c:strCache>
                <c:ptCount val="3"/>
                <c:pt idx="0">
                  <c:v>11</c:v>
                </c:pt>
                <c:pt idx="1">
                  <c:v>11+4</c:v>
                </c:pt>
                <c:pt idx="2">
                  <c:v>14+4</c:v>
                </c:pt>
              </c:strCache>
            </c:strRef>
          </c:cat>
          <c:val>
            <c:numRef>
              <c:f>'for paper only 11.15.18'!$I$8:$I$10</c:f>
              <c:numCache>
                <c:formatCode>0.00</c:formatCode>
                <c:ptCount val="3"/>
                <c:pt idx="0">
                  <c:v>15.595238095238097</c:v>
                </c:pt>
                <c:pt idx="1">
                  <c:v>15.606060606060609</c:v>
                </c:pt>
                <c:pt idx="2">
                  <c:v>15.752688172043008</c:v>
                </c:pt>
              </c:numCache>
            </c:numRef>
          </c:val>
          <c:extLst>
            <c:ext xmlns:c16="http://schemas.microsoft.com/office/drawing/2014/chart" uri="{C3380CC4-5D6E-409C-BE32-E72D297353CC}">
              <c16:uniqueId val="{00000002-9A54-4B43-8FC6-FE7E685A3CF0}"/>
            </c:ext>
          </c:extLst>
        </c:ser>
        <c:dLbls>
          <c:showLegendKey val="0"/>
          <c:showVal val="0"/>
          <c:showCatName val="0"/>
          <c:showSerName val="0"/>
          <c:showPercent val="0"/>
          <c:showBubbleSize val="0"/>
        </c:dLbls>
        <c:gapWidth val="219"/>
        <c:overlap val="-12"/>
        <c:axId val="527375848"/>
        <c:axId val="527378472"/>
      </c:barChart>
      <c:catAx>
        <c:axId val="52737584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27378472"/>
        <c:crosses val="autoZero"/>
        <c:auto val="1"/>
        <c:lblAlgn val="ctr"/>
        <c:lblOffset val="100"/>
        <c:noMultiLvlLbl val="0"/>
      </c:catAx>
      <c:valAx>
        <c:axId val="527378472"/>
        <c:scaling>
          <c:orientation val="minMax"/>
        </c:scaling>
        <c:delete val="0"/>
        <c:axPos val="l"/>
        <c:title>
          <c:tx>
            <c:rich>
              <a:bodyPr rot="-5400000" spcFirstLastPara="1" vertOverflow="ellipsis" vert="horz" wrap="square" anchor="ctr" anchorCtr="1"/>
              <a:lstStyle/>
              <a:p>
                <a:pPr>
                  <a:defRPr sz="105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50" dirty="0" err="1">
                    <a:solidFill>
                      <a:schemeClr val="tx1"/>
                    </a:solidFill>
                  </a:rPr>
                  <a:t>Trichome</a:t>
                </a:r>
                <a:r>
                  <a:rPr lang="en-US" sz="1050" dirty="0">
                    <a:solidFill>
                      <a:schemeClr val="tx1"/>
                    </a:solidFill>
                  </a:rPr>
                  <a:t> density per mm² ± SE</a:t>
                </a:r>
                <a:endParaRPr lang="he-IL" sz="1050" dirty="0">
                  <a:solidFill>
                    <a:schemeClr val="tx1"/>
                  </a:solidFill>
                </a:endParaRPr>
              </a:p>
            </c:rich>
          </c:tx>
          <c:layout>
            <c:manualLayout>
              <c:xMode val="edge"/>
              <c:yMode val="edge"/>
              <c:x val="4.982638579282081E-2"/>
              <c:y val="1.6628816349936477E-2"/>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27375848"/>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95475497371473"/>
          <c:y val="0.21202579277392414"/>
          <c:w val="0.83967891550274643"/>
          <c:h val="0.67394510308783118"/>
        </c:manualLayout>
      </c:layout>
      <c:barChart>
        <c:barDir val="col"/>
        <c:grouping val="clustered"/>
        <c:varyColors val="0"/>
        <c:ser>
          <c:idx val="0"/>
          <c:order val="0"/>
          <c:tx>
            <c:strRef>
              <c:f>'for paper only 11.15.18'!$A$2:$A$4</c:f>
              <c:strCache>
                <c:ptCount val="3"/>
                <c:pt idx="0">
                  <c:v>Svevo</c:v>
                </c:pt>
              </c:strCache>
            </c:strRef>
          </c:tx>
          <c:spPr>
            <a:noFill/>
            <a:ln>
              <a:solidFill>
                <a:schemeClr val="tx1"/>
              </a:solidFill>
            </a:ln>
            <a:effectLst/>
          </c:spPr>
          <c:invertIfNegative val="0"/>
          <c:errBars>
            <c:errBarType val="both"/>
            <c:errValType val="cust"/>
            <c:noEndCap val="0"/>
            <c:plus>
              <c:numRef>
                <c:f>'for paper only 11.15.18'!$O$2:$O$4</c:f>
                <c:numCache>
                  <c:formatCode>General</c:formatCode>
                  <c:ptCount val="3"/>
                  <c:pt idx="0">
                    <c:v>9.627259863352608E-2</c:v>
                  </c:pt>
                  <c:pt idx="1">
                    <c:v>4.2974237474235885E-2</c:v>
                  </c:pt>
                  <c:pt idx="2">
                    <c:v>3.9851689055554647E-2</c:v>
                  </c:pt>
                </c:numCache>
              </c:numRef>
            </c:plus>
            <c:minus>
              <c:numRef>
                <c:f>'for paper only 11.15.18'!$O$2:$O$4</c:f>
                <c:numCache>
                  <c:formatCode>General</c:formatCode>
                  <c:ptCount val="3"/>
                  <c:pt idx="0">
                    <c:v>9.627259863352608E-2</c:v>
                  </c:pt>
                  <c:pt idx="1">
                    <c:v>4.2974237474235885E-2</c:v>
                  </c:pt>
                  <c:pt idx="2">
                    <c:v>3.9851689055554647E-2</c:v>
                  </c:pt>
                </c:numCache>
              </c:numRef>
            </c:minus>
            <c:spPr>
              <a:noFill/>
              <a:ln w="9525" cap="flat" cmpd="sng" algn="ctr">
                <a:solidFill>
                  <a:schemeClr val="tx1"/>
                </a:solidFill>
                <a:round/>
              </a:ln>
              <a:effectLst/>
            </c:spPr>
          </c:errBars>
          <c:cat>
            <c:strRef>
              <c:f>'for paper only 11.15.18'!$B$2:$B$4</c:f>
              <c:strCache>
                <c:ptCount val="3"/>
                <c:pt idx="0">
                  <c:v>11</c:v>
                </c:pt>
                <c:pt idx="1">
                  <c:v>11+4</c:v>
                </c:pt>
                <c:pt idx="2">
                  <c:v>14+4</c:v>
                </c:pt>
              </c:strCache>
            </c:strRef>
          </c:cat>
          <c:val>
            <c:numRef>
              <c:f>'for paper only 11.15.18'!$N$2:$N$4</c:f>
              <c:numCache>
                <c:formatCode>0.00</c:formatCode>
                <c:ptCount val="3"/>
                <c:pt idx="0">
                  <c:v>0.5</c:v>
                </c:pt>
                <c:pt idx="1">
                  <c:v>0.52790346907993968</c:v>
                </c:pt>
                <c:pt idx="2">
                  <c:v>0.65314401622718077</c:v>
                </c:pt>
              </c:numCache>
            </c:numRef>
          </c:val>
          <c:extLst>
            <c:ext xmlns:c16="http://schemas.microsoft.com/office/drawing/2014/chart" uri="{C3380CC4-5D6E-409C-BE32-E72D297353CC}">
              <c16:uniqueId val="{00000000-A19C-423A-9391-A0E4D8BF1A2D}"/>
            </c:ext>
          </c:extLst>
        </c:ser>
        <c:ser>
          <c:idx val="1"/>
          <c:order val="1"/>
          <c:tx>
            <c:strRef>
              <c:f>'for paper only 11.15.18'!$A$5:$A$7</c:f>
              <c:strCache>
                <c:ptCount val="3"/>
                <c:pt idx="0">
                  <c:v>Zavitan</c:v>
                </c:pt>
              </c:strCache>
            </c:strRef>
          </c:tx>
          <c:spPr>
            <a:solidFill>
              <a:schemeClr val="bg1">
                <a:lumMod val="65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'for paper only 11.15.18'!$O$5:$O$7</c:f>
                <c:numCache>
                  <c:formatCode>General</c:formatCode>
                  <c:ptCount val="3"/>
                  <c:pt idx="0">
                    <c:v>7.0697083832627211E-2</c:v>
                  </c:pt>
                  <c:pt idx="1">
                    <c:v>6.1154070582561414E-2</c:v>
                  </c:pt>
                  <c:pt idx="2">
                    <c:v>6.5421790305621161E-2</c:v>
                  </c:pt>
                </c:numCache>
              </c:numRef>
            </c:plus>
            <c:minus>
              <c:numRef>
                <c:f>'for paper only 11.15.18'!$O$5:$O$7</c:f>
                <c:numCache>
                  <c:formatCode>General</c:formatCode>
                  <c:ptCount val="3"/>
                  <c:pt idx="0">
                    <c:v>7.0697083832627211E-2</c:v>
                  </c:pt>
                  <c:pt idx="1">
                    <c:v>6.1154070582561414E-2</c:v>
                  </c:pt>
                  <c:pt idx="2">
                    <c:v>6.5421790305621161E-2</c:v>
                  </c:pt>
                </c:numCache>
              </c:numRef>
            </c:minus>
            <c:spPr>
              <a:noFill/>
              <a:ln w="9525" cap="flat" cmpd="sng" algn="ctr">
                <a:solidFill>
                  <a:schemeClr val="tx1"/>
                </a:solidFill>
                <a:round/>
              </a:ln>
              <a:effectLst/>
            </c:spPr>
          </c:errBars>
          <c:cat>
            <c:strRef>
              <c:f>'for paper only 11.15.18'!$B$2:$B$4</c:f>
              <c:strCache>
                <c:ptCount val="3"/>
                <c:pt idx="0">
                  <c:v>11</c:v>
                </c:pt>
                <c:pt idx="1">
                  <c:v>11+4</c:v>
                </c:pt>
                <c:pt idx="2">
                  <c:v>14+4</c:v>
                </c:pt>
              </c:strCache>
            </c:strRef>
          </c:cat>
          <c:val>
            <c:numRef>
              <c:f>'for paper only 11.15.18'!$N$5:$N$7</c:f>
              <c:numCache>
                <c:formatCode>0.00</c:formatCode>
                <c:ptCount val="3"/>
                <c:pt idx="0">
                  <c:v>1.8627450980392157</c:v>
                </c:pt>
                <c:pt idx="1">
                  <c:v>2.1568627450980395</c:v>
                </c:pt>
                <c:pt idx="2">
                  <c:v>2.3176470588235296</c:v>
                </c:pt>
              </c:numCache>
            </c:numRef>
          </c:val>
          <c:extLst>
            <c:ext xmlns:c16="http://schemas.microsoft.com/office/drawing/2014/chart" uri="{C3380CC4-5D6E-409C-BE32-E72D297353CC}">
              <c16:uniqueId val="{00000001-A19C-423A-9391-A0E4D8BF1A2D}"/>
            </c:ext>
          </c:extLst>
        </c:ser>
        <c:ser>
          <c:idx val="2"/>
          <c:order val="2"/>
          <c:tx>
            <c:strRef>
              <c:f>'for paper only 11.15.18'!$A$8:$A$10</c:f>
              <c:strCache>
                <c:ptCount val="3"/>
                <c:pt idx="0">
                  <c:v>Chinese Spring</c:v>
                </c:pt>
              </c:strCache>
            </c:strRef>
          </c:tx>
          <c:spPr>
            <a:pattFill prst="ltHorz">
              <a:fgClr>
                <a:schemeClr val="tx1"/>
              </a:fgClr>
              <a:bgClr>
                <a:schemeClr val="bg1"/>
              </a:bgClr>
            </a:pattFill>
            <a:ln>
              <a:solidFill>
                <a:schemeClr val="tx1"/>
              </a:solidFill>
            </a:ln>
            <a:effectLst/>
          </c:spPr>
          <c:invertIfNegative val="0"/>
          <c:dLbls>
            <c:dLbl>
              <c:idx val="0"/>
              <c:layout>
                <c:manualLayout>
                  <c:x val="-5.1288632109522422E-17"/>
                  <c:y val="1.5251811002440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C87-4D99-8DF5-3F1A25339041}"/>
                </c:ext>
              </c:extLst>
            </c:dLbl>
            <c:dLbl>
              <c:idx val="1"/>
              <c:layout>
                <c:manualLayout>
                  <c:x val="0"/>
                  <c:y val="1.01678740016267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C87-4D99-8DF5-3F1A2533904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'for paper only 11.15.18'!$O$8:$O$10</c:f>
                <c:numCache>
                  <c:formatCode>General</c:formatCode>
                  <c:ptCount val="3"/>
                  <c:pt idx="0">
                    <c:v>2.6656675505145833E-2</c:v>
                  </c:pt>
                  <c:pt idx="1">
                    <c:v>1.5136421384993163E-2</c:v>
                  </c:pt>
                  <c:pt idx="2">
                    <c:v>1.6927266804881054E-2</c:v>
                  </c:pt>
                </c:numCache>
              </c:numRef>
            </c:plus>
            <c:minus>
              <c:numRef>
                <c:f>'for paper only 11.15.18'!$O$8:$O$10</c:f>
                <c:numCache>
                  <c:formatCode>General</c:formatCode>
                  <c:ptCount val="3"/>
                  <c:pt idx="0">
                    <c:v>2.6656675505145833E-2</c:v>
                  </c:pt>
                  <c:pt idx="1">
                    <c:v>1.5136421384993163E-2</c:v>
                  </c:pt>
                  <c:pt idx="2">
                    <c:v>1.6927266804881054E-2</c:v>
                  </c:pt>
                </c:numCache>
              </c:numRef>
            </c:minus>
            <c:spPr>
              <a:noFill/>
              <a:ln w="9525" cap="flat" cmpd="sng" algn="ctr">
                <a:solidFill>
                  <a:schemeClr val="tx1"/>
                </a:solidFill>
                <a:round/>
              </a:ln>
              <a:effectLst/>
            </c:spPr>
          </c:errBars>
          <c:cat>
            <c:strRef>
              <c:f>'for paper only 11.15.18'!$B$2:$B$4</c:f>
              <c:strCache>
                <c:ptCount val="3"/>
                <c:pt idx="0">
                  <c:v>11</c:v>
                </c:pt>
                <c:pt idx="1">
                  <c:v>11+4</c:v>
                </c:pt>
                <c:pt idx="2">
                  <c:v>14+4</c:v>
                </c:pt>
              </c:strCache>
            </c:strRef>
          </c:cat>
          <c:val>
            <c:numRef>
              <c:f>'for paper only 11.15.18'!$N$8:$N$10</c:f>
              <c:numCache>
                <c:formatCode>0.00</c:formatCode>
                <c:ptCount val="3"/>
                <c:pt idx="0">
                  <c:v>0.45588235294117652</c:v>
                </c:pt>
                <c:pt idx="1">
                  <c:v>0.46498599439775906</c:v>
                </c:pt>
                <c:pt idx="2">
                  <c:v>0.42180774748923955</c:v>
                </c:pt>
              </c:numCache>
            </c:numRef>
          </c:val>
          <c:extLst>
            <c:ext xmlns:c16="http://schemas.microsoft.com/office/drawing/2014/chart" uri="{C3380CC4-5D6E-409C-BE32-E72D297353CC}">
              <c16:uniqueId val="{00000002-A19C-423A-9391-A0E4D8BF1A2D}"/>
            </c:ext>
          </c:extLst>
        </c:ser>
        <c:dLbls>
          <c:showLegendKey val="0"/>
          <c:showVal val="0"/>
          <c:showCatName val="0"/>
          <c:showSerName val="0"/>
          <c:showPercent val="0"/>
          <c:showBubbleSize val="0"/>
        </c:dLbls>
        <c:gapWidth val="219"/>
        <c:overlap val="-27"/>
        <c:axId val="527375848"/>
        <c:axId val="527378472"/>
      </c:barChart>
      <c:catAx>
        <c:axId val="52737584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27378472"/>
        <c:crosses val="autoZero"/>
        <c:auto val="1"/>
        <c:lblAlgn val="ctr"/>
        <c:lblOffset val="100"/>
        <c:noMultiLvlLbl val="0"/>
      </c:catAx>
      <c:valAx>
        <c:axId val="52737847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a:solidFill>
                      <a:schemeClr val="tx1"/>
                    </a:solidFill>
                  </a:rPr>
                  <a:t>Trichome  per mm ± SE</a:t>
                </a:r>
              </a:p>
            </c:rich>
          </c:tx>
          <c:layout>
            <c:manualLayout>
              <c:xMode val="edge"/>
              <c:yMode val="edge"/>
              <c:x val="3.0555454592515005E-2"/>
              <c:y val="0.2027329964324373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27375848"/>
        <c:crosses val="autoZero"/>
        <c:crossBetween val="between"/>
        <c:majorUnit val="1"/>
      </c:valAx>
      <c:spPr>
        <a:noFill/>
        <a:ln>
          <a:noFill/>
        </a:ln>
        <a:effectLst/>
      </c:spPr>
    </c:plotArea>
    <c:legend>
      <c:legendPos val="b"/>
      <c:layout>
        <c:manualLayout>
          <c:xMode val="edge"/>
          <c:yMode val="edge"/>
          <c:x val="0.69739107831831559"/>
          <c:y val="0"/>
          <c:w val="0.30260892168168452"/>
          <c:h val="0.2403477252784555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sz="12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510619560464676"/>
          <c:y val="4.0401992404684166E-2"/>
          <c:w val="0.86297616013477874"/>
          <c:h val="0.77726585480732724"/>
        </c:manualLayout>
      </c:layout>
      <c:barChart>
        <c:barDir val="col"/>
        <c:grouping val="clustered"/>
        <c:varyColors val="0"/>
        <c:ser>
          <c:idx val="0"/>
          <c:order val="0"/>
          <c:tx>
            <c:strRef>
              <c:f>'[aphid under clip cage.xlsx]main'!$A$100</c:f>
              <c:strCache>
                <c:ptCount val="1"/>
                <c:pt idx="0">
                  <c:v>Svevo</c:v>
                </c:pt>
              </c:strCache>
            </c:strRef>
          </c:tx>
          <c:spPr>
            <a:solidFill>
              <a:schemeClr val="bg1"/>
            </a:solidFill>
            <a:ln>
              <a:solidFill>
                <a:schemeClr val="tx1"/>
              </a:solidFill>
            </a:ln>
            <a:effectLst/>
          </c:spPr>
          <c:invertIfNegative val="0"/>
          <c:errBars>
            <c:errBarType val="both"/>
            <c:errValType val="cust"/>
            <c:noEndCap val="0"/>
            <c:plus>
              <c:numRef>
                <c:f>'[aphid under clip cage.xlsx]main'!$D$100:$D$101</c:f>
                <c:numCache>
                  <c:formatCode>General</c:formatCode>
                  <c:ptCount val="2"/>
                  <c:pt idx="0">
                    <c:v>0.19366380388250223</c:v>
                  </c:pt>
                  <c:pt idx="1">
                    <c:v>0.44189122772788458</c:v>
                  </c:pt>
                </c:numCache>
              </c:numRef>
            </c:plus>
            <c:minus>
              <c:numRef>
                <c:f>'[aphid under clip cage.xlsx]main'!$D$100:$D$101</c:f>
                <c:numCache>
                  <c:formatCode>General</c:formatCode>
                  <c:ptCount val="2"/>
                  <c:pt idx="0">
                    <c:v>0.19366380388250223</c:v>
                  </c:pt>
                  <c:pt idx="1">
                    <c:v>0.44189122772788458</c:v>
                  </c:pt>
                </c:numCache>
              </c:numRef>
            </c:minus>
            <c:spPr>
              <a:noFill/>
              <a:ln w="9525" cap="flat" cmpd="sng" algn="ctr">
                <a:solidFill>
                  <a:schemeClr val="tx1"/>
                </a:solidFill>
                <a:round/>
              </a:ln>
              <a:effectLst/>
            </c:spPr>
          </c:errBars>
          <c:cat>
            <c:numRef>
              <c:f>'[aphid under clip cage.xlsx]main'!$B$100:$B$101</c:f>
              <c:numCache>
                <c:formatCode>General</c:formatCode>
                <c:ptCount val="2"/>
                <c:pt idx="0">
                  <c:v>15</c:v>
                </c:pt>
                <c:pt idx="1">
                  <c:v>18</c:v>
                </c:pt>
              </c:numCache>
            </c:numRef>
          </c:cat>
          <c:val>
            <c:numRef>
              <c:f>'[aphid under clip cage.xlsx]main'!$C$100:$C$101</c:f>
              <c:numCache>
                <c:formatCode>0.0</c:formatCode>
                <c:ptCount val="2"/>
                <c:pt idx="0">
                  <c:v>3.9523809523809526</c:v>
                </c:pt>
                <c:pt idx="1">
                  <c:v>8.7750000000000004</c:v>
                </c:pt>
              </c:numCache>
            </c:numRef>
          </c:val>
          <c:extLst>
            <c:ext xmlns:c16="http://schemas.microsoft.com/office/drawing/2014/chart" uri="{C3380CC4-5D6E-409C-BE32-E72D297353CC}">
              <c16:uniqueId val="{00000000-FC14-414E-A924-561BBEF8C7C9}"/>
            </c:ext>
          </c:extLst>
        </c:ser>
        <c:ser>
          <c:idx val="1"/>
          <c:order val="1"/>
          <c:tx>
            <c:strRef>
              <c:f>'[aphid under clip cage.xlsx]main'!$A$102</c:f>
              <c:strCache>
                <c:ptCount val="1"/>
                <c:pt idx="0">
                  <c:v>Zavitan</c:v>
                </c:pt>
              </c:strCache>
            </c:strRef>
          </c:tx>
          <c:spPr>
            <a:solidFill>
              <a:schemeClr val="bg1">
                <a:lumMod val="65000"/>
              </a:schemeClr>
            </a:solidFill>
            <a:ln>
              <a:solidFill>
                <a:schemeClr val="tx1"/>
              </a:solidFill>
            </a:ln>
            <a:effectLst/>
          </c:spPr>
          <c:invertIfNegative val="0"/>
          <c:errBars>
            <c:errBarType val="both"/>
            <c:errValType val="cust"/>
            <c:noEndCap val="0"/>
            <c:plus>
              <c:numRef>
                <c:f>'[aphid under clip cage.xlsx]main'!$D$102:$D$103</c:f>
                <c:numCache>
                  <c:formatCode>General</c:formatCode>
                  <c:ptCount val="2"/>
                  <c:pt idx="0">
                    <c:v>0.38952963087977421</c:v>
                  </c:pt>
                  <c:pt idx="1">
                    <c:v>0.90762204566536187</c:v>
                  </c:pt>
                </c:numCache>
              </c:numRef>
            </c:plus>
            <c:minus>
              <c:numRef>
                <c:f>'[aphid under clip cage.xlsx]main'!$D$102:$D$103</c:f>
                <c:numCache>
                  <c:formatCode>General</c:formatCode>
                  <c:ptCount val="2"/>
                  <c:pt idx="0">
                    <c:v>0.38952963087977421</c:v>
                  </c:pt>
                  <c:pt idx="1">
                    <c:v>0.90762204566536187</c:v>
                  </c:pt>
                </c:numCache>
              </c:numRef>
            </c:minus>
            <c:spPr>
              <a:noFill/>
              <a:ln w="9525" cap="flat" cmpd="sng" algn="ctr">
                <a:solidFill>
                  <a:schemeClr val="tx1"/>
                </a:solidFill>
                <a:round/>
              </a:ln>
              <a:effectLst/>
            </c:spPr>
          </c:errBars>
          <c:cat>
            <c:numRef>
              <c:f>'[aphid under clip cage.xlsx]main'!$B$100:$B$101</c:f>
              <c:numCache>
                <c:formatCode>General</c:formatCode>
                <c:ptCount val="2"/>
                <c:pt idx="0">
                  <c:v>15</c:v>
                </c:pt>
                <c:pt idx="1">
                  <c:v>18</c:v>
                </c:pt>
              </c:numCache>
            </c:numRef>
          </c:cat>
          <c:val>
            <c:numRef>
              <c:f>'[aphid under clip cage.xlsx]main'!$C$102:$C$103</c:f>
              <c:numCache>
                <c:formatCode>0.0</c:formatCode>
                <c:ptCount val="2"/>
                <c:pt idx="0">
                  <c:v>4.68</c:v>
                </c:pt>
                <c:pt idx="1">
                  <c:v>10.466666666666667</c:v>
                </c:pt>
              </c:numCache>
            </c:numRef>
          </c:val>
          <c:extLst>
            <c:ext xmlns:c16="http://schemas.microsoft.com/office/drawing/2014/chart" uri="{C3380CC4-5D6E-409C-BE32-E72D297353CC}">
              <c16:uniqueId val="{00000001-FC14-414E-A924-561BBEF8C7C9}"/>
            </c:ext>
          </c:extLst>
        </c:ser>
        <c:ser>
          <c:idx val="2"/>
          <c:order val="2"/>
          <c:tx>
            <c:strRef>
              <c:f>'[aphid under clip cage.xlsx]main'!$A$104</c:f>
              <c:strCache>
                <c:ptCount val="1"/>
                <c:pt idx="0">
                  <c:v>Chinese Spring</c:v>
                </c:pt>
              </c:strCache>
            </c:strRef>
          </c:tx>
          <c:spPr>
            <a:pattFill prst="ltHorz">
              <a:fgClr>
                <a:schemeClr val="tx1"/>
              </a:fgClr>
              <a:bgClr>
                <a:schemeClr val="bg1"/>
              </a:bgClr>
            </a:pattFill>
            <a:ln>
              <a:solidFill>
                <a:schemeClr val="tx1"/>
              </a:solidFill>
            </a:ln>
            <a:effectLst/>
          </c:spPr>
          <c:invertIfNegative val="0"/>
          <c:errBars>
            <c:errBarType val="both"/>
            <c:errValType val="cust"/>
            <c:noEndCap val="0"/>
            <c:plus>
              <c:numRef>
                <c:f>'[aphid under clip cage.xlsx]main'!$D$104:$D$105</c:f>
                <c:numCache>
                  <c:formatCode>General</c:formatCode>
                  <c:ptCount val="2"/>
                  <c:pt idx="0">
                    <c:v>0.15690932322295484</c:v>
                  </c:pt>
                  <c:pt idx="1">
                    <c:v>0.75762787699503242</c:v>
                  </c:pt>
                </c:numCache>
              </c:numRef>
            </c:plus>
            <c:minus>
              <c:numRef>
                <c:f>'[aphid under clip cage.xlsx]main'!$D$104:$D$105</c:f>
                <c:numCache>
                  <c:formatCode>General</c:formatCode>
                  <c:ptCount val="2"/>
                  <c:pt idx="0">
                    <c:v>0.15690932322295484</c:v>
                  </c:pt>
                  <c:pt idx="1">
                    <c:v>0.75762787699503242</c:v>
                  </c:pt>
                </c:numCache>
              </c:numRef>
            </c:minus>
            <c:spPr>
              <a:noFill/>
              <a:ln w="9525" cap="flat" cmpd="sng" algn="ctr">
                <a:solidFill>
                  <a:schemeClr val="tx1"/>
                </a:solidFill>
                <a:round/>
              </a:ln>
              <a:effectLst/>
            </c:spPr>
          </c:errBars>
          <c:cat>
            <c:numRef>
              <c:f>'[aphid under clip cage.xlsx]main'!$B$100:$B$101</c:f>
              <c:numCache>
                <c:formatCode>General</c:formatCode>
                <c:ptCount val="2"/>
                <c:pt idx="0">
                  <c:v>15</c:v>
                </c:pt>
                <c:pt idx="1">
                  <c:v>18</c:v>
                </c:pt>
              </c:numCache>
            </c:numRef>
          </c:cat>
          <c:val>
            <c:numRef>
              <c:f>'[aphid under clip cage.xlsx]main'!$C$104:$C$105</c:f>
              <c:numCache>
                <c:formatCode>0.0</c:formatCode>
                <c:ptCount val="2"/>
                <c:pt idx="0">
                  <c:v>2.7374999999999998</c:v>
                </c:pt>
                <c:pt idx="1">
                  <c:v>6</c:v>
                </c:pt>
              </c:numCache>
            </c:numRef>
          </c:val>
          <c:extLst>
            <c:ext xmlns:c16="http://schemas.microsoft.com/office/drawing/2014/chart" uri="{C3380CC4-5D6E-409C-BE32-E72D297353CC}">
              <c16:uniqueId val="{00000002-FC14-414E-A924-561BBEF8C7C9}"/>
            </c:ext>
          </c:extLst>
        </c:ser>
        <c:dLbls>
          <c:showLegendKey val="0"/>
          <c:showVal val="0"/>
          <c:showCatName val="0"/>
          <c:showSerName val="0"/>
          <c:showPercent val="0"/>
          <c:showBubbleSize val="0"/>
        </c:dLbls>
        <c:gapWidth val="103"/>
        <c:overlap val="-12"/>
        <c:axId val="741862088"/>
        <c:axId val="741861432"/>
      </c:barChart>
      <c:catAx>
        <c:axId val="74186208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741861432"/>
        <c:crosses val="autoZero"/>
        <c:auto val="1"/>
        <c:lblAlgn val="ctr"/>
        <c:lblOffset val="100"/>
        <c:noMultiLvlLbl val="0"/>
      </c:catAx>
      <c:valAx>
        <c:axId val="741861432"/>
        <c:scaling>
          <c:orientation val="minMax"/>
        </c:scaling>
        <c:delete val="0"/>
        <c:axPos val="l"/>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741862088"/>
        <c:crosses val="autoZero"/>
        <c:crossBetween val="between"/>
      </c:valAx>
      <c:spPr>
        <a:noFill/>
        <a:ln>
          <a:noFill/>
        </a:ln>
        <a:effectLst/>
      </c:spPr>
    </c:plotArea>
    <c:legend>
      <c:legendPos val="b"/>
      <c:layout>
        <c:manualLayout>
          <c:xMode val="edge"/>
          <c:yMode val="edge"/>
          <c:x val="0.11585784398027968"/>
          <c:y val="2.2223623427143697E-2"/>
          <c:w val="0.30704377424903179"/>
          <c:h val="0.1907944641654977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sz="12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0.1686</cdr:x>
      <cdr:y>0.67013</cdr:y>
    </cdr:from>
    <cdr:to>
      <cdr:x>0.37003</cdr:x>
      <cdr:y>1</cdr:y>
    </cdr:to>
    <cdr:sp macro="" textlink="">
      <cdr:nvSpPr>
        <cdr:cNvPr id="2" name="TextBox 1"/>
        <cdr:cNvSpPr txBox="1"/>
      </cdr:nvSpPr>
      <cdr:spPr>
        <a:xfrm xmlns:a="http://schemas.openxmlformats.org/drawingml/2006/main">
          <a:off x="765395" y="1674034"/>
          <a:ext cx="914415" cy="824030"/>
        </a:xfrm>
        <a:prstGeom xmlns:a="http://schemas.openxmlformats.org/drawingml/2006/main" prst="rect">
          <a:avLst/>
        </a:prstGeom>
      </cdr:spPr>
      <cdr:txBody>
        <a:bodyPr xmlns:a="http://schemas.openxmlformats.org/drawingml/2006/main" vertOverflow="clip" wrap="none" rtlCol="1"/>
        <a:lstStyle xmlns:a="http://schemas.openxmlformats.org/drawingml/2006/main"/>
        <a:p xmlns:a="http://schemas.openxmlformats.org/drawingml/2006/main">
          <a:r>
            <a:rPr lang="en-US" sz="1000" dirty="0" smtClean="0">
              <a:latin typeface="Arial" panose="020B0604020202020204" pitchFamily="34" charset="0"/>
              <a:cs typeface="Arial" panose="020B0604020202020204" pitchFamily="34" charset="0"/>
            </a:rPr>
            <a:t>0.5</a:t>
          </a:r>
          <a:endParaRPr lang="he-IL" sz="1000" dirty="0">
            <a:latin typeface="Arial" panose="020B0604020202020204" pitchFamily="34" charset="0"/>
            <a:cs typeface="Arial" panose="020B0604020202020204" pitchFamily="34"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8461AB-9217-4BB5-BC72-021385F072C5}" type="datetimeFigureOut">
              <a:rPr lang="en-US" smtClean="0"/>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1113631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8461AB-9217-4BB5-BC72-021385F072C5}" type="datetimeFigureOut">
              <a:rPr lang="en-US" smtClean="0"/>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413421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A8461AB-9217-4BB5-BC72-021385F072C5}" type="datetimeFigureOut">
              <a:rPr lang="en-US" smtClean="0"/>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3478044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A8461AB-9217-4BB5-BC72-021385F072C5}" type="datetimeFigureOut">
              <a:rPr lang="en-US" smtClean="0"/>
              <a:t>8/21/2019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1649443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8461AB-9217-4BB5-BC72-021385F072C5}" type="datetimeFigureOut">
              <a:rPr lang="en-US" smtClean="0"/>
              <a:t>8/21/2019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3399657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A8461AB-9217-4BB5-BC72-021385F072C5}" type="datetimeFigureOut">
              <a:rPr lang="en-US" smtClean="0"/>
              <a:t>8/21/2019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628257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461AB-9217-4BB5-BC72-021385F072C5}" type="datetimeFigureOut">
              <a:rPr lang="en-US" smtClean="0"/>
              <a:t>8/21/2019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71907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2A8461AB-9217-4BB5-BC72-021385F072C5}" type="datetimeFigureOut">
              <a:rPr lang="en-US" smtClean="0"/>
              <a:t>8/21/2019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1485645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2A8461AB-9217-4BB5-BC72-021385F072C5}" type="datetimeFigureOut">
              <a:rPr lang="en-US" smtClean="0"/>
              <a:t>8/21/2019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1056446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8461AB-9217-4BB5-BC72-021385F072C5}" type="datetimeFigureOut">
              <a:rPr lang="en-US" smtClean="0"/>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3541867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8461AB-9217-4BB5-BC72-021385F072C5}" type="datetimeFigureOut">
              <a:rPr lang="en-US" smtClean="0"/>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D3A901-2F40-4DA9-990E-A1B19A44DD55}" type="slidenum">
              <a:rPr lang="en-US" smtClean="0"/>
              <a:t>‹#›</a:t>
            </a:fld>
            <a:endParaRPr lang="en-US"/>
          </a:p>
        </p:txBody>
      </p:sp>
    </p:spTree>
    <p:extLst>
      <p:ext uri="{BB962C8B-B14F-4D97-AF65-F5344CB8AC3E}">
        <p14:creationId xmlns:p14="http://schemas.microsoft.com/office/powerpoint/2010/main" val="75689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2A8461AB-9217-4BB5-BC72-021385F072C5}" type="datetimeFigureOut">
              <a:rPr lang="en-US" smtClean="0"/>
              <a:t>8/21/2019</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9FD3A901-2F40-4DA9-990E-A1B19A44DD55}" type="slidenum">
              <a:rPr lang="en-US" smtClean="0"/>
              <a:t>‹#›</a:t>
            </a:fld>
            <a:endParaRPr lang="en-US"/>
          </a:p>
        </p:txBody>
      </p:sp>
    </p:spTree>
    <p:extLst>
      <p:ext uri="{BB962C8B-B14F-4D97-AF65-F5344CB8AC3E}">
        <p14:creationId xmlns:p14="http://schemas.microsoft.com/office/powerpoint/2010/main" val="42386089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04" y="1589074"/>
            <a:ext cx="3307192" cy="3307192"/>
          </a:xfrm>
          <a:prstGeom prst="rect">
            <a:avLst/>
          </a:prstGeom>
        </p:spPr>
      </p:pic>
      <p:sp>
        <p:nvSpPr>
          <p:cNvPr id="5" name="TextBox 4"/>
          <p:cNvSpPr txBox="1"/>
          <p:nvPr/>
        </p:nvSpPr>
        <p:spPr>
          <a:xfrm>
            <a:off x="1379" y="416772"/>
            <a:ext cx="1024569" cy="276999"/>
          </a:xfrm>
          <a:prstGeom prst="rect">
            <a:avLst/>
          </a:prstGeom>
          <a:noFill/>
        </p:spPr>
        <p:txBody>
          <a:bodyPr wrap="square" rtlCol="0">
            <a:spAutoFit/>
          </a:bodyPr>
          <a:lstStyle/>
          <a:p>
            <a:r>
              <a:rPr lang="en-US" sz="1200" b="1" dirty="0">
                <a:latin typeface="Helvetica" panose="020B0604020202020204" pitchFamily="34" charset="0"/>
                <a:cs typeface="Helvetica" panose="020B0604020202020204" pitchFamily="34" charset="0"/>
              </a:rPr>
              <a:t>Figure </a:t>
            </a:r>
            <a:r>
              <a:rPr lang="en-US" sz="1200" b="1" dirty="0" smtClean="0">
                <a:latin typeface="Helvetica" panose="020B0604020202020204" pitchFamily="34" charset="0"/>
                <a:cs typeface="Helvetica" panose="020B0604020202020204" pitchFamily="34" charset="0"/>
              </a:rPr>
              <a:t>1</a:t>
            </a:r>
            <a:endParaRPr lang="en-US" sz="1200" b="1" dirty="0">
              <a:latin typeface="Helvetica" panose="020B0604020202020204" pitchFamily="34" charset="0"/>
              <a:cs typeface="Helvetica" panose="020B0604020202020204" pitchFamily="34" charset="0"/>
            </a:endParaRPr>
          </a:p>
        </p:txBody>
      </p:sp>
      <p:sp>
        <p:nvSpPr>
          <p:cNvPr id="7" name="TextBox 6"/>
          <p:cNvSpPr txBox="1"/>
          <p:nvPr/>
        </p:nvSpPr>
        <p:spPr>
          <a:xfrm>
            <a:off x="1440774" y="1512245"/>
            <a:ext cx="806631" cy="276999"/>
          </a:xfrm>
          <a:prstGeom prst="rect">
            <a:avLst/>
          </a:prstGeom>
          <a:solidFill>
            <a:schemeClr val="bg1"/>
          </a:solidFill>
        </p:spPr>
        <p:txBody>
          <a:bodyPr wrap="none" rtlCol="1">
            <a:spAutoFit/>
          </a:bodyPr>
          <a:lstStyle/>
          <a:p>
            <a:r>
              <a:rPr lang="en-US" sz="1200" dirty="0">
                <a:latin typeface="Helvetica" panose="020B0604020202020204" pitchFamily="34" charset="0"/>
                <a:cs typeface="Helvetica" panose="020B0604020202020204" pitchFamily="34" charset="0"/>
              </a:rPr>
              <a:t>RNA-</a:t>
            </a:r>
            <a:r>
              <a:rPr lang="en-US" sz="1200" dirty="0" err="1">
                <a:latin typeface="Helvetica" panose="020B0604020202020204" pitchFamily="34" charset="0"/>
                <a:cs typeface="Helvetica" panose="020B0604020202020204" pitchFamily="34" charset="0"/>
              </a:rPr>
              <a:t>seq</a:t>
            </a:r>
            <a:endParaRPr lang="he-IL" sz="1200" dirty="0">
              <a:latin typeface="Helvetica" panose="020B0604020202020204" pitchFamily="34" charset="0"/>
              <a:cs typeface="Helvetica" panose="020B0604020202020204" pitchFamily="34" charset="0"/>
            </a:endParaRPr>
          </a:p>
        </p:txBody>
      </p:sp>
      <p:sp>
        <p:nvSpPr>
          <p:cNvPr id="13" name="Rectangle 12"/>
          <p:cNvSpPr/>
          <p:nvPr/>
        </p:nvSpPr>
        <p:spPr>
          <a:xfrm>
            <a:off x="2992713" y="1819708"/>
            <a:ext cx="181558" cy="33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anose="020B0604020202020204" pitchFamily="34" charset="0"/>
              <a:cs typeface="Helvetica" panose="020B0604020202020204" pitchFamily="34" charset="0"/>
            </a:endParaRPr>
          </a:p>
        </p:txBody>
      </p:sp>
      <p:sp>
        <p:nvSpPr>
          <p:cNvPr id="14" name="Rectangle 13"/>
          <p:cNvSpPr/>
          <p:nvPr/>
        </p:nvSpPr>
        <p:spPr>
          <a:xfrm>
            <a:off x="647022" y="4575781"/>
            <a:ext cx="2565039" cy="276999"/>
          </a:xfrm>
          <a:prstGeom prst="rect">
            <a:avLst/>
          </a:prstGeom>
          <a:solidFill>
            <a:schemeClr val="bg1"/>
          </a:solidFill>
        </p:spPr>
        <p:txBody>
          <a:bodyPr wrap="square">
            <a:spAutoFit/>
          </a:bodyPr>
          <a:lstStyle/>
          <a:p>
            <a:pPr algn="ctr"/>
            <a:r>
              <a:rPr lang="en-US" sz="1200" dirty="0">
                <a:latin typeface="Helvetica" panose="020B0604020202020204" pitchFamily="34" charset="0"/>
                <a:cs typeface="Helvetica" panose="020B0604020202020204" pitchFamily="34" charset="0"/>
              </a:rPr>
              <a:t>Component 1 </a:t>
            </a:r>
            <a:r>
              <a:rPr lang="en-US" sz="1200" dirty="0" smtClean="0">
                <a:latin typeface="Helvetica" panose="020B0604020202020204" pitchFamily="34" charset="0"/>
                <a:cs typeface="Helvetica" panose="020B0604020202020204" pitchFamily="34" charset="0"/>
              </a:rPr>
              <a:t>(52.5 %)</a:t>
            </a:r>
            <a:endParaRPr lang="en-US" sz="1200" dirty="0">
              <a:latin typeface="Helvetica" panose="020B0604020202020204" pitchFamily="34" charset="0"/>
              <a:cs typeface="Helvetica" panose="020B0604020202020204" pitchFamily="34" charset="0"/>
            </a:endParaRPr>
          </a:p>
        </p:txBody>
      </p:sp>
      <p:sp>
        <p:nvSpPr>
          <p:cNvPr id="15" name="Rectangle 14"/>
          <p:cNvSpPr/>
          <p:nvPr/>
        </p:nvSpPr>
        <p:spPr>
          <a:xfrm rot="16200000">
            <a:off x="-1000701" y="2944829"/>
            <a:ext cx="2661376" cy="276999"/>
          </a:xfrm>
          <a:prstGeom prst="rect">
            <a:avLst/>
          </a:prstGeom>
          <a:solidFill>
            <a:schemeClr val="bg1"/>
          </a:solidFill>
        </p:spPr>
        <p:txBody>
          <a:bodyPr wrap="square">
            <a:spAutoFit/>
          </a:bodyPr>
          <a:lstStyle/>
          <a:p>
            <a:pPr algn="ctr"/>
            <a:r>
              <a:rPr lang="en-US" sz="1200" dirty="0">
                <a:latin typeface="Helvetica" panose="020B0604020202020204" pitchFamily="34" charset="0"/>
                <a:cs typeface="Helvetica" panose="020B0604020202020204" pitchFamily="34" charset="0"/>
              </a:rPr>
              <a:t>Component 2 </a:t>
            </a:r>
            <a:r>
              <a:rPr lang="en-US" sz="1200" dirty="0" smtClean="0">
                <a:latin typeface="Helvetica" panose="020B0604020202020204" pitchFamily="34" charset="0"/>
                <a:cs typeface="Helvetica" panose="020B0604020202020204" pitchFamily="34" charset="0"/>
              </a:rPr>
              <a:t>(31.2 %)</a:t>
            </a:r>
            <a:endParaRPr lang="en-US" sz="1200" dirty="0">
              <a:latin typeface="Helvetica" panose="020B0604020202020204" pitchFamily="34" charset="0"/>
              <a:cs typeface="Helvetica" panose="020B0604020202020204" pitchFamily="34" charset="0"/>
            </a:endParaRPr>
          </a:p>
        </p:txBody>
      </p:sp>
      <p:sp>
        <p:nvSpPr>
          <p:cNvPr id="16" name="Rectangle 15"/>
          <p:cNvSpPr/>
          <p:nvPr/>
        </p:nvSpPr>
        <p:spPr>
          <a:xfrm>
            <a:off x="167094" y="1512245"/>
            <a:ext cx="346570" cy="276999"/>
          </a:xfrm>
          <a:prstGeom prst="rect">
            <a:avLst/>
          </a:prstGeom>
        </p:spPr>
        <p:txBody>
          <a:bodyPr wrap="none">
            <a:spAutoFit/>
          </a:bodyPr>
          <a:lstStyle/>
          <a:p>
            <a:r>
              <a:rPr lang="en-US" sz="1200" b="1" dirty="0" smtClean="0">
                <a:latin typeface="Helvetica" panose="020B0604020202020204" pitchFamily="34" charset="0"/>
                <a:cs typeface="Helvetica" panose="020B0604020202020204" pitchFamily="34" charset="0"/>
              </a:rPr>
              <a:t>A)</a:t>
            </a:r>
            <a:endParaRPr lang="en-US" sz="1200" b="1" dirty="0">
              <a:latin typeface="Helvetica" panose="020B0604020202020204" pitchFamily="34" charset="0"/>
              <a:cs typeface="Helvetica" panose="020B0604020202020204" pitchFamily="34" charset="0"/>
            </a:endParaRPr>
          </a:p>
        </p:txBody>
      </p:sp>
      <p:sp>
        <p:nvSpPr>
          <p:cNvPr id="17" name="Rectangle 16"/>
          <p:cNvSpPr/>
          <p:nvPr/>
        </p:nvSpPr>
        <p:spPr>
          <a:xfrm>
            <a:off x="3464506" y="1512245"/>
            <a:ext cx="346570" cy="276999"/>
          </a:xfrm>
          <a:prstGeom prst="rect">
            <a:avLst/>
          </a:prstGeom>
        </p:spPr>
        <p:txBody>
          <a:bodyPr wrap="none">
            <a:spAutoFit/>
          </a:bodyPr>
          <a:lstStyle/>
          <a:p>
            <a:r>
              <a:rPr lang="en-US" sz="1200" b="1" dirty="0" smtClean="0">
                <a:latin typeface="Helvetica" panose="020B0604020202020204" pitchFamily="34" charset="0"/>
                <a:cs typeface="Helvetica" panose="020B0604020202020204" pitchFamily="34" charset="0"/>
              </a:rPr>
              <a:t>B)</a:t>
            </a:r>
            <a:endParaRPr lang="en-US" sz="1200" b="1" dirty="0">
              <a:latin typeface="Helvetica" panose="020B0604020202020204" pitchFamily="34" charset="0"/>
              <a:cs typeface="Helvetica"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392" t="5476" r="5082" b="5353"/>
          <a:stretch/>
        </p:blipFill>
        <p:spPr>
          <a:xfrm>
            <a:off x="3602374" y="1789244"/>
            <a:ext cx="2869553" cy="2903248"/>
          </a:xfrm>
          <a:prstGeom prst="rect">
            <a:avLst/>
          </a:prstGeom>
        </p:spPr>
      </p:pic>
      <p:sp>
        <p:nvSpPr>
          <p:cNvPr id="19" name="TextBox 18"/>
          <p:cNvSpPr txBox="1"/>
          <p:nvPr/>
        </p:nvSpPr>
        <p:spPr>
          <a:xfrm>
            <a:off x="3773752" y="1512245"/>
            <a:ext cx="2698175" cy="276999"/>
          </a:xfrm>
          <a:prstGeom prst="rect">
            <a:avLst/>
          </a:prstGeom>
          <a:noFill/>
        </p:spPr>
        <p:txBody>
          <a:bodyPr wrap="none" rtlCol="1">
            <a:spAutoFit/>
          </a:bodyPr>
          <a:lstStyle/>
          <a:p>
            <a:r>
              <a:rPr lang="en-US" sz="1200" dirty="0" smtClean="0">
                <a:latin typeface="Helvetica" panose="020B0604020202020204" pitchFamily="34" charset="0"/>
                <a:cs typeface="Helvetica" panose="020B0604020202020204" pitchFamily="34" charset="0"/>
              </a:rPr>
              <a:t>Metabolic profile (negative ion mode)</a:t>
            </a:r>
            <a:endParaRPr lang="he-IL" sz="1200" dirty="0">
              <a:latin typeface="Helvetica" panose="020B0604020202020204" pitchFamily="34" charset="0"/>
              <a:cs typeface="Helvetica" panose="020B0604020202020204" pitchFamily="34" charset="0"/>
            </a:endParaRPr>
          </a:p>
        </p:txBody>
      </p:sp>
      <p:sp>
        <p:nvSpPr>
          <p:cNvPr id="20" name="Rectangle 19"/>
          <p:cNvSpPr/>
          <p:nvPr/>
        </p:nvSpPr>
        <p:spPr>
          <a:xfrm>
            <a:off x="3696896" y="4575780"/>
            <a:ext cx="2775031" cy="276999"/>
          </a:xfrm>
          <a:prstGeom prst="rect">
            <a:avLst/>
          </a:prstGeom>
          <a:solidFill>
            <a:schemeClr val="bg1"/>
          </a:solidFill>
        </p:spPr>
        <p:txBody>
          <a:bodyPr wrap="square">
            <a:spAutoFit/>
          </a:bodyPr>
          <a:lstStyle/>
          <a:p>
            <a:pPr algn="ctr"/>
            <a:r>
              <a:rPr lang="en-US" sz="1200" dirty="0">
                <a:latin typeface="Helvetica" panose="020B0604020202020204" pitchFamily="34" charset="0"/>
                <a:cs typeface="Helvetica" panose="020B0604020202020204" pitchFamily="34" charset="0"/>
              </a:rPr>
              <a:t>Component 1 </a:t>
            </a:r>
            <a:r>
              <a:rPr lang="en-US" sz="1200" dirty="0" smtClean="0">
                <a:latin typeface="Helvetica" panose="020B0604020202020204" pitchFamily="34" charset="0"/>
                <a:cs typeface="Helvetica" panose="020B0604020202020204" pitchFamily="34" charset="0"/>
              </a:rPr>
              <a:t>(36.2 %)</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rot="16200000">
            <a:off x="2276866" y="2913725"/>
            <a:ext cx="2661376" cy="276999"/>
          </a:xfrm>
          <a:prstGeom prst="rect">
            <a:avLst/>
          </a:prstGeom>
          <a:solidFill>
            <a:schemeClr val="bg1"/>
          </a:solidFill>
        </p:spPr>
        <p:txBody>
          <a:bodyPr wrap="square">
            <a:spAutoFit/>
          </a:bodyPr>
          <a:lstStyle/>
          <a:p>
            <a:pPr algn="ctr"/>
            <a:r>
              <a:rPr lang="en-US" sz="1200" dirty="0">
                <a:latin typeface="Helvetica" panose="020B0604020202020204" pitchFamily="34" charset="0"/>
                <a:cs typeface="Helvetica" panose="020B0604020202020204" pitchFamily="34" charset="0"/>
              </a:rPr>
              <a:t>Component 2 </a:t>
            </a:r>
            <a:r>
              <a:rPr lang="en-US" sz="1200" dirty="0" smtClean="0">
                <a:latin typeface="Helvetica" panose="020B0604020202020204" pitchFamily="34" charset="0"/>
                <a:cs typeface="Helvetica" panose="020B0604020202020204" pitchFamily="34" charset="0"/>
              </a:rPr>
              <a:t>(23.3 %)</a:t>
            </a:r>
            <a:endParaRPr lang="en-US" sz="1200" dirty="0">
              <a:latin typeface="Helvetica" panose="020B0604020202020204" pitchFamily="34" charset="0"/>
              <a:cs typeface="Helvetica" panose="020B0604020202020204" pitchFamily="34" charset="0"/>
            </a:endParaRPr>
          </a:p>
        </p:txBody>
      </p:sp>
      <p:sp>
        <p:nvSpPr>
          <p:cNvPr id="22" name="Rectangle 21"/>
          <p:cNvSpPr/>
          <p:nvPr/>
        </p:nvSpPr>
        <p:spPr>
          <a:xfrm>
            <a:off x="6205712" y="1840092"/>
            <a:ext cx="181558" cy="33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anose="020B0604020202020204" pitchFamily="34" charset="0"/>
              <a:cs typeface="Helvetica" panose="020B0604020202020204" pitchFamily="34" charset="0"/>
            </a:endParaRPr>
          </a:p>
        </p:txBody>
      </p:sp>
      <p:grpSp>
        <p:nvGrpSpPr>
          <p:cNvPr id="4" name="Group 3"/>
          <p:cNvGrpSpPr/>
          <p:nvPr/>
        </p:nvGrpSpPr>
        <p:grpSpPr>
          <a:xfrm>
            <a:off x="2349759" y="5003146"/>
            <a:ext cx="2694274" cy="329305"/>
            <a:chOff x="2344250" y="4970095"/>
            <a:chExt cx="2694274" cy="329305"/>
          </a:xfrm>
        </p:grpSpPr>
        <p:grpSp>
          <p:nvGrpSpPr>
            <p:cNvPr id="9" name="Group 8"/>
            <p:cNvGrpSpPr/>
            <p:nvPr/>
          </p:nvGrpSpPr>
          <p:grpSpPr>
            <a:xfrm>
              <a:off x="2355267" y="5003146"/>
              <a:ext cx="2683257" cy="276999"/>
              <a:chOff x="3920266" y="626942"/>
              <a:chExt cx="2683257" cy="276999"/>
            </a:xfrm>
          </p:grpSpPr>
          <p:sp>
            <p:nvSpPr>
              <p:cNvPr id="10" name="TextBox 9"/>
              <p:cNvSpPr txBox="1"/>
              <p:nvPr/>
            </p:nvSpPr>
            <p:spPr>
              <a:xfrm>
                <a:off x="3920266" y="626942"/>
                <a:ext cx="828487" cy="276999"/>
              </a:xfrm>
              <a:prstGeom prst="rect">
                <a:avLst/>
              </a:prstGeom>
              <a:noFill/>
            </p:spPr>
            <p:txBody>
              <a:bodyPr wrap="square" rtlCol="0">
                <a:spAutoFit/>
              </a:bodyPr>
              <a:lstStyle/>
              <a:p>
                <a:r>
                  <a:rPr lang="en-US" sz="1200" dirty="0" smtClean="0">
                    <a:solidFill>
                      <a:srgbClr val="FF0000"/>
                    </a:solidFill>
                    <a:latin typeface="Helvetica" panose="020B0604020202020204" pitchFamily="34" charset="0"/>
                    <a:cs typeface="Helvetica" panose="020B0604020202020204" pitchFamily="34" charset="0"/>
                  </a:rPr>
                  <a:t>Svevo</a:t>
                </a:r>
                <a:endParaRPr lang="en-US" sz="1200" dirty="0">
                  <a:solidFill>
                    <a:srgbClr val="FF0000"/>
                  </a:solidFill>
                  <a:latin typeface="Helvetica" panose="020B0604020202020204" pitchFamily="34" charset="0"/>
                  <a:cs typeface="Helvetica" panose="020B0604020202020204" pitchFamily="34" charset="0"/>
                </a:endParaRPr>
              </a:p>
            </p:txBody>
          </p:sp>
          <p:sp>
            <p:nvSpPr>
              <p:cNvPr id="11" name="TextBox 10"/>
              <p:cNvSpPr txBox="1"/>
              <p:nvPr/>
            </p:nvSpPr>
            <p:spPr>
              <a:xfrm>
                <a:off x="5254840" y="626942"/>
                <a:ext cx="1348683" cy="276999"/>
              </a:xfrm>
              <a:prstGeom prst="rect">
                <a:avLst/>
              </a:prstGeom>
              <a:noFill/>
            </p:spPr>
            <p:txBody>
              <a:bodyPr wrap="square" rtlCol="0">
                <a:spAutoFit/>
              </a:bodyPr>
              <a:lstStyle/>
              <a:p>
                <a:r>
                  <a:rPr lang="en-US" sz="1200" dirty="0" smtClean="0">
                    <a:solidFill>
                      <a:srgbClr val="0000FF"/>
                    </a:solidFill>
                    <a:latin typeface="Helvetica" panose="020B0604020202020204" pitchFamily="34" charset="0"/>
                    <a:cs typeface="Helvetica" panose="020B0604020202020204" pitchFamily="34" charset="0"/>
                  </a:rPr>
                  <a:t>Chinese Spring</a:t>
                </a:r>
                <a:endParaRPr lang="en-US" sz="1200" dirty="0">
                  <a:solidFill>
                    <a:srgbClr val="0000FF"/>
                  </a:solidFill>
                  <a:latin typeface="Helvetica" panose="020B0604020202020204" pitchFamily="34" charset="0"/>
                  <a:cs typeface="Helvetica" panose="020B0604020202020204" pitchFamily="34" charset="0"/>
                </a:endParaRPr>
              </a:p>
            </p:txBody>
          </p:sp>
          <p:sp>
            <p:nvSpPr>
              <p:cNvPr id="12" name="TextBox 11"/>
              <p:cNvSpPr txBox="1"/>
              <p:nvPr/>
            </p:nvSpPr>
            <p:spPr>
              <a:xfrm>
                <a:off x="4583781" y="626942"/>
                <a:ext cx="1075414" cy="276999"/>
              </a:xfrm>
              <a:prstGeom prst="rect">
                <a:avLst/>
              </a:prstGeom>
              <a:noFill/>
            </p:spPr>
            <p:txBody>
              <a:bodyPr wrap="square" rtlCol="0">
                <a:spAutoFit/>
              </a:bodyPr>
              <a:lstStyle/>
              <a:p>
                <a:r>
                  <a:rPr lang="en-US" sz="1200" dirty="0" smtClean="0">
                    <a:solidFill>
                      <a:srgbClr val="009900"/>
                    </a:solidFill>
                    <a:latin typeface="Helvetica" panose="020B0604020202020204" pitchFamily="34" charset="0"/>
                    <a:cs typeface="Helvetica" panose="020B0604020202020204" pitchFamily="34" charset="0"/>
                  </a:rPr>
                  <a:t>Zavitan</a:t>
                </a:r>
                <a:endParaRPr lang="en-US" sz="1200" dirty="0">
                  <a:solidFill>
                    <a:srgbClr val="009900"/>
                  </a:solidFill>
                  <a:latin typeface="Helvetica" panose="020B0604020202020204" pitchFamily="34" charset="0"/>
                  <a:cs typeface="Helvetica" panose="020B0604020202020204" pitchFamily="34" charset="0"/>
                </a:endParaRPr>
              </a:p>
            </p:txBody>
          </p:sp>
        </p:grpSp>
        <p:sp>
          <p:nvSpPr>
            <p:cNvPr id="3" name="Rectangle 2"/>
            <p:cNvSpPr/>
            <p:nvPr/>
          </p:nvSpPr>
          <p:spPr>
            <a:xfrm>
              <a:off x="2344250" y="4970095"/>
              <a:ext cx="2624148" cy="3293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grpSp>
      <p:sp>
        <p:nvSpPr>
          <p:cNvPr id="6" name="Rectangle 5"/>
          <p:cNvSpPr/>
          <p:nvPr/>
        </p:nvSpPr>
        <p:spPr>
          <a:xfrm>
            <a:off x="76261" y="5984378"/>
            <a:ext cx="6670869" cy="1200329"/>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1. </a:t>
            </a:r>
            <a:r>
              <a:rPr lang="en-US" sz="1200" dirty="0">
                <a:latin typeface="Arial" panose="020B0604020202020204" pitchFamily="34" charset="0"/>
                <a:ea typeface="Calibri" panose="020F0502020204030204" pitchFamily="34" charset="0"/>
                <a:cs typeface="Arial" panose="020B0604020202020204" pitchFamily="34" charset="0"/>
              </a:rPr>
              <a:t>Overview of the three</a:t>
            </a:r>
            <a:r>
              <a:rPr lang="en-US" sz="1200" i="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wheat</a:t>
            </a:r>
            <a:r>
              <a:rPr lang="en-US" sz="1200" i="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transcriptomic and metabolomic datasets. A) PCA plot of 42,474 genes identified by transcript profiling (RNA-</a:t>
            </a:r>
            <a:r>
              <a:rPr lang="en-US" sz="1200" dirty="0" err="1">
                <a:latin typeface="Arial" panose="020B0604020202020204" pitchFamily="34" charset="0"/>
                <a:ea typeface="Calibri" panose="020F0502020204030204" pitchFamily="34" charset="0"/>
                <a:cs typeface="Arial" panose="020B0604020202020204" pitchFamily="34" charset="0"/>
              </a:rPr>
              <a:t>seq</a:t>
            </a:r>
            <a:r>
              <a:rPr lang="en-US" sz="1200" dirty="0">
                <a:latin typeface="Arial" panose="020B0604020202020204" pitchFamily="34" charset="0"/>
                <a:ea typeface="Calibri" panose="020F0502020204030204" pitchFamily="34" charset="0"/>
                <a:cs typeface="Arial" panose="020B0604020202020204" pitchFamily="34" charset="0"/>
              </a:rPr>
              <a:t>) of the</a:t>
            </a:r>
            <a:r>
              <a:rPr lang="en-US" sz="1200" i="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three wheat genotypes: Svevo, Zavitan, and Chinese Spring at 11-day-old seedlings. B) PCA of 878 mass features (negative ion modes) identified by LC-</a:t>
            </a:r>
            <a:r>
              <a:rPr lang="en-US" sz="1200" dirty="0" err="1">
                <a:latin typeface="Arial" panose="020B0604020202020204" pitchFamily="34" charset="0"/>
                <a:ea typeface="Calibri" panose="020F0502020204030204" pitchFamily="34" charset="0"/>
                <a:cs typeface="Arial" panose="020B0604020202020204" pitchFamily="34" charset="0"/>
              </a:rPr>
              <a:t>qTOF</a:t>
            </a:r>
            <a:r>
              <a:rPr lang="en-US" sz="1200" dirty="0">
                <a:latin typeface="Arial" panose="020B0604020202020204" pitchFamily="34" charset="0"/>
                <a:ea typeface="Calibri" panose="020F0502020204030204" pitchFamily="34" charset="0"/>
                <a:cs typeface="Arial" panose="020B0604020202020204" pitchFamily="34" charset="0"/>
              </a:rPr>
              <a:t>-MS. Ovals indicate 95% confidence intervals.</a:t>
            </a:r>
            <a:r>
              <a:rPr lang="en-US" sz="1200" b="1" dirty="0">
                <a:latin typeface="Arial" panose="020B0604020202020204" pitchFamily="34" charset="0"/>
                <a:ea typeface="Calibri" panose="020F050202020403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535846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Rectangle 141"/>
          <p:cNvSpPr/>
          <p:nvPr/>
        </p:nvSpPr>
        <p:spPr>
          <a:xfrm>
            <a:off x="943160" y="6088452"/>
            <a:ext cx="84839" cy="160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3896" y="56713"/>
            <a:ext cx="1040246"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2</a:t>
            </a:r>
          </a:p>
        </p:txBody>
      </p:sp>
      <p:sp>
        <p:nvSpPr>
          <p:cNvPr id="16" name="TextBox 15"/>
          <p:cNvSpPr txBox="1"/>
          <p:nvPr/>
        </p:nvSpPr>
        <p:spPr>
          <a:xfrm>
            <a:off x="113462" y="2179142"/>
            <a:ext cx="693089" cy="307777"/>
          </a:xfrm>
          <a:prstGeom prst="rect">
            <a:avLst/>
          </a:prstGeom>
          <a:no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Low in Zavitan </a:t>
            </a:r>
            <a:endParaRPr lang="en-US" sz="1000" dirty="0">
              <a:latin typeface="Helvetica" panose="020B0604020202020204" pitchFamily="34" charset="0"/>
              <a:cs typeface="Helvetica" panose="020B0604020202020204" pitchFamily="34" charset="0"/>
            </a:endParaRPr>
          </a:p>
        </p:txBody>
      </p:sp>
      <p:sp>
        <p:nvSpPr>
          <p:cNvPr id="43" name="TextBox 42"/>
          <p:cNvSpPr txBox="1"/>
          <p:nvPr/>
        </p:nvSpPr>
        <p:spPr>
          <a:xfrm>
            <a:off x="113462" y="659649"/>
            <a:ext cx="842138" cy="307777"/>
          </a:xfrm>
          <a:prstGeom prst="rect">
            <a:avLst/>
          </a:prstGeom>
          <a:noFill/>
        </p:spPr>
        <p:txBody>
          <a:bodyPr wrap="square" lIns="0" tIns="0" rIns="0" bIns="0" rtlCol="0">
            <a:spAutoFit/>
          </a:bodyPr>
          <a:lstStyle/>
          <a:p>
            <a:r>
              <a:rPr lang="en-US" sz="1000" dirty="0">
                <a:latin typeface="Helvetica" panose="020B0604020202020204" pitchFamily="34" charset="0"/>
                <a:cs typeface="Helvetica" panose="020B0604020202020204" pitchFamily="34" charset="0"/>
              </a:rPr>
              <a:t>H</a:t>
            </a:r>
            <a:r>
              <a:rPr lang="en-US" sz="1000" dirty="0" smtClean="0">
                <a:latin typeface="Helvetica" panose="020B0604020202020204" pitchFamily="34" charset="0"/>
                <a:cs typeface="Helvetica" panose="020B0604020202020204" pitchFamily="34" charset="0"/>
              </a:rPr>
              <a:t>igh  in Zavitan </a:t>
            </a:r>
            <a:endParaRPr lang="en-US" sz="1000" dirty="0">
              <a:latin typeface="Helvetica" panose="020B0604020202020204" pitchFamily="34" charset="0"/>
              <a:cs typeface="Helvetica" panose="020B0604020202020204" pitchFamily="34" charset="0"/>
            </a:endParaRPr>
          </a:p>
        </p:txBody>
      </p:sp>
      <p:sp>
        <p:nvSpPr>
          <p:cNvPr id="44" name="TextBox 43"/>
          <p:cNvSpPr txBox="1"/>
          <p:nvPr/>
        </p:nvSpPr>
        <p:spPr>
          <a:xfrm>
            <a:off x="113462" y="3843088"/>
            <a:ext cx="715613" cy="307777"/>
          </a:xfrm>
          <a:prstGeom prst="rect">
            <a:avLst/>
          </a:prstGeom>
          <a:noFill/>
        </p:spPr>
        <p:txBody>
          <a:bodyPr wrap="square" lIns="0" tIns="0" rIns="0" bIns="0" rtlCol="0">
            <a:spAutoFit/>
          </a:bodyPr>
          <a:lstStyle/>
          <a:p>
            <a:r>
              <a:rPr lang="en-US" sz="1000" dirty="0" smtClean="0">
                <a:latin typeface="Arial" panose="020B0604020202020204" pitchFamily="34" charset="0"/>
                <a:cs typeface="Arial" panose="020B0604020202020204" pitchFamily="34" charset="0"/>
              </a:rPr>
              <a:t>Slightly low in Svevo</a:t>
            </a:r>
            <a:endParaRPr lang="en-US" sz="10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027" y="556190"/>
            <a:ext cx="2861660" cy="1609684"/>
          </a:xfrm>
          <a:prstGeom prst="rect">
            <a:avLst/>
          </a:prstGeom>
        </p:spPr>
      </p:pic>
      <p:sp>
        <p:nvSpPr>
          <p:cNvPr id="47" name="TextBox 46"/>
          <p:cNvSpPr txBox="1"/>
          <p:nvPr/>
        </p:nvSpPr>
        <p:spPr>
          <a:xfrm>
            <a:off x="113462" y="7133251"/>
            <a:ext cx="645219" cy="461665"/>
          </a:xfrm>
          <a:prstGeom prst="rect">
            <a:avLst/>
          </a:prstGeom>
          <a:noFill/>
        </p:spPr>
        <p:txBody>
          <a:bodyPr wrap="square" lIns="0" tIns="0" rIns="0" bIns="0" rtlCol="0">
            <a:spAutoFit/>
          </a:bodyPr>
          <a:lstStyle/>
          <a:p>
            <a:r>
              <a:rPr lang="en-US" sz="1000" dirty="0" smtClean="0">
                <a:latin typeface="Arial" panose="020B0604020202020204" pitchFamily="34" charset="0"/>
                <a:cs typeface="Arial" panose="020B0604020202020204" pitchFamily="34" charset="0"/>
              </a:rPr>
              <a:t>Slightly low in Chinese Spring</a:t>
            </a:r>
            <a:endParaRPr lang="en-US" sz="1000" dirty="0">
              <a:latin typeface="Arial" panose="020B0604020202020204" pitchFamily="34" charset="0"/>
              <a:cs typeface="Arial" panose="020B0604020202020204" pitchFamily="34" charset="0"/>
            </a:endParaRPr>
          </a:p>
        </p:txBody>
      </p:sp>
      <p:sp>
        <p:nvSpPr>
          <p:cNvPr id="48" name="TextBox 47"/>
          <p:cNvSpPr txBox="1"/>
          <p:nvPr/>
        </p:nvSpPr>
        <p:spPr>
          <a:xfrm>
            <a:off x="113462" y="5491252"/>
            <a:ext cx="825279" cy="307777"/>
          </a:xfrm>
          <a:prstGeom prst="rect">
            <a:avLst/>
          </a:prstGeom>
          <a:noFill/>
        </p:spPr>
        <p:txBody>
          <a:bodyPr wrap="square" lIns="0" tIns="0" rIns="0" bIns="0" rtlCol="0">
            <a:spAutoFit/>
          </a:bodyPr>
          <a:lstStyle/>
          <a:p>
            <a:r>
              <a:rPr lang="en-US" sz="1000" dirty="0" smtClean="0">
                <a:latin typeface="Arial" panose="020B0604020202020204" pitchFamily="34" charset="0"/>
                <a:cs typeface="Arial" panose="020B0604020202020204" pitchFamily="34" charset="0"/>
              </a:rPr>
              <a:t>Slightly low</a:t>
            </a:r>
          </a:p>
          <a:p>
            <a:r>
              <a:rPr lang="en-US" sz="1000" dirty="0" smtClean="0">
                <a:latin typeface="Arial" panose="020B0604020202020204" pitchFamily="34" charset="0"/>
                <a:cs typeface="Arial" panose="020B0604020202020204" pitchFamily="34" charset="0"/>
              </a:rPr>
              <a:t> in Zavitan</a:t>
            </a:r>
            <a:endParaRPr lang="en-US" sz="1000" dirty="0">
              <a:latin typeface="Arial" panose="020B0604020202020204" pitchFamily="34" charset="0"/>
              <a:cs typeface="Arial" panose="020B0604020202020204" pitchFamily="34" charset="0"/>
            </a:endParaRPr>
          </a:p>
        </p:txBody>
      </p:sp>
      <p:sp>
        <p:nvSpPr>
          <p:cNvPr id="56" name="TextBox 55"/>
          <p:cNvSpPr txBox="1"/>
          <p:nvPr/>
        </p:nvSpPr>
        <p:spPr>
          <a:xfrm>
            <a:off x="1830259" y="491829"/>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1 (868 genes)</a:t>
            </a:r>
            <a:endParaRPr lang="en-US" sz="1000" dirty="0">
              <a:latin typeface="Helvetica" panose="020B0604020202020204" pitchFamily="34" charset="0"/>
              <a:cs typeface="Helvetica" panose="020B0604020202020204" pitchFamily="34" charset="0"/>
            </a:endParaRPr>
          </a:p>
        </p:txBody>
      </p:sp>
      <p:sp>
        <p:nvSpPr>
          <p:cNvPr id="57" name="TextBox 56"/>
          <p:cNvSpPr txBox="1"/>
          <p:nvPr/>
        </p:nvSpPr>
        <p:spPr>
          <a:xfrm rot="16200000">
            <a:off x="466065" y="1241254"/>
            <a:ext cx="52184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Z- score</a:t>
            </a:r>
            <a:endParaRPr lang="en-US" sz="1000" dirty="0">
              <a:latin typeface="Helvetica" panose="020B0604020202020204" pitchFamily="34" charset="0"/>
              <a:cs typeface="Helvetica" panose="020B0604020202020204" pitchFamily="34" charset="0"/>
            </a:endParaRPr>
          </a:p>
        </p:txBody>
      </p:sp>
      <p:grpSp>
        <p:nvGrpSpPr>
          <p:cNvPr id="65" name="Group 64"/>
          <p:cNvGrpSpPr/>
          <p:nvPr/>
        </p:nvGrpSpPr>
        <p:grpSpPr>
          <a:xfrm>
            <a:off x="809176" y="721038"/>
            <a:ext cx="238699" cy="1223784"/>
            <a:chOff x="809176" y="721038"/>
            <a:chExt cx="238699" cy="1223784"/>
          </a:xfrm>
        </p:grpSpPr>
        <p:sp>
          <p:nvSpPr>
            <p:cNvPr id="58" name="TextBox 57"/>
            <p:cNvSpPr txBox="1"/>
            <p:nvPr/>
          </p:nvSpPr>
          <p:spPr>
            <a:xfrm>
              <a:off x="825701" y="1790934"/>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59" name="TextBox 58"/>
            <p:cNvSpPr txBox="1"/>
            <p:nvPr/>
          </p:nvSpPr>
          <p:spPr>
            <a:xfrm>
              <a:off x="809176" y="1610757"/>
              <a:ext cx="238699"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60" name="TextBox 59"/>
            <p:cNvSpPr txBox="1"/>
            <p:nvPr/>
          </p:nvSpPr>
          <p:spPr>
            <a:xfrm>
              <a:off x="810953" y="1425231"/>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61" name="TextBox 60"/>
            <p:cNvSpPr txBox="1"/>
            <p:nvPr/>
          </p:nvSpPr>
          <p:spPr>
            <a:xfrm>
              <a:off x="866082" y="1254650"/>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62" name="TextBox 61"/>
            <p:cNvSpPr txBox="1"/>
            <p:nvPr/>
          </p:nvSpPr>
          <p:spPr>
            <a:xfrm>
              <a:off x="866082" y="1077145"/>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63" name="TextBox 62"/>
            <p:cNvSpPr txBox="1"/>
            <p:nvPr/>
          </p:nvSpPr>
          <p:spPr>
            <a:xfrm>
              <a:off x="866082" y="72103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64" name="TextBox 63"/>
            <p:cNvSpPr txBox="1"/>
            <p:nvPr/>
          </p:nvSpPr>
          <p:spPr>
            <a:xfrm>
              <a:off x="866082" y="88525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grpSp>
      <p:sp>
        <p:nvSpPr>
          <p:cNvPr id="83" name="Rectangle 82"/>
          <p:cNvSpPr/>
          <p:nvPr/>
        </p:nvSpPr>
        <p:spPr>
          <a:xfrm>
            <a:off x="1065546" y="2035537"/>
            <a:ext cx="2739142" cy="604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7" name="Group 106"/>
          <p:cNvGrpSpPr/>
          <p:nvPr/>
        </p:nvGrpSpPr>
        <p:grpSpPr>
          <a:xfrm>
            <a:off x="799815" y="2122501"/>
            <a:ext cx="3004872" cy="1647509"/>
            <a:chOff x="799815" y="2122501"/>
            <a:chExt cx="3004872" cy="1647509"/>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027" y="2160326"/>
              <a:ext cx="2861660" cy="1609684"/>
            </a:xfrm>
            <a:prstGeom prst="rect">
              <a:avLst/>
            </a:prstGeom>
          </p:spPr>
        </p:pic>
        <p:sp>
          <p:nvSpPr>
            <p:cNvPr id="54" name="TextBox 53"/>
            <p:cNvSpPr txBox="1"/>
            <p:nvPr/>
          </p:nvSpPr>
          <p:spPr>
            <a:xfrm>
              <a:off x="1748425" y="2122501"/>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3 (1164 genes)</a:t>
              </a:r>
              <a:endParaRPr lang="en-US" sz="1000" dirty="0">
                <a:latin typeface="Helvetica" panose="020B0604020202020204" pitchFamily="34" charset="0"/>
                <a:cs typeface="Helvetica" panose="020B0604020202020204" pitchFamily="34" charset="0"/>
              </a:endParaRPr>
            </a:p>
          </p:txBody>
        </p:sp>
        <p:sp>
          <p:nvSpPr>
            <p:cNvPr id="87" name="Rectangle 86"/>
            <p:cNvSpPr/>
            <p:nvPr/>
          </p:nvSpPr>
          <p:spPr>
            <a:xfrm>
              <a:off x="1095427" y="3629010"/>
              <a:ext cx="2709260" cy="660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p:cNvSpPr txBox="1"/>
            <p:nvPr/>
          </p:nvSpPr>
          <p:spPr>
            <a:xfrm>
              <a:off x="799815" y="3372984"/>
              <a:ext cx="238699"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02" name="TextBox 101"/>
            <p:cNvSpPr txBox="1"/>
            <p:nvPr/>
          </p:nvSpPr>
          <p:spPr>
            <a:xfrm>
              <a:off x="853739" y="3054876"/>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104" name="TextBox 103"/>
            <p:cNvSpPr txBox="1"/>
            <p:nvPr/>
          </p:nvSpPr>
          <p:spPr>
            <a:xfrm>
              <a:off x="853738" y="2414926"/>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2.0</a:t>
              </a:r>
              <a:endParaRPr lang="en-US" sz="1000" dirty="0">
                <a:latin typeface="Helvetica" panose="020B0604020202020204" pitchFamily="34" charset="0"/>
                <a:cs typeface="Helvetica" panose="020B0604020202020204" pitchFamily="34" charset="0"/>
              </a:endParaRPr>
            </a:p>
          </p:txBody>
        </p:sp>
        <p:sp>
          <p:nvSpPr>
            <p:cNvPr id="105" name="TextBox 104"/>
            <p:cNvSpPr txBox="1"/>
            <p:nvPr/>
          </p:nvSpPr>
          <p:spPr>
            <a:xfrm>
              <a:off x="853739" y="272797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06" name="Rectangle 105"/>
            <p:cNvSpPr/>
            <p:nvPr/>
          </p:nvSpPr>
          <p:spPr>
            <a:xfrm>
              <a:off x="921223" y="2864514"/>
              <a:ext cx="84839" cy="160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TextBox 107"/>
          <p:cNvSpPr txBox="1"/>
          <p:nvPr/>
        </p:nvSpPr>
        <p:spPr>
          <a:xfrm rot="16200000">
            <a:off x="466065" y="2854942"/>
            <a:ext cx="52184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Z- score</a:t>
            </a:r>
            <a:endParaRPr lang="en-US" sz="1000" dirty="0">
              <a:latin typeface="Helvetica" panose="020B0604020202020204" pitchFamily="34" charset="0"/>
              <a:cs typeface="Helvetica" panose="020B0604020202020204" pitchFamily="34" charset="0"/>
            </a:endParaRPr>
          </a:p>
        </p:txBody>
      </p:sp>
      <p:sp>
        <p:nvSpPr>
          <p:cNvPr id="115" name="TextBox 114"/>
          <p:cNvSpPr txBox="1"/>
          <p:nvPr/>
        </p:nvSpPr>
        <p:spPr>
          <a:xfrm rot="16200000">
            <a:off x="466065" y="4357263"/>
            <a:ext cx="52184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Z- score</a:t>
            </a:r>
            <a:endParaRPr lang="en-US" sz="1000" dirty="0">
              <a:latin typeface="Helvetica" panose="020B0604020202020204" pitchFamily="34" charset="0"/>
              <a:cs typeface="Helvetica" panose="020B0604020202020204" pitchFamily="34" charset="0"/>
            </a:endParaRPr>
          </a:p>
        </p:txBody>
      </p:sp>
      <p:grpSp>
        <p:nvGrpSpPr>
          <p:cNvPr id="123" name="Group 122"/>
          <p:cNvGrpSpPr/>
          <p:nvPr/>
        </p:nvGrpSpPr>
        <p:grpSpPr>
          <a:xfrm>
            <a:off x="3836182" y="498062"/>
            <a:ext cx="3000053" cy="1667812"/>
            <a:chOff x="3836182" y="498062"/>
            <a:chExt cx="3000053" cy="1667812"/>
          </a:xfrm>
        </p:grpSpPr>
        <p:grpSp>
          <p:nvGrpSpPr>
            <p:cNvPr id="97" name="Group 96"/>
            <p:cNvGrpSpPr/>
            <p:nvPr/>
          </p:nvGrpSpPr>
          <p:grpSpPr>
            <a:xfrm>
              <a:off x="3836182" y="556190"/>
              <a:ext cx="3000053" cy="1609684"/>
              <a:chOff x="3836182" y="556190"/>
              <a:chExt cx="3000053" cy="1609684"/>
            </a:xfrm>
          </p:grpSpPr>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4575" y="556190"/>
                <a:ext cx="2861660" cy="1609684"/>
              </a:xfrm>
              <a:prstGeom prst="rect">
                <a:avLst/>
              </a:prstGeom>
            </p:spPr>
          </p:pic>
          <p:grpSp>
            <p:nvGrpSpPr>
              <p:cNvPr id="66" name="Group 65"/>
              <p:cNvGrpSpPr/>
              <p:nvPr/>
            </p:nvGrpSpPr>
            <p:grpSpPr>
              <a:xfrm>
                <a:off x="3836182" y="872496"/>
                <a:ext cx="238699" cy="1219690"/>
                <a:chOff x="810953" y="721038"/>
                <a:chExt cx="238699" cy="1219690"/>
              </a:xfrm>
            </p:grpSpPr>
            <p:sp>
              <p:nvSpPr>
                <p:cNvPr id="67" name="TextBox 66"/>
                <p:cNvSpPr txBox="1"/>
                <p:nvPr/>
              </p:nvSpPr>
              <p:spPr>
                <a:xfrm>
                  <a:off x="825701" y="1786840"/>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68" name="TextBox 67"/>
                <p:cNvSpPr txBox="1"/>
                <p:nvPr/>
              </p:nvSpPr>
              <p:spPr>
                <a:xfrm>
                  <a:off x="810953" y="1616187"/>
                  <a:ext cx="238699"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69" name="TextBox 68"/>
                <p:cNvSpPr txBox="1"/>
                <p:nvPr/>
              </p:nvSpPr>
              <p:spPr>
                <a:xfrm>
                  <a:off x="810953" y="1425231"/>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70" name="TextBox 69"/>
                <p:cNvSpPr txBox="1"/>
                <p:nvPr/>
              </p:nvSpPr>
              <p:spPr>
                <a:xfrm>
                  <a:off x="866082" y="1254650"/>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71" name="TextBox 70"/>
                <p:cNvSpPr txBox="1"/>
                <p:nvPr/>
              </p:nvSpPr>
              <p:spPr>
                <a:xfrm>
                  <a:off x="866082" y="1077145"/>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72" name="TextBox 71"/>
                <p:cNvSpPr txBox="1"/>
                <p:nvPr/>
              </p:nvSpPr>
              <p:spPr>
                <a:xfrm>
                  <a:off x="866082" y="72103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73" name="TextBox 72"/>
                <p:cNvSpPr txBox="1"/>
                <p:nvPr/>
              </p:nvSpPr>
              <p:spPr>
                <a:xfrm>
                  <a:off x="866082" y="88525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grpSp>
          <p:sp>
            <p:nvSpPr>
              <p:cNvPr id="82" name="TextBox 81"/>
              <p:cNvSpPr txBox="1"/>
              <p:nvPr/>
            </p:nvSpPr>
            <p:spPr>
              <a:xfrm>
                <a:off x="3883678" y="694126"/>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2.0</a:t>
                </a:r>
                <a:endParaRPr lang="en-US" sz="1000" dirty="0">
                  <a:latin typeface="Helvetica" panose="020B0604020202020204" pitchFamily="34" charset="0"/>
                  <a:cs typeface="Helvetica" panose="020B0604020202020204" pitchFamily="34" charset="0"/>
                </a:endParaRPr>
              </a:p>
            </p:txBody>
          </p:sp>
          <p:sp>
            <p:nvSpPr>
              <p:cNvPr id="84" name="Rectangle 83"/>
              <p:cNvSpPr/>
              <p:nvPr/>
            </p:nvSpPr>
            <p:spPr>
              <a:xfrm>
                <a:off x="4126102" y="2031758"/>
                <a:ext cx="2675032" cy="604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Box 54"/>
            <p:cNvSpPr txBox="1"/>
            <p:nvPr/>
          </p:nvSpPr>
          <p:spPr>
            <a:xfrm>
              <a:off x="4786161" y="498062"/>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2 (1181 genes)</a:t>
              </a:r>
              <a:endParaRPr lang="en-US" sz="1000" dirty="0">
                <a:latin typeface="Helvetica" panose="020B0604020202020204" pitchFamily="34" charset="0"/>
                <a:cs typeface="Helvetica" panose="020B0604020202020204" pitchFamily="34" charset="0"/>
              </a:endParaRPr>
            </a:p>
          </p:txBody>
        </p:sp>
      </p:grpSp>
      <p:grpSp>
        <p:nvGrpSpPr>
          <p:cNvPr id="124" name="Group 123"/>
          <p:cNvGrpSpPr/>
          <p:nvPr/>
        </p:nvGrpSpPr>
        <p:grpSpPr>
          <a:xfrm>
            <a:off x="3826772" y="2102198"/>
            <a:ext cx="3009463" cy="1667812"/>
            <a:chOff x="3826772" y="2102198"/>
            <a:chExt cx="3009463" cy="1667812"/>
          </a:xfrm>
        </p:grpSpPr>
        <p:grpSp>
          <p:nvGrpSpPr>
            <p:cNvPr id="96" name="Group 95"/>
            <p:cNvGrpSpPr/>
            <p:nvPr/>
          </p:nvGrpSpPr>
          <p:grpSpPr>
            <a:xfrm>
              <a:off x="3826772" y="2160326"/>
              <a:ext cx="3009463" cy="1609684"/>
              <a:chOff x="3826772" y="2160326"/>
              <a:chExt cx="3009463" cy="1609684"/>
            </a:xfrm>
          </p:grpSpPr>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4575" y="2160326"/>
                <a:ext cx="2861660" cy="1609684"/>
              </a:xfrm>
              <a:prstGeom prst="rect">
                <a:avLst/>
              </a:prstGeom>
            </p:spPr>
          </p:pic>
          <p:sp>
            <p:nvSpPr>
              <p:cNvPr id="86" name="Rectangle 85"/>
              <p:cNvSpPr/>
              <p:nvPr/>
            </p:nvSpPr>
            <p:spPr>
              <a:xfrm>
                <a:off x="4065471" y="3641442"/>
                <a:ext cx="2751565" cy="49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p:cNvGrpSpPr/>
              <p:nvPr/>
            </p:nvGrpSpPr>
            <p:grpSpPr>
              <a:xfrm>
                <a:off x="3826772" y="2351282"/>
                <a:ext cx="238699" cy="1223784"/>
                <a:chOff x="809176" y="721038"/>
                <a:chExt cx="238699" cy="1223784"/>
              </a:xfrm>
            </p:grpSpPr>
            <p:sp>
              <p:nvSpPr>
                <p:cNvPr id="89" name="TextBox 88"/>
                <p:cNvSpPr txBox="1"/>
                <p:nvPr/>
              </p:nvSpPr>
              <p:spPr>
                <a:xfrm>
                  <a:off x="825701" y="1790934"/>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90" name="TextBox 89"/>
                <p:cNvSpPr txBox="1"/>
                <p:nvPr/>
              </p:nvSpPr>
              <p:spPr>
                <a:xfrm>
                  <a:off x="809176" y="1610757"/>
                  <a:ext cx="238699"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91" name="TextBox 90"/>
                <p:cNvSpPr txBox="1"/>
                <p:nvPr/>
              </p:nvSpPr>
              <p:spPr>
                <a:xfrm>
                  <a:off x="810953" y="1425231"/>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92" name="TextBox 91"/>
                <p:cNvSpPr txBox="1"/>
                <p:nvPr/>
              </p:nvSpPr>
              <p:spPr>
                <a:xfrm>
                  <a:off x="866082" y="1254650"/>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93" name="TextBox 92"/>
                <p:cNvSpPr txBox="1"/>
                <p:nvPr/>
              </p:nvSpPr>
              <p:spPr>
                <a:xfrm>
                  <a:off x="866082" y="1077145"/>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94" name="TextBox 93"/>
                <p:cNvSpPr txBox="1"/>
                <p:nvPr/>
              </p:nvSpPr>
              <p:spPr>
                <a:xfrm>
                  <a:off x="866082" y="72103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95" name="TextBox 94"/>
                <p:cNvSpPr txBox="1"/>
                <p:nvPr/>
              </p:nvSpPr>
              <p:spPr>
                <a:xfrm>
                  <a:off x="866082" y="88525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grpSp>
        </p:grpSp>
        <p:sp>
          <p:nvSpPr>
            <p:cNvPr id="53" name="TextBox 52"/>
            <p:cNvSpPr txBox="1"/>
            <p:nvPr/>
          </p:nvSpPr>
          <p:spPr>
            <a:xfrm>
              <a:off x="4813881" y="2102198"/>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4 (1182 genes)</a:t>
              </a:r>
              <a:endParaRPr lang="en-US" sz="1000" dirty="0">
                <a:latin typeface="Helvetica" panose="020B0604020202020204" pitchFamily="34" charset="0"/>
                <a:cs typeface="Helvetica" panose="020B0604020202020204" pitchFamily="34" charset="0"/>
              </a:endParaRPr>
            </a:p>
          </p:txBody>
        </p:sp>
      </p:grpSp>
      <p:grpSp>
        <p:nvGrpSpPr>
          <p:cNvPr id="122" name="Group 121"/>
          <p:cNvGrpSpPr/>
          <p:nvPr/>
        </p:nvGrpSpPr>
        <p:grpSpPr>
          <a:xfrm>
            <a:off x="3840055" y="3719602"/>
            <a:ext cx="2996180" cy="1695179"/>
            <a:chOff x="3840055" y="3719602"/>
            <a:chExt cx="2996180" cy="1695179"/>
          </a:xfrm>
        </p:grpSpPr>
        <p:pic>
          <p:nvPicPr>
            <p:cNvPr id="30" name="Pictur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4575" y="3776522"/>
              <a:ext cx="2861660" cy="1609684"/>
            </a:xfrm>
            <a:prstGeom prst="rect">
              <a:avLst/>
            </a:prstGeom>
          </p:spPr>
        </p:pic>
        <p:sp>
          <p:nvSpPr>
            <p:cNvPr id="49" name="TextBox 48"/>
            <p:cNvSpPr txBox="1"/>
            <p:nvPr/>
          </p:nvSpPr>
          <p:spPr>
            <a:xfrm>
              <a:off x="4081645" y="5260893"/>
              <a:ext cx="2735391" cy="153888"/>
            </a:xfrm>
            <a:prstGeom prst="rect">
              <a:avLst/>
            </a:prstGeom>
            <a:solidFill>
              <a:schemeClr val="bg1"/>
            </a:solidFill>
          </p:spPr>
          <p:txBody>
            <a:bodyPr wrap="square" lIns="0" tIns="0" rIns="0" bIns="0" rtlCol="0">
              <a:spAutoFit/>
            </a:bodyPr>
            <a:lstStyle>
              <a:defPPr>
                <a:defRPr lang="en-US"/>
              </a:defPPr>
              <a:lvl1pPr>
                <a:defRPr sz="1000">
                  <a:latin typeface="Arial" panose="020B0604020202020204" pitchFamily="34" charset="0"/>
                  <a:cs typeface="Arial" panose="020B0604020202020204" pitchFamily="34" charset="0"/>
                </a:defRPr>
              </a:lvl1pPr>
            </a:lstStyle>
            <a:p>
              <a:r>
                <a:rPr lang="en-US" dirty="0" smtClean="0">
                  <a:latin typeface="Helvetica" panose="020B0604020202020204" pitchFamily="34" charset="0"/>
                  <a:cs typeface="Helvetica" panose="020B0604020202020204" pitchFamily="34" charset="0"/>
                </a:rPr>
                <a:t>    Sv1 Sv2  Sv3  Zv1  Zv2  Zv3  CS1 CS2 CS3     </a:t>
              </a:r>
              <a:endParaRPr lang="en-US" dirty="0">
                <a:latin typeface="Helvetica" panose="020B0604020202020204" pitchFamily="34" charset="0"/>
                <a:cs typeface="Helvetica" panose="020B0604020202020204" pitchFamily="34" charset="0"/>
              </a:endParaRPr>
            </a:p>
          </p:txBody>
        </p:sp>
        <p:sp>
          <p:nvSpPr>
            <p:cNvPr id="52" name="TextBox 51"/>
            <p:cNvSpPr txBox="1"/>
            <p:nvPr/>
          </p:nvSpPr>
          <p:spPr>
            <a:xfrm>
              <a:off x="4740720" y="3719602"/>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6 (1609 genes)</a:t>
              </a:r>
              <a:endParaRPr lang="en-US" sz="1000" dirty="0">
                <a:latin typeface="Helvetica" panose="020B0604020202020204" pitchFamily="34" charset="0"/>
                <a:cs typeface="Helvetica" panose="020B0604020202020204" pitchFamily="34" charset="0"/>
              </a:endParaRPr>
            </a:p>
          </p:txBody>
        </p:sp>
        <p:sp>
          <p:nvSpPr>
            <p:cNvPr id="101" name="TextBox 100"/>
            <p:cNvSpPr txBox="1"/>
            <p:nvPr/>
          </p:nvSpPr>
          <p:spPr>
            <a:xfrm>
              <a:off x="3840055" y="4962044"/>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103" name="TextBox 102"/>
            <p:cNvSpPr txBox="1"/>
            <p:nvPr/>
          </p:nvSpPr>
          <p:spPr>
            <a:xfrm>
              <a:off x="3895184" y="4600735"/>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116" name="TextBox 115"/>
            <p:cNvSpPr txBox="1"/>
            <p:nvPr/>
          </p:nvSpPr>
          <p:spPr>
            <a:xfrm>
              <a:off x="3840055" y="5138875"/>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17" name="TextBox 116"/>
            <p:cNvSpPr txBox="1"/>
            <p:nvPr/>
          </p:nvSpPr>
          <p:spPr>
            <a:xfrm>
              <a:off x="3895184" y="4784537"/>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118" name="TextBox 117"/>
            <p:cNvSpPr txBox="1"/>
            <p:nvPr/>
          </p:nvSpPr>
          <p:spPr>
            <a:xfrm>
              <a:off x="3895184" y="4418395"/>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19" name="TextBox 118"/>
            <p:cNvSpPr txBox="1"/>
            <p:nvPr/>
          </p:nvSpPr>
          <p:spPr>
            <a:xfrm>
              <a:off x="3895184" y="4237155"/>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120" name="TextBox 119"/>
            <p:cNvSpPr txBox="1"/>
            <p:nvPr/>
          </p:nvSpPr>
          <p:spPr>
            <a:xfrm>
              <a:off x="3895184" y="406027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2.0</a:t>
              </a:r>
              <a:endParaRPr lang="en-US" sz="1000" dirty="0">
                <a:latin typeface="Helvetica" panose="020B0604020202020204" pitchFamily="34" charset="0"/>
                <a:cs typeface="Helvetica" panose="020B0604020202020204" pitchFamily="34" charset="0"/>
              </a:endParaRPr>
            </a:p>
          </p:txBody>
        </p:sp>
        <p:sp>
          <p:nvSpPr>
            <p:cNvPr id="121" name="TextBox 120"/>
            <p:cNvSpPr txBox="1"/>
            <p:nvPr/>
          </p:nvSpPr>
          <p:spPr>
            <a:xfrm>
              <a:off x="3895184" y="3898248"/>
              <a:ext cx="181793"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2.5</a:t>
              </a:r>
              <a:endParaRPr lang="en-US" sz="1000" dirty="0">
                <a:latin typeface="Helvetica" panose="020B0604020202020204" pitchFamily="34" charset="0"/>
                <a:cs typeface="Helvetica" panose="020B0604020202020204" pitchFamily="34" charset="0"/>
              </a:endParaRPr>
            </a:p>
          </p:txBody>
        </p:sp>
      </p:grpSp>
      <p:grpSp>
        <p:nvGrpSpPr>
          <p:cNvPr id="135" name="Group 134"/>
          <p:cNvGrpSpPr/>
          <p:nvPr/>
        </p:nvGrpSpPr>
        <p:grpSpPr>
          <a:xfrm>
            <a:off x="838517" y="5374146"/>
            <a:ext cx="3005423" cy="1648280"/>
            <a:chOff x="838517" y="5374146"/>
            <a:chExt cx="3005423" cy="1648280"/>
          </a:xfrm>
        </p:grpSpPr>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2280" y="5412742"/>
              <a:ext cx="2861660" cy="1609684"/>
            </a:xfrm>
            <a:prstGeom prst="rect">
              <a:avLst/>
            </a:prstGeom>
          </p:spPr>
        </p:pic>
        <p:sp>
          <p:nvSpPr>
            <p:cNvPr id="50" name="TextBox 49"/>
            <p:cNvSpPr txBox="1"/>
            <p:nvPr/>
          </p:nvSpPr>
          <p:spPr>
            <a:xfrm>
              <a:off x="1748425" y="5374146"/>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7 (1192 genes)</a:t>
              </a:r>
              <a:endParaRPr lang="en-US" sz="1000" dirty="0">
                <a:latin typeface="Helvetica" panose="020B0604020202020204" pitchFamily="34" charset="0"/>
                <a:cs typeface="Helvetica" panose="020B0604020202020204" pitchFamily="34" charset="0"/>
              </a:endParaRPr>
            </a:p>
          </p:txBody>
        </p:sp>
        <p:sp>
          <p:nvSpPr>
            <p:cNvPr id="110" name="Rectangle 109"/>
            <p:cNvSpPr/>
            <p:nvPr/>
          </p:nvSpPr>
          <p:spPr>
            <a:xfrm>
              <a:off x="1080486" y="6899942"/>
              <a:ext cx="2746285" cy="750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extBox 126"/>
            <p:cNvSpPr txBox="1"/>
            <p:nvPr/>
          </p:nvSpPr>
          <p:spPr>
            <a:xfrm>
              <a:off x="838517" y="6762065"/>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128" name="TextBox 127"/>
            <p:cNvSpPr txBox="1"/>
            <p:nvPr/>
          </p:nvSpPr>
          <p:spPr>
            <a:xfrm>
              <a:off x="883773" y="6572034"/>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129" name="TextBox 128"/>
            <p:cNvSpPr txBox="1"/>
            <p:nvPr/>
          </p:nvSpPr>
          <p:spPr>
            <a:xfrm>
              <a:off x="887439" y="6391610"/>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132" name="TextBox 131"/>
            <p:cNvSpPr txBox="1"/>
            <p:nvPr/>
          </p:nvSpPr>
          <p:spPr>
            <a:xfrm>
              <a:off x="892203" y="5822490"/>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2.0</a:t>
              </a:r>
              <a:endParaRPr lang="en-US" sz="1000" dirty="0">
                <a:latin typeface="Helvetica" panose="020B0604020202020204" pitchFamily="34" charset="0"/>
                <a:cs typeface="Helvetica" panose="020B0604020202020204" pitchFamily="34" charset="0"/>
              </a:endParaRPr>
            </a:p>
          </p:txBody>
        </p:sp>
        <p:sp>
          <p:nvSpPr>
            <p:cNvPr id="133" name="TextBox 132"/>
            <p:cNvSpPr txBox="1"/>
            <p:nvPr/>
          </p:nvSpPr>
          <p:spPr>
            <a:xfrm>
              <a:off x="878425" y="5643150"/>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2.5</a:t>
              </a:r>
              <a:endParaRPr lang="en-US" sz="1000" dirty="0">
                <a:latin typeface="Helvetica" panose="020B0604020202020204" pitchFamily="34" charset="0"/>
                <a:cs typeface="Helvetica" panose="020B0604020202020204" pitchFamily="34" charset="0"/>
              </a:endParaRPr>
            </a:p>
          </p:txBody>
        </p:sp>
        <p:sp>
          <p:nvSpPr>
            <p:cNvPr id="134" name="TextBox 133"/>
            <p:cNvSpPr txBox="1"/>
            <p:nvPr/>
          </p:nvSpPr>
          <p:spPr>
            <a:xfrm>
              <a:off x="878425" y="5472185"/>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3.0</a:t>
              </a:r>
              <a:endParaRPr lang="en-US" sz="1000" dirty="0">
                <a:latin typeface="Helvetica" panose="020B0604020202020204" pitchFamily="34" charset="0"/>
                <a:cs typeface="Helvetica" panose="020B0604020202020204" pitchFamily="34" charset="0"/>
              </a:endParaRPr>
            </a:p>
          </p:txBody>
        </p:sp>
        <p:sp>
          <p:nvSpPr>
            <p:cNvPr id="130" name="TextBox 129"/>
            <p:cNvSpPr txBox="1"/>
            <p:nvPr/>
          </p:nvSpPr>
          <p:spPr>
            <a:xfrm>
              <a:off x="878425" y="6197514"/>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31" name="TextBox 130"/>
            <p:cNvSpPr txBox="1"/>
            <p:nvPr/>
          </p:nvSpPr>
          <p:spPr>
            <a:xfrm>
              <a:off x="881381" y="5992721"/>
              <a:ext cx="19701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grpSp>
      <p:sp>
        <p:nvSpPr>
          <p:cNvPr id="143" name="TextBox 142"/>
          <p:cNvSpPr txBox="1"/>
          <p:nvPr/>
        </p:nvSpPr>
        <p:spPr>
          <a:xfrm rot="16200000">
            <a:off x="466065" y="5984707"/>
            <a:ext cx="52184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Z- score</a:t>
            </a:r>
            <a:endParaRPr lang="en-US" sz="1000" dirty="0">
              <a:latin typeface="Helvetica" panose="020B0604020202020204" pitchFamily="34" charset="0"/>
              <a:cs typeface="Helvetica" panose="020B0604020202020204" pitchFamily="34" charset="0"/>
            </a:endParaRPr>
          </a:p>
        </p:txBody>
      </p:sp>
      <p:grpSp>
        <p:nvGrpSpPr>
          <p:cNvPr id="145" name="Group 144"/>
          <p:cNvGrpSpPr/>
          <p:nvPr/>
        </p:nvGrpSpPr>
        <p:grpSpPr>
          <a:xfrm>
            <a:off x="683093" y="6981544"/>
            <a:ext cx="3160847" cy="1683614"/>
            <a:chOff x="683093" y="6981544"/>
            <a:chExt cx="3160847" cy="1683614"/>
          </a:xfrm>
        </p:grpSpPr>
        <p:pic>
          <p:nvPicPr>
            <p:cNvPr id="42" name="Picture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2280" y="7034625"/>
              <a:ext cx="2861660" cy="1609684"/>
            </a:xfrm>
            <a:prstGeom prst="rect">
              <a:avLst/>
            </a:prstGeom>
          </p:spPr>
        </p:pic>
        <p:sp>
          <p:nvSpPr>
            <p:cNvPr id="45" name="TextBox 44"/>
            <p:cNvSpPr txBox="1"/>
            <p:nvPr/>
          </p:nvSpPr>
          <p:spPr>
            <a:xfrm>
              <a:off x="1102401" y="8511270"/>
              <a:ext cx="2707599" cy="153888"/>
            </a:xfrm>
            <a:prstGeom prst="rect">
              <a:avLst/>
            </a:prstGeom>
            <a:solidFill>
              <a:schemeClr val="bg1"/>
            </a:solidFill>
          </p:spPr>
          <p:txBody>
            <a:bodyPr wrap="square" lIns="0" tIns="0" rIns="0" bIns="0" rtlCol="0">
              <a:spAutoFit/>
            </a:bodyPr>
            <a:lstStyle>
              <a:defPPr>
                <a:defRPr lang="en-US"/>
              </a:defPPr>
              <a:lvl1pPr>
                <a:defRPr sz="1000">
                  <a:latin typeface="Arial" panose="020B0604020202020204" pitchFamily="34" charset="0"/>
                  <a:cs typeface="Arial" panose="020B0604020202020204" pitchFamily="34" charset="0"/>
                </a:defRPr>
              </a:lvl1pPr>
            </a:lstStyle>
            <a:p>
              <a:r>
                <a:rPr lang="en-US" dirty="0" smtClean="0">
                  <a:latin typeface="Helvetica" panose="020B0604020202020204" pitchFamily="34" charset="0"/>
                  <a:cs typeface="Helvetica" panose="020B0604020202020204" pitchFamily="34" charset="0"/>
                </a:rPr>
                <a:t>    Sv1 Sv2  Sv3  Zv1  Zv2  Zv3  CS1 CS2 CS3     </a:t>
              </a:r>
              <a:endParaRPr lang="en-US" dirty="0">
                <a:latin typeface="Helvetica" panose="020B0604020202020204" pitchFamily="34" charset="0"/>
                <a:cs typeface="Helvetica" panose="020B0604020202020204" pitchFamily="34" charset="0"/>
              </a:endParaRPr>
            </a:p>
          </p:txBody>
        </p:sp>
        <p:sp>
          <p:nvSpPr>
            <p:cNvPr id="19" name="TextBox 18"/>
            <p:cNvSpPr txBox="1"/>
            <p:nvPr/>
          </p:nvSpPr>
          <p:spPr>
            <a:xfrm>
              <a:off x="1669030" y="6981544"/>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8 (1084 genes)</a:t>
              </a:r>
              <a:endParaRPr lang="en-US" sz="1000" dirty="0">
                <a:latin typeface="Helvetica" panose="020B0604020202020204" pitchFamily="34" charset="0"/>
                <a:cs typeface="Helvetica" panose="020B0604020202020204" pitchFamily="34" charset="0"/>
              </a:endParaRPr>
            </a:p>
          </p:txBody>
        </p:sp>
        <p:sp>
          <p:nvSpPr>
            <p:cNvPr id="136" name="TextBox 135"/>
            <p:cNvSpPr txBox="1"/>
            <p:nvPr/>
          </p:nvSpPr>
          <p:spPr>
            <a:xfrm>
              <a:off x="837220" y="7631291"/>
              <a:ext cx="23692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137" name="TextBox 136"/>
            <p:cNvSpPr txBox="1"/>
            <p:nvPr/>
          </p:nvSpPr>
          <p:spPr>
            <a:xfrm>
              <a:off x="870132" y="7394360"/>
              <a:ext cx="210655"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0.0</a:t>
              </a:r>
              <a:endParaRPr lang="en-US" sz="1000" dirty="0">
                <a:latin typeface="Helvetica" panose="020B0604020202020204" pitchFamily="34" charset="0"/>
                <a:cs typeface="Helvetica" panose="020B0604020202020204" pitchFamily="34" charset="0"/>
              </a:endParaRPr>
            </a:p>
          </p:txBody>
        </p:sp>
        <p:sp>
          <p:nvSpPr>
            <p:cNvPr id="138" name="TextBox 137"/>
            <p:cNvSpPr txBox="1"/>
            <p:nvPr/>
          </p:nvSpPr>
          <p:spPr>
            <a:xfrm>
              <a:off x="876034" y="7165099"/>
              <a:ext cx="210655"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0.5</a:t>
              </a:r>
              <a:endParaRPr lang="en-US" sz="1000" dirty="0">
                <a:latin typeface="Helvetica" panose="020B0604020202020204" pitchFamily="34" charset="0"/>
                <a:cs typeface="Helvetica" panose="020B0604020202020204" pitchFamily="34" charset="0"/>
              </a:endParaRPr>
            </a:p>
          </p:txBody>
        </p:sp>
        <p:sp>
          <p:nvSpPr>
            <p:cNvPr id="139" name="TextBox 138"/>
            <p:cNvSpPr txBox="1"/>
            <p:nvPr/>
          </p:nvSpPr>
          <p:spPr>
            <a:xfrm>
              <a:off x="846747" y="7876554"/>
              <a:ext cx="243784" cy="153888"/>
            </a:xfrm>
            <a:prstGeom prst="rect">
              <a:avLst/>
            </a:prstGeom>
            <a:solidFill>
              <a:schemeClr val="bg1"/>
            </a:solidFill>
          </p:spPr>
          <p:txBody>
            <a:bodyPr wrap="square" lIns="0" tIns="0" rIns="0" bIns="0" rtlCol="0">
              <a:spAutoFit/>
            </a:bodyPr>
            <a:lstStyle/>
            <a:p>
              <a:r>
                <a:rPr lang="en-US" sz="1000" dirty="0">
                  <a:latin typeface="Helvetica" panose="020B0604020202020204" pitchFamily="34" charset="0"/>
                  <a:cs typeface="Helvetica" panose="020B0604020202020204" pitchFamily="34" charset="0"/>
                </a:rPr>
                <a:t>-</a:t>
              </a:r>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40" name="TextBox 139"/>
            <p:cNvSpPr txBox="1"/>
            <p:nvPr/>
          </p:nvSpPr>
          <p:spPr>
            <a:xfrm>
              <a:off x="841750" y="8109589"/>
              <a:ext cx="243784" cy="153888"/>
            </a:xfrm>
            <a:prstGeom prst="rect">
              <a:avLst/>
            </a:prstGeom>
            <a:solidFill>
              <a:schemeClr val="bg1"/>
            </a:solidFill>
          </p:spPr>
          <p:txBody>
            <a:bodyPr wrap="square" lIns="0" tIns="0" rIns="0" bIns="0" rtlCol="0">
              <a:spAutoFit/>
            </a:bodyPr>
            <a:lstStyle/>
            <a:p>
              <a:r>
                <a:rPr lang="en-US" sz="1000" dirty="0">
                  <a:latin typeface="Helvetica" panose="020B0604020202020204" pitchFamily="34" charset="0"/>
                  <a:cs typeface="Helvetica" panose="020B0604020202020204" pitchFamily="34" charset="0"/>
                </a:rPr>
                <a:t>-</a:t>
              </a:r>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141" name="TextBox 140"/>
            <p:cNvSpPr txBox="1"/>
            <p:nvPr/>
          </p:nvSpPr>
          <p:spPr>
            <a:xfrm>
              <a:off x="846747" y="8354852"/>
              <a:ext cx="24378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-2.0</a:t>
              </a:r>
              <a:endParaRPr lang="en-US" sz="1000" dirty="0">
                <a:latin typeface="Helvetica" panose="020B0604020202020204" pitchFamily="34" charset="0"/>
                <a:cs typeface="Helvetica" panose="020B0604020202020204" pitchFamily="34" charset="0"/>
              </a:endParaRPr>
            </a:p>
          </p:txBody>
        </p:sp>
        <p:sp>
          <p:nvSpPr>
            <p:cNvPr id="144" name="TextBox 143"/>
            <p:cNvSpPr txBox="1"/>
            <p:nvPr/>
          </p:nvSpPr>
          <p:spPr>
            <a:xfrm rot="16200000">
              <a:off x="499116" y="7598395"/>
              <a:ext cx="521842"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Z- score</a:t>
              </a:r>
              <a:endParaRPr lang="en-US" sz="1000" dirty="0">
                <a:latin typeface="Helvetica" panose="020B0604020202020204" pitchFamily="34" charset="0"/>
                <a:cs typeface="Helvetica" panose="020B0604020202020204" pitchFamily="34" charset="0"/>
              </a:endParaRPr>
            </a:p>
          </p:txBody>
        </p:sp>
      </p:grpSp>
      <p:grpSp>
        <p:nvGrpSpPr>
          <p:cNvPr id="126" name="Group 125"/>
          <p:cNvGrpSpPr/>
          <p:nvPr/>
        </p:nvGrpSpPr>
        <p:grpSpPr>
          <a:xfrm>
            <a:off x="816175" y="3719602"/>
            <a:ext cx="3027122" cy="1666604"/>
            <a:chOff x="816175" y="3719602"/>
            <a:chExt cx="3027122" cy="1666604"/>
          </a:xfrm>
        </p:grpSpPr>
        <p:grpSp>
          <p:nvGrpSpPr>
            <p:cNvPr id="125" name="Group 124"/>
            <p:cNvGrpSpPr/>
            <p:nvPr/>
          </p:nvGrpSpPr>
          <p:grpSpPr>
            <a:xfrm>
              <a:off x="943027" y="3719602"/>
              <a:ext cx="2861660" cy="1666604"/>
              <a:chOff x="943027" y="3719602"/>
              <a:chExt cx="2861660" cy="1666604"/>
            </a:xfrm>
          </p:grpSpPr>
          <p:pic>
            <p:nvPicPr>
              <p:cNvPr id="29" name="Picture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3027" y="3776522"/>
                <a:ext cx="2861660" cy="1609684"/>
              </a:xfrm>
              <a:prstGeom prst="rect">
                <a:avLst/>
              </a:prstGeom>
            </p:spPr>
          </p:pic>
          <p:sp>
            <p:nvSpPr>
              <p:cNvPr id="51" name="TextBox 50"/>
              <p:cNvSpPr txBox="1"/>
              <p:nvPr/>
            </p:nvSpPr>
            <p:spPr>
              <a:xfrm>
                <a:off x="1807666" y="3719602"/>
                <a:ext cx="1329370"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Cluster 5 (455 genes)</a:t>
                </a:r>
                <a:endParaRPr lang="en-US" sz="1000" dirty="0">
                  <a:latin typeface="Helvetica" panose="020B0604020202020204" pitchFamily="34" charset="0"/>
                  <a:cs typeface="Helvetica" panose="020B0604020202020204" pitchFamily="34" charset="0"/>
                </a:endParaRPr>
              </a:p>
            </p:txBody>
          </p:sp>
        </p:grpSp>
        <p:sp>
          <p:nvSpPr>
            <p:cNvPr id="99" name="TextBox 98"/>
            <p:cNvSpPr txBox="1"/>
            <p:nvPr/>
          </p:nvSpPr>
          <p:spPr>
            <a:xfrm>
              <a:off x="816175" y="4882916"/>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1.0</a:t>
              </a:r>
              <a:endParaRPr lang="en-US" sz="1000" dirty="0">
                <a:latin typeface="Helvetica" panose="020B0604020202020204" pitchFamily="34" charset="0"/>
                <a:cs typeface="Helvetica" panose="020B0604020202020204" pitchFamily="34" charset="0"/>
              </a:endParaRPr>
            </a:p>
          </p:txBody>
        </p:sp>
        <p:sp>
          <p:nvSpPr>
            <p:cNvPr id="109" name="Rectangle 108"/>
            <p:cNvSpPr/>
            <p:nvPr/>
          </p:nvSpPr>
          <p:spPr>
            <a:xfrm>
              <a:off x="1035531" y="5266217"/>
              <a:ext cx="2807766" cy="604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extBox 111"/>
            <p:cNvSpPr txBox="1"/>
            <p:nvPr/>
          </p:nvSpPr>
          <p:spPr>
            <a:xfrm>
              <a:off x="816175" y="4212032"/>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3.0</a:t>
              </a:r>
              <a:endParaRPr lang="en-US" sz="1000" dirty="0">
                <a:latin typeface="Helvetica" panose="020B0604020202020204" pitchFamily="34" charset="0"/>
                <a:cs typeface="Helvetica" panose="020B0604020202020204" pitchFamily="34" charset="0"/>
              </a:endParaRPr>
            </a:p>
          </p:txBody>
        </p:sp>
        <p:sp>
          <p:nvSpPr>
            <p:cNvPr id="113" name="TextBox 112"/>
            <p:cNvSpPr txBox="1"/>
            <p:nvPr/>
          </p:nvSpPr>
          <p:spPr>
            <a:xfrm>
              <a:off x="816175" y="3865030"/>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4.0</a:t>
              </a:r>
              <a:endParaRPr lang="en-US" sz="1000" dirty="0">
                <a:latin typeface="Helvetica" panose="020B0604020202020204" pitchFamily="34" charset="0"/>
                <a:cs typeface="Helvetica" panose="020B0604020202020204" pitchFamily="34" charset="0"/>
              </a:endParaRPr>
            </a:p>
          </p:txBody>
        </p:sp>
        <p:sp>
          <p:nvSpPr>
            <p:cNvPr id="114" name="Rectangle 113"/>
            <p:cNvSpPr/>
            <p:nvPr/>
          </p:nvSpPr>
          <p:spPr>
            <a:xfrm>
              <a:off x="925841" y="4460429"/>
              <a:ext cx="84839" cy="160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p:cNvSpPr txBox="1"/>
            <p:nvPr/>
          </p:nvSpPr>
          <p:spPr>
            <a:xfrm>
              <a:off x="816175" y="4546818"/>
              <a:ext cx="222174" cy="153888"/>
            </a:xfrm>
            <a:prstGeom prst="rect">
              <a:avLst/>
            </a:prstGeom>
            <a:solidFill>
              <a:schemeClr val="bg1"/>
            </a:solidFill>
          </p:spPr>
          <p:txBody>
            <a:bodyPr wrap="square" lIns="0" tIns="0" rIns="0" bIns="0" rtlCol="0">
              <a:spAutoFit/>
            </a:bodyPr>
            <a:lstStyle/>
            <a:p>
              <a:r>
                <a:rPr lang="en-US" sz="1000" dirty="0" smtClean="0">
                  <a:latin typeface="Helvetica" panose="020B0604020202020204" pitchFamily="34" charset="0"/>
                  <a:cs typeface="Helvetica" panose="020B0604020202020204" pitchFamily="34" charset="0"/>
                </a:rPr>
                <a:t>2.0</a:t>
              </a:r>
              <a:endParaRPr lang="en-US" sz="1000" dirty="0">
                <a:latin typeface="Helvetica" panose="020B0604020202020204" pitchFamily="34" charset="0"/>
                <a:cs typeface="Helvetica" panose="020B0604020202020204" pitchFamily="34" charset="0"/>
              </a:endParaRPr>
            </a:p>
          </p:txBody>
        </p:sp>
      </p:grpSp>
      <p:sp>
        <p:nvSpPr>
          <p:cNvPr id="2" name="Rectangle 1"/>
          <p:cNvSpPr/>
          <p:nvPr/>
        </p:nvSpPr>
        <p:spPr>
          <a:xfrm>
            <a:off x="3883060" y="5549129"/>
            <a:ext cx="2918074" cy="3416320"/>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2.</a:t>
            </a:r>
            <a:r>
              <a:rPr lang="en-US" sz="1200" dirty="0">
                <a:latin typeface="Arial" panose="020B0604020202020204" pitchFamily="34" charset="0"/>
                <a:ea typeface="Calibri" panose="020F0502020204030204" pitchFamily="34" charset="0"/>
                <a:cs typeface="Arial" panose="020B0604020202020204" pitchFamily="34" charset="0"/>
              </a:rPr>
              <a:t> Overview of gene expression clusters calculated by k-means clustering. A one-way ANOVA was performed, which revealed a total of 8,735 unique transcripts with significant expression profile changes for at least one genotype. The total number of transcripts in each cluster is indicated, and the data for individual genes are shown in light gray. In black, the expression responses for each cluster are shown in black.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672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0696"/>
            <a:ext cx="1274924"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3</a:t>
            </a:r>
          </a:p>
        </p:txBody>
      </p:sp>
      <p:grpSp>
        <p:nvGrpSpPr>
          <p:cNvPr id="7" name="Group 6"/>
          <p:cNvGrpSpPr/>
          <p:nvPr/>
        </p:nvGrpSpPr>
        <p:grpSpPr>
          <a:xfrm>
            <a:off x="3333102" y="3993578"/>
            <a:ext cx="3505344" cy="2502912"/>
            <a:chOff x="838200" y="2309949"/>
            <a:chExt cx="4572000" cy="2743200"/>
          </a:xfrm>
        </p:grpSpPr>
        <p:graphicFrame>
          <p:nvGraphicFramePr>
            <p:cNvPr id="8" name="Chart 7"/>
            <p:cNvGraphicFramePr>
              <a:graphicFrameLocks/>
            </p:cNvGraphicFramePr>
            <p:nvPr>
              <p:extLst>
                <p:ext uri="{D42A27DB-BD31-4B8C-83A1-F6EECF244321}">
                  <p14:modId xmlns:p14="http://schemas.microsoft.com/office/powerpoint/2010/main" val="1952574373"/>
                </p:ext>
              </p:extLst>
            </p:nvPr>
          </p:nvGraphicFramePr>
          <p:xfrm>
            <a:off x="838200" y="2309949"/>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2122643" y="3332061"/>
              <a:ext cx="269626" cy="246222"/>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10" name="TextBox 9"/>
            <p:cNvSpPr txBox="1"/>
            <p:nvPr/>
          </p:nvSpPr>
          <p:spPr>
            <a:xfrm>
              <a:off x="4480416" y="3372738"/>
              <a:ext cx="269626" cy="246222"/>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11" name="TextBox 10"/>
            <p:cNvSpPr txBox="1"/>
            <p:nvPr/>
          </p:nvSpPr>
          <p:spPr>
            <a:xfrm>
              <a:off x="3293126" y="2458809"/>
              <a:ext cx="269626" cy="246222"/>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grpSp>
      <p:sp>
        <p:nvSpPr>
          <p:cNvPr id="12" name="TextBox 11"/>
          <p:cNvSpPr txBox="1"/>
          <p:nvPr/>
        </p:nvSpPr>
        <p:spPr>
          <a:xfrm>
            <a:off x="73673" y="371803"/>
            <a:ext cx="464024"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13" name="TextBox 12"/>
          <p:cNvSpPr txBox="1"/>
          <p:nvPr/>
        </p:nvSpPr>
        <p:spPr>
          <a:xfrm>
            <a:off x="73673" y="3900689"/>
            <a:ext cx="464024"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16" name="TextBox 15"/>
          <p:cNvSpPr txBox="1"/>
          <p:nvPr/>
        </p:nvSpPr>
        <p:spPr>
          <a:xfrm>
            <a:off x="3387661" y="3900689"/>
            <a:ext cx="464024"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a:t>
            </a: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p:txBody>
      </p:sp>
      <p:grpSp>
        <p:nvGrpSpPr>
          <p:cNvPr id="25" name="Group 24"/>
          <p:cNvGrpSpPr/>
          <p:nvPr/>
        </p:nvGrpSpPr>
        <p:grpSpPr>
          <a:xfrm>
            <a:off x="686351" y="402904"/>
            <a:ext cx="5287387" cy="3323252"/>
            <a:chOff x="1103734" y="634716"/>
            <a:chExt cx="5287387" cy="3323252"/>
          </a:xfrm>
        </p:grpSpPr>
        <p:sp>
          <p:nvSpPr>
            <p:cNvPr id="26" name="TextBox 25"/>
            <p:cNvSpPr txBox="1"/>
            <p:nvPr/>
          </p:nvSpPr>
          <p:spPr>
            <a:xfrm>
              <a:off x="2646217" y="3711747"/>
              <a:ext cx="3698448" cy="246221"/>
            </a:xfrm>
            <a:prstGeom prst="rect">
              <a:avLst/>
            </a:prstGeom>
            <a:noFill/>
          </p:spPr>
          <p:txBody>
            <a:bodyPr wrap="none" rtlCol="1">
              <a:spAutoFit/>
            </a:bodyPr>
            <a:lstStyle/>
            <a:p>
              <a:r>
                <a:rPr lang="en-US" sz="1000" noProof="1" smtClean="0">
                  <a:latin typeface="Helvetica" panose="020B0604020202020204" pitchFamily="34" charset="0"/>
                  <a:cs typeface="Helvetica" panose="020B0604020202020204" pitchFamily="34" charset="0"/>
                </a:rPr>
                <a:t>Svevo                             Zavitan                        Chinese Spring</a:t>
              </a:r>
              <a:endParaRPr lang="en-US" sz="1000" noProof="1">
                <a:latin typeface="Helvetica" panose="020B0604020202020204" pitchFamily="34" charset="0"/>
                <a:cs typeface="Helvetica" panose="020B0604020202020204" pitchFamily="34" charset="0"/>
              </a:endParaRPr>
            </a:p>
          </p:txBody>
        </p:sp>
        <p:sp>
          <p:nvSpPr>
            <p:cNvPr id="27" name="TextBox 26"/>
            <p:cNvSpPr txBox="1"/>
            <p:nvPr/>
          </p:nvSpPr>
          <p:spPr>
            <a:xfrm>
              <a:off x="1103734" y="1028322"/>
              <a:ext cx="1163301" cy="2077492"/>
            </a:xfrm>
            <a:prstGeom prst="rect">
              <a:avLst/>
            </a:prstGeom>
            <a:noFill/>
          </p:spPr>
          <p:txBody>
            <a:bodyPr wrap="square" rtlCol="1">
              <a:spAutoFit/>
            </a:bodyPr>
            <a:lstStyle/>
            <a:p>
              <a:pPr algn="ctr"/>
              <a:r>
                <a:rPr lang="en-US" sz="1000" dirty="0" smtClean="0">
                  <a:latin typeface="Helvetica" panose="020B0604020202020204" pitchFamily="34" charset="0"/>
                  <a:cs typeface="Helvetica" panose="020B0604020202020204" pitchFamily="34" charset="0"/>
                </a:rPr>
                <a:t>DAB staining </a:t>
              </a:r>
            </a:p>
            <a:p>
              <a:pPr algn="ctr"/>
              <a:r>
                <a:rPr lang="en-US" sz="1000" dirty="0" smtClean="0">
                  <a:latin typeface="Helvetica" panose="020B0604020202020204" pitchFamily="34" charset="0"/>
                  <a:cs typeface="Helvetica" panose="020B0604020202020204" pitchFamily="34" charset="0"/>
                </a:rPr>
                <a:t>solution</a:t>
              </a:r>
            </a:p>
            <a:p>
              <a:endParaRPr lang="en-US" sz="900" dirty="0">
                <a:latin typeface="Helvetica" panose="020B0604020202020204" pitchFamily="34" charset="0"/>
                <a:cs typeface="Helvetica" panose="020B0604020202020204" pitchFamily="34" charset="0"/>
              </a:endParaRPr>
            </a:p>
            <a:p>
              <a:endParaRPr lang="en-US" sz="900" dirty="0" smtClean="0">
                <a:latin typeface="Helvetica" panose="020B0604020202020204" pitchFamily="34" charset="0"/>
                <a:cs typeface="Helvetica" panose="020B0604020202020204" pitchFamily="34" charset="0"/>
              </a:endParaRPr>
            </a:p>
            <a:p>
              <a:endParaRPr lang="en-US" sz="900" dirty="0">
                <a:latin typeface="Helvetica" panose="020B0604020202020204" pitchFamily="34" charset="0"/>
                <a:cs typeface="Helvetica" panose="020B0604020202020204" pitchFamily="34" charset="0"/>
              </a:endParaRPr>
            </a:p>
            <a:p>
              <a:endParaRPr lang="en-US" sz="900" dirty="0" smtClean="0">
                <a:latin typeface="Helvetica" panose="020B0604020202020204" pitchFamily="34" charset="0"/>
                <a:cs typeface="Helvetica" panose="020B0604020202020204" pitchFamily="34" charset="0"/>
              </a:endParaRPr>
            </a:p>
            <a:p>
              <a:r>
                <a:rPr lang="en-US" sz="900" dirty="0" smtClean="0">
                  <a:latin typeface="Helvetica" panose="020B0604020202020204" pitchFamily="34" charset="0"/>
                  <a:cs typeface="Helvetica" panose="020B0604020202020204" pitchFamily="34" charset="0"/>
                </a:rPr>
                <a:t> </a:t>
              </a:r>
            </a:p>
            <a:p>
              <a:endParaRPr lang="en-US" sz="900" dirty="0">
                <a:latin typeface="Helvetica" panose="020B0604020202020204" pitchFamily="34" charset="0"/>
                <a:cs typeface="Helvetica" panose="020B0604020202020204" pitchFamily="34" charset="0"/>
              </a:endParaRPr>
            </a:p>
            <a:p>
              <a:endParaRPr lang="en-US" sz="900" dirty="0" smtClean="0">
                <a:latin typeface="Helvetica" panose="020B0604020202020204" pitchFamily="34" charset="0"/>
                <a:cs typeface="Helvetica" panose="020B0604020202020204" pitchFamily="34" charset="0"/>
              </a:endParaRPr>
            </a:p>
            <a:p>
              <a:endParaRPr lang="en-US" sz="900" dirty="0">
                <a:latin typeface="Helvetica" panose="020B0604020202020204" pitchFamily="34" charset="0"/>
                <a:cs typeface="Helvetica" panose="020B0604020202020204" pitchFamily="34" charset="0"/>
              </a:endParaRPr>
            </a:p>
            <a:p>
              <a:endParaRPr lang="en-US" sz="900" dirty="0" smtClean="0">
                <a:latin typeface="Helvetica" panose="020B0604020202020204" pitchFamily="34" charset="0"/>
                <a:cs typeface="Helvetica" panose="020B0604020202020204" pitchFamily="34" charset="0"/>
              </a:endParaRPr>
            </a:p>
            <a:p>
              <a:endParaRPr lang="en-US" sz="900" dirty="0">
                <a:latin typeface="Helvetica" panose="020B0604020202020204" pitchFamily="34" charset="0"/>
                <a:cs typeface="Helvetica" panose="020B0604020202020204" pitchFamily="34" charset="0"/>
              </a:endParaRPr>
            </a:p>
            <a:p>
              <a:endParaRPr lang="en-US" sz="900" dirty="0" smtClean="0">
                <a:latin typeface="Helvetica" panose="020B0604020202020204" pitchFamily="34" charset="0"/>
                <a:cs typeface="Helvetica" panose="020B0604020202020204" pitchFamily="34" charset="0"/>
              </a:endParaRPr>
            </a:p>
            <a:p>
              <a:pPr algn="ctr"/>
              <a:r>
                <a:rPr lang="en-US" sz="1000" dirty="0" smtClean="0">
                  <a:latin typeface="Helvetica" panose="020B0604020202020204" pitchFamily="34" charset="0"/>
                  <a:cs typeface="Helvetica" panose="020B0604020202020204" pitchFamily="34" charset="0"/>
                </a:rPr>
                <a:t>Na</a:t>
              </a:r>
              <a:r>
                <a:rPr lang="en-US" sz="600" dirty="0" smtClean="0">
                  <a:latin typeface="Helvetica" panose="020B0604020202020204" pitchFamily="34" charset="0"/>
                  <a:cs typeface="Helvetica" panose="020B0604020202020204" pitchFamily="34" charset="0"/>
                </a:rPr>
                <a:t>2</a:t>
              </a:r>
              <a:r>
                <a:rPr lang="en-US" sz="1000" dirty="0" smtClean="0">
                  <a:latin typeface="Helvetica" panose="020B0604020202020204" pitchFamily="34" charset="0"/>
                  <a:cs typeface="Helvetica" panose="020B0604020202020204" pitchFamily="34" charset="0"/>
                </a:rPr>
                <a:t>HPO</a:t>
              </a:r>
              <a:r>
                <a:rPr lang="en-US" sz="600" dirty="0" smtClean="0">
                  <a:latin typeface="Helvetica" panose="020B0604020202020204" pitchFamily="34" charset="0"/>
                  <a:cs typeface="Helvetica" panose="020B0604020202020204" pitchFamily="34" charset="0"/>
                </a:rPr>
                <a:t>4</a:t>
              </a:r>
              <a:endParaRPr lang="en-US" sz="600" dirty="0">
                <a:latin typeface="Helvetica" panose="020B0604020202020204" pitchFamily="34" charset="0"/>
                <a:cs typeface="Helvetica" panose="020B0604020202020204" pitchFamily="34" charset="0"/>
              </a:endParaRPr>
            </a:p>
          </p:txBody>
        </p:sp>
        <p:pic>
          <p:nvPicPr>
            <p:cNvPr id="28" name="Content Placeholder 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8281" b="16719"/>
            <a:stretch/>
          </p:blipFill>
          <p:spPr>
            <a:xfrm>
              <a:off x="2267035" y="634716"/>
              <a:ext cx="4124086" cy="1601619"/>
            </a:xfrm>
            <a:prstGeom prst="rect">
              <a:avLst/>
            </a:prstGeom>
          </p:spPr>
        </p:pic>
        <p:pic>
          <p:nvPicPr>
            <p:cNvPr id="29" name="Picture 28"/>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11667" t="37688" r="6905" b="22540"/>
            <a:stretch/>
          </p:blipFill>
          <p:spPr>
            <a:xfrm>
              <a:off x="2267035" y="2236335"/>
              <a:ext cx="4124086" cy="1475412"/>
            </a:xfrm>
            <a:prstGeom prst="rect">
              <a:avLst/>
            </a:prstGeom>
          </p:spPr>
        </p:pic>
      </p:grpSp>
      <p:sp>
        <p:nvSpPr>
          <p:cNvPr id="3" name="Rectangle 2"/>
          <p:cNvSpPr/>
          <p:nvPr/>
        </p:nvSpPr>
        <p:spPr>
          <a:xfrm>
            <a:off x="132983" y="6837237"/>
            <a:ext cx="6642390" cy="1754326"/>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3.</a:t>
            </a:r>
            <a:r>
              <a:rPr lang="en-US" sz="1200" dirty="0">
                <a:latin typeface="Arial" panose="020B0604020202020204" pitchFamily="34" charset="0"/>
                <a:ea typeface="Calibri" panose="020F0502020204030204" pitchFamily="34" charset="0"/>
                <a:cs typeface="Arial" panose="020B0604020202020204" pitchFamily="34" charset="0"/>
              </a:rPr>
              <a:t> Physiological characterization of the three genotypes. A) DAB staining of hydrogen peroxide levels in the wheat leaves. Upper panel:  DAB solution, and lower panel:  Na</a:t>
            </a:r>
            <a:r>
              <a:rPr lang="en-US" sz="1200" baseline="-25000" dirty="0">
                <a:latin typeface="Arial" panose="020B0604020202020204" pitchFamily="34" charset="0"/>
                <a:ea typeface="Calibri" panose="020F0502020204030204" pitchFamily="34" charset="0"/>
                <a:cs typeface="Arial" panose="020B0604020202020204" pitchFamily="34" charset="0"/>
              </a:rPr>
              <a:t>2</a:t>
            </a:r>
            <a:r>
              <a:rPr lang="en-US" sz="1200" dirty="0">
                <a:latin typeface="Arial" panose="020B0604020202020204" pitchFamily="34" charset="0"/>
                <a:ea typeface="Calibri" panose="020F0502020204030204" pitchFamily="34" charset="0"/>
                <a:cs typeface="Arial" panose="020B0604020202020204" pitchFamily="34" charset="0"/>
              </a:rPr>
              <a:t>HPO4 solution was applied as a control treatment. B) Total chlorophyll content in leaves of wheat plants (mean ± SE, n = </a:t>
            </a:r>
            <a:r>
              <a:rPr lang="en-US" sz="1200" dirty="0" smtClean="0">
                <a:latin typeface="Arial" panose="020B0604020202020204" pitchFamily="34" charset="0"/>
                <a:ea typeface="Calibri" panose="020F0502020204030204" pitchFamily="34" charset="0"/>
                <a:cs typeface="Arial" panose="020B0604020202020204" pitchFamily="34" charset="0"/>
              </a:rPr>
              <a:t>5). </a:t>
            </a:r>
            <a:r>
              <a:rPr lang="en-US" sz="1200" dirty="0">
                <a:latin typeface="Arial" panose="020B0604020202020204" pitchFamily="34" charset="0"/>
                <a:ea typeface="Calibri" panose="020F0502020204030204" pitchFamily="34" charset="0"/>
                <a:cs typeface="Arial" panose="020B0604020202020204" pitchFamily="34" charset="0"/>
              </a:rPr>
              <a:t>C) The relative water content of three wheat cultivars (mean values ± SE, n = 5). Different letters above the bars indicate significant differences (</a:t>
            </a:r>
            <a:r>
              <a:rPr lang="en-US" sz="1200" i="1" dirty="0">
                <a:latin typeface="Arial" panose="020B0604020202020204" pitchFamily="34" charset="0"/>
                <a:ea typeface="Calibri" panose="020F0502020204030204" pitchFamily="34" charset="0"/>
                <a:cs typeface="Arial" panose="020B0604020202020204" pitchFamily="34" charset="0"/>
              </a:rPr>
              <a:t>P</a:t>
            </a:r>
            <a:r>
              <a:rPr lang="en-US" sz="1200" dirty="0">
                <a:latin typeface="Arial" panose="020B0604020202020204" pitchFamily="34" charset="0"/>
                <a:ea typeface="Calibri" panose="020F0502020204030204" pitchFamily="34" charset="0"/>
                <a:cs typeface="Arial" panose="020B0604020202020204" pitchFamily="34" charset="0"/>
              </a:rPr>
              <a:t> value &lt; 0.05), one-way ANOVA using the Tukey-Kramer HSD test.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22" name="Chart 21"/>
          <p:cNvGraphicFramePr/>
          <p:nvPr>
            <p:extLst>
              <p:ext uri="{D42A27DB-BD31-4B8C-83A1-F6EECF244321}">
                <p14:modId xmlns:p14="http://schemas.microsoft.com/office/powerpoint/2010/main" val="1822849533"/>
              </p:ext>
            </p:extLst>
          </p:nvPr>
        </p:nvGraphicFramePr>
        <p:xfrm>
          <a:off x="185184" y="3970622"/>
          <a:ext cx="3426606" cy="2525868"/>
        </p:xfrm>
        <a:graphic>
          <a:graphicData uri="http://schemas.openxmlformats.org/drawingml/2006/chart">
            <c:chart xmlns:c="http://schemas.openxmlformats.org/drawingml/2006/chart" xmlns:r="http://schemas.openxmlformats.org/officeDocument/2006/relationships" r:id="rId7"/>
          </a:graphicData>
        </a:graphic>
      </p:graphicFrame>
      <p:sp>
        <p:nvSpPr>
          <p:cNvPr id="23" name="TextBox 22"/>
          <p:cNvSpPr txBox="1"/>
          <p:nvPr/>
        </p:nvSpPr>
        <p:spPr>
          <a:xfrm>
            <a:off x="1109931" y="4159298"/>
            <a:ext cx="206722" cy="224654"/>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24" name="TextBox 23"/>
          <p:cNvSpPr txBox="1"/>
          <p:nvPr/>
        </p:nvSpPr>
        <p:spPr>
          <a:xfrm>
            <a:off x="2892826" y="4135427"/>
            <a:ext cx="206722" cy="224654"/>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30" name="TextBox 29"/>
          <p:cNvSpPr txBox="1"/>
          <p:nvPr/>
        </p:nvSpPr>
        <p:spPr>
          <a:xfrm>
            <a:off x="2009634" y="4497150"/>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80488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r="8754" b="14974"/>
          <a:stretch/>
        </p:blipFill>
        <p:spPr>
          <a:xfrm>
            <a:off x="362065" y="4800233"/>
            <a:ext cx="5570902" cy="2582499"/>
          </a:xfrm>
          <a:prstGeom prst="rect">
            <a:avLst/>
          </a:prstGeom>
        </p:spPr>
      </p:pic>
      <p:sp>
        <p:nvSpPr>
          <p:cNvPr id="5" name="TextBox 4"/>
          <p:cNvSpPr txBox="1"/>
          <p:nvPr/>
        </p:nvSpPr>
        <p:spPr>
          <a:xfrm>
            <a:off x="31857" y="20181"/>
            <a:ext cx="1079653"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4</a:t>
            </a:r>
          </a:p>
        </p:txBody>
      </p:sp>
      <p:sp>
        <p:nvSpPr>
          <p:cNvPr id="7" name="TextBox 6"/>
          <p:cNvSpPr txBox="1"/>
          <p:nvPr/>
        </p:nvSpPr>
        <p:spPr>
          <a:xfrm>
            <a:off x="362482" y="356038"/>
            <a:ext cx="464024"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8" name="TextBox 7"/>
          <p:cNvSpPr txBox="1"/>
          <p:nvPr/>
        </p:nvSpPr>
        <p:spPr>
          <a:xfrm>
            <a:off x="440014" y="4669911"/>
            <a:ext cx="464024"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124" r="6551" b="12498"/>
          <a:stretch/>
        </p:blipFill>
        <p:spPr>
          <a:xfrm>
            <a:off x="362990" y="637674"/>
            <a:ext cx="5052889" cy="3019926"/>
          </a:xfrm>
          <a:prstGeom prst="rect">
            <a:avLst/>
          </a:prstGeom>
        </p:spPr>
      </p:pic>
      <p:grpSp>
        <p:nvGrpSpPr>
          <p:cNvPr id="27" name="Group 26"/>
          <p:cNvGrpSpPr/>
          <p:nvPr/>
        </p:nvGrpSpPr>
        <p:grpSpPr>
          <a:xfrm>
            <a:off x="819347" y="3468064"/>
            <a:ext cx="3968397" cy="1356862"/>
            <a:chOff x="819347" y="3468064"/>
            <a:chExt cx="3968397" cy="1356862"/>
          </a:xfrm>
        </p:grpSpPr>
        <p:sp>
          <p:nvSpPr>
            <p:cNvPr id="15" name="TextBox 14"/>
            <p:cNvSpPr txBox="1"/>
            <p:nvPr/>
          </p:nvSpPr>
          <p:spPr>
            <a:xfrm rot="3057268">
              <a:off x="564833" y="3804472"/>
              <a:ext cx="755250" cy="246221"/>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Zavitan3</a:t>
              </a:r>
              <a:endParaRPr lang="en-US" sz="1000" dirty="0">
                <a:solidFill>
                  <a:srgbClr val="009900"/>
                </a:solidFill>
                <a:latin typeface="Helvetica" panose="020B0604020202020204" pitchFamily="34" charset="0"/>
                <a:cs typeface="Helvetica" panose="020B0604020202020204" pitchFamily="34" charset="0"/>
              </a:endParaRPr>
            </a:p>
          </p:txBody>
        </p:sp>
        <p:sp>
          <p:nvSpPr>
            <p:cNvPr id="16" name="TextBox 15"/>
            <p:cNvSpPr txBox="1"/>
            <p:nvPr/>
          </p:nvSpPr>
          <p:spPr>
            <a:xfrm rot="3057268">
              <a:off x="1067138" y="3788852"/>
              <a:ext cx="755250" cy="246221"/>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Zavitan1</a:t>
              </a:r>
              <a:endParaRPr lang="en-US" sz="1000" dirty="0">
                <a:solidFill>
                  <a:srgbClr val="009900"/>
                </a:solidFill>
                <a:latin typeface="Helvetica" panose="020B0604020202020204" pitchFamily="34" charset="0"/>
                <a:cs typeface="Helvetica" panose="020B0604020202020204" pitchFamily="34" charset="0"/>
              </a:endParaRPr>
            </a:p>
          </p:txBody>
        </p:sp>
        <p:sp>
          <p:nvSpPr>
            <p:cNvPr id="17" name="TextBox 16"/>
            <p:cNvSpPr txBox="1"/>
            <p:nvPr/>
          </p:nvSpPr>
          <p:spPr>
            <a:xfrm rot="3057268">
              <a:off x="1478279" y="3797536"/>
              <a:ext cx="755250" cy="246221"/>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Zavitan2</a:t>
              </a:r>
              <a:endParaRPr lang="en-US" sz="1000" dirty="0">
                <a:solidFill>
                  <a:srgbClr val="009900"/>
                </a:solidFill>
                <a:latin typeface="Helvetica" panose="020B0604020202020204" pitchFamily="34" charset="0"/>
                <a:cs typeface="Helvetica" panose="020B0604020202020204" pitchFamily="34" charset="0"/>
              </a:endParaRPr>
            </a:p>
          </p:txBody>
        </p:sp>
        <p:sp>
          <p:nvSpPr>
            <p:cNvPr id="18" name="TextBox 17"/>
            <p:cNvSpPr txBox="1"/>
            <p:nvPr/>
          </p:nvSpPr>
          <p:spPr>
            <a:xfrm rot="3057268">
              <a:off x="1822307" y="4027474"/>
              <a:ext cx="1348683" cy="246221"/>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Spring1</a:t>
              </a:r>
              <a:endParaRPr lang="en-US" sz="1000" dirty="0">
                <a:solidFill>
                  <a:srgbClr val="0000FF"/>
                </a:solidFill>
                <a:latin typeface="Helvetica" panose="020B0604020202020204" pitchFamily="34" charset="0"/>
                <a:cs typeface="Helvetica" panose="020B0604020202020204" pitchFamily="34" charset="0"/>
              </a:endParaRPr>
            </a:p>
          </p:txBody>
        </p:sp>
        <p:sp>
          <p:nvSpPr>
            <p:cNvPr id="19" name="TextBox 18"/>
            <p:cNvSpPr txBox="1"/>
            <p:nvPr/>
          </p:nvSpPr>
          <p:spPr>
            <a:xfrm rot="3057268">
              <a:off x="2318657" y="4019295"/>
              <a:ext cx="1348683" cy="246221"/>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Spring2</a:t>
              </a:r>
              <a:endParaRPr lang="en-US" sz="1000" dirty="0">
                <a:solidFill>
                  <a:srgbClr val="0000FF"/>
                </a:solidFill>
                <a:latin typeface="Helvetica" panose="020B0604020202020204" pitchFamily="34" charset="0"/>
                <a:cs typeface="Helvetica" panose="020B0604020202020204" pitchFamily="34" charset="0"/>
              </a:endParaRPr>
            </a:p>
          </p:txBody>
        </p:sp>
        <p:sp>
          <p:nvSpPr>
            <p:cNvPr id="20" name="TextBox 19"/>
            <p:cNvSpPr txBox="1"/>
            <p:nvPr/>
          </p:nvSpPr>
          <p:spPr>
            <a:xfrm rot="3057268">
              <a:off x="2793739" y="4024054"/>
              <a:ext cx="1348683" cy="246221"/>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Spring3</a:t>
              </a:r>
              <a:endParaRPr lang="en-US" sz="1000" dirty="0">
                <a:solidFill>
                  <a:srgbClr val="0000FF"/>
                </a:solidFill>
                <a:latin typeface="Helvetica" panose="020B0604020202020204" pitchFamily="34" charset="0"/>
                <a:cs typeface="Helvetica" panose="020B0604020202020204" pitchFamily="34" charset="0"/>
              </a:endParaRPr>
            </a:p>
          </p:txBody>
        </p:sp>
        <p:sp>
          <p:nvSpPr>
            <p:cNvPr id="21" name="TextBox 20"/>
            <p:cNvSpPr txBox="1"/>
            <p:nvPr/>
          </p:nvSpPr>
          <p:spPr>
            <a:xfrm rot="3057268">
              <a:off x="3315584" y="3825470"/>
              <a:ext cx="828487" cy="246221"/>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Svevo3</a:t>
              </a:r>
              <a:endParaRPr lang="en-US" sz="1000" dirty="0">
                <a:solidFill>
                  <a:srgbClr val="FF0000"/>
                </a:solidFill>
                <a:latin typeface="Helvetica" panose="020B0604020202020204" pitchFamily="34" charset="0"/>
                <a:cs typeface="Helvetica" panose="020B0604020202020204" pitchFamily="34" charset="0"/>
              </a:endParaRPr>
            </a:p>
          </p:txBody>
        </p:sp>
        <p:sp>
          <p:nvSpPr>
            <p:cNvPr id="22" name="TextBox 21"/>
            <p:cNvSpPr txBox="1"/>
            <p:nvPr/>
          </p:nvSpPr>
          <p:spPr>
            <a:xfrm rot="3057268">
              <a:off x="3738917" y="3825470"/>
              <a:ext cx="828487" cy="246221"/>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Svevo1</a:t>
              </a:r>
              <a:endParaRPr lang="en-US" sz="1000" dirty="0">
                <a:solidFill>
                  <a:srgbClr val="FF0000"/>
                </a:solidFill>
                <a:latin typeface="Helvetica" panose="020B0604020202020204" pitchFamily="34" charset="0"/>
                <a:cs typeface="Helvetica" panose="020B0604020202020204" pitchFamily="34" charset="0"/>
              </a:endParaRPr>
            </a:p>
          </p:txBody>
        </p:sp>
        <p:sp>
          <p:nvSpPr>
            <p:cNvPr id="23" name="TextBox 22"/>
            <p:cNvSpPr txBox="1"/>
            <p:nvPr/>
          </p:nvSpPr>
          <p:spPr>
            <a:xfrm rot="3057268">
              <a:off x="4250390" y="3825470"/>
              <a:ext cx="828487" cy="246221"/>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Svevo2</a:t>
              </a:r>
              <a:endParaRPr lang="en-US" sz="1000" dirty="0">
                <a:solidFill>
                  <a:srgbClr val="FF0000"/>
                </a:solidFill>
                <a:latin typeface="Helvetica" panose="020B0604020202020204" pitchFamily="34" charset="0"/>
                <a:cs typeface="Helvetica" panose="020B0604020202020204" pitchFamily="34" charset="0"/>
              </a:endParaRPr>
            </a:p>
          </p:txBody>
        </p:sp>
      </p:grpSp>
      <p:sp>
        <p:nvSpPr>
          <p:cNvPr id="25" name="TextBox 24"/>
          <p:cNvSpPr txBox="1"/>
          <p:nvPr/>
        </p:nvSpPr>
        <p:spPr>
          <a:xfrm>
            <a:off x="2496648" y="4536826"/>
            <a:ext cx="1132115" cy="246221"/>
          </a:xfrm>
          <a:prstGeom prst="rect">
            <a:avLst/>
          </a:prstGeom>
          <a:solidFill>
            <a:schemeClr val="bg1"/>
          </a:solidFill>
        </p:spPr>
        <p:txBody>
          <a:bodyPr wrap="square" rtlCol="0">
            <a:spAutoFit/>
          </a:bodyPr>
          <a:lstStyle/>
          <a:p>
            <a:r>
              <a:rPr lang="en-US" sz="1000" dirty="0" smtClean="0">
                <a:latin typeface="Arial" panose="020B0604020202020204" pitchFamily="34" charset="0"/>
                <a:cs typeface="Arial" panose="020B0604020202020204" pitchFamily="34" charset="0"/>
              </a:rPr>
              <a:t>Trichome genes</a:t>
            </a:r>
            <a:endParaRPr lang="en-US" sz="1000" dirty="0">
              <a:latin typeface="Arial" panose="020B0604020202020204" pitchFamily="34" charset="0"/>
              <a:cs typeface="Arial" panose="020B0604020202020204" pitchFamily="34" charset="0"/>
            </a:endParaRPr>
          </a:p>
        </p:txBody>
      </p:sp>
      <p:sp>
        <p:nvSpPr>
          <p:cNvPr id="26" name="TextBox 25"/>
          <p:cNvSpPr txBox="1"/>
          <p:nvPr/>
        </p:nvSpPr>
        <p:spPr>
          <a:xfrm>
            <a:off x="2216656" y="339661"/>
            <a:ext cx="1423681" cy="246221"/>
          </a:xfrm>
          <a:prstGeom prst="rect">
            <a:avLst/>
          </a:prstGeom>
          <a:solidFill>
            <a:schemeClr val="bg1"/>
          </a:solidFill>
        </p:spPr>
        <p:txBody>
          <a:bodyPr wrap="square" rtlCol="0">
            <a:spAutoFit/>
          </a:bodyPr>
          <a:lstStyle/>
          <a:p>
            <a:r>
              <a:rPr lang="en-US" sz="1000" dirty="0" smtClean="0">
                <a:latin typeface="Arial" panose="020B0604020202020204" pitchFamily="34" charset="0"/>
                <a:cs typeface="Arial" panose="020B0604020202020204" pitchFamily="34" charset="0"/>
              </a:rPr>
              <a:t>Benzoxazinoid genes</a:t>
            </a:r>
            <a:endParaRPr lang="en-US" sz="1000" dirty="0">
              <a:latin typeface="Arial" panose="020B0604020202020204" pitchFamily="34" charset="0"/>
              <a:cs typeface="Arial" panose="020B0604020202020204" pitchFamily="34" charset="0"/>
            </a:endParaRPr>
          </a:p>
        </p:txBody>
      </p:sp>
      <p:grpSp>
        <p:nvGrpSpPr>
          <p:cNvPr id="28" name="Group 27"/>
          <p:cNvGrpSpPr/>
          <p:nvPr/>
        </p:nvGrpSpPr>
        <p:grpSpPr>
          <a:xfrm>
            <a:off x="936829" y="7224924"/>
            <a:ext cx="3968397" cy="1356862"/>
            <a:chOff x="819347" y="3468064"/>
            <a:chExt cx="3968397" cy="1356862"/>
          </a:xfrm>
        </p:grpSpPr>
        <p:sp>
          <p:nvSpPr>
            <p:cNvPr id="29" name="TextBox 28"/>
            <p:cNvSpPr txBox="1"/>
            <p:nvPr/>
          </p:nvSpPr>
          <p:spPr>
            <a:xfrm rot="3057268">
              <a:off x="564833" y="3804472"/>
              <a:ext cx="755250" cy="246221"/>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Zavitan3</a:t>
              </a:r>
              <a:endParaRPr lang="en-US" sz="1000" dirty="0">
                <a:solidFill>
                  <a:srgbClr val="009900"/>
                </a:solidFill>
                <a:latin typeface="Helvetica" panose="020B0604020202020204" pitchFamily="34" charset="0"/>
                <a:cs typeface="Helvetica" panose="020B0604020202020204" pitchFamily="34" charset="0"/>
              </a:endParaRPr>
            </a:p>
          </p:txBody>
        </p:sp>
        <p:sp>
          <p:nvSpPr>
            <p:cNvPr id="30" name="TextBox 29"/>
            <p:cNvSpPr txBox="1"/>
            <p:nvPr/>
          </p:nvSpPr>
          <p:spPr>
            <a:xfrm rot="3057268">
              <a:off x="1067138" y="3788852"/>
              <a:ext cx="755250" cy="246221"/>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Zavitan2</a:t>
              </a:r>
              <a:endParaRPr lang="en-US" sz="1000" dirty="0">
                <a:solidFill>
                  <a:srgbClr val="009900"/>
                </a:solidFill>
                <a:latin typeface="Helvetica" panose="020B0604020202020204" pitchFamily="34" charset="0"/>
                <a:cs typeface="Helvetica" panose="020B0604020202020204" pitchFamily="34" charset="0"/>
              </a:endParaRPr>
            </a:p>
          </p:txBody>
        </p:sp>
        <p:sp>
          <p:nvSpPr>
            <p:cNvPr id="31" name="TextBox 30"/>
            <p:cNvSpPr txBox="1"/>
            <p:nvPr/>
          </p:nvSpPr>
          <p:spPr>
            <a:xfrm rot="3057268">
              <a:off x="1478279" y="3797536"/>
              <a:ext cx="755250" cy="246221"/>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Zavitan1</a:t>
              </a:r>
              <a:endParaRPr lang="en-US" sz="1000" dirty="0">
                <a:solidFill>
                  <a:srgbClr val="009900"/>
                </a:solidFill>
                <a:latin typeface="Helvetica" panose="020B0604020202020204" pitchFamily="34" charset="0"/>
                <a:cs typeface="Helvetica" panose="020B0604020202020204" pitchFamily="34" charset="0"/>
              </a:endParaRPr>
            </a:p>
          </p:txBody>
        </p:sp>
        <p:sp>
          <p:nvSpPr>
            <p:cNvPr id="32" name="TextBox 31"/>
            <p:cNvSpPr txBox="1"/>
            <p:nvPr/>
          </p:nvSpPr>
          <p:spPr>
            <a:xfrm rot="3057268">
              <a:off x="1822307" y="4027474"/>
              <a:ext cx="1348683" cy="246221"/>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Spring3</a:t>
              </a:r>
              <a:endParaRPr lang="en-US" sz="1000" dirty="0">
                <a:solidFill>
                  <a:srgbClr val="0000FF"/>
                </a:solidFill>
                <a:latin typeface="Helvetica" panose="020B0604020202020204" pitchFamily="34" charset="0"/>
                <a:cs typeface="Helvetica" panose="020B0604020202020204" pitchFamily="34" charset="0"/>
              </a:endParaRPr>
            </a:p>
          </p:txBody>
        </p:sp>
        <p:sp>
          <p:nvSpPr>
            <p:cNvPr id="33" name="TextBox 32"/>
            <p:cNvSpPr txBox="1"/>
            <p:nvPr/>
          </p:nvSpPr>
          <p:spPr>
            <a:xfrm rot="3057268">
              <a:off x="2318657" y="4019295"/>
              <a:ext cx="1348683" cy="246221"/>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Spring1</a:t>
              </a:r>
              <a:endParaRPr lang="en-US" sz="1000" dirty="0">
                <a:solidFill>
                  <a:srgbClr val="0000FF"/>
                </a:solidFill>
                <a:latin typeface="Helvetica" panose="020B0604020202020204" pitchFamily="34" charset="0"/>
                <a:cs typeface="Helvetica" panose="020B0604020202020204" pitchFamily="34" charset="0"/>
              </a:endParaRPr>
            </a:p>
          </p:txBody>
        </p:sp>
        <p:sp>
          <p:nvSpPr>
            <p:cNvPr id="34" name="TextBox 33"/>
            <p:cNvSpPr txBox="1"/>
            <p:nvPr/>
          </p:nvSpPr>
          <p:spPr>
            <a:xfrm rot="3057268">
              <a:off x="2793739" y="4024054"/>
              <a:ext cx="1348683" cy="246221"/>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Spring2</a:t>
              </a:r>
              <a:endParaRPr lang="en-US" sz="1000" dirty="0">
                <a:solidFill>
                  <a:srgbClr val="0000FF"/>
                </a:solidFill>
                <a:latin typeface="Helvetica" panose="020B0604020202020204" pitchFamily="34" charset="0"/>
                <a:cs typeface="Helvetica" panose="020B0604020202020204" pitchFamily="34" charset="0"/>
              </a:endParaRPr>
            </a:p>
          </p:txBody>
        </p:sp>
        <p:sp>
          <p:nvSpPr>
            <p:cNvPr id="35" name="TextBox 34"/>
            <p:cNvSpPr txBox="1"/>
            <p:nvPr/>
          </p:nvSpPr>
          <p:spPr>
            <a:xfrm rot="3057268">
              <a:off x="3315584" y="3825470"/>
              <a:ext cx="828487" cy="246221"/>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Svevo3</a:t>
              </a:r>
              <a:endParaRPr lang="en-US" sz="1000" dirty="0">
                <a:solidFill>
                  <a:srgbClr val="FF0000"/>
                </a:solidFill>
                <a:latin typeface="Helvetica" panose="020B0604020202020204" pitchFamily="34" charset="0"/>
                <a:cs typeface="Helvetica" panose="020B0604020202020204" pitchFamily="34" charset="0"/>
              </a:endParaRPr>
            </a:p>
          </p:txBody>
        </p:sp>
        <p:sp>
          <p:nvSpPr>
            <p:cNvPr id="36" name="TextBox 35"/>
            <p:cNvSpPr txBox="1"/>
            <p:nvPr/>
          </p:nvSpPr>
          <p:spPr>
            <a:xfrm rot="3057268">
              <a:off x="3738917" y="3825470"/>
              <a:ext cx="828487" cy="246221"/>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Svevo1</a:t>
              </a:r>
              <a:endParaRPr lang="en-US" sz="1000" dirty="0">
                <a:solidFill>
                  <a:srgbClr val="FF0000"/>
                </a:solidFill>
                <a:latin typeface="Helvetica" panose="020B0604020202020204" pitchFamily="34" charset="0"/>
                <a:cs typeface="Helvetica" panose="020B0604020202020204" pitchFamily="34" charset="0"/>
              </a:endParaRPr>
            </a:p>
          </p:txBody>
        </p:sp>
        <p:sp>
          <p:nvSpPr>
            <p:cNvPr id="37" name="TextBox 36"/>
            <p:cNvSpPr txBox="1"/>
            <p:nvPr/>
          </p:nvSpPr>
          <p:spPr>
            <a:xfrm rot="3057268">
              <a:off x="4250390" y="3825470"/>
              <a:ext cx="828487" cy="246221"/>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Svevo2</a:t>
              </a:r>
              <a:endParaRPr lang="en-US" sz="1000" dirty="0">
                <a:solidFill>
                  <a:srgbClr val="FF0000"/>
                </a:solidFill>
                <a:latin typeface="Helvetica" panose="020B0604020202020204" pitchFamily="34" charset="0"/>
                <a:cs typeface="Helvetica" panose="020B0604020202020204" pitchFamily="34" charset="0"/>
              </a:endParaRPr>
            </a:p>
          </p:txBody>
        </p:sp>
      </p:grpSp>
      <p:sp>
        <p:nvSpPr>
          <p:cNvPr id="2" name="Rectangle 1"/>
          <p:cNvSpPr/>
          <p:nvPr/>
        </p:nvSpPr>
        <p:spPr>
          <a:xfrm>
            <a:off x="113414" y="8303912"/>
            <a:ext cx="6519703" cy="646331"/>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4. </a:t>
            </a:r>
            <a:r>
              <a:rPr lang="en-US" sz="1200" dirty="0">
                <a:latin typeface="Arial" panose="020B0604020202020204" pitchFamily="34" charset="0"/>
                <a:ea typeface="Calibri" panose="020F0502020204030204" pitchFamily="34" charset="0"/>
                <a:cs typeface="Arial" panose="020B0604020202020204" pitchFamily="34" charset="0"/>
              </a:rPr>
              <a:t>Heatmap of genes from two selected pathways: A) benzoxazinoids and B) trichome formation.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39186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82" y="38113"/>
            <a:ext cx="980501"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5</a:t>
            </a:r>
          </a:p>
        </p:txBody>
      </p:sp>
      <p:grpSp>
        <p:nvGrpSpPr>
          <p:cNvPr id="3" name="Group 2"/>
          <p:cNvGrpSpPr/>
          <p:nvPr/>
        </p:nvGrpSpPr>
        <p:grpSpPr>
          <a:xfrm>
            <a:off x="692678" y="2279809"/>
            <a:ext cx="4662824" cy="2941937"/>
            <a:chOff x="632225" y="3775511"/>
            <a:chExt cx="5168499" cy="2941937"/>
          </a:xfrm>
        </p:grpSpPr>
        <p:graphicFrame>
          <p:nvGraphicFramePr>
            <p:cNvPr id="12" name="Chart 11"/>
            <p:cNvGraphicFramePr>
              <a:graphicFrameLocks/>
            </p:cNvGraphicFramePr>
            <p:nvPr>
              <p:extLst>
                <p:ext uri="{D42A27DB-BD31-4B8C-83A1-F6EECF244321}">
                  <p14:modId xmlns:p14="http://schemas.microsoft.com/office/powerpoint/2010/main" val="2712214798"/>
                </p:ext>
              </p:extLst>
            </p:nvPr>
          </p:nvGraphicFramePr>
          <p:xfrm>
            <a:off x="632225" y="3775511"/>
            <a:ext cx="5168499" cy="294193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2357360" y="5647137"/>
              <a:ext cx="293535" cy="338554"/>
            </a:xfrm>
            <a:prstGeom prst="rect">
              <a:avLst/>
            </a:prstGeom>
            <a:noFill/>
          </p:spPr>
          <p:txBody>
            <a:bodyPr wrap="none" rtlCol="1">
              <a:spAutoFit/>
            </a:bodyPr>
            <a:lstStyle/>
            <a:p>
              <a:r>
                <a:rPr lang="en-US" sz="1600" dirty="0" smtClean="0">
                  <a:latin typeface="Helvetica" panose="020B0604020202020204" pitchFamily="34" charset="0"/>
                  <a:cs typeface="Helvetica" panose="020B0604020202020204" pitchFamily="34" charset="0"/>
                </a:rPr>
                <a:t>*</a:t>
              </a:r>
              <a:endParaRPr lang="he-IL" sz="1600" dirty="0">
                <a:latin typeface="Helvetica" panose="020B0604020202020204" pitchFamily="34" charset="0"/>
                <a:cs typeface="Helvetica" panose="020B0604020202020204" pitchFamily="34" charset="0"/>
              </a:endParaRPr>
            </a:p>
          </p:txBody>
        </p:sp>
        <p:sp>
          <p:nvSpPr>
            <p:cNvPr id="14" name="TextBox 13"/>
            <p:cNvSpPr txBox="1"/>
            <p:nvPr/>
          </p:nvSpPr>
          <p:spPr>
            <a:xfrm>
              <a:off x="5105452" y="5690787"/>
              <a:ext cx="293535" cy="338554"/>
            </a:xfrm>
            <a:prstGeom prst="rect">
              <a:avLst/>
            </a:prstGeom>
            <a:noFill/>
          </p:spPr>
          <p:txBody>
            <a:bodyPr wrap="none" rtlCol="1">
              <a:spAutoFit/>
            </a:bodyPr>
            <a:lstStyle/>
            <a:p>
              <a:r>
                <a:rPr lang="en-US" sz="1600" dirty="0" smtClean="0">
                  <a:latin typeface="Helvetica" panose="020B0604020202020204" pitchFamily="34" charset="0"/>
                  <a:cs typeface="Helvetica" panose="020B0604020202020204" pitchFamily="34" charset="0"/>
                </a:rPr>
                <a:t>*</a:t>
              </a:r>
              <a:endParaRPr lang="he-IL" sz="1600" dirty="0">
                <a:latin typeface="Helvetica" panose="020B0604020202020204" pitchFamily="34" charset="0"/>
                <a:cs typeface="Helvetica" panose="020B0604020202020204" pitchFamily="34" charset="0"/>
              </a:endParaRPr>
            </a:p>
          </p:txBody>
        </p:sp>
        <p:sp>
          <p:nvSpPr>
            <p:cNvPr id="16" name="TextBox 15"/>
            <p:cNvSpPr txBox="1"/>
            <p:nvPr/>
          </p:nvSpPr>
          <p:spPr>
            <a:xfrm>
              <a:off x="3725164" y="4135808"/>
              <a:ext cx="293535" cy="338554"/>
            </a:xfrm>
            <a:prstGeom prst="rect">
              <a:avLst/>
            </a:prstGeom>
            <a:noFill/>
          </p:spPr>
          <p:txBody>
            <a:bodyPr wrap="none" rtlCol="1">
              <a:spAutoFit/>
            </a:bodyPr>
            <a:lstStyle/>
            <a:p>
              <a:r>
                <a:rPr lang="en-US" sz="1600" dirty="0" smtClean="0">
                  <a:latin typeface="Helvetica" panose="020B0604020202020204" pitchFamily="34" charset="0"/>
                  <a:cs typeface="Helvetica" panose="020B0604020202020204" pitchFamily="34" charset="0"/>
                </a:rPr>
                <a:t>*</a:t>
              </a:r>
              <a:endParaRPr lang="he-IL" sz="1600" dirty="0">
                <a:latin typeface="Helvetica" panose="020B0604020202020204" pitchFamily="34" charset="0"/>
                <a:cs typeface="Helvetica" panose="020B0604020202020204" pitchFamily="34" charset="0"/>
              </a:endParaRPr>
            </a:p>
          </p:txBody>
        </p:sp>
        <p:sp>
          <p:nvSpPr>
            <p:cNvPr id="17" name="TextBox 16"/>
            <p:cNvSpPr txBox="1"/>
            <p:nvPr/>
          </p:nvSpPr>
          <p:spPr>
            <a:xfrm>
              <a:off x="1932530" y="5848945"/>
              <a:ext cx="3387024" cy="276999"/>
            </a:xfrm>
            <a:prstGeom prst="rect">
              <a:avLst/>
            </a:prstGeom>
            <a:noFill/>
          </p:spPr>
          <p:txBody>
            <a:bodyPr wrap="none" rtlCol="1">
              <a:spAutoFit/>
            </a:bodyPr>
            <a:lstStyle/>
            <a:p>
              <a:r>
                <a:rPr lang="en-US" sz="1200" dirty="0" smtClean="0">
                  <a:latin typeface="Helvetica" panose="020B0604020202020204" pitchFamily="34" charset="0"/>
                  <a:cs typeface="Helvetica" panose="020B0604020202020204" pitchFamily="34" charset="0"/>
                </a:rPr>
                <a:t>ND                        </a:t>
              </a:r>
              <a:r>
                <a:rPr lang="en-US" sz="1200" dirty="0" err="1" smtClean="0">
                  <a:latin typeface="Helvetica" panose="020B0604020202020204" pitchFamily="34" charset="0"/>
                  <a:cs typeface="Helvetica" panose="020B0604020202020204" pitchFamily="34" charset="0"/>
                </a:rPr>
                <a:t>ND</a:t>
              </a:r>
              <a:r>
                <a:rPr lang="en-US" sz="1200" dirty="0" smtClean="0">
                  <a:latin typeface="Helvetica" panose="020B0604020202020204" pitchFamily="34" charset="0"/>
                  <a:cs typeface="Helvetica" panose="020B0604020202020204" pitchFamily="34" charset="0"/>
                </a:rPr>
                <a:t>                         ND</a:t>
              </a:r>
              <a:endParaRPr lang="he-IL" sz="1200" dirty="0">
                <a:latin typeface="Helvetica" panose="020B0604020202020204" pitchFamily="34" charset="0"/>
                <a:cs typeface="Helvetica" panose="020B0604020202020204" pitchFamily="34" charset="0"/>
              </a:endParaRPr>
            </a:p>
          </p:txBody>
        </p:sp>
      </p:grpSp>
      <p:graphicFrame>
        <p:nvGraphicFramePr>
          <p:cNvPr id="19" name="Chart 18"/>
          <p:cNvGraphicFramePr>
            <a:graphicFrameLocks/>
          </p:cNvGraphicFramePr>
          <p:nvPr>
            <p:extLst>
              <p:ext uri="{D42A27DB-BD31-4B8C-83A1-F6EECF244321}">
                <p14:modId xmlns:p14="http://schemas.microsoft.com/office/powerpoint/2010/main" val="816015818"/>
              </p:ext>
            </p:extLst>
          </p:nvPr>
        </p:nvGraphicFramePr>
        <p:xfrm>
          <a:off x="891279" y="4919040"/>
          <a:ext cx="4464223" cy="3510692"/>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3167458" y="6413348"/>
            <a:ext cx="1614545"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ND                              ND</a:t>
            </a:r>
            <a:endParaRPr lang="he-IL" sz="1000" dirty="0">
              <a:latin typeface="Helvetica" panose="020B0604020202020204" pitchFamily="34" charset="0"/>
              <a:cs typeface="Helvetica" panose="020B0604020202020204" pitchFamily="34" charset="0"/>
            </a:endParaRPr>
          </a:p>
        </p:txBody>
      </p:sp>
      <p:sp>
        <p:nvSpPr>
          <p:cNvPr id="21" name="TextBox 20"/>
          <p:cNvSpPr txBox="1"/>
          <p:nvPr/>
        </p:nvSpPr>
        <p:spPr>
          <a:xfrm>
            <a:off x="807058" y="95413"/>
            <a:ext cx="464024" cy="276999"/>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A)</a:t>
            </a:r>
            <a:endParaRPr lang="en-US" sz="1200" dirty="0">
              <a:latin typeface="Arial" panose="020B0604020202020204" pitchFamily="34" charset="0"/>
              <a:cs typeface="Arial" panose="020B0604020202020204" pitchFamily="34" charset="0"/>
            </a:endParaRPr>
          </a:p>
        </p:txBody>
      </p:sp>
      <p:sp>
        <p:nvSpPr>
          <p:cNvPr id="22" name="TextBox 21"/>
          <p:cNvSpPr txBox="1"/>
          <p:nvPr/>
        </p:nvSpPr>
        <p:spPr>
          <a:xfrm>
            <a:off x="807058" y="2472044"/>
            <a:ext cx="464024" cy="276999"/>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B)</a:t>
            </a:r>
            <a:endParaRPr lang="en-US" sz="1200" dirty="0">
              <a:latin typeface="Arial" panose="020B0604020202020204" pitchFamily="34" charset="0"/>
              <a:cs typeface="Arial" panose="020B0604020202020204" pitchFamily="34" charset="0"/>
            </a:endParaRPr>
          </a:p>
        </p:txBody>
      </p:sp>
      <p:sp>
        <p:nvSpPr>
          <p:cNvPr id="23" name="TextBox 22"/>
          <p:cNvSpPr txBox="1"/>
          <p:nvPr/>
        </p:nvSpPr>
        <p:spPr>
          <a:xfrm>
            <a:off x="778150" y="4630242"/>
            <a:ext cx="464024"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C)</a:t>
            </a:r>
            <a:endParaRPr lang="en-US" sz="1200" b="1" dirty="0">
              <a:latin typeface="Arial" panose="020B0604020202020204" pitchFamily="34" charset="0"/>
              <a:cs typeface="Arial" panose="020B0604020202020204" pitchFamily="34" charset="0"/>
            </a:endParaRPr>
          </a:p>
        </p:txBody>
      </p:sp>
      <p:sp>
        <p:nvSpPr>
          <p:cNvPr id="6" name="Rectangle 5"/>
          <p:cNvSpPr/>
          <p:nvPr/>
        </p:nvSpPr>
        <p:spPr>
          <a:xfrm>
            <a:off x="2659250" y="7870724"/>
            <a:ext cx="1468672" cy="246221"/>
          </a:xfrm>
          <a:prstGeom prst="rect">
            <a:avLst/>
          </a:prstGeom>
        </p:spPr>
        <p:txBody>
          <a:bodyPr wrap="none">
            <a:spAutoFit/>
          </a:bodyPr>
          <a:lstStyle/>
          <a:p>
            <a:r>
              <a:rPr lang="en-US" sz="1000" dirty="0" smtClean="0">
                <a:latin typeface="Helvetica" panose="020B0604020202020204" pitchFamily="34" charset="0"/>
                <a:cs typeface="Helvetica" panose="020B0604020202020204" pitchFamily="34" charset="0"/>
              </a:rPr>
              <a:t>Days </a:t>
            </a:r>
            <a:r>
              <a:rPr lang="en-US" sz="1000" dirty="0">
                <a:latin typeface="Helvetica" panose="020B0604020202020204" pitchFamily="34" charset="0"/>
                <a:cs typeface="Helvetica" panose="020B0604020202020204" pitchFamily="34" charset="0"/>
              </a:rPr>
              <a:t>after germination</a:t>
            </a:r>
            <a:endParaRPr lang="en-US" sz="1000" dirty="0"/>
          </a:p>
        </p:txBody>
      </p:sp>
      <p:graphicFrame>
        <p:nvGraphicFramePr>
          <p:cNvPr id="25" name="Chart 24"/>
          <p:cNvGraphicFramePr>
            <a:graphicFrameLocks/>
          </p:cNvGraphicFramePr>
          <p:nvPr>
            <p:extLst>
              <p:ext uri="{D42A27DB-BD31-4B8C-83A1-F6EECF244321}">
                <p14:modId xmlns:p14="http://schemas.microsoft.com/office/powerpoint/2010/main" val="1686610057"/>
              </p:ext>
            </p:extLst>
          </p:nvPr>
        </p:nvGraphicFramePr>
        <p:xfrm>
          <a:off x="618081" y="-5004"/>
          <a:ext cx="4875365" cy="2908300"/>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p:cNvSpPr txBox="1"/>
          <p:nvPr/>
        </p:nvSpPr>
        <p:spPr>
          <a:xfrm>
            <a:off x="1926228" y="2021534"/>
            <a:ext cx="3012363" cy="276999"/>
          </a:xfrm>
          <a:prstGeom prst="rect">
            <a:avLst/>
          </a:prstGeom>
          <a:noFill/>
        </p:spPr>
        <p:txBody>
          <a:bodyPr wrap="none" rtlCol="1">
            <a:spAutoFit/>
          </a:bodyPr>
          <a:lstStyle/>
          <a:p>
            <a:r>
              <a:rPr lang="en-US" sz="1200" dirty="0" smtClean="0">
                <a:latin typeface="Helvetica" panose="020B0604020202020204" pitchFamily="34" charset="0"/>
                <a:cs typeface="Helvetica" panose="020B0604020202020204" pitchFamily="34" charset="0"/>
              </a:rPr>
              <a:t>ND                         </a:t>
            </a:r>
            <a:r>
              <a:rPr lang="en-US" sz="1200" dirty="0" err="1" smtClean="0">
                <a:latin typeface="Helvetica" panose="020B0604020202020204" pitchFamily="34" charset="0"/>
                <a:cs typeface="Helvetica" panose="020B0604020202020204" pitchFamily="34" charset="0"/>
              </a:rPr>
              <a:t>ND</a:t>
            </a:r>
            <a:r>
              <a:rPr lang="en-US" sz="1200" dirty="0" smtClean="0">
                <a:latin typeface="Helvetica" panose="020B0604020202020204" pitchFamily="34" charset="0"/>
                <a:cs typeface="Helvetica" panose="020B0604020202020204" pitchFamily="34" charset="0"/>
              </a:rPr>
              <a:t>                         ND</a:t>
            </a:r>
            <a:endParaRPr lang="he-IL" sz="1200" dirty="0">
              <a:latin typeface="Helvetica" panose="020B0604020202020204" pitchFamily="34" charset="0"/>
              <a:cs typeface="Helvetica" panose="020B0604020202020204" pitchFamily="34" charset="0"/>
            </a:endParaRPr>
          </a:p>
        </p:txBody>
      </p:sp>
      <p:sp>
        <p:nvSpPr>
          <p:cNvPr id="34" name="TextBox 33"/>
          <p:cNvSpPr txBox="1"/>
          <p:nvPr/>
        </p:nvSpPr>
        <p:spPr>
          <a:xfrm>
            <a:off x="3594152" y="1577376"/>
            <a:ext cx="264816" cy="338554"/>
          </a:xfrm>
          <a:prstGeom prst="rect">
            <a:avLst/>
          </a:prstGeom>
          <a:noFill/>
        </p:spPr>
        <p:txBody>
          <a:bodyPr wrap="none" rtlCol="1">
            <a:spAutoFit/>
          </a:bodyPr>
          <a:lstStyle/>
          <a:p>
            <a:r>
              <a:rPr lang="en-US" sz="1600" dirty="0" smtClean="0">
                <a:latin typeface="Helvetica" panose="020B0604020202020204" pitchFamily="34" charset="0"/>
                <a:cs typeface="Helvetica" panose="020B0604020202020204" pitchFamily="34" charset="0"/>
              </a:rPr>
              <a:t>*</a:t>
            </a:r>
            <a:endParaRPr lang="he-IL" sz="1600" dirty="0">
              <a:latin typeface="Helvetica" panose="020B0604020202020204" pitchFamily="34" charset="0"/>
              <a:cs typeface="Helvetica" panose="020B0604020202020204" pitchFamily="34" charset="0"/>
            </a:endParaRPr>
          </a:p>
        </p:txBody>
      </p:sp>
      <p:sp>
        <p:nvSpPr>
          <p:cNvPr id="35" name="TextBox 34"/>
          <p:cNvSpPr txBox="1"/>
          <p:nvPr/>
        </p:nvSpPr>
        <p:spPr>
          <a:xfrm>
            <a:off x="4848501" y="2002810"/>
            <a:ext cx="264816" cy="338554"/>
          </a:xfrm>
          <a:prstGeom prst="rect">
            <a:avLst/>
          </a:prstGeom>
          <a:noFill/>
        </p:spPr>
        <p:txBody>
          <a:bodyPr wrap="none" rtlCol="1">
            <a:spAutoFit/>
          </a:bodyPr>
          <a:lstStyle/>
          <a:p>
            <a:r>
              <a:rPr lang="en-US" sz="1600" dirty="0" smtClean="0">
                <a:latin typeface="Helvetica" panose="020B0604020202020204" pitchFamily="34" charset="0"/>
                <a:cs typeface="Helvetica" panose="020B0604020202020204" pitchFamily="34" charset="0"/>
              </a:rPr>
              <a:t>*</a:t>
            </a:r>
            <a:endParaRPr lang="he-IL" sz="1600" dirty="0">
              <a:latin typeface="Helvetica" panose="020B0604020202020204" pitchFamily="34" charset="0"/>
              <a:cs typeface="Helvetica" panose="020B0604020202020204" pitchFamily="34" charset="0"/>
            </a:endParaRPr>
          </a:p>
        </p:txBody>
      </p:sp>
      <p:sp>
        <p:nvSpPr>
          <p:cNvPr id="27" name="TextBox 26"/>
          <p:cNvSpPr txBox="1"/>
          <p:nvPr/>
        </p:nvSpPr>
        <p:spPr>
          <a:xfrm>
            <a:off x="778150" y="2472043"/>
            <a:ext cx="464024" cy="276999"/>
          </a:xfrm>
          <a:prstGeom prst="rect">
            <a:avLst/>
          </a:prstGeom>
          <a:solidFill>
            <a:schemeClr val="bg1"/>
          </a:solidFill>
        </p:spPr>
        <p:txBody>
          <a:bodyPr wrap="square" rtlCol="0">
            <a:spAutoFit/>
          </a:bodyPr>
          <a:lstStyle/>
          <a:p>
            <a:r>
              <a:rPr lang="en-US" sz="1200" b="1" dirty="0" smtClean="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28" name="TextBox 27"/>
          <p:cNvSpPr txBox="1"/>
          <p:nvPr/>
        </p:nvSpPr>
        <p:spPr>
          <a:xfrm>
            <a:off x="811200" y="77285"/>
            <a:ext cx="464024" cy="276999"/>
          </a:xfrm>
          <a:prstGeom prst="rect">
            <a:avLst/>
          </a:prstGeom>
          <a:solidFill>
            <a:schemeClr val="bg1"/>
          </a:solidFill>
        </p:spPr>
        <p:txBody>
          <a:bodyPr wrap="square" rtlCol="0">
            <a:spAutoFit/>
          </a:bodyPr>
          <a:lstStyle/>
          <a:p>
            <a:r>
              <a:rPr lang="en-US" sz="1200" b="1" dirty="0" smtClean="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5" name="Rectangle 4"/>
          <p:cNvSpPr/>
          <p:nvPr/>
        </p:nvSpPr>
        <p:spPr>
          <a:xfrm>
            <a:off x="99152" y="8116766"/>
            <a:ext cx="6643171" cy="938719"/>
          </a:xfrm>
          <a:prstGeom prst="rect">
            <a:avLst/>
          </a:prstGeom>
          <a:ln>
            <a:solidFill>
              <a:schemeClr val="tx1"/>
            </a:solidFill>
          </a:ln>
        </p:spPr>
        <p:txBody>
          <a:bodyPr wrap="square">
            <a:spAutoFit/>
          </a:bodyPr>
          <a:lstStyle/>
          <a:p>
            <a:pPr algn="just">
              <a:spcAft>
                <a:spcPts val="1000"/>
              </a:spcAft>
            </a:pPr>
            <a:r>
              <a:rPr lang="en-US" sz="1100" b="1" dirty="0">
                <a:latin typeface="Arial" panose="020B0604020202020204" pitchFamily="34" charset="0"/>
                <a:ea typeface="Calibri" panose="020F0502020204030204" pitchFamily="34" charset="0"/>
                <a:cs typeface="Arial" panose="020B0604020202020204" pitchFamily="34" charset="0"/>
              </a:rPr>
              <a:t>Figure 5.</a:t>
            </a:r>
            <a:r>
              <a:rPr lang="en-US" sz="1100" dirty="0">
                <a:latin typeface="Arial" panose="020B0604020202020204" pitchFamily="34" charset="0"/>
                <a:ea typeface="Calibri" panose="020F0502020204030204" pitchFamily="34" charset="0"/>
                <a:cs typeface="Arial" panose="020B0604020202020204" pitchFamily="34" charset="0"/>
              </a:rPr>
              <a:t> The BXD levels in three selected wheat genotypes. Leaves were harvested 11, 15 and 18 days after germination, and the samples were analyzed using HUPLC (mean ± SE, n = 5-8). ND, not detected. Asterisks above the bars indicate significant differences (Statistics Student’s t-test (</a:t>
            </a:r>
            <a:r>
              <a:rPr lang="en-US" sz="1100" i="1" dirty="0">
                <a:latin typeface="Arial" panose="020B0604020202020204" pitchFamily="34" charset="0"/>
                <a:ea typeface="Calibri" panose="020F0502020204030204" pitchFamily="34" charset="0"/>
                <a:cs typeface="Arial" panose="020B0604020202020204" pitchFamily="34" charset="0"/>
              </a:rPr>
              <a:t>P</a:t>
            </a:r>
            <a:r>
              <a:rPr lang="en-US" sz="1100" dirty="0">
                <a:latin typeface="Arial" panose="020B0604020202020204" pitchFamily="34" charset="0"/>
                <a:ea typeface="Calibri" panose="020F0502020204030204" pitchFamily="34" charset="0"/>
                <a:cs typeface="Arial" panose="020B0604020202020204" pitchFamily="34" charset="0"/>
              </a:rPr>
              <a:t> value &lt; 0.05). A) 2,4-dihydroxy-7-methoxy-1,4-benzoxazin (DIMBOA), B) 2,4-dihydroxy-7,8-dimethoxy-1,4- benzoxazin-3-one glucoside (DIM2BOA-Glc), C) Total unknown BXD. </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6159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001878"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6</a:t>
            </a:r>
          </a:p>
        </p:txBody>
      </p:sp>
      <p:sp>
        <p:nvSpPr>
          <p:cNvPr id="15" name="Rectangle 14"/>
          <p:cNvSpPr/>
          <p:nvPr/>
        </p:nvSpPr>
        <p:spPr>
          <a:xfrm>
            <a:off x="325690" y="5932506"/>
            <a:ext cx="346570" cy="276999"/>
          </a:xfrm>
          <a:prstGeom prst="rect">
            <a:avLst/>
          </a:prstGeom>
        </p:spPr>
        <p:txBody>
          <a:bodyPr wrap="none">
            <a:spAutoFit/>
          </a:bodyPr>
          <a:lstStyle/>
          <a:p>
            <a:r>
              <a:rPr lang="en-US" sz="1200" b="1" dirty="0" smtClean="0">
                <a:latin typeface="Helvetica" panose="020B0604020202020204" pitchFamily="34" charset="0"/>
                <a:cs typeface="Helvetica" panose="020B0604020202020204" pitchFamily="34" charset="0"/>
              </a:rPr>
              <a:t>C)</a:t>
            </a:r>
            <a:endParaRPr lang="he-IL" sz="1200" b="1" dirty="0">
              <a:latin typeface="Helvetica" panose="020B0604020202020204" pitchFamily="34" charset="0"/>
              <a:cs typeface="Helvetica" panose="020B0604020202020204" pitchFamily="34" charset="0"/>
            </a:endParaRPr>
          </a:p>
        </p:txBody>
      </p:sp>
      <p:sp>
        <p:nvSpPr>
          <p:cNvPr id="16" name="Rectangle 15"/>
          <p:cNvSpPr/>
          <p:nvPr/>
        </p:nvSpPr>
        <p:spPr>
          <a:xfrm>
            <a:off x="281916" y="724231"/>
            <a:ext cx="346570" cy="276999"/>
          </a:xfrm>
          <a:prstGeom prst="rect">
            <a:avLst/>
          </a:prstGeom>
        </p:spPr>
        <p:txBody>
          <a:bodyPr wrap="none">
            <a:spAutoFit/>
          </a:bodyPr>
          <a:lstStyle/>
          <a:p>
            <a:r>
              <a:rPr lang="en-US" sz="1200" b="1" dirty="0" smtClean="0">
                <a:latin typeface="Helvetica" panose="020B0604020202020204" pitchFamily="34" charset="0"/>
                <a:cs typeface="Helvetica" panose="020B0604020202020204" pitchFamily="34" charset="0"/>
              </a:rPr>
              <a:t>A)</a:t>
            </a:r>
            <a:endParaRPr lang="he-IL" sz="1200" b="1" dirty="0">
              <a:latin typeface="Helvetica" panose="020B0604020202020204" pitchFamily="34" charset="0"/>
              <a:cs typeface="Helvetica" panose="020B0604020202020204" pitchFamily="34" charset="0"/>
            </a:endParaRPr>
          </a:p>
        </p:txBody>
      </p:sp>
      <p:sp>
        <p:nvSpPr>
          <p:cNvPr id="17" name="Rectangle 16"/>
          <p:cNvSpPr/>
          <p:nvPr/>
        </p:nvSpPr>
        <p:spPr>
          <a:xfrm>
            <a:off x="281916" y="3408881"/>
            <a:ext cx="346570" cy="276999"/>
          </a:xfrm>
          <a:prstGeom prst="rect">
            <a:avLst/>
          </a:prstGeom>
        </p:spPr>
        <p:txBody>
          <a:bodyPr wrap="none">
            <a:spAutoFit/>
          </a:bodyPr>
          <a:lstStyle/>
          <a:p>
            <a:r>
              <a:rPr lang="en-US" sz="1200" b="1" dirty="0" smtClean="0">
                <a:latin typeface="Helvetica" panose="020B0604020202020204" pitchFamily="34" charset="0"/>
                <a:cs typeface="Helvetica" panose="020B0604020202020204" pitchFamily="34" charset="0"/>
              </a:rPr>
              <a:t>B)</a:t>
            </a:r>
            <a:endParaRPr lang="he-IL"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952646" y="3308570"/>
            <a:ext cx="4598126" cy="2856427"/>
            <a:chOff x="732402" y="3692391"/>
            <a:chExt cx="4598126" cy="2726871"/>
          </a:xfrm>
        </p:grpSpPr>
        <p:graphicFrame>
          <p:nvGraphicFramePr>
            <p:cNvPr id="19" name="Chart 18"/>
            <p:cNvGraphicFramePr>
              <a:graphicFrameLocks/>
            </p:cNvGraphicFramePr>
            <p:nvPr>
              <p:extLst>
                <p:ext uri="{D42A27DB-BD31-4B8C-83A1-F6EECF244321}">
                  <p14:modId xmlns:p14="http://schemas.microsoft.com/office/powerpoint/2010/main" val="55206885"/>
                </p:ext>
              </p:extLst>
            </p:nvPr>
          </p:nvGraphicFramePr>
          <p:xfrm>
            <a:off x="732402" y="3692391"/>
            <a:ext cx="4598126" cy="272687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749360" y="4215914"/>
              <a:ext cx="269626" cy="235053"/>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20" name="TextBox 19"/>
            <p:cNvSpPr txBox="1"/>
            <p:nvPr/>
          </p:nvSpPr>
          <p:spPr>
            <a:xfrm>
              <a:off x="2290883" y="4918711"/>
              <a:ext cx="277640" cy="235053"/>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C</a:t>
              </a:r>
              <a:endParaRPr lang="he-IL" sz="1000" dirty="0">
                <a:latin typeface="Helvetica" panose="020B0604020202020204" pitchFamily="34" charset="0"/>
                <a:cs typeface="Helvetica" panose="020B0604020202020204" pitchFamily="34" charset="0"/>
              </a:endParaRPr>
            </a:p>
          </p:txBody>
        </p:sp>
        <p:sp>
          <p:nvSpPr>
            <p:cNvPr id="21" name="TextBox 20"/>
            <p:cNvSpPr txBox="1"/>
            <p:nvPr/>
          </p:nvSpPr>
          <p:spPr>
            <a:xfrm>
              <a:off x="1998316" y="3711164"/>
              <a:ext cx="269626" cy="235053"/>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22" name="TextBox 21"/>
            <p:cNvSpPr txBox="1"/>
            <p:nvPr/>
          </p:nvSpPr>
          <p:spPr>
            <a:xfrm>
              <a:off x="3031465" y="4646899"/>
              <a:ext cx="269626" cy="235053"/>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23" name="TextBox 22"/>
            <p:cNvSpPr txBox="1"/>
            <p:nvPr/>
          </p:nvSpPr>
          <p:spPr>
            <a:xfrm>
              <a:off x="3550605" y="4929613"/>
              <a:ext cx="277640" cy="235053"/>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C</a:t>
              </a:r>
              <a:endParaRPr lang="he-IL" sz="1000" dirty="0">
                <a:latin typeface="Helvetica" panose="020B0604020202020204" pitchFamily="34" charset="0"/>
                <a:cs typeface="Helvetica" panose="020B0604020202020204" pitchFamily="34" charset="0"/>
              </a:endParaRPr>
            </a:p>
          </p:txBody>
        </p:sp>
        <p:sp>
          <p:nvSpPr>
            <p:cNvPr id="24" name="TextBox 23"/>
            <p:cNvSpPr txBox="1"/>
            <p:nvPr/>
          </p:nvSpPr>
          <p:spPr>
            <a:xfrm>
              <a:off x="3298428" y="4062151"/>
              <a:ext cx="269626" cy="235053"/>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25" name="TextBox 24"/>
            <p:cNvSpPr txBox="1"/>
            <p:nvPr/>
          </p:nvSpPr>
          <p:spPr>
            <a:xfrm>
              <a:off x="4284232" y="4740247"/>
              <a:ext cx="269626" cy="235053"/>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26" name="TextBox 25"/>
            <p:cNvSpPr txBox="1"/>
            <p:nvPr/>
          </p:nvSpPr>
          <p:spPr>
            <a:xfrm>
              <a:off x="4803372" y="4943278"/>
              <a:ext cx="277640" cy="235053"/>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C</a:t>
              </a:r>
              <a:endParaRPr lang="he-IL" sz="1000" dirty="0">
                <a:latin typeface="Helvetica" panose="020B0604020202020204" pitchFamily="34" charset="0"/>
                <a:cs typeface="Helvetica" panose="020B0604020202020204" pitchFamily="34" charset="0"/>
              </a:endParaRPr>
            </a:p>
          </p:txBody>
        </p:sp>
        <p:sp>
          <p:nvSpPr>
            <p:cNvPr id="27" name="TextBox 26"/>
            <p:cNvSpPr txBox="1"/>
            <p:nvPr/>
          </p:nvSpPr>
          <p:spPr>
            <a:xfrm>
              <a:off x="4547666" y="3997116"/>
              <a:ext cx="269626" cy="235053"/>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grpSp>
      <p:graphicFrame>
        <p:nvGraphicFramePr>
          <p:cNvPr id="37" name="Chart 36"/>
          <p:cNvGraphicFramePr>
            <a:graphicFrameLocks/>
          </p:cNvGraphicFramePr>
          <p:nvPr>
            <p:extLst>
              <p:ext uri="{D42A27DB-BD31-4B8C-83A1-F6EECF244321}">
                <p14:modId xmlns:p14="http://schemas.microsoft.com/office/powerpoint/2010/main" val="2352223223"/>
              </p:ext>
            </p:extLst>
          </p:nvPr>
        </p:nvGraphicFramePr>
        <p:xfrm>
          <a:off x="1078996" y="730508"/>
          <a:ext cx="4539615" cy="249806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879084" y="2222459"/>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28" name="TextBox 27"/>
          <p:cNvSpPr txBox="1"/>
          <p:nvPr/>
        </p:nvSpPr>
        <p:spPr>
          <a:xfrm>
            <a:off x="2157970" y="1482796"/>
            <a:ext cx="269626" cy="246221"/>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29" name="TextBox 28"/>
          <p:cNvSpPr txBox="1"/>
          <p:nvPr/>
        </p:nvSpPr>
        <p:spPr>
          <a:xfrm>
            <a:off x="2452233" y="2353809"/>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30" name="TextBox 29"/>
          <p:cNvSpPr txBox="1"/>
          <p:nvPr/>
        </p:nvSpPr>
        <p:spPr>
          <a:xfrm>
            <a:off x="3149408" y="2235472"/>
            <a:ext cx="224107" cy="246221"/>
          </a:xfrm>
          <a:prstGeom prst="rect">
            <a:avLst/>
          </a:prstGeom>
          <a:noFill/>
        </p:spPr>
        <p:txBody>
          <a:bodyPr wrap="squar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31" name="TextBox 30"/>
          <p:cNvSpPr txBox="1"/>
          <p:nvPr/>
        </p:nvSpPr>
        <p:spPr>
          <a:xfrm>
            <a:off x="3431034" y="1334346"/>
            <a:ext cx="285181" cy="246221"/>
          </a:xfrm>
          <a:prstGeom prst="rect">
            <a:avLst/>
          </a:prstGeom>
          <a:noFill/>
        </p:spPr>
        <p:txBody>
          <a:bodyPr wrap="squar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32" name="TextBox 31"/>
          <p:cNvSpPr txBox="1"/>
          <p:nvPr/>
        </p:nvSpPr>
        <p:spPr>
          <a:xfrm>
            <a:off x="3716215" y="2256496"/>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33" name="TextBox 32"/>
          <p:cNvSpPr txBox="1"/>
          <p:nvPr/>
        </p:nvSpPr>
        <p:spPr>
          <a:xfrm>
            <a:off x="4424911" y="2163626"/>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34" name="TextBox 33"/>
          <p:cNvSpPr txBox="1"/>
          <p:nvPr/>
        </p:nvSpPr>
        <p:spPr>
          <a:xfrm>
            <a:off x="4702021" y="1253696"/>
            <a:ext cx="269626" cy="246221"/>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35" name="TextBox 34"/>
          <p:cNvSpPr txBox="1"/>
          <p:nvPr/>
        </p:nvSpPr>
        <p:spPr>
          <a:xfrm>
            <a:off x="4983298" y="2268748"/>
            <a:ext cx="277640" cy="246221"/>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C</a:t>
            </a:r>
            <a:endParaRPr lang="he-IL" sz="1000" dirty="0">
              <a:latin typeface="Helvetica" panose="020B0604020202020204" pitchFamily="34" charset="0"/>
              <a:cs typeface="Helvetica" panose="020B0604020202020204" pitchFamily="34" charset="0"/>
            </a:endParaRPr>
          </a:p>
        </p:txBody>
      </p:sp>
      <p:sp>
        <p:nvSpPr>
          <p:cNvPr id="42" name="TextBox 1"/>
          <p:cNvSpPr txBox="1"/>
          <p:nvPr/>
        </p:nvSpPr>
        <p:spPr>
          <a:xfrm>
            <a:off x="4346173" y="2343408"/>
            <a:ext cx="914400" cy="914400"/>
          </a:xfrm>
          <a:prstGeom prst="rect">
            <a:avLst/>
          </a:prstGeom>
        </p:spPr>
        <p:txBody>
          <a:bodyPr wrap="none" rtlCol="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latin typeface="Arial" panose="020B0604020202020204" pitchFamily="34" charset="0"/>
                <a:cs typeface="Arial" panose="020B0604020202020204" pitchFamily="34" charset="0"/>
              </a:rPr>
              <a:t>0.65</a:t>
            </a:r>
            <a:endParaRPr lang="he-IL" sz="1000" dirty="0">
              <a:latin typeface="Arial" panose="020B0604020202020204" pitchFamily="34" charset="0"/>
              <a:cs typeface="Arial" panose="020B0604020202020204" pitchFamily="34" charset="0"/>
            </a:endParaRPr>
          </a:p>
        </p:txBody>
      </p:sp>
      <p:sp>
        <p:nvSpPr>
          <p:cNvPr id="43" name="TextBox 1"/>
          <p:cNvSpPr txBox="1"/>
          <p:nvPr/>
        </p:nvSpPr>
        <p:spPr>
          <a:xfrm>
            <a:off x="3053281" y="2406139"/>
            <a:ext cx="914400" cy="914400"/>
          </a:xfrm>
          <a:prstGeom prst="rect">
            <a:avLst/>
          </a:prstGeom>
        </p:spPr>
        <p:txBody>
          <a:bodyPr wrap="none" rtlCol="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latin typeface="Arial" panose="020B0604020202020204" pitchFamily="34" charset="0"/>
                <a:cs typeface="Arial" panose="020B0604020202020204" pitchFamily="34" charset="0"/>
              </a:rPr>
              <a:t>0.53</a:t>
            </a:r>
            <a:endParaRPr lang="he-IL" sz="1000" dirty="0">
              <a:latin typeface="Arial" panose="020B0604020202020204" pitchFamily="34" charset="0"/>
              <a:cs typeface="Arial" panose="020B0604020202020204" pitchFamily="34" charset="0"/>
            </a:endParaRPr>
          </a:p>
        </p:txBody>
      </p:sp>
      <p:sp>
        <p:nvSpPr>
          <p:cNvPr id="61" name="TextBox 60"/>
          <p:cNvSpPr txBox="1"/>
          <p:nvPr/>
        </p:nvSpPr>
        <p:spPr>
          <a:xfrm>
            <a:off x="3309129" y="2973084"/>
            <a:ext cx="545690" cy="246221"/>
          </a:xfrm>
          <a:prstGeom prst="rect">
            <a:avLst/>
          </a:prstGeom>
          <a:solidFill>
            <a:schemeClr val="bg1"/>
          </a:solidFill>
        </p:spPr>
        <p:txBody>
          <a:bodyPr wrap="square" rtlCol="0">
            <a:spAutoFit/>
          </a:bodyPr>
          <a:lstStyle/>
          <a:p>
            <a:pPr algn="ctr"/>
            <a:r>
              <a:rPr lang="en-US" sz="1000" dirty="0" smtClean="0">
                <a:latin typeface="Helvetica" panose="020B0604020202020204" pitchFamily="34" charset="0"/>
                <a:cs typeface="Helvetica" panose="020B0604020202020204" pitchFamily="34" charset="0"/>
              </a:rPr>
              <a:t>15</a:t>
            </a:r>
            <a:endParaRPr lang="en-US" sz="1000" dirty="0">
              <a:latin typeface="Helvetica" panose="020B0604020202020204" pitchFamily="34" charset="0"/>
              <a:cs typeface="Helvetica" panose="020B0604020202020204" pitchFamily="34" charset="0"/>
            </a:endParaRPr>
          </a:p>
        </p:txBody>
      </p:sp>
      <p:sp>
        <p:nvSpPr>
          <p:cNvPr id="62" name="TextBox 61"/>
          <p:cNvSpPr txBox="1"/>
          <p:nvPr/>
        </p:nvSpPr>
        <p:spPr>
          <a:xfrm>
            <a:off x="4594401" y="2973084"/>
            <a:ext cx="545690" cy="246221"/>
          </a:xfrm>
          <a:prstGeom prst="rect">
            <a:avLst/>
          </a:prstGeom>
          <a:solidFill>
            <a:schemeClr val="bg1"/>
          </a:solidFill>
        </p:spPr>
        <p:txBody>
          <a:bodyPr wrap="square" rtlCol="0">
            <a:spAutoFit/>
          </a:bodyPr>
          <a:lstStyle/>
          <a:p>
            <a:pPr algn="ctr"/>
            <a:r>
              <a:rPr lang="en-US" sz="1000" dirty="0" smtClean="0">
                <a:latin typeface="Helvetica" panose="020B0604020202020204" pitchFamily="34" charset="0"/>
                <a:cs typeface="Helvetica" panose="020B0604020202020204" pitchFamily="34" charset="0"/>
              </a:rPr>
              <a:t>18</a:t>
            </a:r>
            <a:endParaRPr lang="en-US" sz="1000" dirty="0">
              <a:latin typeface="Helvetica" panose="020B0604020202020204" pitchFamily="34" charset="0"/>
              <a:cs typeface="Helvetica" panose="020B0604020202020204" pitchFamily="34" charset="0"/>
            </a:endParaRPr>
          </a:p>
        </p:txBody>
      </p:sp>
      <p:grpSp>
        <p:nvGrpSpPr>
          <p:cNvPr id="74" name="Group 73"/>
          <p:cNvGrpSpPr/>
          <p:nvPr/>
        </p:nvGrpSpPr>
        <p:grpSpPr>
          <a:xfrm>
            <a:off x="325690" y="6128616"/>
            <a:ext cx="5740235" cy="1561825"/>
            <a:chOff x="182470" y="6449680"/>
            <a:chExt cx="5740235" cy="1561825"/>
          </a:xfrm>
        </p:grpSpPr>
        <p:grpSp>
          <p:nvGrpSpPr>
            <p:cNvPr id="10" name="Group 9"/>
            <p:cNvGrpSpPr/>
            <p:nvPr/>
          </p:nvGrpSpPr>
          <p:grpSpPr>
            <a:xfrm>
              <a:off x="1018309" y="6449680"/>
              <a:ext cx="4904396" cy="1561825"/>
              <a:chOff x="655313" y="6422829"/>
              <a:chExt cx="4904396" cy="1561825"/>
            </a:xfrm>
          </p:grpSpPr>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b="6323"/>
              <a:stretch/>
            </p:blipFill>
            <p:spPr>
              <a:xfrm>
                <a:off x="655313" y="6422829"/>
                <a:ext cx="1552083" cy="129508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55226" y="6422829"/>
                <a:ext cx="1552082" cy="1296458"/>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1026" y="6442037"/>
                <a:ext cx="1548683" cy="1295770"/>
              </a:xfrm>
              <a:prstGeom prst="rect">
                <a:avLst/>
              </a:prstGeom>
            </p:spPr>
          </p:pic>
          <p:sp>
            <p:nvSpPr>
              <p:cNvPr id="12" name="Rectangle 11"/>
              <p:cNvSpPr/>
              <p:nvPr/>
            </p:nvSpPr>
            <p:spPr>
              <a:xfrm>
                <a:off x="1224679" y="7737807"/>
                <a:ext cx="538930" cy="246221"/>
              </a:xfrm>
              <a:prstGeom prst="rect">
                <a:avLst/>
              </a:prstGeom>
            </p:spPr>
            <p:txBody>
              <a:bodyPr wrap="none">
                <a:spAutoFit/>
              </a:bodyPr>
              <a:lstStyle/>
              <a:p>
                <a:r>
                  <a:rPr lang="en-US" sz="1000" noProof="1">
                    <a:latin typeface="Helvetica" panose="020B0604020202020204" pitchFamily="34" charset="0"/>
                    <a:cs typeface="Helvetica" panose="020B0604020202020204" pitchFamily="34" charset="0"/>
                  </a:rPr>
                  <a:t>Svevo</a:t>
                </a:r>
                <a:endParaRPr lang="en-US" sz="1000" dirty="0">
                  <a:latin typeface="Helvetica" panose="020B0604020202020204" pitchFamily="34" charset="0"/>
                  <a:cs typeface="Helvetica" panose="020B0604020202020204" pitchFamily="34" charset="0"/>
                </a:endParaRPr>
              </a:p>
            </p:txBody>
          </p:sp>
          <p:sp>
            <p:nvSpPr>
              <p:cNvPr id="13" name="Rectangle 12"/>
              <p:cNvSpPr/>
              <p:nvPr/>
            </p:nvSpPr>
            <p:spPr>
              <a:xfrm>
                <a:off x="2765207" y="7738433"/>
                <a:ext cx="603050" cy="246221"/>
              </a:xfrm>
              <a:prstGeom prst="rect">
                <a:avLst/>
              </a:prstGeom>
            </p:spPr>
            <p:txBody>
              <a:bodyPr wrap="none">
                <a:spAutoFit/>
              </a:bodyPr>
              <a:lstStyle/>
              <a:p>
                <a:r>
                  <a:rPr lang="en-US" sz="1000" noProof="1">
                    <a:latin typeface="Helvetica" panose="020B0604020202020204" pitchFamily="34" charset="0"/>
                    <a:cs typeface="Helvetica" panose="020B0604020202020204" pitchFamily="34" charset="0"/>
                  </a:rPr>
                  <a:t>Zavitan</a:t>
                </a:r>
                <a:endParaRPr lang="en-US" sz="1000" dirty="0">
                  <a:latin typeface="Helvetica" panose="020B0604020202020204" pitchFamily="34" charset="0"/>
                  <a:cs typeface="Helvetica" panose="020B0604020202020204" pitchFamily="34" charset="0"/>
                </a:endParaRPr>
              </a:p>
            </p:txBody>
          </p:sp>
          <p:sp>
            <p:nvSpPr>
              <p:cNvPr id="14" name="Rectangle 13"/>
              <p:cNvSpPr/>
              <p:nvPr/>
            </p:nvSpPr>
            <p:spPr>
              <a:xfrm>
                <a:off x="4177547" y="7738433"/>
                <a:ext cx="1056700" cy="246221"/>
              </a:xfrm>
              <a:prstGeom prst="rect">
                <a:avLst/>
              </a:prstGeom>
            </p:spPr>
            <p:txBody>
              <a:bodyPr wrap="none">
                <a:spAutoFit/>
              </a:bodyPr>
              <a:lstStyle/>
              <a:p>
                <a:r>
                  <a:rPr lang="en-US" sz="1000" noProof="1" smtClean="0">
                    <a:latin typeface="Helvetica" panose="020B0604020202020204" pitchFamily="34" charset="0"/>
                    <a:cs typeface="Helvetica" panose="020B0604020202020204" pitchFamily="34" charset="0"/>
                  </a:rPr>
                  <a:t>Chinese Spring</a:t>
                </a:r>
                <a:endParaRPr lang="en-US" sz="1000" dirty="0">
                  <a:latin typeface="Helvetica" panose="020B0604020202020204" pitchFamily="34" charset="0"/>
                  <a:cs typeface="Helvetica" panose="020B0604020202020204" pitchFamily="34" charset="0"/>
                </a:endParaRPr>
              </a:p>
            </p:txBody>
          </p:sp>
        </p:grpSp>
        <p:grpSp>
          <p:nvGrpSpPr>
            <p:cNvPr id="51" name="Group 50"/>
            <p:cNvGrpSpPr/>
            <p:nvPr/>
          </p:nvGrpSpPr>
          <p:grpSpPr>
            <a:xfrm>
              <a:off x="3399183" y="6742719"/>
              <a:ext cx="45719" cy="222624"/>
              <a:chOff x="3399183" y="6742719"/>
              <a:chExt cx="45719" cy="222624"/>
            </a:xfrm>
          </p:grpSpPr>
          <p:sp>
            <p:nvSpPr>
              <p:cNvPr id="47" name="Oval 46"/>
              <p:cNvSpPr/>
              <p:nvPr/>
            </p:nvSpPr>
            <p:spPr>
              <a:xfrm>
                <a:off x="3399183" y="6742719"/>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0" name="Freeform 49"/>
              <p:cNvSpPr/>
              <p:nvPr/>
            </p:nvSpPr>
            <p:spPr>
              <a:xfrm>
                <a:off x="3407134" y="6782463"/>
                <a:ext cx="25384" cy="182880"/>
              </a:xfrm>
              <a:custGeom>
                <a:avLst/>
                <a:gdLst>
                  <a:gd name="connsiteX0" fmla="*/ 23854 w 25384"/>
                  <a:gd name="connsiteY0" fmla="*/ 0 h 182880"/>
                  <a:gd name="connsiteX1" fmla="*/ 23854 w 25384"/>
                  <a:gd name="connsiteY1" fmla="*/ 83488 h 182880"/>
                  <a:gd name="connsiteX2" fmla="*/ 7951 w 25384"/>
                  <a:gd name="connsiteY2" fmla="*/ 163001 h 182880"/>
                  <a:gd name="connsiteX3" fmla="*/ 0 w 25384"/>
                  <a:gd name="connsiteY3" fmla="*/ 182880 h 182880"/>
                </a:gdLst>
                <a:ahLst/>
                <a:cxnLst>
                  <a:cxn ang="0">
                    <a:pos x="connsiteX0" y="connsiteY0"/>
                  </a:cxn>
                  <a:cxn ang="0">
                    <a:pos x="connsiteX1" y="connsiteY1"/>
                  </a:cxn>
                  <a:cxn ang="0">
                    <a:pos x="connsiteX2" y="connsiteY2"/>
                  </a:cxn>
                  <a:cxn ang="0">
                    <a:pos x="connsiteX3" y="connsiteY3"/>
                  </a:cxn>
                </a:cxnLst>
                <a:rect l="l" t="t" r="r" b="b"/>
                <a:pathLst>
                  <a:path w="25384" h="182880">
                    <a:moveTo>
                      <a:pt x="23854" y="0"/>
                    </a:moveTo>
                    <a:cubicBezTo>
                      <a:pt x="25179" y="28160"/>
                      <a:pt x="26505" y="56321"/>
                      <a:pt x="23854" y="83488"/>
                    </a:cubicBezTo>
                    <a:cubicBezTo>
                      <a:pt x="21203" y="110655"/>
                      <a:pt x="11927" y="146436"/>
                      <a:pt x="7951" y="163001"/>
                    </a:cubicBezTo>
                    <a:cubicBezTo>
                      <a:pt x="3975" y="179566"/>
                      <a:pt x="1987" y="181223"/>
                      <a:pt x="0" y="18288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grpSp>
          <p:nvGrpSpPr>
            <p:cNvPr id="56" name="Group 55"/>
            <p:cNvGrpSpPr/>
            <p:nvPr/>
          </p:nvGrpSpPr>
          <p:grpSpPr>
            <a:xfrm>
              <a:off x="4745673" y="6779881"/>
              <a:ext cx="160282" cy="224107"/>
              <a:chOff x="4745673" y="6779881"/>
              <a:chExt cx="160282" cy="224107"/>
            </a:xfrm>
          </p:grpSpPr>
          <p:sp>
            <p:nvSpPr>
              <p:cNvPr id="53" name="Oval 52"/>
              <p:cNvSpPr/>
              <p:nvPr/>
            </p:nvSpPr>
            <p:spPr>
              <a:xfrm flipH="1">
                <a:off x="4745673" y="6779881"/>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5" name="Freeform 54"/>
              <p:cNvSpPr/>
              <p:nvPr/>
            </p:nvSpPr>
            <p:spPr>
              <a:xfrm>
                <a:off x="4782710" y="6810292"/>
                <a:ext cx="123245" cy="193696"/>
              </a:xfrm>
              <a:custGeom>
                <a:avLst/>
                <a:gdLst>
                  <a:gd name="connsiteX0" fmla="*/ 0 w 123245"/>
                  <a:gd name="connsiteY0" fmla="*/ 0 h 193696"/>
                  <a:gd name="connsiteX1" fmla="*/ 23853 w 123245"/>
                  <a:gd name="connsiteY1" fmla="*/ 59635 h 193696"/>
                  <a:gd name="connsiteX2" fmla="*/ 55659 w 123245"/>
                  <a:gd name="connsiteY2" fmla="*/ 131197 h 193696"/>
                  <a:gd name="connsiteX3" fmla="*/ 95415 w 123245"/>
                  <a:gd name="connsiteY3" fmla="*/ 186856 h 193696"/>
                  <a:gd name="connsiteX4" fmla="*/ 123245 w 123245"/>
                  <a:gd name="connsiteY4" fmla="*/ 190831 h 193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45" h="193696">
                    <a:moveTo>
                      <a:pt x="0" y="0"/>
                    </a:moveTo>
                    <a:cubicBezTo>
                      <a:pt x="7288" y="18884"/>
                      <a:pt x="14576" y="37769"/>
                      <a:pt x="23853" y="59635"/>
                    </a:cubicBezTo>
                    <a:cubicBezTo>
                      <a:pt x="33130" y="81501"/>
                      <a:pt x="43732" y="109993"/>
                      <a:pt x="55659" y="131197"/>
                    </a:cubicBezTo>
                    <a:cubicBezTo>
                      <a:pt x="67586" y="152401"/>
                      <a:pt x="84151" y="176917"/>
                      <a:pt x="95415" y="186856"/>
                    </a:cubicBezTo>
                    <a:cubicBezTo>
                      <a:pt x="106679" y="196795"/>
                      <a:pt x="114962" y="193813"/>
                      <a:pt x="123245" y="19083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grpSp>
          <p:nvGrpSpPr>
            <p:cNvPr id="60" name="Group 59"/>
            <p:cNvGrpSpPr/>
            <p:nvPr/>
          </p:nvGrpSpPr>
          <p:grpSpPr>
            <a:xfrm>
              <a:off x="2239352" y="6907140"/>
              <a:ext cx="82756" cy="76130"/>
              <a:chOff x="2239352" y="6907140"/>
              <a:chExt cx="82756" cy="76130"/>
            </a:xfrm>
          </p:grpSpPr>
          <p:sp>
            <p:nvSpPr>
              <p:cNvPr id="58" name="Oval 57"/>
              <p:cNvSpPr/>
              <p:nvPr/>
            </p:nvSpPr>
            <p:spPr>
              <a:xfrm flipH="1">
                <a:off x="2239352" y="6907140"/>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9" name="Freeform 58"/>
              <p:cNvSpPr/>
              <p:nvPr/>
            </p:nvSpPr>
            <p:spPr>
              <a:xfrm>
                <a:off x="2276389" y="6937551"/>
                <a:ext cx="45719" cy="45719"/>
              </a:xfrm>
              <a:custGeom>
                <a:avLst/>
                <a:gdLst>
                  <a:gd name="connsiteX0" fmla="*/ 0 w 123245"/>
                  <a:gd name="connsiteY0" fmla="*/ 0 h 193696"/>
                  <a:gd name="connsiteX1" fmla="*/ 23853 w 123245"/>
                  <a:gd name="connsiteY1" fmla="*/ 59635 h 193696"/>
                  <a:gd name="connsiteX2" fmla="*/ 55659 w 123245"/>
                  <a:gd name="connsiteY2" fmla="*/ 131197 h 193696"/>
                  <a:gd name="connsiteX3" fmla="*/ 95415 w 123245"/>
                  <a:gd name="connsiteY3" fmla="*/ 186856 h 193696"/>
                  <a:gd name="connsiteX4" fmla="*/ 123245 w 123245"/>
                  <a:gd name="connsiteY4" fmla="*/ 190831 h 193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45" h="193696">
                    <a:moveTo>
                      <a:pt x="0" y="0"/>
                    </a:moveTo>
                    <a:cubicBezTo>
                      <a:pt x="7288" y="18884"/>
                      <a:pt x="14576" y="37769"/>
                      <a:pt x="23853" y="59635"/>
                    </a:cubicBezTo>
                    <a:cubicBezTo>
                      <a:pt x="33130" y="81501"/>
                      <a:pt x="43732" y="109993"/>
                      <a:pt x="55659" y="131197"/>
                    </a:cubicBezTo>
                    <a:cubicBezTo>
                      <a:pt x="67586" y="152401"/>
                      <a:pt x="84151" y="176917"/>
                      <a:pt x="95415" y="186856"/>
                    </a:cubicBezTo>
                    <a:cubicBezTo>
                      <a:pt x="106679" y="196795"/>
                      <a:pt x="114962" y="193813"/>
                      <a:pt x="123245" y="190831"/>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sp>
          <p:nvSpPr>
            <p:cNvPr id="40" name="Freeform 39"/>
            <p:cNvSpPr/>
            <p:nvPr/>
          </p:nvSpPr>
          <p:spPr>
            <a:xfrm>
              <a:off x="1955496" y="6581406"/>
              <a:ext cx="74280" cy="70701"/>
            </a:xfrm>
            <a:custGeom>
              <a:avLst/>
              <a:gdLst>
                <a:gd name="connsiteX0" fmla="*/ 74271 w 74280"/>
                <a:gd name="connsiteY0" fmla="*/ 40458 h 70701"/>
                <a:gd name="connsiteX1" fmla="*/ 3933 w 74280"/>
                <a:gd name="connsiteY1" fmla="*/ 264 h 70701"/>
                <a:gd name="connsiteX2" fmla="*/ 8957 w 74280"/>
                <a:gd name="connsiteY2" fmla="*/ 25385 h 70701"/>
                <a:gd name="connsiteX3" fmla="*/ 8957 w 74280"/>
                <a:gd name="connsiteY3" fmla="*/ 70603 h 70701"/>
                <a:gd name="connsiteX4" fmla="*/ 74271 w 74280"/>
                <a:gd name="connsiteY4" fmla="*/ 40458 h 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80" h="70701">
                  <a:moveTo>
                    <a:pt x="74271" y="40458"/>
                  </a:moveTo>
                  <a:cubicBezTo>
                    <a:pt x="73434" y="28735"/>
                    <a:pt x="14819" y="2776"/>
                    <a:pt x="3933" y="264"/>
                  </a:cubicBezTo>
                  <a:cubicBezTo>
                    <a:pt x="-6953" y="-2248"/>
                    <a:pt x="8120" y="13662"/>
                    <a:pt x="8957" y="25385"/>
                  </a:cubicBezTo>
                  <a:cubicBezTo>
                    <a:pt x="9794" y="37108"/>
                    <a:pt x="-1929" y="68928"/>
                    <a:pt x="8957" y="70603"/>
                  </a:cubicBezTo>
                  <a:cubicBezTo>
                    <a:pt x="19843" y="72278"/>
                    <a:pt x="75108" y="52181"/>
                    <a:pt x="74271" y="40458"/>
                  </a:cubicBezTo>
                  <a:close/>
                </a:path>
              </a:pathLst>
            </a:cu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45" name="Freeform 44"/>
            <p:cNvSpPr/>
            <p:nvPr/>
          </p:nvSpPr>
          <p:spPr>
            <a:xfrm>
              <a:off x="3206877" y="6508578"/>
              <a:ext cx="108384" cy="46628"/>
            </a:xfrm>
            <a:custGeom>
              <a:avLst/>
              <a:gdLst>
                <a:gd name="connsiteX0" fmla="*/ 23 w 108384"/>
                <a:gd name="connsiteY0" fmla="*/ 39566 h 46628"/>
                <a:gd name="connsiteX1" fmla="*/ 82363 w 108384"/>
                <a:gd name="connsiteY1" fmla="*/ 9231 h 46628"/>
                <a:gd name="connsiteX2" fmla="*/ 108365 w 108384"/>
                <a:gd name="connsiteY2" fmla="*/ 563 h 46628"/>
                <a:gd name="connsiteX3" fmla="*/ 86696 w 108384"/>
                <a:gd name="connsiteY3" fmla="*/ 22231 h 46628"/>
                <a:gd name="connsiteX4" fmla="*/ 91030 w 108384"/>
                <a:gd name="connsiteY4" fmla="*/ 43900 h 46628"/>
                <a:gd name="connsiteX5" fmla="*/ 23 w 108384"/>
                <a:gd name="connsiteY5" fmla="*/ 39566 h 4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384" h="46628">
                  <a:moveTo>
                    <a:pt x="23" y="39566"/>
                  </a:moveTo>
                  <a:cubicBezTo>
                    <a:pt x="-1421" y="33788"/>
                    <a:pt x="64306" y="15731"/>
                    <a:pt x="82363" y="9231"/>
                  </a:cubicBezTo>
                  <a:cubicBezTo>
                    <a:pt x="100420" y="2730"/>
                    <a:pt x="107643" y="-1604"/>
                    <a:pt x="108365" y="563"/>
                  </a:cubicBezTo>
                  <a:cubicBezTo>
                    <a:pt x="109087" y="2730"/>
                    <a:pt x="89585" y="15008"/>
                    <a:pt x="86696" y="22231"/>
                  </a:cubicBezTo>
                  <a:cubicBezTo>
                    <a:pt x="83807" y="29454"/>
                    <a:pt x="101864" y="38122"/>
                    <a:pt x="91030" y="43900"/>
                  </a:cubicBezTo>
                  <a:cubicBezTo>
                    <a:pt x="80196" y="49678"/>
                    <a:pt x="1467" y="45344"/>
                    <a:pt x="23" y="39566"/>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46" name="Freeform 45"/>
            <p:cNvSpPr/>
            <p:nvPr/>
          </p:nvSpPr>
          <p:spPr>
            <a:xfrm>
              <a:off x="4567666" y="6496140"/>
              <a:ext cx="134771" cy="82340"/>
            </a:xfrm>
            <a:custGeom>
              <a:avLst/>
              <a:gdLst>
                <a:gd name="connsiteX0" fmla="*/ 0 w 134771"/>
                <a:gd name="connsiteY0" fmla="*/ 78006 h 82340"/>
                <a:gd name="connsiteX1" fmla="*/ 56338 w 134771"/>
                <a:gd name="connsiteY1" fmla="*/ 30336 h 82340"/>
                <a:gd name="connsiteX2" fmla="*/ 134343 w 134771"/>
                <a:gd name="connsiteY2" fmla="*/ 0 h 82340"/>
                <a:gd name="connsiteX3" fmla="*/ 86673 w 134771"/>
                <a:gd name="connsiteY3" fmla="*/ 30336 h 82340"/>
                <a:gd name="connsiteX4" fmla="*/ 65005 w 134771"/>
                <a:gd name="connsiteY4" fmla="*/ 47670 h 82340"/>
                <a:gd name="connsiteX5" fmla="*/ 65005 w 134771"/>
                <a:gd name="connsiteY5" fmla="*/ 60671 h 82340"/>
                <a:gd name="connsiteX6" fmla="*/ 82340 w 134771"/>
                <a:gd name="connsiteY6" fmla="*/ 82340 h 82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771" h="82340">
                  <a:moveTo>
                    <a:pt x="0" y="78006"/>
                  </a:moveTo>
                  <a:cubicBezTo>
                    <a:pt x="16974" y="60671"/>
                    <a:pt x="33948" y="43337"/>
                    <a:pt x="56338" y="30336"/>
                  </a:cubicBezTo>
                  <a:cubicBezTo>
                    <a:pt x="78728" y="17335"/>
                    <a:pt x="129287" y="0"/>
                    <a:pt x="134343" y="0"/>
                  </a:cubicBezTo>
                  <a:cubicBezTo>
                    <a:pt x="139399" y="0"/>
                    <a:pt x="98229" y="22391"/>
                    <a:pt x="86673" y="30336"/>
                  </a:cubicBezTo>
                  <a:cubicBezTo>
                    <a:pt x="75117" y="38281"/>
                    <a:pt x="65005" y="47670"/>
                    <a:pt x="65005" y="47670"/>
                  </a:cubicBezTo>
                  <a:cubicBezTo>
                    <a:pt x="61394" y="52726"/>
                    <a:pt x="62116" y="54893"/>
                    <a:pt x="65005" y="60671"/>
                  </a:cubicBezTo>
                  <a:cubicBezTo>
                    <a:pt x="67894" y="66449"/>
                    <a:pt x="75117" y="74394"/>
                    <a:pt x="82340" y="82340"/>
                  </a:cubicBezTo>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3" name="Rectangle 62"/>
            <p:cNvSpPr/>
            <p:nvPr/>
          </p:nvSpPr>
          <p:spPr>
            <a:xfrm>
              <a:off x="182470" y="6578480"/>
              <a:ext cx="466794" cy="246221"/>
            </a:xfrm>
            <a:prstGeom prst="rect">
              <a:avLst/>
            </a:prstGeom>
          </p:spPr>
          <p:txBody>
            <a:bodyPr wrap="none">
              <a:spAutoFit/>
            </a:bodyPr>
            <a:lstStyle/>
            <a:p>
              <a:r>
                <a:rPr lang="en-US" sz="1000" noProof="1" smtClean="0">
                  <a:latin typeface="Helvetica" panose="020B0604020202020204" pitchFamily="34" charset="0"/>
                  <a:cs typeface="Helvetica" panose="020B0604020202020204" pitchFamily="34" charset="0"/>
                </a:rPr>
                <a:t>edge</a:t>
              </a:r>
              <a:endParaRPr lang="en-US" sz="1000" dirty="0">
                <a:latin typeface="Helvetica" panose="020B0604020202020204" pitchFamily="34" charset="0"/>
                <a:cs typeface="Helvetica" panose="020B0604020202020204" pitchFamily="34" charset="0"/>
              </a:endParaRPr>
            </a:p>
          </p:txBody>
        </p:sp>
        <p:cxnSp>
          <p:nvCxnSpPr>
            <p:cNvPr id="49" name="Straight Arrow Connector 48"/>
            <p:cNvCxnSpPr/>
            <p:nvPr/>
          </p:nvCxnSpPr>
          <p:spPr>
            <a:xfrm flipV="1">
              <a:off x="645857" y="6671792"/>
              <a:ext cx="362281" cy="451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Left Brace 66"/>
            <p:cNvSpPr/>
            <p:nvPr/>
          </p:nvSpPr>
          <p:spPr>
            <a:xfrm>
              <a:off x="870479" y="6742719"/>
              <a:ext cx="118758" cy="100204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00"/>
            </a:p>
          </p:txBody>
        </p:sp>
        <p:sp>
          <p:nvSpPr>
            <p:cNvPr id="68" name="Rectangle 67"/>
            <p:cNvSpPr/>
            <p:nvPr/>
          </p:nvSpPr>
          <p:spPr>
            <a:xfrm>
              <a:off x="182470" y="7116773"/>
              <a:ext cx="603050" cy="246221"/>
            </a:xfrm>
            <a:prstGeom prst="rect">
              <a:avLst/>
            </a:prstGeom>
          </p:spPr>
          <p:txBody>
            <a:bodyPr wrap="none">
              <a:spAutoFit/>
            </a:bodyPr>
            <a:lstStyle/>
            <a:p>
              <a:r>
                <a:rPr lang="en-US" sz="1000" noProof="1" smtClean="0">
                  <a:latin typeface="Helvetica" panose="020B0604020202020204" pitchFamily="34" charset="0"/>
                  <a:cs typeface="Helvetica" panose="020B0604020202020204" pitchFamily="34" charset="0"/>
                </a:rPr>
                <a:t>surface</a:t>
              </a:r>
              <a:endParaRPr lang="en-US" sz="1000" dirty="0">
                <a:latin typeface="Helvetica" panose="020B0604020202020204" pitchFamily="34" charset="0"/>
                <a:cs typeface="Helvetica" panose="020B0604020202020204" pitchFamily="34" charset="0"/>
              </a:endParaRPr>
            </a:p>
          </p:txBody>
        </p:sp>
      </p:grpSp>
      <p:sp>
        <p:nvSpPr>
          <p:cNvPr id="70" name="Rectangle 69"/>
          <p:cNvSpPr/>
          <p:nvPr/>
        </p:nvSpPr>
        <p:spPr>
          <a:xfrm>
            <a:off x="3238568" y="724231"/>
            <a:ext cx="481222" cy="246221"/>
          </a:xfrm>
          <a:prstGeom prst="rect">
            <a:avLst/>
          </a:prstGeom>
        </p:spPr>
        <p:txBody>
          <a:bodyPr wrap="none">
            <a:spAutoFit/>
          </a:bodyPr>
          <a:lstStyle/>
          <a:p>
            <a:r>
              <a:rPr lang="en-US" sz="1000" noProof="1" smtClean="0">
                <a:latin typeface="Helvetica" panose="020B0604020202020204" pitchFamily="34" charset="0"/>
                <a:cs typeface="Helvetica" panose="020B0604020202020204" pitchFamily="34" charset="0"/>
              </a:rPr>
              <a:t>Edge</a:t>
            </a:r>
            <a:endParaRPr lang="en-US" sz="1000" dirty="0">
              <a:latin typeface="Helvetica" panose="020B0604020202020204" pitchFamily="34" charset="0"/>
              <a:cs typeface="Helvetica" panose="020B0604020202020204" pitchFamily="34" charset="0"/>
            </a:endParaRPr>
          </a:p>
        </p:txBody>
      </p:sp>
      <p:sp>
        <p:nvSpPr>
          <p:cNvPr id="71" name="Rectangle 70"/>
          <p:cNvSpPr/>
          <p:nvPr/>
        </p:nvSpPr>
        <p:spPr>
          <a:xfrm>
            <a:off x="3217138" y="3348443"/>
            <a:ext cx="623889" cy="246221"/>
          </a:xfrm>
          <a:prstGeom prst="rect">
            <a:avLst/>
          </a:prstGeom>
        </p:spPr>
        <p:txBody>
          <a:bodyPr wrap="none">
            <a:spAutoFit/>
          </a:bodyPr>
          <a:lstStyle/>
          <a:p>
            <a:r>
              <a:rPr lang="en-US" sz="1000" noProof="1" smtClean="0">
                <a:latin typeface="Helvetica" panose="020B0604020202020204" pitchFamily="34" charset="0"/>
                <a:cs typeface="Helvetica" panose="020B0604020202020204" pitchFamily="34" charset="0"/>
              </a:rPr>
              <a:t>Surface</a:t>
            </a:r>
            <a:endParaRPr lang="en-US" sz="1000" dirty="0">
              <a:latin typeface="Helvetica" panose="020B0604020202020204" pitchFamily="34" charset="0"/>
              <a:cs typeface="Helvetica" panose="020B0604020202020204" pitchFamily="34" charset="0"/>
            </a:endParaRPr>
          </a:p>
        </p:txBody>
      </p:sp>
      <p:sp>
        <p:nvSpPr>
          <p:cNvPr id="72" name="TextBox 71"/>
          <p:cNvSpPr txBox="1"/>
          <p:nvPr/>
        </p:nvSpPr>
        <p:spPr>
          <a:xfrm>
            <a:off x="3476301" y="5487893"/>
            <a:ext cx="1874186" cy="276999"/>
          </a:xfrm>
          <a:prstGeom prst="rect">
            <a:avLst/>
          </a:prstGeom>
          <a:solidFill>
            <a:schemeClr val="bg1"/>
          </a:solidFill>
        </p:spPr>
        <p:txBody>
          <a:bodyPr wrap="square" rtlCol="0">
            <a:spAutoFit/>
          </a:bodyPr>
          <a:lstStyle/>
          <a:p>
            <a:r>
              <a:rPr lang="en-US" sz="1200" dirty="0" smtClean="0">
                <a:latin typeface="Helvetica" panose="020B0604020202020204" pitchFamily="34" charset="0"/>
                <a:cs typeface="Helvetica" panose="020B0604020202020204" pitchFamily="34" charset="0"/>
              </a:rPr>
              <a:t>15                         18</a:t>
            </a:r>
            <a:endParaRPr lang="en-US" sz="1200" dirty="0">
              <a:latin typeface="Helvetica" panose="020B0604020202020204" pitchFamily="34" charset="0"/>
              <a:cs typeface="Helvetica" panose="020B0604020202020204" pitchFamily="34" charset="0"/>
            </a:endParaRPr>
          </a:p>
        </p:txBody>
      </p:sp>
      <p:sp>
        <p:nvSpPr>
          <p:cNvPr id="73" name="Rectangle 72"/>
          <p:cNvSpPr/>
          <p:nvPr/>
        </p:nvSpPr>
        <p:spPr>
          <a:xfrm>
            <a:off x="2796308" y="5718010"/>
            <a:ext cx="1468672" cy="246221"/>
          </a:xfrm>
          <a:prstGeom prst="rect">
            <a:avLst/>
          </a:prstGeom>
        </p:spPr>
        <p:txBody>
          <a:bodyPr wrap="none">
            <a:spAutoFit/>
          </a:bodyPr>
          <a:lstStyle/>
          <a:p>
            <a:r>
              <a:rPr lang="en-US" sz="1000" dirty="0" smtClean="0">
                <a:latin typeface="Helvetica" panose="020B0604020202020204" pitchFamily="34" charset="0"/>
                <a:cs typeface="Helvetica" panose="020B0604020202020204" pitchFamily="34" charset="0"/>
              </a:rPr>
              <a:t>Days </a:t>
            </a:r>
            <a:r>
              <a:rPr lang="en-US" sz="1000" dirty="0">
                <a:latin typeface="Helvetica" panose="020B0604020202020204" pitchFamily="34" charset="0"/>
                <a:cs typeface="Helvetica" panose="020B0604020202020204" pitchFamily="34" charset="0"/>
              </a:rPr>
              <a:t>after germination</a:t>
            </a:r>
            <a:endParaRPr lang="en-US" sz="1000" dirty="0"/>
          </a:p>
        </p:txBody>
      </p:sp>
      <p:sp>
        <p:nvSpPr>
          <p:cNvPr id="2" name="Rectangle 1"/>
          <p:cNvSpPr/>
          <p:nvPr/>
        </p:nvSpPr>
        <p:spPr>
          <a:xfrm>
            <a:off x="92300" y="7888238"/>
            <a:ext cx="6677467" cy="923330"/>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6.</a:t>
            </a:r>
            <a:r>
              <a:rPr lang="en-US" sz="1200" dirty="0">
                <a:latin typeface="Arial" panose="020B0604020202020204" pitchFamily="34" charset="0"/>
                <a:ea typeface="Calibri" panose="020F0502020204030204" pitchFamily="34" charset="0"/>
                <a:cs typeface="Arial" panose="020B0604020202020204" pitchFamily="34" charset="0"/>
              </a:rPr>
              <a:t> Trichomes on wheat seedlings. Bars represent the average number of edge trichomes (A) and density ± SE of surface trichomes (B) (mean +/- SE, n = 6-8). Different letters above the bars indicate significant differences, </a:t>
            </a:r>
            <a:r>
              <a:rPr lang="en-US" sz="1200" i="1" dirty="0">
                <a:latin typeface="Arial" panose="020B0604020202020204" pitchFamily="34" charset="0"/>
                <a:ea typeface="Calibri" panose="020F0502020204030204" pitchFamily="34" charset="0"/>
                <a:cs typeface="Arial" panose="020B0604020202020204" pitchFamily="34" charset="0"/>
              </a:rPr>
              <a:t>P </a:t>
            </a:r>
            <a:r>
              <a:rPr lang="en-US" sz="1200" dirty="0">
                <a:latin typeface="Arial" panose="020B0604020202020204" pitchFamily="34" charset="0"/>
                <a:ea typeface="Calibri" panose="020F0502020204030204" pitchFamily="34" charset="0"/>
                <a:cs typeface="Arial" panose="020B0604020202020204" pitchFamily="34" charset="0"/>
              </a:rPr>
              <a:t>value &lt; 0.05, ANOVA followed by Tukey’s HSD test.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12002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015388"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7</a:t>
            </a:r>
          </a:p>
        </p:txBody>
      </p:sp>
      <p:sp>
        <p:nvSpPr>
          <p:cNvPr id="5" name="TextBox 4"/>
          <p:cNvSpPr txBox="1"/>
          <p:nvPr/>
        </p:nvSpPr>
        <p:spPr>
          <a:xfrm>
            <a:off x="2506124" y="1152392"/>
            <a:ext cx="2264180" cy="276999"/>
          </a:xfrm>
          <a:prstGeom prst="rect">
            <a:avLst/>
          </a:prstGeom>
          <a:noFill/>
        </p:spPr>
        <p:txBody>
          <a:bodyPr wrap="square" rtlCol="0">
            <a:spAutoFit/>
          </a:bodyPr>
          <a:lstStyle/>
          <a:p>
            <a:r>
              <a:rPr lang="en-US" sz="1200" i="1" dirty="0">
                <a:latin typeface="Helvetica" panose="020B0604020202020204" pitchFamily="34" charset="0"/>
                <a:cs typeface="Helvetica" panose="020B0604020202020204" pitchFamily="34" charset="0"/>
              </a:rPr>
              <a:t>R. padi </a:t>
            </a:r>
            <a:r>
              <a:rPr lang="en-US" sz="1200" dirty="0">
                <a:latin typeface="Helvetica" panose="020B0604020202020204" pitchFamily="34" charset="0"/>
                <a:cs typeface="Helvetica" panose="020B0604020202020204" pitchFamily="34" charset="0"/>
              </a:rPr>
              <a:t>aphid reproduction </a:t>
            </a:r>
          </a:p>
        </p:txBody>
      </p:sp>
      <p:grpSp>
        <p:nvGrpSpPr>
          <p:cNvPr id="3" name="Group 2"/>
          <p:cNvGrpSpPr/>
          <p:nvPr/>
        </p:nvGrpSpPr>
        <p:grpSpPr>
          <a:xfrm>
            <a:off x="938100" y="1438407"/>
            <a:ext cx="4680857" cy="3679373"/>
            <a:chOff x="938100" y="1438407"/>
            <a:chExt cx="4680857" cy="3679373"/>
          </a:xfrm>
        </p:grpSpPr>
        <p:graphicFrame>
          <p:nvGraphicFramePr>
            <p:cNvPr id="6" name="Chart 5"/>
            <p:cNvGraphicFramePr>
              <a:graphicFrameLocks/>
            </p:cNvGraphicFramePr>
            <p:nvPr>
              <p:extLst>
                <p:ext uri="{D42A27DB-BD31-4B8C-83A1-F6EECF244321}">
                  <p14:modId xmlns:p14="http://schemas.microsoft.com/office/powerpoint/2010/main" val="3245261717"/>
                </p:ext>
              </p:extLst>
            </p:nvPr>
          </p:nvGraphicFramePr>
          <p:xfrm>
            <a:off x="938100" y="1438407"/>
            <a:ext cx="4680857" cy="367937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825776" y="3124205"/>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7" name="TextBox 6"/>
            <p:cNvSpPr txBox="1"/>
            <p:nvPr/>
          </p:nvSpPr>
          <p:spPr>
            <a:xfrm>
              <a:off x="2879876" y="3471339"/>
              <a:ext cx="269626" cy="246221"/>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8" name="TextBox 7"/>
            <p:cNvSpPr txBox="1"/>
            <p:nvPr/>
          </p:nvSpPr>
          <p:spPr>
            <a:xfrm>
              <a:off x="2354943" y="2925238"/>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9" name="TextBox 8"/>
            <p:cNvSpPr txBox="1"/>
            <p:nvPr/>
          </p:nvSpPr>
          <p:spPr>
            <a:xfrm>
              <a:off x="3836610" y="1936755"/>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sp>
          <p:nvSpPr>
            <p:cNvPr id="10" name="TextBox 9"/>
            <p:cNvSpPr txBox="1"/>
            <p:nvPr/>
          </p:nvSpPr>
          <p:spPr>
            <a:xfrm>
              <a:off x="4911876" y="2512489"/>
              <a:ext cx="269626" cy="246221"/>
            </a:xfrm>
            <a:prstGeom prst="rect">
              <a:avLst/>
            </a:prstGeom>
            <a:noFill/>
          </p:spPr>
          <p:txBody>
            <a:bodyPr wrap="none" rtlCol="1">
              <a:spAutoFit/>
            </a:bodyPr>
            <a:lstStyle/>
            <a:p>
              <a:r>
                <a:rPr lang="en-US" sz="1000" dirty="0">
                  <a:latin typeface="Helvetica" panose="020B0604020202020204" pitchFamily="34" charset="0"/>
                  <a:cs typeface="Helvetica" panose="020B0604020202020204" pitchFamily="34" charset="0"/>
                </a:rPr>
                <a:t>B</a:t>
              </a:r>
              <a:endParaRPr lang="he-IL" sz="1000" dirty="0">
                <a:latin typeface="Helvetica" panose="020B0604020202020204" pitchFamily="34" charset="0"/>
                <a:cs typeface="Helvetica" panose="020B0604020202020204" pitchFamily="34" charset="0"/>
              </a:endParaRPr>
            </a:p>
          </p:txBody>
        </p:sp>
        <p:sp>
          <p:nvSpPr>
            <p:cNvPr id="11" name="TextBox 10"/>
            <p:cNvSpPr txBox="1"/>
            <p:nvPr/>
          </p:nvSpPr>
          <p:spPr>
            <a:xfrm>
              <a:off x="4365777" y="1438407"/>
              <a:ext cx="269626" cy="246221"/>
            </a:xfrm>
            <a:prstGeom prst="rect">
              <a:avLst/>
            </a:prstGeom>
            <a:noFill/>
          </p:spPr>
          <p:txBody>
            <a:bodyPr wrap="none" rtlCol="1">
              <a:spAutoFit/>
            </a:bodyPr>
            <a:lstStyle/>
            <a:p>
              <a:r>
                <a:rPr lang="en-US" sz="1000" dirty="0" smtClean="0">
                  <a:latin typeface="Helvetica" panose="020B0604020202020204" pitchFamily="34" charset="0"/>
                  <a:cs typeface="Helvetica" panose="020B0604020202020204" pitchFamily="34" charset="0"/>
                </a:rPr>
                <a:t>A</a:t>
              </a:r>
              <a:endParaRPr lang="he-IL" sz="1000" dirty="0">
                <a:latin typeface="Helvetica" panose="020B0604020202020204" pitchFamily="34" charset="0"/>
                <a:cs typeface="Helvetica" panose="020B0604020202020204" pitchFamily="34" charset="0"/>
              </a:endParaRPr>
            </a:p>
          </p:txBody>
        </p:sp>
      </p:grpSp>
      <p:sp>
        <p:nvSpPr>
          <p:cNvPr id="14" name="Rectangle 13"/>
          <p:cNvSpPr/>
          <p:nvPr/>
        </p:nvSpPr>
        <p:spPr>
          <a:xfrm>
            <a:off x="2781048" y="4709691"/>
            <a:ext cx="1468672" cy="246221"/>
          </a:xfrm>
          <a:prstGeom prst="rect">
            <a:avLst/>
          </a:prstGeom>
        </p:spPr>
        <p:txBody>
          <a:bodyPr wrap="none">
            <a:spAutoFit/>
          </a:bodyPr>
          <a:lstStyle/>
          <a:p>
            <a:r>
              <a:rPr lang="en-US" sz="1000" dirty="0" smtClean="0">
                <a:latin typeface="Helvetica" panose="020B0604020202020204" pitchFamily="34" charset="0"/>
                <a:cs typeface="Helvetica" panose="020B0604020202020204" pitchFamily="34" charset="0"/>
              </a:rPr>
              <a:t>Days </a:t>
            </a:r>
            <a:r>
              <a:rPr lang="en-US" sz="1000" dirty="0">
                <a:latin typeface="Helvetica" panose="020B0604020202020204" pitchFamily="34" charset="0"/>
                <a:cs typeface="Helvetica" panose="020B0604020202020204" pitchFamily="34" charset="0"/>
              </a:rPr>
              <a:t>after germination</a:t>
            </a:r>
            <a:endParaRPr lang="en-US" sz="1000" dirty="0"/>
          </a:p>
        </p:txBody>
      </p:sp>
      <p:sp>
        <p:nvSpPr>
          <p:cNvPr id="13" name="TextBox 12"/>
          <p:cNvSpPr txBox="1"/>
          <p:nvPr/>
        </p:nvSpPr>
        <p:spPr>
          <a:xfrm rot="16200000">
            <a:off x="-631022" y="2725182"/>
            <a:ext cx="3199957" cy="400110"/>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Aphid fecundity mean ± </a:t>
            </a:r>
            <a:r>
              <a:rPr lang="en-US" sz="1000" dirty="0" err="1">
                <a:latin typeface="Arial" panose="020B0604020202020204" pitchFamily="34" charset="0"/>
                <a:cs typeface="Arial" panose="020B0604020202020204" pitchFamily="34" charset="0"/>
              </a:rPr>
              <a:t>s.e.</a:t>
            </a:r>
            <a:endParaRPr lang="en-US" sz="1000" dirty="0">
              <a:latin typeface="Arial" panose="020B0604020202020204" pitchFamily="34" charset="0"/>
              <a:cs typeface="Arial" panose="020B0604020202020204" pitchFamily="34" charset="0"/>
            </a:endParaRPr>
          </a:p>
          <a:p>
            <a:pPr algn="ctr"/>
            <a:r>
              <a:rPr lang="en-US" sz="1000" dirty="0" smtClean="0">
                <a:latin typeface="Arial" panose="020B0604020202020204" pitchFamily="34" charset="0"/>
                <a:cs typeface="Arial" panose="020B0604020202020204" pitchFamily="34" charset="0"/>
              </a:rPr>
              <a:t>(total * four days</a:t>
            </a:r>
            <a:r>
              <a:rPr lang="en-US" sz="1000" baseline="30000" dirty="0" smtClean="0">
                <a:latin typeface="Arial" panose="020B0604020202020204" pitchFamily="34" charset="0"/>
                <a:cs typeface="Arial" panose="020B0604020202020204" pitchFamily="34" charset="0"/>
              </a:rPr>
              <a:t>-1</a:t>
            </a:r>
            <a:r>
              <a:rPr lang="en-US" sz="1000" dirty="0">
                <a:latin typeface="Arial" panose="020B0604020202020204" pitchFamily="34" charset="0"/>
                <a:cs typeface="Arial" panose="020B0604020202020204" pitchFamily="34" charset="0"/>
              </a:rPr>
              <a:t>)</a:t>
            </a:r>
          </a:p>
        </p:txBody>
      </p:sp>
      <p:sp>
        <p:nvSpPr>
          <p:cNvPr id="12" name="Rectangle 11"/>
          <p:cNvSpPr/>
          <p:nvPr/>
        </p:nvSpPr>
        <p:spPr>
          <a:xfrm>
            <a:off x="88136" y="6211014"/>
            <a:ext cx="6675114" cy="1477328"/>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7.</a:t>
            </a:r>
            <a:r>
              <a:rPr lang="en-US" sz="1200" dirty="0">
                <a:latin typeface="Arial" panose="020B0604020202020204" pitchFamily="34" charset="0"/>
                <a:ea typeface="Calibri" panose="020F0502020204030204" pitchFamily="34" charset="0"/>
                <a:cs typeface="Arial" panose="020B0604020202020204" pitchFamily="34" charset="0"/>
              </a:rPr>
              <a:t> Aphid reproduction on wheat seedlings. The total number of </a:t>
            </a:r>
            <a:r>
              <a:rPr lang="en-US" sz="1200" i="1" dirty="0">
                <a:latin typeface="Arial" panose="020B0604020202020204" pitchFamily="34" charset="0"/>
                <a:ea typeface="Calibri" panose="020F0502020204030204" pitchFamily="34" charset="0"/>
                <a:cs typeface="Arial" panose="020B0604020202020204" pitchFamily="34" charset="0"/>
              </a:rPr>
              <a:t>R. padi</a:t>
            </a:r>
            <a:r>
              <a:rPr lang="en-US" sz="1200" dirty="0">
                <a:latin typeface="Arial" panose="020B0604020202020204" pitchFamily="34" charset="0"/>
                <a:ea typeface="Calibri" panose="020F0502020204030204" pitchFamily="34" charset="0"/>
                <a:cs typeface="Arial" panose="020B0604020202020204" pitchFamily="34" charset="0"/>
              </a:rPr>
              <a:t> aphids was counted and calculated per </a:t>
            </a:r>
            <a:r>
              <a:rPr lang="en-US" sz="1200" dirty="0" err="1">
                <a:latin typeface="Arial" panose="020B0604020202020204" pitchFamily="34" charset="0"/>
                <a:ea typeface="Calibri" panose="020F0502020204030204" pitchFamily="34" charset="0"/>
                <a:cs typeface="Arial" panose="020B0604020202020204" pitchFamily="34" charset="0"/>
              </a:rPr>
              <a:t>apterous</a:t>
            </a:r>
            <a:r>
              <a:rPr lang="en-US" sz="1200" dirty="0">
                <a:latin typeface="Arial" panose="020B0604020202020204" pitchFamily="34" charset="0"/>
                <a:ea typeface="Calibri" panose="020F0502020204030204" pitchFamily="34" charset="0"/>
                <a:cs typeface="Arial" panose="020B0604020202020204" pitchFamily="34" charset="0"/>
              </a:rPr>
              <a:t> adult aphids after 96 h of infestation. Bars represent the average number of aphid reproduction per adult (mean ± SE, n = 5-21). Different letters above the bars indicate significant differences, </a:t>
            </a:r>
            <a:r>
              <a:rPr lang="en-US" sz="1200" i="1" dirty="0">
                <a:latin typeface="Arial" panose="020B0604020202020204" pitchFamily="34" charset="0"/>
                <a:ea typeface="Calibri" panose="020F0502020204030204" pitchFamily="34" charset="0"/>
                <a:cs typeface="Arial" panose="020B0604020202020204" pitchFamily="34" charset="0"/>
              </a:rPr>
              <a:t>P</a:t>
            </a:r>
            <a:r>
              <a:rPr lang="en-US" sz="1200" dirty="0">
                <a:latin typeface="Arial" panose="020B0604020202020204" pitchFamily="34" charset="0"/>
                <a:ea typeface="Calibri" panose="020F0502020204030204" pitchFamily="34" charset="0"/>
                <a:cs typeface="Arial" panose="020B0604020202020204" pitchFamily="34" charset="0"/>
              </a:rPr>
              <a:t> value &lt;0.05, one-way analysis of variance (ANOVA) followed by Tukey’s HSD test.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9523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60802" y="6638639"/>
            <a:ext cx="2334132" cy="249904"/>
            <a:chOff x="2696815" y="4732768"/>
            <a:chExt cx="2334132" cy="399081"/>
          </a:xfrm>
        </p:grpSpPr>
        <p:grpSp>
          <p:nvGrpSpPr>
            <p:cNvPr id="7" name="Group 6"/>
            <p:cNvGrpSpPr/>
            <p:nvPr/>
          </p:nvGrpSpPr>
          <p:grpSpPr>
            <a:xfrm>
              <a:off x="2696815" y="4732768"/>
              <a:ext cx="2334132" cy="399081"/>
              <a:chOff x="4261814" y="356564"/>
              <a:chExt cx="2334132" cy="399081"/>
            </a:xfrm>
          </p:grpSpPr>
          <p:sp>
            <p:nvSpPr>
              <p:cNvPr id="9" name="TextBox 8"/>
              <p:cNvSpPr txBox="1"/>
              <p:nvPr/>
            </p:nvSpPr>
            <p:spPr>
              <a:xfrm>
                <a:off x="4786865" y="362446"/>
                <a:ext cx="828487" cy="393199"/>
              </a:xfrm>
              <a:prstGeom prst="rect">
                <a:avLst/>
              </a:prstGeom>
              <a:noFill/>
            </p:spPr>
            <p:txBody>
              <a:bodyPr wrap="square" rtlCol="0">
                <a:spAutoFit/>
              </a:bodyPr>
              <a:lstStyle/>
              <a:p>
                <a:r>
                  <a:rPr lang="en-US" sz="1000" dirty="0" smtClean="0">
                    <a:solidFill>
                      <a:srgbClr val="FF0000"/>
                    </a:solidFill>
                    <a:latin typeface="Helvetica" panose="020B0604020202020204" pitchFamily="34" charset="0"/>
                    <a:cs typeface="Helvetica" panose="020B0604020202020204" pitchFamily="34" charset="0"/>
                  </a:rPr>
                  <a:t>Svevo</a:t>
                </a:r>
                <a:endParaRPr lang="en-US" sz="1000" dirty="0">
                  <a:solidFill>
                    <a:srgbClr val="FF0000"/>
                  </a:solidFill>
                  <a:latin typeface="Helvetica" panose="020B0604020202020204" pitchFamily="34" charset="0"/>
                  <a:cs typeface="Helvetica" panose="020B0604020202020204" pitchFamily="34" charset="0"/>
                </a:endParaRPr>
              </a:p>
            </p:txBody>
          </p:sp>
          <p:sp>
            <p:nvSpPr>
              <p:cNvPr id="10" name="TextBox 9"/>
              <p:cNvSpPr txBox="1"/>
              <p:nvPr/>
            </p:nvSpPr>
            <p:spPr>
              <a:xfrm>
                <a:off x="5247263" y="356564"/>
                <a:ext cx="1348683" cy="393199"/>
              </a:xfrm>
              <a:prstGeom prst="rect">
                <a:avLst/>
              </a:prstGeom>
              <a:noFill/>
            </p:spPr>
            <p:txBody>
              <a:bodyPr wrap="square" rtlCol="0">
                <a:spAutoFit/>
              </a:bodyPr>
              <a:lstStyle/>
              <a:p>
                <a:r>
                  <a:rPr lang="en-US" sz="1000" dirty="0" smtClean="0">
                    <a:solidFill>
                      <a:srgbClr val="0000FF"/>
                    </a:solidFill>
                    <a:latin typeface="Helvetica" panose="020B0604020202020204" pitchFamily="34" charset="0"/>
                    <a:cs typeface="Helvetica" panose="020B0604020202020204" pitchFamily="34" charset="0"/>
                  </a:rPr>
                  <a:t>Chinese Spring</a:t>
                </a:r>
                <a:endParaRPr lang="en-US" sz="1000" dirty="0">
                  <a:solidFill>
                    <a:srgbClr val="0000FF"/>
                  </a:solidFill>
                  <a:latin typeface="Helvetica" panose="020B0604020202020204" pitchFamily="34" charset="0"/>
                  <a:cs typeface="Helvetica" panose="020B0604020202020204" pitchFamily="34" charset="0"/>
                </a:endParaRPr>
              </a:p>
            </p:txBody>
          </p:sp>
          <p:sp>
            <p:nvSpPr>
              <p:cNvPr id="11" name="TextBox 10"/>
              <p:cNvSpPr txBox="1"/>
              <p:nvPr/>
            </p:nvSpPr>
            <p:spPr>
              <a:xfrm>
                <a:off x="4261814" y="356564"/>
                <a:ext cx="755250" cy="393198"/>
              </a:xfrm>
              <a:prstGeom prst="rect">
                <a:avLst/>
              </a:prstGeom>
              <a:noFill/>
            </p:spPr>
            <p:txBody>
              <a:bodyPr wrap="square" rtlCol="0">
                <a:spAutoFit/>
              </a:bodyPr>
              <a:lstStyle/>
              <a:p>
                <a:r>
                  <a:rPr lang="en-US" sz="1000" dirty="0" smtClean="0">
                    <a:solidFill>
                      <a:srgbClr val="009900"/>
                    </a:solidFill>
                    <a:latin typeface="Helvetica" panose="020B0604020202020204" pitchFamily="34" charset="0"/>
                    <a:cs typeface="Helvetica" panose="020B0604020202020204" pitchFamily="34" charset="0"/>
                  </a:rPr>
                  <a:t>Zavitan</a:t>
                </a:r>
                <a:endParaRPr lang="en-US" sz="1000" dirty="0">
                  <a:solidFill>
                    <a:srgbClr val="009900"/>
                  </a:solidFill>
                  <a:latin typeface="Helvetica" panose="020B0604020202020204" pitchFamily="34" charset="0"/>
                  <a:cs typeface="Helvetica" panose="020B0604020202020204" pitchFamily="34" charset="0"/>
                </a:endParaRPr>
              </a:p>
            </p:txBody>
          </p:sp>
        </p:grpSp>
        <p:sp>
          <p:nvSpPr>
            <p:cNvPr id="8" name="Rectangle 7"/>
            <p:cNvSpPr/>
            <p:nvPr/>
          </p:nvSpPr>
          <p:spPr>
            <a:xfrm>
              <a:off x="2696815" y="4738654"/>
              <a:ext cx="1979844" cy="38731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Helvetica" panose="020B0604020202020204" pitchFamily="34" charset="0"/>
                <a:cs typeface="Helvetica" panose="020B0604020202020204" pitchFamily="34" charset="0"/>
              </a:endParaRPr>
            </a:p>
          </p:txBody>
        </p:sp>
      </p:grpSp>
      <p:sp>
        <p:nvSpPr>
          <p:cNvPr id="12" name="TextBox 11"/>
          <p:cNvSpPr txBox="1"/>
          <p:nvPr/>
        </p:nvSpPr>
        <p:spPr>
          <a:xfrm>
            <a:off x="0" y="77118"/>
            <a:ext cx="1015388" cy="276999"/>
          </a:xfrm>
          <a:prstGeom prst="rect">
            <a:avLst/>
          </a:prstGeom>
          <a:noFill/>
        </p:spPr>
        <p:txBody>
          <a:bodyPr wrap="square" rtlCol="0">
            <a:spAutoFit/>
          </a:bodyPr>
          <a:lstStyle>
            <a:defPPr>
              <a:defRPr lang="en-US"/>
            </a:defPPr>
            <a:lvl1pPr>
              <a:defRPr sz="1200" b="1">
                <a:latin typeface="Helvetica" panose="020B0604020202020204" pitchFamily="34" charset="0"/>
                <a:cs typeface="Helvetica" panose="020B0604020202020204" pitchFamily="34" charset="0"/>
              </a:defRPr>
            </a:lvl1pPr>
          </a:lstStyle>
          <a:p>
            <a:r>
              <a:rPr lang="en-US" dirty="0"/>
              <a:t>Figure </a:t>
            </a:r>
            <a:r>
              <a:rPr lang="he-IL"/>
              <a:t>8</a:t>
            </a:r>
            <a:endParaRPr lang="en-US" dirty="0"/>
          </a:p>
        </p:txBody>
      </p:sp>
      <p:sp>
        <p:nvSpPr>
          <p:cNvPr id="2" name="Rectangle 1"/>
          <p:cNvSpPr/>
          <p:nvPr/>
        </p:nvSpPr>
        <p:spPr>
          <a:xfrm>
            <a:off x="121236" y="7189640"/>
            <a:ext cx="6610070" cy="923330"/>
          </a:xfrm>
          <a:prstGeom prst="rect">
            <a:avLst/>
          </a:prstGeom>
          <a:ln>
            <a:solidFill>
              <a:schemeClr val="tx1"/>
            </a:solidFill>
          </a:ln>
        </p:spPr>
        <p:txBody>
          <a:bodyPr wrap="square">
            <a:spAutoFit/>
          </a:bodyPr>
          <a:lstStyle/>
          <a:p>
            <a:pPr algn="just">
              <a:lnSpc>
                <a:spcPct val="150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Figure 8.</a:t>
            </a:r>
            <a:r>
              <a:rPr lang="en-US" sz="1200" dirty="0">
                <a:latin typeface="Arial" panose="020B0604020202020204" pitchFamily="34" charset="0"/>
                <a:ea typeface="Calibri" panose="020F0502020204030204" pitchFamily="34" charset="0"/>
                <a:cs typeface="Arial" panose="020B0604020202020204" pitchFamily="34" charset="0"/>
              </a:rPr>
              <a:t> A summary heatmap of all the physiological parameters and plant defense data used in this study. The </a:t>
            </a:r>
            <a:r>
              <a:rPr lang="en-US" sz="1200" dirty="0" err="1" smtClean="0">
                <a:latin typeface="Arial" panose="020B0604020202020204" pitchFamily="34" charset="0"/>
                <a:ea typeface="Calibri" panose="020F0502020204030204" pitchFamily="34" charset="0"/>
                <a:cs typeface="Arial" panose="020B0604020202020204" pitchFamily="34" charset="0"/>
              </a:rPr>
              <a:t>euclidean</a:t>
            </a:r>
            <a:r>
              <a:rPr lang="en-US" sz="1200" dirty="0" smtClean="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distance with Ward's minimum variance method was designed using the default parameters of the MetaboAnalyst software.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10794" b="2551"/>
          <a:stretch/>
        </p:blipFill>
        <p:spPr>
          <a:xfrm>
            <a:off x="1761519" y="655217"/>
            <a:ext cx="3824033" cy="5881788"/>
          </a:xfrm>
          <a:prstGeom prst="rect">
            <a:avLst/>
          </a:prstGeom>
        </p:spPr>
      </p:pic>
    </p:spTree>
    <p:extLst>
      <p:ext uri="{BB962C8B-B14F-4D97-AF65-F5344CB8AC3E}">
        <p14:creationId xmlns:p14="http://schemas.microsoft.com/office/powerpoint/2010/main" val="40983493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6992</TotalTime>
  <Words>910</Words>
  <Application>Microsoft Office PowerPoint</Application>
  <PresentationFormat>On-screen Show (4:3)</PresentationFormat>
  <Paragraphs>220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VT</dc:creator>
  <cp:lastModifiedBy>VT</cp:lastModifiedBy>
  <cp:revision>297</cp:revision>
  <dcterms:created xsi:type="dcterms:W3CDTF">2019-04-26T16:26:45Z</dcterms:created>
  <dcterms:modified xsi:type="dcterms:W3CDTF">2019-08-21T12:39:49Z</dcterms:modified>
</cp:coreProperties>
</file>