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F4F4F"/>
    <a:srgbClr val="FFFFFF"/>
    <a:srgbClr val="008000"/>
    <a:srgbClr val="0B76A0"/>
    <a:srgbClr val="DAECDA"/>
    <a:srgbClr val="71B871"/>
    <a:srgbClr val="339933"/>
    <a:srgbClr val="156082"/>
    <a:srgbClr val="74A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69" d="100"/>
          <a:sy n="69" d="100"/>
        </p:scale>
        <p:origin x="23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48628-3220-BD5C-A5DE-A466F108A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11236F-5C52-C078-9AE6-535FF6447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490858-E45B-2AE2-BD55-08C8E29E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C22C19-B66A-5723-3089-56880061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862726-7F83-F217-87CE-292F96451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5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331F4-0E51-C004-359E-86D9FDC6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4F58E5-7196-E1CF-BD9E-5194B11D9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3B2FC-084A-77D7-9498-523A30B0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897C81-B85C-F524-AE23-B820BAF91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5F7A38-D818-0E2B-7DDA-9EF226D0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3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CCAE8-D65C-AFC8-2CF1-E18FD3AB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B57D0A-59EC-FC4F-E6FB-266F0CA6D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3C77C0-98DC-9F36-41E0-C9066FF4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31DE79-D9B8-BD63-7D58-9C98EA3A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D1B0CA-1DC9-5DC7-0A9F-5D7DE282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CDFA3-543C-8AD8-9CAE-1F50BAD5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DC56E5-28D6-CF1F-FEA7-5CF29D766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8F04E8-13CF-95CF-8AEF-37E251303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1FE842-AF8D-342F-B2AA-E4AD747C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68D445-A1BB-4CA7-8848-1EBD6411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2DEED9-76DB-13DA-4552-1C3E1859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73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9537CB-5C06-9358-0E9D-A439E73F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00D41C-FC64-D88E-2514-2D0604721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45692D-5489-AB58-C6B3-2589C8B82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496BF5D-E725-962B-4E1B-FC70DA492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2E1219-828B-D76F-A3B8-EAA0CB149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39F597-161B-DE91-343F-F96C1357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BB7E15-B35A-BCCF-109F-A95C5054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1DB57DF-62FD-5186-E456-40760A37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7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F25D61-9D70-3790-1BF7-05650792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3241BC5-DD1A-FD03-80AC-8E9321F0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2C037B-3AC9-AD55-5376-0DD437FE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741529-5FDF-53F3-5E96-D6625B9C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45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E2415C-059D-0DD8-5E90-C19B5D3A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E7E036-5821-146E-EFED-93D1A06F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1E0F3-2CCE-01AC-4311-7F313690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22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CF9A67-3BDD-6260-FAA3-18D348C07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3764EB-6CDF-B286-7FD6-0B51ACB2C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2A3B964-FE99-D881-04B3-8F12603D9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B5D687-40A2-EACD-312A-DE69AF0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3D8B40-0CF0-CE09-117A-894DD42D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7A8DFC-FB74-DE5B-E141-4D641885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25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188ADB-8D32-5479-92BF-9E013706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873FC4-23F8-A4FB-F6E9-4A3351B2B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F8D037-5700-1F93-CB3F-3EC8B8F12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9C34EF-7D7C-2F9B-F1E9-76A89225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8C5105-358D-AA8C-D15B-4210DA79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CF7DAE-0751-83BC-58F0-42704D68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23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24788-661C-1E34-1BCD-7A7C408E2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21DC87-989D-D540-8128-4C383F920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36362D-9655-6EA4-0DBA-D191A116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C5DE2B-E5AF-EF47-7671-FD4D5BBB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99AA8A-D007-5E18-8AD7-CC35081C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29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070AF1-F957-2F8A-8E7C-A3E393ABB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FF59C7-EBC8-D3F6-BEE4-08BAAD8AC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8D4160-9E60-16D8-483D-DA524AB4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F2BC3-F9BB-BCC4-6CB9-59506EB7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A67B57-5050-4582-0D75-0E83EF71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36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8A8200-9E42-1FC6-34C4-A407DD04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E6BFD1-8742-08EB-C584-8171AEE0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850A35-16A8-13E4-DCBF-687CD7F44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C6604-5860-4810-8A1D-F76348D6595F}" type="datetimeFigureOut">
              <a:rPr kumimoji="1" lang="ja-JP" altLang="en-US" smtClean="0"/>
              <a:t>2024/11/4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373CD6-1F56-CEC4-0A56-9084A8CEF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CE6F23-4C34-A5AF-7EB6-F40FC162E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F2329C-A984-4442-8893-8AE4B3DD1A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79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4050D5-1BC7-96E2-9C6F-2232F4DF29D2}"/>
              </a:ext>
            </a:extLst>
          </p:cNvPr>
          <p:cNvSpPr txBox="1"/>
          <p:nvPr/>
        </p:nvSpPr>
        <p:spPr>
          <a:xfrm>
            <a:off x="407368" y="209284"/>
            <a:ext cx="2640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ja-JP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5C4CD7-09FD-8CD0-A43C-9F6480A88C55}"/>
              </a:ext>
            </a:extLst>
          </p:cNvPr>
          <p:cNvSpPr txBox="1"/>
          <p:nvPr/>
        </p:nvSpPr>
        <p:spPr>
          <a:xfrm>
            <a:off x="6240016" y="89929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C64B29-D896-2D70-D241-A82EFDE81163}"/>
              </a:ext>
            </a:extLst>
          </p:cNvPr>
          <p:cNvSpPr txBox="1"/>
          <p:nvPr/>
        </p:nvSpPr>
        <p:spPr>
          <a:xfrm>
            <a:off x="191344" y="89929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4">
            <a:extLst>
              <a:ext uri="{FF2B5EF4-FFF2-40B4-BE49-F238E27FC236}">
                <a16:creationId xmlns:a16="http://schemas.microsoft.com/office/drawing/2014/main" id="{CDCE7905-0C42-5932-93B8-75DD52C75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4079875"/>
            <a:ext cx="2000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5">
            <a:extLst>
              <a:ext uri="{FF2B5EF4-FFF2-40B4-BE49-F238E27FC236}">
                <a16:creationId xmlns:a16="http://schemas.microsoft.com/office/drawing/2014/main" id="{374C3EDA-85D7-3F84-C0B1-473233F6C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5750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6">
            <a:extLst>
              <a:ext uri="{FF2B5EF4-FFF2-40B4-BE49-F238E27FC236}">
                <a16:creationId xmlns:a16="http://schemas.microsoft.com/office/drawing/2014/main" id="{762D6E60-510D-8ADF-8440-ED38273AA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3078163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77">
            <a:extLst>
              <a:ext uri="{FF2B5EF4-FFF2-40B4-BE49-F238E27FC236}">
                <a16:creationId xmlns:a16="http://schemas.microsoft.com/office/drawing/2014/main" id="{733C4400-077B-004C-D9C4-FCAA10EDD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5717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8">
            <a:extLst>
              <a:ext uri="{FF2B5EF4-FFF2-40B4-BE49-F238E27FC236}">
                <a16:creationId xmlns:a16="http://schemas.microsoft.com/office/drawing/2014/main" id="{1C1BD425-568D-4F3B-6E9D-F22963CC7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0764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79">
            <a:extLst>
              <a:ext uri="{FF2B5EF4-FFF2-40B4-BE49-F238E27FC236}">
                <a16:creationId xmlns:a16="http://schemas.microsoft.com/office/drawing/2014/main" id="{3D26B44A-B05C-44B2-23B8-36C22B3A2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570038"/>
            <a:ext cx="419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94">
            <a:extLst>
              <a:ext uri="{FF2B5EF4-FFF2-40B4-BE49-F238E27FC236}">
                <a16:creationId xmlns:a16="http://schemas.microsoft.com/office/drawing/2014/main" id="{4E36DFA9-093E-5808-B400-CC76712FB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989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95">
            <a:extLst>
              <a:ext uri="{FF2B5EF4-FFF2-40B4-BE49-F238E27FC236}">
                <a16:creationId xmlns:a16="http://schemas.microsoft.com/office/drawing/2014/main" id="{35502462-2D55-43B7-0898-011ECF537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285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96">
            <a:extLst>
              <a:ext uri="{FF2B5EF4-FFF2-40B4-BE49-F238E27FC236}">
                <a16:creationId xmlns:a16="http://schemas.microsoft.com/office/drawing/2014/main" id="{6A3E2CB8-28AD-CFF8-387B-4B1A810AB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927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97">
            <a:extLst>
              <a:ext uri="{FF2B5EF4-FFF2-40B4-BE49-F238E27FC236}">
                <a16:creationId xmlns:a16="http://schemas.microsoft.com/office/drawing/2014/main" id="{9800F4DE-243B-043A-C085-9784B8861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5671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99">
            <a:extLst>
              <a:ext uri="{FF2B5EF4-FFF2-40B4-BE49-F238E27FC236}">
                <a16:creationId xmlns:a16="http://schemas.microsoft.com/office/drawing/2014/main" id="{E0F6D016-BC31-4738-2A6B-06FEC3B4E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980" y="435768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100">
            <a:extLst>
              <a:ext uri="{FF2B5EF4-FFF2-40B4-BE49-F238E27FC236}">
                <a16:creationId xmlns:a16="http://schemas.microsoft.com/office/drawing/2014/main" id="{2F6DA56C-5B72-BCAC-AD91-3C8490F4B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184" y="4357688"/>
            <a:ext cx="2276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113">
            <a:extLst>
              <a:ext uri="{FF2B5EF4-FFF2-40B4-BE49-F238E27FC236}">
                <a16:creationId xmlns:a16="http://schemas.microsoft.com/office/drawing/2014/main" id="{87C258FC-F9C8-C785-D569-D3CB66A08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733" y="4652963"/>
            <a:ext cx="1316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</a:t>
            </a:r>
            <a:r>
              <a:rPr kumimoji="0" lang="ja-JP" altLang="en-US" sz="1600" dirty="0">
                <a:solidFill>
                  <a:srgbClr val="000000"/>
                </a:solidFill>
              </a:rPr>
              <a:t> </a:t>
            </a:r>
            <a:r>
              <a:rPr kumimoji="0" lang="en-US" altLang="ja-JP" sz="1600" dirty="0">
                <a:solidFill>
                  <a:srgbClr val="000000"/>
                </a:solidFill>
              </a:rPr>
              <a:t>(months)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114">
            <a:extLst>
              <a:ext uri="{FF2B5EF4-FFF2-40B4-BE49-F238E27FC236}">
                <a16:creationId xmlns:a16="http://schemas.microsoft.com/office/drawing/2014/main" id="{7CF536A1-1B6C-F67A-CF4F-043D828A924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68371" y="2822803"/>
            <a:ext cx="23083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Progression-free survival </a:t>
            </a:r>
            <a:r>
              <a:rPr kumimoji="0" lang="ja-JP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(%)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Rectangle 118">
            <a:extLst>
              <a:ext uri="{FF2B5EF4-FFF2-40B4-BE49-F238E27FC236}">
                <a16:creationId xmlns:a16="http://schemas.microsoft.com/office/drawing/2014/main" id="{10C91BFE-FDBD-BA5E-4F01-1B20E381E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4921250"/>
            <a:ext cx="13353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Number at risk</a:t>
            </a:r>
            <a:endParaRPr kumimoji="0" lang="ja-JP" altLang="ja-JP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8" name="Rectangle 119">
            <a:extLst>
              <a:ext uri="{FF2B5EF4-FFF2-40B4-BE49-F238E27FC236}">
                <a16:creationId xmlns:a16="http://schemas.microsoft.com/office/drawing/2014/main" id="{E25BA602-9A48-4090-5D40-DB8681FCB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082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19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9" name="Rectangle 120">
            <a:extLst>
              <a:ext uri="{FF2B5EF4-FFF2-40B4-BE49-F238E27FC236}">
                <a16:creationId xmlns:a16="http://schemas.microsoft.com/office/drawing/2014/main" id="{193BD356-8116-CC70-65AF-BDD3E3D68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009" y="5271011"/>
            <a:ext cx="2123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Rectangle 121">
            <a:extLst>
              <a:ext uri="{FF2B5EF4-FFF2-40B4-BE49-F238E27FC236}">
                <a16:creationId xmlns:a16="http://schemas.microsoft.com/office/drawing/2014/main" id="{7FAF50A1-AD99-3224-CD75-18613823A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926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122">
            <a:extLst>
              <a:ext uri="{FF2B5EF4-FFF2-40B4-BE49-F238E27FC236}">
                <a16:creationId xmlns:a16="http://schemas.microsoft.com/office/drawing/2014/main" id="{2175C164-1341-EA76-F8DE-F213DB13B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5670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124">
            <a:extLst>
              <a:ext uri="{FF2B5EF4-FFF2-40B4-BE49-F238E27FC236}">
                <a16:creationId xmlns:a16="http://schemas.microsoft.com/office/drawing/2014/main" id="{2E521DE8-600D-F476-C4ED-8D8D3C916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980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125">
            <a:extLst>
              <a:ext uri="{FF2B5EF4-FFF2-40B4-BE49-F238E27FC236}">
                <a16:creationId xmlns:a16="http://schemas.microsoft.com/office/drawing/2014/main" id="{F993A45C-F836-A275-DFBF-DF4B75A8E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091" y="5271011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7" name="Rectangle 119">
            <a:extLst>
              <a:ext uri="{FF2B5EF4-FFF2-40B4-BE49-F238E27FC236}">
                <a16:creationId xmlns:a16="http://schemas.microsoft.com/office/drawing/2014/main" id="{8FE717F0-43CF-25CF-2819-597307B48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989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120">
            <a:extLst>
              <a:ext uri="{FF2B5EF4-FFF2-40B4-BE49-F238E27FC236}">
                <a16:creationId xmlns:a16="http://schemas.microsoft.com/office/drawing/2014/main" id="{75B8F46D-37CA-0BB1-1D6A-0BA8EC2A4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284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121">
            <a:extLst>
              <a:ext uri="{FF2B5EF4-FFF2-40B4-BE49-F238E27FC236}">
                <a16:creationId xmlns:a16="http://schemas.microsoft.com/office/drawing/2014/main" id="{56A4467E-32F8-BD92-F116-016317221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926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122">
            <a:extLst>
              <a:ext uri="{FF2B5EF4-FFF2-40B4-BE49-F238E27FC236}">
                <a16:creationId xmlns:a16="http://schemas.microsoft.com/office/drawing/2014/main" id="{39E4042A-F743-738B-150B-EB7B1FECA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5670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124">
            <a:extLst>
              <a:ext uri="{FF2B5EF4-FFF2-40B4-BE49-F238E27FC236}">
                <a16:creationId xmlns:a16="http://schemas.microsoft.com/office/drawing/2014/main" id="{A66237B5-7217-7C3C-26DE-4D91CA52C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980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125">
            <a:extLst>
              <a:ext uri="{FF2B5EF4-FFF2-40B4-BE49-F238E27FC236}">
                <a16:creationId xmlns:a16="http://schemas.microsoft.com/office/drawing/2014/main" id="{A4FF6844-C469-FEFA-6FB6-853FC88B5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091" y="5775067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1D4B6BC-5B94-7785-CAB5-FB742B994650}"/>
              </a:ext>
            </a:extLst>
          </p:cNvPr>
          <p:cNvCxnSpPr/>
          <p:nvPr/>
        </p:nvCxnSpPr>
        <p:spPr>
          <a:xfrm>
            <a:off x="559796" y="5394121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EDE7F4F-0443-B6B4-84A4-1C0D7EB37A02}"/>
              </a:ext>
            </a:extLst>
          </p:cNvPr>
          <p:cNvCxnSpPr/>
          <p:nvPr/>
        </p:nvCxnSpPr>
        <p:spPr>
          <a:xfrm>
            <a:off x="559796" y="5898177"/>
            <a:ext cx="432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A325DDF2-1CBE-7C81-5974-20E907FF1D8C}"/>
              </a:ext>
            </a:extLst>
          </p:cNvPr>
          <p:cNvGrpSpPr/>
          <p:nvPr/>
        </p:nvGrpSpPr>
        <p:grpSpPr>
          <a:xfrm>
            <a:off x="3503712" y="1772816"/>
            <a:ext cx="2463862" cy="618926"/>
            <a:chOff x="4621745" y="2007367"/>
            <a:chExt cx="2463862" cy="618926"/>
          </a:xfrm>
        </p:grpSpPr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CFC104FC-E352-6B78-E242-2225E024A7A0}"/>
                </a:ext>
              </a:extLst>
            </p:cNvPr>
            <p:cNvSpPr txBox="1"/>
            <p:nvPr/>
          </p:nvSpPr>
          <p:spPr>
            <a:xfrm>
              <a:off x="4873744" y="2007367"/>
              <a:ext cx="22037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High NLR (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&gt;0.13193)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テキスト ボックス 236">
              <a:extLst>
                <a:ext uri="{FF2B5EF4-FFF2-40B4-BE49-F238E27FC236}">
                  <a16:creationId xmlns:a16="http://schemas.microsoft.com/office/drawing/2014/main" id="{7C1614B7-3092-9F16-2C2A-D24AEA138669}"/>
                </a:ext>
              </a:extLst>
            </p:cNvPr>
            <p:cNvSpPr txBox="1"/>
            <p:nvPr/>
          </p:nvSpPr>
          <p:spPr>
            <a:xfrm>
              <a:off x="4873745" y="2318516"/>
              <a:ext cx="22118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Low NLR (</a:t>
              </a:r>
              <a:r>
                <a:rPr kumimoji="1" lang="en-US" altLang="ja-JP" sz="1400" dirty="0">
                  <a:latin typeface="Arial" panose="020B0604020202020204" pitchFamily="34" charset="0"/>
                  <a:ea typeface="Yu Gothic UI" panose="020B0500000000000000" pitchFamily="50" charset="-128"/>
                  <a:cs typeface="Arial" panose="020B0604020202020204" pitchFamily="34" charset="0"/>
                </a:rPr>
                <a:t>≤0.13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193)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8" name="直線コネクタ 237">
              <a:extLst>
                <a:ext uri="{FF2B5EF4-FFF2-40B4-BE49-F238E27FC236}">
                  <a16:creationId xmlns:a16="http://schemas.microsoft.com/office/drawing/2014/main" id="{1E96E8E0-602B-454C-3F23-8813A346EE69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161255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線コネクタ 238">
              <a:extLst>
                <a:ext uri="{FF2B5EF4-FFF2-40B4-BE49-F238E27FC236}">
                  <a16:creationId xmlns:a16="http://schemas.microsoft.com/office/drawing/2014/main" id="{455562B7-D6E0-98F6-A1A3-E8D163890665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472404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8" name="Line 184">
            <a:extLst>
              <a:ext uri="{FF2B5EF4-FFF2-40B4-BE49-F238E27FC236}">
                <a16:creationId xmlns:a16="http://schemas.microsoft.com/office/drawing/2014/main" id="{05238970-37AD-5F34-950D-246D4BA4F1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56057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9" name="Line 185">
            <a:extLst>
              <a:ext uri="{FF2B5EF4-FFF2-40B4-BE49-F238E27FC236}">
                <a16:creationId xmlns:a16="http://schemas.microsoft.com/office/drawing/2014/main" id="{32E5FC89-951C-D50D-7F18-D5558D21F3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34164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0" name="Line 186">
            <a:extLst>
              <a:ext uri="{FF2B5EF4-FFF2-40B4-BE49-F238E27FC236}">
                <a16:creationId xmlns:a16="http://schemas.microsoft.com/office/drawing/2014/main" id="{9CC5EF01-3FDF-399E-EC66-30381C1D4C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5245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1" name="Line 187">
            <a:extLst>
              <a:ext uri="{FF2B5EF4-FFF2-40B4-BE49-F238E27FC236}">
                <a16:creationId xmlns:a16="http://schemas.microsoft.com/office/drawing/2014/main" id="{F430B329-3614-0240-59FE-DA9DDC38A9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73354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2" name="Line 188">
            <a:extLst>
              <a:ext uri="{FF2B5EF4-FFF2-40B4-BE49-F238E27FC236}">
                <a16:creationId xmlns:a16="http://schemas.microsoft.com/office/drawing/2014/main" id="{DA3856FA-94BF-84A3-9450-3B72F8A701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4435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3" name="Line 189">
            <a:extLst>
              <a:ext uri="{FF2B5EF4-FFF2-40B4-BE49-F238E27FC236}">
                <a16:creationId xmlns:a16="http://schemas.microsoft.com/office/drawing/2014/main" id="{5A4A14CD-9A01-B129-55F4-CD128A4CE2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2542" y="4207680"/>
            <a:ext cx="0" cy="7776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4" name="Line 190">
            <a:extLst>
              <a:ext uri="{FF2B5EF4-FFF2-40B4-BE49-F238E27FC236}">
                <a16:creationId xmlns:a16="http://schemas.microsoft.com/office/drawing/2014/main" id="{931629CC-D339-7DA9-C92E-75EE483338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93895" y="4246560"/>
            <a:ext cx="0" cy="3888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5" name="Line 191">
            <a:extLst>
              <a:ext uri="{FF2B5EF4-FFF2-40B4-BE49-F238E27FC236}">
                <a16:creationId xmlns:a16="http://schemas.microsoft.com/office/drawing/2014/main" id="{A90B1FD2-07D7-4943-8461-A0C2612BFC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57407" y="4246560"/>
            <a:ext cx="0" cy="3888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6" name="Line 192">
            <a:extLst>
              <a:ext uri="{FF2B5EF4-FFF2-40B4-BE49-F238E27FC236}">
                <a16:creationId xmlns:a16="http://schemas.microsoft.com/office/drawing/2014/main" id="{98391BA4-9EE6-6D5E-04EF-5D84D402DC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3083" y="4246560"/>
            <a:ext cx="0" cy="3888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7" name="Line 193">
            <a:extLst>
              <a:ext uri="{FF2B5EF4-FFF2-40B4-BE49-F238E27FC236}">
                <a16:creationId xmlns:a16="http://schemas.microsoft.com/office/drawing/2014/main" id="{CD4283FD-D1B3-E069-39B5-4D77C42DD1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1191" y="4246560"/>
            <a:ext cx="0" cy="3888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8" name="Line 194">
            <a:extLst>
              <a:ext uri="{FF2B5EF4-FFF2-40B4-BE49-F238E27FC236}">
                <a16:creationId xmlns:a16="http://schemas.microsoft.com/office/drawing/2014/main" id="{4A8AB6F6-307A-5EEB-84F6-BEE95026D8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74704" y="4246560"/>
            <a:ext cx="0" cy="3888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9" name="Line 201">
            <a:extLst>
              <a:ext uri="{FF2B5EF4-FFF2-40B4-BE49-F238E27FC236}">
                <a16:creationId xmlns:a16="http://schemas.microsoft.com/office/drawing/2014/main" id="{1A1262D6-5F36-3DEE-7D69-724F1EDF7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1702080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0" name="Line 202">
            <a:extLst>
              <a:ext uri="{FF2B5EF4-FFF2-40B4-BE49-F238E27FC236}">
                <a16:creationId xmlns:a16="http://schemas.microsoft.com/office/drawing/2014/main" id="{DA586EEC-EEA5-AA96-895C-DF6E01C0EA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2194560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1" name="Line 203">
            <a:extLst>
              <a:ext uri="{FF2B5EF4-FFF2-40B4-BE49-F238E27FC236}">
                <a16:creationId xmlns:a16="http://schemas.microsoft.com/office/drawing/2014/main" id="{B1157959-355D-10D8-9475-3119E7914F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2702159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2" name="Line 204">
            <a:extLst>
              <a:ext uri="{FF2B5EF4-FFF2-40B4-BE49-F238E27FC236}">
                <a16:creationId xmlns:a16="http://schemas.microsoft.com/office/drawing/2014/main" id="{920CD73F-C8BE-8B5D-AA07-B23A5892B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3194639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3" name="Line 205">
            <a:extLst>
              <a:ext uri="{FF2B5EF4-FFF2-40B4-BE49-F238E27FC236}">
                <a16:creationId xmlns:a16="http://schemas.microsoft.com/office/drawing/2014/main" id="{58B89945-5A94-C43A-D706-12AD64869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3702240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4" name="Line 206">
            <a:extLst>
              <a:ext uri="{FF2B5EF4-FFF2-40B4-BE49-F238E27FC236}">
                <a16:creationId xmlns:a16="http://schemas.microsoft.com/office/drawing/2014/main" id="{96BF7FC1-23E8-21B6-B801-AB214C1E1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4194720"/>
            <a:ext cx="102162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5" name="Line 207">
            <a:extLst>
              <a:ext uri="{FF2B5EF4-FFF2-40B4-BE49-F238E27FC236}">
                <a16:creationId xmlns:a16="http://schemas.microsoft.com/office/drawing/2014/main" id="{6F81884F-08BF-8CE8-B302-1062068ED3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1948320"/>
            <a:ext cx="58378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6" name="Line 208">
            <a:extLst>
              <a:ext uri="{FF2B5EF4-FFF2-40B4-BE49-F238E27FC236}">
                <a16:creationId xmlns:a16="http://schemas.microsoft.com/office/drawing/2014/main" id="{CBB7C77B-1F89-DC32-83FB-B9F4FD9E8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2453760"/>
            <a:ext cx="58378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7" name="Line 209">
            <a:extLst>
              <a:ext uri="{FF2B5EF4-FFF2-40B4-BE49-F238E27FC236}">
                <a16:creationId xmlns:a16="http://schemas.microsoft.com/office/drawing/2014/main" id="{B31457D9-E16F-3790-0145-7267F94148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2948399"/>
            <a:ext cx="58378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8" name="Line 210">
            <a:extLst>
              <a:ext uri="{FF2B5EF4-FFF2-40B4-BE49-F238E27FC236}">
                <a16:creationId xmlns:a16="http://schemas.microsoft.com/office/drawing/2014/main" id="{21C53D45-4E0B-EFFC-F40F-B08B2EA0F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3440879"/>
            <a:ext cx="58378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9" name="Line 211">
            <a:extLst>
              <a:ext uri="{FF2B5EF4-FFF2-40B4-BE49-F238E27FC236}">
                <a16:creationId xmlns:a16="http://schemas.microsoft.com/office/drawing/2014/main" id="{5B2AA0C5-271D-04EF-716F-096018037D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300" y="3948480"/>
            <a:ext cx="58378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0" name="Freeform 212">
            <a:extLst>
              <a:ext uri="{FF2B5EF4-FFF2-40B4-BE49-F238E27FC236}">
                <a16:creationId xmlns:a16="http://schemas.microsoft.com/office/drawing/2014/main" id="{998CD4C5-DE18-BBA0-16C2-FC2FD5697708}"/>
              </a:ext>
            </a:extLst>
          </p:cNvPr>
          <p:cNvSpPr>
            <a:spLocks/>
          </p:cNvSpPr>
          <p:nvPr/>
        </p:nvSpPr>
        <p:spPr bwMode="auto">
          <a:xfrm>
            <a:off x="1239300" y="1598400"/>
            <a:ext cx="4590000" cy="2700000"/>
          </a:xfrm>
          <a:custGeom>
            <a:avLst/>
            <a:gdLst>
              <a:gd name="T0" fmla="*/ 0 w 1887"/>
              <a:gd name="T1" fmla="*/ 0 h 1250"/>
              <a:gd name="T2" fmla="*/ 0 w 1887"/>
              <a:gd name="T3" fmla="*/ 1250 h 1250"/>
              <a:gd name="T4" fmla="*/ 1887 w 1887"/>
              <a:gd name="T5" fmla="*/ 1250 h 1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87" h="1250">
                <a:moveTo>
                  <a:pt x="0" y="0"/>
                </a:moveTo>
                <a:lnTo>
                  <a:pt x="0" y="1250"/>
                </a:lnTo>
                <a:lnTo>
                  <a:pt x="1887" y="1250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B9A415C5-F93A-DEDA-9813-08383A6AB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219" y="4079875"/>
            <a:ext cx="2000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F217FE07-09A7-0B35-A62F-80C3D9CED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919" y="35750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9205ACBF-C1BA-61E3-8216-83380CF98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919" y="3078163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7DE9DD99-5A8E-4C30-D294-4E9E4CFB0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919" y="25717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45329429-B5E5-56A6-03BF-7CBD98E6B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919" y="2076450"/>
            <a:ext cx="3048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1">
            <a:extLst>
              <a:ext uri="{FF2B5EF4-FFF2-40B4-BE49-F238E27FC236}">
                <a16:creationId xmlns:a16="http://schemas.microsoft.com/office/drawing/2014/main" id="{8CB21C95-30EB-6299-5DE2-D10E469F6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9619" y="1570038"/>
            <a:ext cx="419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Line 13">
            <a:extLst>
              <a:ext uri="{FF2B5EF4-FFF2-40B4-BE49-F238E27FC236}">
                <a16:creationId xmlns:a16="http://schemas.microsoft.com/office/drawing/2014/main" id="{E4EAD19F-BFCF-D1A2-DD1A-32BB6F910E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4919" y="4185176"/>
            <a:ext cx="0" cy="76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7" name="Rectangle 20">
            <a:extLst>
              <a:ext uri="{FF2B5EF4-FFF2-40B4-BE49-F238E27FC236}">
                <a16:creationId xmlns:a16="http://schemas.microsoft.com/office/drawing/2014/main" id="{EF557C96-DA66-7EBD-8520-00ACD8D11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048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21">
            <a:extLst>
              <a:ext uri="{FF2B5EF4-FFF2-40B4-BE49-F238E27FC236}">
                <a16:creationId xmlns:a16="http://schemas.microsoft.com/office/drawing/2014/main" id="{13C63683-A099-CE8B-D343-546D43F18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011" y="435768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22">
            <a:extLst>
              <a:ext uri="{FF2B5EF4-FFF2-40B4-BE49-F238E27FC236}">
                <a16:creationId xmlns:a16="http://schemas.microsoft.com/office/drawing/2014/main" id="{6D2EF5DD-792C-1271-B426-FA0C79E6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8000" y="4357688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23">
            <a:extLst>
              <a:ext uri="{FF2B5EF4-FFF2-40B4-BE49-F238E27FC236}">
                <a16:creationId xmlns:a16="http://schemas.microsoft.com/office/drawing/2014/main" id="{AB05A443-D210-4498-8564-F12C21E67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1574" y="435768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24">
            <a:extLst>
              <a:ext uri="{FF2B5EF4-FFF2-40B4-BE49-F238E27FC236}">
                <a16:creationId xmlns:a16="http://schemas.microsoft.com/office/drawing/2014/main" id="{B6628274-10D4-197F-EE71-65F7648F9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251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25">
            <a:extLst>
              <a:ext uri="{FF2B5EF4-FFF2-40B4-BE49-F238E27FC236}">
                <a16:creationId xmlns:a16="http://schemas.microsoft.com/office/drawing/2014/main" id="{2F5D08A8-F26B-6DEA-394B-87BB2569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6085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Line 27">
            <a:extLst>
              <a:ext uri="{FF2B5EF4-FFF2-40B4-BE49-F238E27FC236}">
                <a16:creationId xmlns:a16="http://schemas.microsoft.com/office/drawing/2014/main" id="{91CADAC9-57DB-8DFD-DBB4-A12BE59D6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1693863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" name="Line 28">
            <a:extLst>
              <a:ext uri="{FF2B5EF4-FFF2-40B4-BE49-F238E27FC236}">
                <a16:creationId xmlns:a16="http://schemas.microsoft.com/office/drawing/2014/main" id="{E7209AE0-1159-D9A0-E4BA-67B145A43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2198688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5" name="Line 29">
            <a:extLst>
              <a:ext uri="{FF2B5EF4-FFF2-40B4-BE49-F238E27FC236}">
                <a16:creationId xmlns:a16="http://schemas.microsoft.com/office/drawing/2014/main" id="{130506E4-CEA1-11A2-393B-B0724147B5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2695575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Line 30">
            <a:extLst>
              <a:ext uri="{FF2B5EF4-FFF2-40B4-BE49-F238E27FC236}">
                <a16:creationId xmlns:a16="http://schemas.microsoft.com/office/drawing/2014/main" id="{DAD03BCD-CFEC-FE5C-F6BE-4C8711AC0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3201988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Line 31">
            <a:extLst>
              <a:ext uri="{FF2B5EF4-FFF2-40B4-BE49-F238E27FC236}">
                <a16:creationId xmlns:a16="http://schemas.microsoft.com/office/drawing/2014/main" id="{49FD8523-3B2C-1E12-CB95-F93717C2A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3698875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Line 32">
            <a:extLst>
              <a:ext uri="{FF2B5EF4-FFF2-40B4-BE49-F238E27FC236}">
                <a16:creationId xmlns:a16="http://schemas.microsoft.com/office/drawing/2014/main" id="{D5B69723-3D0C-F2AF-C8CD-2D4C25DFD0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4203700"/>
            <a:ext cx="85725" cy="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9" name="Line 33">
            <a:extLst>
              <a:ext uri="{FF2B5EF4-FFF2-40B4-BE49-F238E27FC236}">
                <a16:creationId xmlns:a16="http://schemas.microsoft.com/office/drawing/2014/main" id="{6FAAA4BE-E333-52B4-566F-6F96C5A79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1941513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" name="Line 34">
            <a:extLst>
              <a:ext uri="{FF2B5EF4-FFF2-40B4-BE49-F238E27FC236}">
                <a16:creationId xmlns:a16="http://schemas.microsoft.com/office/drawing/2014/main" id="{1868C897-B36E-9E7A-0F15-FBE30A01886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2447925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" name="Line 35">
            <a:extLst>
              <a:ext uri="{FF2B5EF4-FFF2-40B4-BE49-F238E27FC236}">
                <a16:creationId xmlns:a16="http://schemas.microsoft.com/office/drawing/2014/main" id="{D88B3128-9710-CC8A-3FB2-08BFB76DB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2943225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2" name="Line 36">
            <a:extLst>
              <a:ext uri="{FF2B5EF4-FFF2-40B4-BE49-F238E27FC236}">
                <a16:creationId xmlns:a16="http://schemas.microsoft.com/office/drawing/2014/main" id="{BFFA9038-5999-C258-1795-67E49837B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3449638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3" name="Line 37">
            <a:extLst>
              <a:ext uri="{FF2B5EF4-FFF2-40B4-BE49-F238E27FC236}">
                <a16:creationId xmlns:a16="http://schemas.microsoft.com/office/drawing/2014/main" id="{EDBF8D8D-0B3B-24B7-1795-F61C1E8EE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669" y="3956050"/>
            <a:ext cx="47625" cy="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4" name="Freeform 38">
            <a:extLst>
              <a:ext uri="{FF2B5EF4-FFF2-40B4-BE49-F238E27FC236}">
                <a16:creationId xmlns:a16="http://schemas.microsoft.com/office/drawing/2014/main" id="{DDB6E1C8-3184-605B-9CC6-D70942D176C4}"/>
              </a:ext>
            </a:extLst>
          </p:cNvPr>
          <p:cNvSpPr>
            <a:spLocks/>
          </p:cNvSpPr>
          <p:nvPr/>
        </p:nvSpPr>
        <p:spPr bwMode="auto">
          <a:xfrm>
            <a:off x="7299669" y="1598613"/>
            <a:ext cx="4589463" cy="2700338"/>
          </a:xfrm>
          <a:custGeom>
            <a:avLst/>
            <a:gdLst>
              <a:gd name="T0" fmla="*/ 0 w 2891"/>
              <a:gd name="T1" fmla="*/ 0 h 1701"/>
              <a:gd name="T2" fmla="*/ 0 w 2891"/>
              <a:gd name="T3" fmla="*/ 1701 h 1701"/>
              <a:gd name="T4" fmla="*/ 2891 w 2891"/>
              <a:gd name="T5" fmla="*/ 1701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1" h="1701">
                <a:moveTo>
                  <a:pt x="0" y="0"/>
                </a:moveTo>
                <a:lnTo>
                  <a:pt x="0" y="1701"/>
                </a:lnTo>
                <a:lnTo>
                  <a:pt x="2891" y="1701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5" name="Rectangle 39">
            <a:extLst>
              <a:ext uri="{FF2B5EF4-FFF2-40B4-BE49-F238E27FC236}">
                <a16:creationId xmlns:a16="http://schemas.microsoft.com/office/drawing/2014/main" id="{0FD0128F-DDF5-0605-7715-C2608A0E5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563" y="4652963"/>
            <a:ext cx="13164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(months)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40">
            <a:extLst>
              <a:ext uri="{FF2B5EF4-FFF2-40B4-BE49-F238E27FC236}">
                <a16:creationId xmlns:a16="http://schemas.microsoft.com/office/drawing/2014/main" id="{84B5055C-B711-410E-9EFF-36F9C268B93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868965" y="2822802"/>
            <a:ext cx="15533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Overall survival </a:t>
            </a:r>
            <a:r>
              <a:rPr kumimoji="0" lang="ja-JP" altLang="ja-JP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(%)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62">
            <a:extLst>
              <a:ext uri="{FF2B5EF4-FFF2-40B4-BE49-F238E27FC236}">
                <a16:creationId xmlns:a16="http://schemas.microsoft.com/office/drawing/2014/main" id="{846B0F19-58DB-581A-17BB-035AAB20A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7506" y="4921250"/>
            <a:ext cx="13353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Number at risk</a:t>
            </a:r>
            <a:endParaRPr kumimoji="0" lang="ja-JP" altLang="ja-JP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63">
            <a:extLst>
              <a:ext uri="{FF2B5EF4-FFF2-40B4-BE49-F238E27FC236}">
                <a16:creationId xmlns:a16="http://schemas.microsoft.com/office/drawing/2014/main" id="{96983DA6-7A35-565A-D312-1A287C9FA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8142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64">
            <a:extLst>
              <a:ext uri="{FF2B5EF4-FFF2-40B4-BE49-F238E27FC236}">
                <a16:creationId xmlns:a16="http://schemas.microsoft.com/office/drawing/2014/main" id="{01054008-7EAD-C9A7-0406-AC4A0BB0A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360" y="5271011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17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65">
            <a:extLst>
              <a:ext uri="{FF2B5EF4-FFF2-40B4-BE49-F238E27FC236}">
                <a16:creationId xmlns:a16="http://schemas.microsoft.com/office/drawing/2014/main" id="{6352B29E-CDE1-17C0-73FC-5B13D431B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9756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66">
            <a:extLst>
              <a:ext uri="{FF2B5EF4-FFF2-40B4-BE49-F238E27FC236}">
                <a16:creationId xmlns:a16="http://schemas.microsoft.com/office/drawing/2014/main" id="{4DB48202-FDFB-BBBE-5AA1-248289561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6788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67">
            <a:extLst>
              <a:ext uri="{FF2B5EF4-FFF2-40B4-BE49-F238E27FC236}">
                <a16:creationId xmlns:a16="http://schemas.microsoft.com/office/drawing/2014/main" id="{AC2767ED-D846-2539-16F2-4579C799A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1698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69">
            <a:extLst>
              <a:ext uri="{FF2B5EF4-FFF2-40B4-BE49-F238E27FC236}">
                <a16:creationId xmlns:a16="http://schemas.microsoft.com/office/drawing/2014/main" id="{EA2F1DA3-61C4-D176-628B-75012B516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5495" y="5271011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" name="Rectangle 63">
            <a:extLst>
              <a:ext uri="{FF2B5EF4-FFF2-40B4-BE49-F238E27FC236}">
                <a16:creationId xmlns:a16="http://schemas.microsoft.com/office/drawing/2014/main" id="{F3996752-13D5-5A97-56FD-952B062D8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047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Rectangle 64">
            <a:extLst>
              <a:ext uri="{FF2B5EF4-FFF2-40B4-BE49-F238E27FC236}">
                <a16:creationId xmlns:a16="http://schemas.microsoft.com/office/drawing/2014/main" id="{18778B8B-3294-9C21-72EB-5D7830032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266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" name="Rectangle 65">
            <a:extLst>
              <a:ext uri="{FF2B5EF4-FFF2-40B4-BE49-F238E27FC236}">
                <a16:creationId xmlns:a16="http://schemas.microsoft.com/office/drawing/2014/main" id="{0021E594-0329-1F30-1E62-21D876F35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9757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7" name="Rectangle 66">
            <a:extLst>
              <a:ext uri="{FF2B5EF4-FFF2-40B4-BE49-F238E27FC236}">
                <a16:creationId xmlns:a16="http://schemas.microsoft.com/office/drawing/2014/main" id="{56D585D0-202F-7E66-8CED-C9581968D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6788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8" name="Rectangle 67">
            <a:extLst>
              <a:ext uri="{FF2B5EF4-FFF2-40B4-BE49-F238E27FC236}">
                <a16:creationId xmlns:a16="http://schemas.microsoft.com/office/drawing/2014/main" id="{3C007601-01CE-8CCC-A6A9-19FB3B3BC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1698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9" name="Rectangle 69">
            <a:extLst>
              <a:ext uri="{FF2B5EF4-FFF2-40B4-BE49-F238E27FC236}">
                <a16:creationId xmlns:a16="http://schemas.microsoft.com/office/drawing/2014/main" id="{C1C6B287-2F92-7001-D13F-AB5A5EF0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5495" y="5775067"/>
            <a:ext cx="113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0" name="直線コネクタ 229">
            <a:extLst>
              <a:ext uri="{FF2B5EF4-FFF2-40B4-BE49-F238E27FC236}">
                <a16:creationId xmlns:a16="http://schemas.microsoft.com/office/drawing/2014/main" id="{74314F0E-1CDD-EEAC-C2E8-0AE8D1398A87}"/>
              </a:ext>
            </a:extLst>
          </p:cNvPr>
          <p:cNvCxnSpPr/>
          <p:nvPr/>
        </p:nvCxnSpPr>
        <p:spPr>
          <a:xfrm>
            <a:off x="6619627" y="5394121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直線コネクタ 239">
            <a:extLst>
              <a:ext uri="{FF2B5EF4-FFF2-40B4-BE49-F238E27FC236}">
                <a16:creationId xmlns:a16="http://schemas.microsoft.com/office/drawing/2014/main" id="{78018508-0B6C-20FC-9711-778370F5AF92}"/>
              </a:ext>
            </a:extLst>
          </p:cNvPr>
          <p:cNvCxnSpPr/>
          <p:nvPr/>
        </p:nvCxnSpPr>
        <p:spPr>
          <a:xfrm>
            <a:off x="6619627" y="5898177"/>
            <a:ext cx="432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1" name="グループ化 240">
            <a:extLst>
              <a:ext uri="{FF2B5EF4-FFF2-40B4-BE49-F238E27FC236}">
                <a16:creationId xmlns:a16="http://schemas.microsoft.com/office/drawing/2014/main" id="{FD41FC47-D492-7053-A053-757E8A9A78E5}"/>
              </a:ext>
            </a:extLst>
          </p:cNvPr>
          <p:cNvGrpSpPr/>
          <p:nvPr/>
        </p:nvGrpSpPr>
        <p:grpSpPr>
          <a:xfrm>
            <a:off x="9607639" y="1772818"/>
            <a:ext cx="2539673" cy="612492"/>
            <a:chOff x="4621745" y="2007367"/>
            <a:chExt cx="2539673" cy="625424"/>
          </a:xfrm>
        </p:grpSpPr>
        <p:sp>
          <p:nvSpPr>
            <p:cNvPr id="315" name="テキスト ボックス 314">
              <a:extLst>
                <a:ext uri="{FF2B5EF4-FFF2-40B4-BE49-F238E27FC236}">
                  <a16:creationId xmlns:a16="http://schemas.microsoft.com/office/drawing/2014/main" id="{1BBA0AE6-9AD9-3233-EB40-EFCD80E35E81}"/>
                </a:ext>
              </a:extLst>
            </p:cNvPr>
            <p:cNvSpPr txBox="1"/>
            <p:nvPr/>
          </p:nvSpPr>
          <p:spPr>
            <a:xfrm>
              <a:off x="4873745" y="2007367"/>
              <a:ext cx="2217129" cy="314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High NLR (&gt;0.13193)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テキスト ボックス 323">
              <a:extLst>
                <a:ext uri="{FF2B5EF4-FFF2-40B4-BE49-F238E27FC236}">
                  <a16:creationId xmlns:a16="http://schemas.microsoft.com/office/drawing/2014/main" id="{8FF608E9-9D77-FA44-1703-FD5C4A6C5100}"/>
                </a:ext>
              </a:extLst>
            </p:cNvPr>
            <p:cNvSpPr txBox="1"/>
            <p:nvPr/>
          </p:nvSpPr>
          <p:spPr>
            <a:xfrm>
              <a:off x="4873745" y="2318516"/>
              <a:ext cx="2287673" cy="314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Low NLR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kumimoji="1" lang="en-US" altLang="ja-JP" sz="1400" dirty="0">
                  <a:latin typeface="Arial" panose="020B0604020202020204" pitchFamily="34" charset="0"/>
                  <a:ea typeface="Yu Gothic UI" panose="020B0500000000000000" pitchFamily="50" charset="-128"/>
                  <a:cs typeface="Arial" panose="020B0604020202020204" pitchFamily="34" charset="0"/>
                </a:rPr>
                <a:t>≤0.13193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5" name="直線コネクタ 324">
              <a:extLst>
                <a:ext uri="{FF2B5EF4-FFF2-40B4-BE49-F238E27FC236}">
                  <a16:creationId xmlns:a16="http://schemas.microsoft.com/office/drawing/2014/main" id="{24DDF294-DA7D-171E-BB5D-8CF7A8D372B8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161255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線コネクタ 325">
              <a:extLst>
                <a:ext uri="{FF2B5EF4-FFF2-40B4-BE49-F238E27FC236}">
                  <a16:creationId xmlns:a16="http://schemas.microsoft.com/office/drawing/2014/main" id="{9B243B23-C25B-3164-E7C1-3057D3817899}"/>
                </a:ext>
              </a:extLst>
            </p:cNvPr>
            <p:cNvCxnSpPr>
              <a:cxnSpLocks/>
            </p:cNvCxnSpPr>
            <p:nvPr/>
          </p:nvCxnSpPr>
          <p:spPr>
            <a:xfrm>
              <a:off x="4621745" y="2472404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2" name="Line 13">
            <a:extLst>
              <a:ext uri="{FF2B5EF4-FFF2-40B4-BE49-F238E27FC236}">
                <a16:creationId xmlns:a16="http://schemas.microsoft.com/office/drawing/2014/main" id="{7BE36548-0D00-590A-8BCC-00DEC2D7BD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9849" y="4212247"/>
            <a:ext cx="0" cy="61675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3" name="Line 98">
            <a:extLst>
              <a:ext uri="{FF2B5EF4-FFF2-40B4-BE49-F238E27FC236}">
                <a16:creationId xmlns:a16="http://schemas.microsoft.com/office/drawing/2014/main" id="{C6AE392E-8848-CDBC-5E7E-02CAFAF464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3528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4" name="Line 99">
            <a:extLst>
              <a:ext uri="{FF2B5EF4-FFF2-40B4-BE49-F238E27FC236}">
                <a16:creationId xmlns:a16="http://schemas.microsoft.com/office/drawing/2014/main" id="{7D6B2132-9984-8EDF-2D5C-F1EB497731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23414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5" name="Line 100">
            <a:extLst>
              <a:ext uri="{FF2B5EF4-FFF2-40B4-BE49-F238E27FC236}">
                <a16:creationId xmlns:a16="http://schemas.microsoft.com/office/drawing/2014/main" id="{98B148B8-8581-BCCF-6752-184A8B2E48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5243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6" name="Line 101">
            <a:extLst>
              <a:ext uri="{FF2B5EF4-FFF2-40B4-BE49-F238E27FC236}">
                <a16:creationId xmlns:a16="http://schemas.microsoft.com/office/drawing/2014/main" id="{3A345242-628F-8DEA-07D9-0A55262425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85129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7" name="Line 102">
            <a:extLst>
              <a:ext uri="{FF2B5EF4-FFF2-40B4-BE49-F238E27FC236}">
                <a16:creationId xmlns:a16="http://schemas.microsoft.com/office/drawing/2014/main" id="{5A3D5EDF-292E-458E-07F7-B7FCB29316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5294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8" name="Line 103">
            <a:extLst>
              <a:ext uri="{FF2B5EF4-FFF2-40B4-BE49-F238E27FC236}">
                <a16:creationId xmlns:a16="http://schemas.microsoft.com/office/drawing/2014/main" id="{1AED5200-41F2-198C-044F-56DBB2CE11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5180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9" name="Line 104">
            <a:extLst>
              <a:ext uri="{FF2B5EF4-FFF2-40B4-BE49-F238E27FC236}">
                <a16:creationId xmlns:a16="http://schemas.microsoft.com/office/drawing/2014/main" id="{71099021-2578-D831-E9B3-7DC837F3AA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7009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0" name="Line 105">
            <a:extLst>
              <a:ext uri="{FF2B5EF4-FFF2-40B4-BE49-F238E27FC236}">
                <a16:creationId xmlns:a16="http://schemas.microsoft.com/office/drawing/2014/main" id="{0BEFCCAB-1545-1B9E-70FE-F442CE40B9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796894" y="4224752"/>
            <a:ext cx="0" cy="61200"/>
          </a:xfrm>
          <a:prstGeom prst="line">
            <a:avLst/>
          </a:prstGeom>
          <a:noFill/>
          <a:ln w="1905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1" name="Line 106">
            <a:extLst>
              <a:ext uri="{FF2B5EF4-FFF2-40B4-BE49-F238E27FC236}">
                <a16:creationId xmlns:a16="http://schemas.microsoft.com/office/drawing/2014/main" id="{EF343F67-8DA3-7A13-C689-DF8C4D1377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08471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2" name="Line 107">
            <a:extLst>
              <a:ext uri="{FF2B5EF4-FFF2-40B4-BE49-F238E27FC236}">
                <a16:creationId xmlns:a16="http://schemas.microsoft.com/office/drawing/2014/main" id="{3537E9DE-9A20-B394-EFB0-6226F3F724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40300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3" name="Line 108">
            <a:extLst>
              <a:ext uri="{FF2B5EF4-FFF2-40B4-BE49-F238E27FC236}">
                <a16:creationId xmlns:a16="http://schemas.microsoft.com/office/drawing/2014/main" id="{F2EE8C12-CE37-C1B6-52F1-0FB814941F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70186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4" name="Line 109">
            <a:extLst>
              <a:ext uri="{FF2B5EF4-FFF2-40B4-BE49-F238E27FC236}">
                <a16:creationId xmlns:a16="http://schemas.microsoft.com/office/drawing/2014/main" id="{690A758E-DFE7-CDB7-FFE1-A4349E668B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02016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5" name="Line 110">
            <a:extLst>
              <a:ext uri="{FF2B5EF4-FFF2-40B4-BE49-F238E27FC236}">
                <a16:creationId xmlns:a16="http://schemas.microsoft.com/office/drawing/2014/main" id="{7958EF7C-6CF4-414A-6195-7C93844D52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20237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8" name="Line 111">
            <a:extLst>
              <a:ext uri="{FF2B5EF4-FFF2-40B4-BE49-F238E27FC236}">
                <a16:creationId xmlns:a16="http://schemas.microsoft.com/office/drawing/2014/main" id="{50A62829-0035-9A03-2DE9-0569E3A45D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52066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9" name="Line 112">
            <a:extLst>
              <a:ext uri="{FF2B5EF4-FFF2-40B4-BE49-F238E27FC236}">
                <a16:creationId xmlns:a16="http://schemas.microsoft.com/office/drawing/2014/main" id="{D59C1D57-DB17-2459-2102-49712E454A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81952" y="4246352"/>
            <a:ext cx="0" cy="39600"/>
          </a:xfrm>
          <a:prstGeom prst="line">
            <a:avLst/>
          </a:prstGeom>
          <a:noFill/>
          <a:ln w="952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03" name="Rectangle 24">
            <a:extLst>
              <a:ext uri="{FF2B5EF4-FFF2-40B4-BE49-F238E27FC236}">
                <a16:creationId xmlns:a16="http://schemas.microsoft.com/office/drawing/2014/main" id="{C93315D7-55D1-4642-23B8-9FC6FCAA7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974" y="4357688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4" name="Rectangle 67">
            <a:extLst>
              <a:ext uri="{FF2B5EF4-FFF2-40B4-BE49-F238E27FC236}">
                <a16:creationId xmlns:a16="http://schemas.microsoft.com/office/drawing/2014/main" id="{DAED71E8-4B91-A26F-36FB-F0A215BBC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2421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5" name="Rectangle 67">
            <a:extLst>
              <a:ext uri="{FF2B5EF4-FFF2-40B4-BE49-F238E27FC236}">
                <a16:creationId xmlns:a16="http://schemas.microsoft.com/office/drawing/2014/main" id="{F22B2736-4673-877F-159D-036A7A6B6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2421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6" name="Rectangle 22">
            <a:extLst>
              <a:ext uri="{FF2B5EF4-FFF2-40B4-BE49-F238E27FC236}">
                <a16:creationId xmlns:a16="http://schemas.microsoft.com/office/drawing/2014/main" id="{C351183A-28E9-24A2-AB95-C46949C48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9648" y="435768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8" name="Rectangle 65">
            <a:extLst>
              <a:ext uri="{FF2B5EF4-FFF2-40B4-BE49-F238E27FC236}">
                <a16:creationId xmlns:a16="http://schemas.microsoft.com/office/drawing/2014/main" id="{00CC8F24-4DC0-3430-EF6A-BC5DF9E87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1405" y="5271011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9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9" name="Rectangle 65">
            <a:extLst>
              <a:ext uri="{FF2B5EF4-FFF2-40B4-BE49-F238E27FC236}">
                <a16:creationId xmlns:a16="http://schemas.microsoft.com/office/drawing/2014/main" id="{6C311C65-6179-D589-388B-B18B5529D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1406" y="5775067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dirty="0">
                <a:solidFill>
                  <a:srgbClr val="000000"/>
                </a:solidFill>
              </a:rPr>
              <a:t>3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EAF705-8F23-3762-1170-1AFBC19C54EE}"/>
              </a:ext>
            </a:extLst>
          </p:cNvPr>
          <p:cNvSpPr txBox="1"/>
          <p:nvPr/>
        </p:nvSpPr>
        <p:spPr>
          <a:xfrm>
            <a:off x="7460094" y="3602764"/>
            <a:ext cx="255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HR 0.51 (95% CI 0.12-2.21)</a:t>
            </a:r>
          </a:p>
          <a:p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=0.36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CE84F2-DD7F-2312-037C-819EA0B09C2E}"/>
              </a:ext>
            </a:extLst>
          </p:cNvPr>
          <p:cNvSpPr txBox="1"/>
          <p:nvPr/>
        </p:nvSpPr>
        <p:spPr>
          <a:xfrm>
            <a:off x="3287167" y="2473732"/>
            <a:ext cx="255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HR 0.42 (95% CI 0.15-1.17)</a:t>
            </a:r>
          </a:p>
          <a:p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=0.10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058B5AF-E01A-D3C1-5DAE-F21540435FA9}"/>
              </a:ext>
            </a:extLst>
          </p:cNvPr>
          <p:cNvGrpSpPr/>
          <p:nvPr/>
        </p:nvGrpSpPr>
        <p:grpSpPr>
          <a:xfrm>
            <a:off x="1357223" y="1703192"/>
            <a:ext cx="4168618" cy="2491528"/>
            <a:chOff x="1630363" y="1978026"/>
            <a:chExt cx="2995613" cy="2252663"/>
          </a:xfrm>
        </p:grpSpPr>
        <p:sp>
          <p:nvSpPr>
            <p:cNvPr id="5" name="Freeform 44">
              <a:extLst>
                <a:ext uri="{FF2B5EF4-FFF2-40B4-BE49-F238E27FC236}">
                  <a16:creationId xmlns:a16="http://schemas.microsoft.com/office/drawing/2014/main" id="{9B63FC67-4AD1-86FC-A8A3-A62FB57B7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363" y="1978026"/>
              <a:ext cx="2479675" cy="2252663"/>
            </a:xfrm>
            <a:custGeom>
              <a:avLst/>
              <a:gdLst>
                <a:gd name="T0" fmla="*/ 0 w 1562"/>
                <a:gd name="T1" fmla="*/ 0 h 1419"/>
                <a:gd name="T2" fmla="*/ 90 w 1562"/>
                <a:gd name="T3" fmla="*/ 0 h 1419"/>
                <a:gd name="T4" fmla="*/ 90 w 1562"/>
                <a:gd name="T5" fmla="*/ 72 h 1419"/>
                <a:gd name="T6" fmla="*/ 138 w 1562"/>
                <a:gd name="T7" fmla="*/ 72 h 1419"/>
                <a:gd name="T8" fmla="*/ 138 w 1562"/>
                <a:gd name="T9" fmla="*/ 222 h 1419"/>
                <a:gd name="T10" fmla="*/ 180 w 1562"/>
                <a:gd name="T11" fmla="*/ 222 h 1419"/>
                <a:gd name="T12" fmla="*/ 180 w 1562"/>
                <a:gd name="T13" fmla="*/ 300 h 1419"/>
                <a:gd name="T14" fmla="*/ 186 w 1562"/>
                <a:gd name="T15" fmla="*/ 300 h 1419"/>
                <a:gd name="T16" fmla="*/ 186 w 1562"/>
                <a:gd name="T17" fmla="*/ 372 h 1419"/>
                <a:gd name="T18" fmla="*/ 228 w 1562"/>
                <a:gd name="T19" fmla="*/ 372 h 1419"/>
                <a:gd name="T20" fmla="*/ 228 w 1562"/>
                <a:gd name="T21" fmla="*/ 451 h 1419"/>
                <a:gd name="T22" fmla="*/ 324 w 1562"/>
                <a:gd name="T23" fmla="*/ 451 h 1419"/>
                <a:gd name="T24" fmla="*/ 324 w 1562"/>
                <a:gd name="T25" fmla="*/ 523 h 1419"/>
                <a:gd name="T26" fmla="*/ 366 w 1562"/>
                <a:gd name="T27" fmla="*/ 523 h 1419"/>
                <a:gd name="T28" fmla="*/ 366 w 1562"/>
                <a:gd name="T29" fmla="*/ 595 h 1419"/>
                <a:gd name="T30" fmla="*/ 414 w 1562"/>
                <a:gd name="T31" fmla="*/ 595 h 1419"/>
                <a:gd name="T32" fmla="*/ 414 w 1562"/>
                <a:gd name="T33" fmla="*/ 673 h 1419"/>
                <a:gd name="T34" fmla="*/ 487 w 1562"/>
                <a:gd name="T35" fmla="*/ 673 h 1419"/>
                <a:gd name="T36" fmla="*/ 487 w 1562"/>
                <a:gd name="T37" fmla="*/ 745 h 1419"/>
                <a:gd name="T38" fmla="*/ 499 w 1562"/>
                <a:gd name="T39" fmla="*/ 745 h 1419"/>
                <a:gd name="T40" fmla="*/ 499 w 1562"/>
                <a:gd name="T41" fmla="*/ 823 h 1419"/>
                <a:gd name="T42" fmla="*/ 505 w 1562"/>
                <a:gd name="T43" fmla="*/ 823 h 1419"/>
                <a:gd name="T44" fmla="*/ 505 w 1562"/>
                <a:gd name="T45" fmla="*/ 896 h 1419"/>
                <a:gd name="T46" fmla="*/ 553 w 1562"/>
                <a:gd name="T47" fmla="*/ 896 h 1419"/>
                <a:gd name="T48" fmla="*/ 553 w 1562"/>
                <a:gd name="T49" fmla="*/ 968 h 1419"/>
                <a:gd name="T50" fmla="*/ 571 w 1562"/>
                <a:gd name="T51" fmla="*/ 968 h 1419"/>
                <a:gd name="T52" fmla="*/ 571 w 1562"/>
                <a:gd name="T53" fmla="*/ 1046 h 1419"/>
                <a:gd name="T54" fmla="*/ 691 w 1562"/>
                <a:gd name="T55" fmla="*/ 1046 h 1419"/>
                <a:gd name="T56" fmla="*/ 691 w 1562"/>
                <a:gd name="T57" fmla="*/ 1118 h 1419"/>
                <a:gd name="T58" fmla="*/ 1118 w 1562"/>
                <a:gd name="T59" fmla="*/ 1118 h 1419"/>
                <a:gd name="T60" fmla="*/ 1118 w 1562"/>
                <a:gd name="T61" fmla="*/ 1196 h 1419"/>
                <a:gd name="T62" fmla="*/ 1334 w 1562"/>
                <a:gd name="T63" fmla="*/ 1196 h 1419"/>
                <a:gd name="T64" fmla="*/ 1334 w 1562"/>
                <a:gd name="T65" fmla="*/ 1268 h 1419"/>
                <a:gd name="T66" fmla="*/ 1484 w 1562"/>
                <a:gd name="T67" fmla="*/ 1268 h 1419"/>
                <a:gd name="T68" fmla="*/ 1484 w 1562"/>
                <a:gd name="T69" fmla="*/ 1347 h 1419"/>
                <a:gd name="T70" fmla="*/ 1562 w 1562"/>
                <a:gd name="T71" fmla="*/ 1347 h 1419"/>
                <a:gd name="T72" fmla="*/ 1562 w 1562"/>
                <a:gd name="T73" fmla="*/ 1419 h 1419"/>
                <a:gd name="T74" fmla="*/ 1562 w 1562"/>
                <a:gd name="T75" fmla="*/ 1419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62" h="1419">
                  <a:moveTo>
                    <a:pt x="0" y="0"/>
                  </a:moveTo>
                  <a:lnTo>
                    <a:pt x="90" y="0"/>
                  </a:lnTo>
                  <a:lnTo>
                    <a:pt x="90" y="72"/>
                  </a:lnTo>
                  <a:lnTo>
                    <a:pt x="138" y="72"/>
                  </a:lnTo>
                  <a:lnTo>
                    <a:pt x="138" y="222"/>
                  </a:lnTo>
                  <a:lnTo>
                    <a:pt x="180" y="222"/>
                  </a:lnTo>
                  <a:lnTo>
                    <a:pt x="180" y="300"/>
                  </a:lnTo>
                  <a:lnTo>
                    <a:pt x="186" y="300"/>
                  </a:lnTo>
                  <a:lnTo>
                    <a:pt x="186" y="372"/>
                  </a:lnTo>
                  <a:lnTo>
                    <a:pt x="228" y="372"/>
                  </a:lnTo>
                  <a:lnTo>
                    <a:pt x="228" y="451"/>
                  </a:lnTo>
                  <a:lnTo>
                    <a:pt x="324" y="451"/>
                  </a:lnTo>
                  <a:lnTo>
                    <a:pt x="324" y="523"/>
                  </a:lnTo>
                  <a:lnTo>
                    <a:pt x="366" y="523"/>
                  </a:lnTo>
                  <a:lnTo>
                    <a:pt x="366" y="595"/>
                  </a:lnTo>
                  <a:lnTo>
                    <a:pt x="414" y="595"/>
                  </a:lnTo>
                  <a:lnTo>
                    <a:pt x="414" y="673"/>
                  </a:lnTo>
                  <a:lnTo>
                    <a:pt x="487" y="673"/>
                  </a:lnTo>
                  <a:lnTo>
                    <a:pt x="487" y="745"/>
                  </a:lnTo>
                  <a:lnTo>
                    <a:pt x="499" y="745"/>
                  </a:lnTo>
                  <a:lnTo>
                    <a:pt x="499" y="823"/>
                  </a:lnTo>
                  <a:lnTo>
                    <a:pt x="505" y="823"/>
                  </a:lnTo>
                  <a:lnTo>
                    <a:pt x="505" y="896"/>
                  </a:lnTo>
                  <a:lnTo>
                    <a:pt x="553" y="896"/>
                  </a:lnTo>
                  <a:lnTo>
                    <a:pt x="553" y="968"/>
                  </a:lnTo>
                  <a:lnTo>
                    <a:pt x="571" y="968"/>
                  </a:lnTo>
                  <a:lnTo>
                    <a:pt x="571" y="1046"/>
                  </a:lnTo>
                  <a:lnTo>
                    <a:pt x="691" y="1046"/>
                  </a:lnTo>
                  <a:lnTo>
                    <a:pt x="691" y="1118"/>
                  </a:lnTo>
                  <a:lnTo>
                    <a:pt x="1118" y="1118"/>
                  </a:lnTo>
                  <a:lnTo>
                    <a:pt x="1118" y="1196"/>
                  </a:lnTo>
                  <a:lnTo>
                    <a:pt x="1334" y="1196"/>
                  </a:lnTo>
                  <a:lnTo>
                    <a:pt x="1334" y="1268"/>
                  </a:lnTo>
                  <a:lnTo>
                    <a:pt x="1484" y="1268"/>
                  </a:lnTo>
                  <a:lnTo>
                    <a:pt x="1484" y="1347"/>
                  </a:lnTo>
                  <a:lnTo>
                    <a:pt x="1562" y="1347"/>
                  </a:lnTo>
                  <a:lnTo>
                    <a:pt x="1562" y="1419"/>
                  </a:lnTo>
                  <a:lnTo>
                    <a:pt x="1562" y="141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Freeform 45">
              <a:extLst>
                <a:ext uri="{FF2B5EF4-FFF2-40B4-BE49-F238E27FC236}">
                  <a16:creationId xmlns:a16="http://schemas.microsoft.com/office/drawing/2014/main" id="{215C8B4F-71DC-0746-63D1-66A3AD2C6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363" y="1978026"/>
              <a:ext cx="2995613" cy="2252663"/>
            </a:xfrm>
            <a:custGeom>
              <a:avLst/>
              <a:gdLst>
                <a:gd name="T0" fmla="*/ 0 w 1887"/>
                <a:gd name="T1" fmla="*/ 0 h 1419"/>
                <a:gd name="T2" fmla="*/ 685 w 1887"/>
                <a:gd name="T3" fmla="*/ 0 h 1419"/>
                <a:gd name="T4" fmla="*/ 685 w 1887"/>
                <a:gd name="T5" fmla="*/ 475 h 1419"/>
                <a:gd name="T6" fmla="*/ 781 w 1887"/>
                <a:gd name="T7" fmla="*/ 475 h 1419"/>
                <a:gd name="T8" fmla="*/ 781 w 1887"/>
                <a:gd name="T9" fmla="*/ 944 h 1419"/>
                <a:gd name="T10" fmla="*/ 1887 w 1887"/>
                <a:gd name="T11" fmla="*/ 944 h 1419"/>
                <a:gd name="T12" fmla="*/ 1887 w 1887"/>
                <a:gd name="T13" fmla="*/ 1419 h 1419"/>
                <a:gd name="T14" fmla="*/ 1887 w 1887"/>
                <a:gd name="T15" fmla="*/ 1419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7" h="1419">
                  <a:moveTo>
                    <a:pt x="0" y="0"/>
                  </a:moveTo>
                  <a:lnTo>
                    <a:pt x="685" y="0"/>
                  </a:lnTo>
                  <a:lnTo>
                    <a:pt x="685" y="475"/>
                  </a:lnTo>
                  <a:lnTo>
                    <a:pt x="781" y="475"/>
                  </a:lnTo>
                  <a:lnTo>
                    <a:pt x="781" y="944"/>
                  </a:lnTo>
                  <a:lnTo>
                    <a:pt x="1887" y="944"/>
                  </a:lnTo>
                  <a:lnTo>
                    <a:pt x="1887" y="1419"/>
                  </a:lnTo>
                  <a:lnTo>
                    <a:pt x="1887" y="141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BDE1908-F216-9E3D-A379-6DABDBCC4B4F}"/>
              </a:ext>
            </a:extLst>
          </p:cNvPr>
          <p:cNvGrpSpPr/>
          <p:nvPr/>
        </p:nvGrpSpPr>
        <p:grpSpPr>
          <a:xfrm>
            <a:off x="7402965" y="1694601"/>
            <a:ext cx="4273118" cy="2538752"/>
            <a:chOff x="7442201" y="2149476"/>
            <a:chExt cx="3395663" cy="2252663"/>
          </a:xfrm>
        </p:grpSpPr>
        <p:sp>
          <p:nvSpPr>
            <p:cNvPr id="13" name="Line 115">
              <a:extLst>
                <a:ext uri="{FF2B5EF4-FFF2-40B4-BE49-F238E27FC236}">
                  <a16:creationId xmlns:a16="http://schemas.microsoft.com/office/drawing/2014/main" id="{124DF1F8-52B7-D910-E441-489CE8014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0801" y="2149476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Line 116">
              <a:extLst>
                <a:ext uri="{FF2B5EF4-FFF2-40B4-BE49-F238E27FC236}">
                  <a16:creationId xmlns:a16="http://schemas.microsoft.com/office/drawing/2014/main" id="{52F32423-701B-B57A-AA8C-818870D7A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05788" y="2778126"/>
              <a:ext cx="0" cy="587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" name="Line 117">
              <a:extLst>
                <a:ext uri="{FF2B5EF4-FFF2-40B4-BE49-F238E27FC236}">
                  <a16:creationId xmlns:a16="http://schemas.microsoft.com/office/drawing/2014/main" id="{BB1C4C47-6763-268F-A7D0-170F88BD2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5813" y="3046413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" name="Line 118">
              <a:extLst>
                <a:ext uri="{FF2B5EF4-FFF2-40B4-BE49-F238E27FC236}">
                  <a16:creationId xmlns:a16="http://schemas.microsoft.com/office/drawing/2014/main" id="{D414589B-190C-9EF6-8150-A179258C7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77288" y="3198813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" name="Line 119">
              <a:extLst>
                <a:ext uri="{FF2B5EF4-FFF2-40B4-BE49-F238E27FC236}">
                  <a16:creationId xmlns:a16="http://schemas.microsoft.com/office/drawing/2014/main" id="{B610BAD4-E540-1AFD-4766-C736444D31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1113" y="3198813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" name="Line 120">
              <a:extLst>
                <a:ext uri="{FF2B5EF4-FFF2-40B4-BE49-F238E27FC236}">
                  <a16:creationId xmlns:a16="http://schemas.microsoft.com/office/drawing/2014/main" id="{0F070991-21D3-3361-62BD-5DE3446950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45601" y="3600451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" name="Freeform 121">
              <a:extLst>
                <a:ext uri="{FF2B5EF4-FFF2-40B4-BE49-F238E27FC236}">
                  <a16:creationId xmlns:a16="http://schemas.microsoft.com/office/drawing/2014/main" id="{766A4081-7126-4440-1AAC-5688FB870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2149476"/>
              <a:ext cx="3395663" cy="2252663"/>
            </a:xfrm>
            <a:custGeom>
              <a:avLst/>
              <a:gdLst>
                <a:gd name="T0" fmla="*/ 0 w 2139"/>
                <a:gd name="T1" fmla="*/ 0 h 1419"/>
                <a:gd name="T2" fmla="*/ 282 w 2139"/>
                <a:gd name="T3" fmla="*/ 0 h 1419"/>
                <a:gd name="T4" fmla="*/ 282 w 2139"/>
                <a:gd name="T5" fmla="*/ 78 h 1419"/>
                <a:gd name="T6" fmla="*/ 384 w 2139"/>
                <a:gd name="T7" fmla="*/ 78 h 1419"/>
                <a:gd name="T8" fmla="*/ 384 w 2139"/>
                <a:gd name="T9" fmla="*/ 156 h 1419"/>
                <a:gd name="T10" fmla="*/ 384 w 2139"/>
                <a:gd name="T11" fmla="*/ 156 h 1419"/>
                <a:gd name="T12" fmla="*/ 384 w 2139"/>
                <a:gd name="T13" fmla="*/ 234 h 1419"/>
                <a:gd name="T14" fmla="*/ 481 w 2139"/>
                <a:gd name="T15" fmla="*/ 234 h 1419"/>
                <a:gd name="T16" fmla="*/ 481 w 2139"/>
                <a:gd name="T17" fmla="*/ 396 h 1419"/>
                <a:gd name="T18" fmla="*/ 499 w 2139"/>
                <a:gd name="T19" fmla="*/ 396 h 1419"/>
                <a:gd name="T20" fmla="*/ 499 w 2139"/>
                <a:gd name="T21" fmla="*/ 481 h 1419"/>
                <a:gd name="T22" fmla="*/ 547 w 2139"/>
                <a:gd name="T23" fmla="*/ 481 h 1419"/>
                <a:gd name="T24" fmla="*/ 547 w 2139"/>
                <a:gd name="T25" fmla="*/ 565 h 1419"/>
                <a:gd name="T26" fmla="*/ 667 w 2139"/>
                <a:gd name="T27" fmla="*/ 565 h 1419"/>
                <a:gd name="T28" fmla="*/ 667 w 2139"/>
                <a:gd name="T29" fmla="*/ 661 h 1419"/>
                <a:gd name="T30" fmla="*/ 919 w 2139"/>
                <a:gd name="T31" fmla="*/ 661 h 1419"/>
                <a:gd name="T32" fmla="*/ 919 w 2139"/>
                <a:gd name="T33" fmla="*/ 787 h 1419"/>
                <a:gd name="T34" fmla="*/ 1082 w 2139"/>
                <a:gd name="T35" fmla="*/ 787 h 1419"/>
                <a:gd name="T36" fmla="*/ 1082 w 2139"/>
                <a:gd name="T37" fmla="*/ 914 h 1419"/>
                <a:gd name="T38" fmla="*/ 1466 w 2139"/>
                <a:gd name="T39" fmla="*/ 914 h 1419"/>
                <a:gd name="T40" fmla="*/ 1466 w 2139"/>
                <a:gd name="T41" fmla="*/ 1082 h 1419"/>
                <a:gd name="T42" fmla="*/ 1803 w 2139"/>
                <a:gd name="T43" fmla="*/ 1082 h 1419"/>
                <a:gd name="T44" fmla="*/ 1803 w 2139"/>
                <a:gd name="T45" fmla="*/ 1250 h 1419"/>
                <a:gd name="T46" fmla="*/ 2139 w 2139"/>
                <a:gd name="T47" fmla="*/ 1250 h 1419"/>
                <a:gd name="T48" fmla="*/ 2139 w 2139"/>
                <a:gd name="T49" fmla="*/ 1419 h 1419"/>
                <a:gd name="T50" fmla="*/ 2139 w 2139"/>
                <a:gd name="T51" fmla="*/ 1419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9" h="1419">
                  <a:moveTo>
                    <a:pt x="0" y="0"/>
                  </a:moveTo>
                  <a:lnTo>
                    <a:pt x="282" y="0"/>
                  </a:lnTo>
                  <a:lnTo>
                    <a:pt x="282" y="78"/>
                  </a:lnTo>
                  <a:lnTo>
                    <a:pt x="384" y="78"/>
                  </a:lnTo>
                  <a:lnTo>
                    <a:pt x="384" y="156"/>
                  </a:lnTo>
                  <a:lnTo>
                    <a:pt x="384" y="156"/>
                  </a:lnTo>
                  <a:lnTo>
                    <a:pt x="384" y="234"/>
                  </a:lnTo>
                  <a:lnTo>
                    <a:pt x="481" y="234"/>
                  </a:lnTo>
                  <a:lnTo>
                    <a:pt x="481" y="396"/>
                  </a:lnTo>
                  <a:lnTo>
                    <a:pt x="499" y="396"/>
                  </a:lnTo>
                  <a:lnTo>
                    <a:pt x="499" y="481"/>
                  </a:lnTo>
                  <a:lnTo>
                    <a:pt x="547" y="481"/>
                  </a:lnTo>
                  <a:lnTo>
                    <a:pt x="547" y="565"/>
                  </a:lnTo>
                  <a:lnTo>
                    <a:pt x="667" y="565"/>
                  </a:lnTo>
                  <a:lnTo>
                    <a:pt x="667" y="661"/>
                  </a:lnTo>
                  <a:lnTo>
                    <a:pt x="919" y="661"/>
                  </a:lnTo>
                  <a:lnTo>
                    <a:pt x="919" y="787"/>
                  </a:lnTo>
                  <a:lnTo>
                    <a:pt x="1082" y="787"/>
                  </a:lnTo>
                  <a:lnTo>
                    <a:pt x="1082" y="914"/>
                  </a:lnTo>
                  <a:lnTo>
                    <a:pt x="1466" y="914"/>
                  </a:lnTo>
                  <a:lnTo>
                    <a:pt x="1466" y="1082"/>
                  </a:lnTo>
                  <a:lnTo>
                    <a:pt x="1803" y="1082"/>
                  </a:lnTo>
                  <a:lnTo>
                    <a:pt x="1803" y="1250"/>
                  </a:lnTo>
                  <a:lnTo>
                    <a:pt x="2139" y="1250"/>
                  </a:lnTo>
                  <a:lnTo>
                    <a:pt x="2139" y="1419"/>
                  </a:lnTo>
                  <a:lnTo>
                    <a:pt x="2139" y="141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Line 122">
              <a:extLst>
                <a:ext uri="{FF2B5EF4-FFF2-40B4-BE49-F238E27FC236}">
                  <a16:creationId xmlns:a16="http://schemas.microsoft.com/office/drawing/2014/main" id="{A2FCAB8D-4F89-7777-9CF5-1BD6DD02A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7263" y="2149476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Line 123">
              <a:extLst>
                <a:ext uri="{FF2B5EF4-FFF2-40B4-BE49-F238E27FC236}">
                  <a16:creationId xmlns:a16="http://schemas.microsoft.com/office/drawing/2014/main" id="{117C403C-AC58-DF4E-DF71-ABF91FD22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6626" y="3275013"/>
              <a:ext cx="0" cy="571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Freeform 124">
              <a:extLst>
                <a:ext uri="{FF2B5EF4-FFF2-40B4-BE49-F238E27FC236}">
                  <a16:creationId xmlns:a16="http://schemas.microsoft.com/office/drawing/2014/main" id="{48BFF102-933C-BD64-BC27-FFFBAF867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2149476"/>
              <a:ext cx="2384425" cy="1125538"/>
            </a:xfrm>
            <a:custGeom>
              <a:avLst/>
              <a:gdLst>
                <a:gd name="T0" fmla="*/ 0 w 1502"/>
                <a:gd name="T1" fmla="*/ 0 h 709"/>
                <a:gd name="T2" fmla="*/ 751 w 1502"/>
                <a:gd name="T3" fmla="*/ 0 h 709"/>
                <a:gd name="T4" fmla="*/ 751 w 1502"/>
                <a:gd name="T5" fmla="*/ 709 h 709"/>
                <a:gd name="T6" fmla="*/ 1502 w 1502"/>
                <a:gd name="T7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2" h="709">
                  <a:moveTo>
                    <a:pt x="0" y="0"/>
                  </a:moveTo>
                  <a:lnTo>
                    <a:pt x="751" y="0"/>
                  </a:lnTo>
                  <a:lnTo>
                    <a:pt x="751" y="709"/>
                  </a:lnTo>
                  <a:lnTo>
                    <a:pt x="1502" y="70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3196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127</Words>
  <Application>Microsoft Office PowerPoint</Application>
  <PresentationFormat>ワイド画面</PresentationFormat>
  <Paragraphs>71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Yasuyuki Okada</dc:creator>
  <cp:lastModifiedBy>Yasuyuki Okada</cp:lastModifiedBy>
  <cp:revision>15</cp:revision>
  <dcterms:created xsi:type="dcterms:W3CDTF">2024-06-15T08:21:41Z</dcterms:created>
  <dcterms:modified xsi:type="dcterms:W3CDTF">2024-11-04T08:35:43Z</dcterms:modified>
</cp:coreProperties>
</file>