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040404"/>
    <a:srgbClr val="008000"/>
    <a:srgbClr val="0B76A0"/>
    <a:srgbClr val="DAECDA"/>
    <a:srgbClr val="71B871"/>
    <a:srgbClr val="339933"/>
    <a:srgbClr val="156082"/>
    <a:srgbClr val="FFFFFF"/>
    <a:srgbClr val="74A1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howGuides="1">
      <p:cViewPr varScale="1">
        <p:scale>
          <a:sx n="69" d="100"/>
          <a:sy n="69" d="100"/>
        </p:scale>
        <p:origin x="23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F48628-3220-BD5C-A5DE-A466F108A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211236F-5C52-C078-9AE6-535FF6447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490858-E45B-2AE2-BD55-08C8E29EC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C22C19-B66A-5723-3089-568800618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862726-7F83-F217-87CE-292F96451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9557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7331F4-0E51-C004-359E-86D9FDC65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4F58E5-7196-E1CF-BD9E-5194B11D9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E3B2FC-084A-77D7-9498-523A30B0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D897C81-B85C-F524-AE23-B820BAF91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5F7A38-D818-0E2B-7DDA-9EF226D01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336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CCCAE8-D65C-AFC8-2CF1-E18FD3ABE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0B57D0A-59EC-FC4F-E6FB-266F0CA6D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3C77C0-98DC-9F36-41E0-C9066FF4E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31DE79-D9B8-BD63-7D58-9C98EA3A6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D1B0CA-1DC9-5DC7-0A9F-5D7DE2829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89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CDFA3-543C-8AD8-9CAE-1F50BAD5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DC56E5-28D6-CF1F-FEA7-5CF29D766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98F04E8-13CF-95CF-8AEF-37E251303F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21FE842-AF8D-342F-B2AA-E4AD747C6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268D445-A1BB-4CA7-8848-1EBD6411B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82DEED9-76DB-13DA-4552-1C3E18592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0733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9537CB-5C06-9358-0E9D-A439E73FF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C00D41C-FC64-D88E-2514-2D0604721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745692D-5489-AB58-C6B3-2589C8B82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496BF5D-E725-962B-4E1B-FC70DA492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B2E1219-828B-D76F-A3B8-EAA0CB149C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039F597-161B-DE91-343F-F96C1357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FBB7E15-B35A-BCCF-109F-A95C5054B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1DB57DF-62FD-5186-E456-40760A37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87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F25D61-9D70-3790-1BF7-05650792F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3241BC5-DD1A-FD03-80AC-8E9321F0F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82C037B-3AC9-AD55-5376-0DD437FE4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9741529-5FDF-53F3-5E96-D6625B9CE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2454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2E2415C-059D-0DD8-5E90-C19B5D3A1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2E7E036-5821-146E-EFED-93D1A06F2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511E0F3-2CCE-01AC-4311-7F313690F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1229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CF9A67-3BDD-6260-FAA3-18D348C07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53764EB-6CDF-B286-7FD6-0B51ACB2C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2A3B964-FE99-D881-04B3-8F12603D9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8B5D687-40A2-EACD-312A-DE69AF0C8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D3D8B40-0CF0-CE09-117A-894DD42DD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37A8DFC-FB74-DE5B-E141-4D6418854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0250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188ADB-8D32-5479-92BF-9E0137060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A873FC4-23F8-A4FB-F6E9-4A3351B2B4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CF8D037-5700-1F93-CB3F-3EC8B8F12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69C34EF-7D7C-2F9B-F1E9-76A892250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58C5105-358D-AA8C-D15B-4210DA797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0CF7DAE-0751-83BC-58F0-42704D68F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8233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B24788-661C-1E34-1BCD-7A7C408E2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921DC87-989D-D540-8128-4C383F920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36362D-9655-6EA4-0DBA-D191A1162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C5DE2B-E5AF-EF47-7671-FD4D5BBB3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99AA8A-D007-5E18-8AD7-CC35081C7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290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9070AF1-F957-2F8A-8E7C-A3E393ABBB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FF59C7-EBC8-D3F6-BEE4-08BAAD8AC6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8D4160-9E60-16D8-483D-DA524AB4B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8F2BC3-F9BB-BCC4-6CB9-59506EB75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A67B57-5050-4582-0D75-0E83EF71C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6365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48A8200-9E42-1FC6-34C4-A407DD041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E6BFD1-8742-08EB-C584-8171AEE01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850A35-16A8-13E4-DCBF-687CD7F440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373CD6-1F56-CEC4-0A56-9084A8CEF4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CE6F23-4C34-A5AF-7EB6-F40FC162E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791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C4050D5-1BC7-96E2-9C6F-2232F4DF29D2}"/>
              </a:ext>
            </a:extLst>
          </p:cNvPr>
          <p:cNvSpPr txBox="1"/>
          <p:nvPr/>
        </p:nvSpPr>
        <p:spPr>
          <a:xfrm>
            <a:off x="407367" y="209284"/>
            <a:ext cx="3078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altLang="ja-JP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E5C4CD7-09FD-8CD0-A43C-9F6480A88C55}"/>
              </a:ext>
            </a:extLst>
          </p:cNvPr>
          <p:cNvSpPr txBox="1"/>
          <p:nvPr/>
        </p:nvSpPr>
        <p:spPr>
          <a:xfrm>
            <a:off x="6240016" y="899293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0C64B29-D896-2D70-D241-A82EFDE81163}"/>
              </a:ext>
            </a:extLst>
          </p:cNvPr>
          <p:cNvSpPr txBox="1"/>
          <p:nvPr/>
        </p:nvSpPr>
        <p:spPr>
          <a:xfrm>
            <a:off x="191344" y="899293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B7CBD648-D855-9CA1-1E1B-1D244B154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5715" y="4079875"/>
            <a:ext cx="2000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B4653BE5-7415-C2EB-F74B-08050DF6B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415" y="3575050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4E0DC15C-F4D0-ECA9-F600-ED1A87FAE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415" y="3078163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10BADD62-3BBF-B48B-6AD4-379E5FB4C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415" y="2571750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CEA452D1-63DD-C863-EE99-C9CA163B0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415" y="2076450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65D7A7D4-4466-9B96-BBD1-BC60BDF3E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7115" y="1570038"/>
            <a:ext cx="4191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Rectangle 20">
            <a:extLst>
              <a:ext uri="{FF2B5EF4-FFF2-40B4-BE49-F238E27FC236}">
                <a16:creationId xmlns:a16="http://schemas.microsoft.com/office/drawing/2014/main" id="{5757F0AB-CB34-8025-11DF-A177EF062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2544" y="4357688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21">
            <a:extLst>
              <a:ext uri="{FF2B5EF4-FFF2-40B4-BE49-F238E27FC236}">
                <a16:creationId xmlns:a16="http://schemas.microsoft.com/office/drawing/2014/main" id="{0EF2AF14-27BF-C090-7653-57C5A84E5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3263" y="4357688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12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22">
            <a:extLst>
              <a:ext uri="{FF2B5EF4-FFF2-40B4-BE49-F238E27FC236}">
                <a16:creationId xmlns:a16="http://schemas.microsoft.com/office/drawing/2014/main" id="{4C81E838-4066-DDF1-D1C9-66EE3B712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7359" y="4357688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23">
            <a:extLst>
              <a:ext uri="{FF2B5EF4-FFF2-40B4-BE49-F238E27FC236}">
                <a16:creationId xmlns:a16="http://schemas.microsoft.com/office/drawing/2014/main" id="{A8EF363D-CE9A-741B-CE07-681B4E77D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5830" y="4357688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36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4">
            <a:extLst>
              <a:ext uri="{FF2B5EF4-FFF2-40B4-BE49-F238E27FC236}">
                <a16:creationId xmlns:a16="http://schemas.microsoft.com/office/drawing/2014/main" id="{E717C279-AD65-8D1A-61C5-7BEA228FB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07450" y="4357688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48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6">
            <a:extLst>
              <a:ext uri="{FF2B5EF4-FFF2-40B4-BE49-F238E27FC236}">
                <a16:creationId xmlns:a16="http://schemas.microsoft.com/office/drawing/2014/main" id="{13DDA783-E638-8B54-5230-688DA8934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6084" y="4357688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39">
            <a:extLst>
              <a:ext uri="{FF2B5EF4-FFF2-40B4-BE49-F238E27FC236}">
                <a16:creationId xmlns:a16="http://schemas.microsoft.com/office/drawing/2014/main" id="{C7B86798-10EA-C0E4-DF7B-F62259CE9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6059" y="4652963"/>
            <a:ext cx="13164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Time</a:t>
            </a: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(months)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40">
            <a:extLst>
              <a:ext uri="{FF2B5EF4-FFF2-40B4-BE49-F238E27FC236}">
                <a16:creationId xmlns:a16="http://schemas.microsoft.com/office/drawing/2014/main" id="{AFCAD4B7-3B96-2427-76A9-878B4A7321C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876461" y="2822802"/>
            <a:ext cx="15533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Overall survival </a:t>
            </a:r>
            <a:r>
              <a:rPr kumimoji="0" lang="ja-JP" altLang="ja-JP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(%)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Rectangle 62">
            <a:extLst>
              <a:ext uri="{FF2B5EF4-FFF2-40B4-BE49-F238E27FC236}">
                <a16:creationId xmlns:a16="http://schemas.microsoft.com/office/drawing/2014/main" id="{D4177125-5123-43FF-82AE-F7D232F78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5002" y="4921250"/>
            <a:ext cx="133530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Number at risk</a:t>
            </a:r>
            <a:endParaRPr kumimoji="0" lang="ja-JP" altLang="ja-JP" sz="18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67" name="Rectangle 63">
            <a:extLst>
              <a:ext uri="{FF2B5EF4-FFF2-40B4-BE49-F238E27FC236}">
                <a16:creationId xmlns:a16="http://schemas.microsoft.com/office/drawing/2014/main" id="{94B5624E-9634-5FB9-671D-80B72800C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5637" y="5271011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8" name="Rectangle 64">
            <a:extLst>
              <a:ext uri="{FF2B5EF4-FFF2-40B4-BE49-F238E27FC236}">
                <a16:creationId xmlns:a16="http://schemas.microsoft.com/office/drawing/2014/main" id="{7CD26EAF-2001-7D98-8708-A94ADEDB3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0169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dirty="0">
                <a:solidFill>
                  <a:srgbClr val="000000"/>
                </a:solidFill>
              </a:rPr>
              <a:t>7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" name="Rectangle 65">
            <a:extLst>
              <a:ext uri="{FF2B5EF4-FFF2-40B4-BE49-F238E27FC236}">
                <a16:creationId xmlns:a16="http://schemas.microsoft.com/office/drawing/2014/main" id="{9784F107-117F-B75D-D86A-D97594C781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4265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Rectangle 66">
            <a:extLst>
              <a:ext uri="{FF2B5EF4-FFF2-40B4-BE49-F238E27FC236}">
                <a16:creationId xmlns:a16="http://schemas.microsoft.com/office/drawing/2014/main" id="{B6511638-53E2-2B8A-CCCA-AD0AF3D78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735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Rectangle 68">
            <a:extLst>
              <a:ext uri="{FF2B5EF4-FFF2-40B4-BE49-F238E27FC236}">
                <a16:creationId xmlns:a16="http://schemas.microsoft.com/office/drawing/2014/main" id="{707BF656-E01D-47B0-3ED9-90E1DC778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64356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tangle 69">
            <a:extLst>
              <a:ext uri="{FF2B5EF4-FFF2-40B4-BE49-F238E27FC236}">
                <a16:creationId xmlns:a16="http://schemas.microsoft.com/office/drawing/2014/main" id="{DFF3A50D-C3FC-D917-3433-A82A04E19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2991" y="5271011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0" name="Rectangle 63">
            <a:extLst>
              <a:ext uri="{FF2B5EF4-FFF2-40B4-BE49-F238E27FC236}">
                <a16:creationId xmlns:a16="http://schemas.microsoft.com/office/drawing/2014/main" id="{A0280AB1-F5AE-C6A5-D2BD-66C3D29B4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5637" y="5775067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32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1" name="Rectangle 64">
            <a:extLst>
              <a:ext uri="{FF2B5EF4-FFF2-40B4-BE49-F238E27FC236}">
                <a16:creationId xmlns:a16="http://schemas.microsoft.com/office/drawing/2014/main" id="{C1DE8812-1F61-7DF3-4D7B-C950A930D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3263" y="5775067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22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2" name="Rectangle 65">
            <a:extLst>
              <a:ext uri="{FF2B5EF4-FFF2-40B4-BE49-F238E27FC236}">
                <a16:creationId xmlns:a16="http://schemas.microsoft.com/office/drawing/2014/main" id="{09F54183-F227-8035-A4DB-7C9C7E3BF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4265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dirty="0">
                <a:solidFill>
                  <a:srgbClr val="000000"/>
                </a:solidFill>
              </a:rPr>
              <a:t>9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3" name="Rectangle 66">
            <a:extLst>
              <a:ext uri="{FF2B5EF4-FFF2-40B4-BE49-F238E27FC236}">
                <a16:creationId xmlns:a16="http://schemas.microsoft.com/office/drawing/2014/main" id="{489E61B0-0B34-2F34-02CD-94E553C91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735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5" name="Rectangle 68">
            <a:extLst>
              <a:ext uri="{FF2B5EF4-FFF2-40B4-BE49-F238E27FC236}">
                <a16:creationId xmlns:a16="http://schemas.microsoft.com/office/drawing/2014/main" id="{0904FEE5-30F6-1925-6AB2-04EE40160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64356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6" name="Rectangle 69">
            <a:extLst>
              <a:ext uri="{FF2B5EF4-FFF2-40B4-BE49-F238E27FC236}">
                <a16:creationId xmlns:a16="http://schemas.microsoft.com/office/drawing/2014/main" id="{CEF081F3-A4BD-9450-A2E4-B0D0B94F0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2991" y="5775067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1E80B30C-6746-D5A8-FD4E-8E732D7D431F}"/>
              </a:ext>
            </a:extLst>
          </p:cNvPr>
          <p:cNvCxnSpPr/>
          <p:nvPr/>
        </p:nvCxnSpPr>
        <p:spPr>
          <a:xfrm>
            <a:off x="6627123" y="5394121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626B3803-F7A8-DEA9-EF0E-88F560F9CB62}"/>
              </a:ext>
            </a:extLst>
          </p:cNvPr>
          <p:cNvCxnSpPr/>
          <p:nvPr/>
        </p:nvCxnSpPr>
        <p:spPr>
          <a:xfrm>
            <a:off x="6627123" y="5898177"/>
            <a:ext cx="43200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4" name="グループ化 233">
            <a:extLst>
              <a:ext uri="{FF2B5EF4-FFF2-40B4-BE49-F238E27FC236}">
                <a16:creationId xmlns:a16="http://schemas.microsoft.com/office/drawing/2014/main" id="{3F9BF82F-4DC9-23FC-7240-427D53B30ED0}"/>
              </a:ext>
            </a:extLst>
          </p:cNvPr>
          <p:cNvGrpSpPr/>
          <p:nvPr/>
        </p:nvGrpSpPr>
        <p:grpSpPr>
          <a:xfrm>
            <a:off x="10363127" y="1844824"/>
            <a:ext cx="1053617" cy="618926"/>
            <a:chOff x="4621745" y="2007367"/>
            <a:chExt cx="1053617" cy="618926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D86E0B8-F4E9-5D56-B522-A117FAA85D4E}"/>
                </a:ext>
              </a:extLst>
            </p:cNvPr>
            <p:cNvSpPr txBox="1"/>
            <p:nvPr/>
          </p:nvSpPr>
          <p:spPr>
            <a:xfrm>
              <a:off x="4873745" y="2007367"/>
              <a:ext cx="8016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UR-M</a:t>
              </a:r>
              <a:endParaRPr kumimoji="1"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テキスト ボックス 230">
              <a:extLst>
                <a:ext uri="{FF2B5EF4-FFF2-40B4-BE49-F238E27FC236}">
                  <a16:creationId xmlns:a16="http://schemas.microsoft.com/office/drawing/2014/main" id="{D3C5689A-38E7-2DC1-3C0F-256A87A03711}"/>
                </a:ext>
              </a:extLst>
            </p:cNvPr>
            <p:cNvSpPr txBox="1"/>
            <p:nvPr/>
          </p:nvSpPr>
          <p:spPr>
            <a:xfrm>
              <a:off x="4873745" y="2318516"/>
              <a:ext cx="8016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UR-LA</a:t>
              </a:r>
              <a:endParaRPr kumimoji="1"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32" name="直線コネクタ 231">
              <a:extLst>
                <a:ext uri="{FF2B5EF4-FFF2-40B4-BE49-F238E27FC236}">
                  <a16:creationId xmlns:a16="http://schemas.microsoft.com/office/drawing/2014/main" id="{F16F6556-E9F2-D9DE-E970-F9E5700A960B}"/>
                </a:ext>
              </a:extLst>
            </p:cNvPr>
            <p:cNvCxnSpPr>
              <a:cxnSpLocks/>
            </p:cNvCxnSpPr>
            <p:nvPr/>
          </p:nvCxnSpPr>
          <p:spPr>
            <a:xfrm>
              <a:off x="4621745" y="2161255"/>
              <a:ext cx="25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直線コネクタ 232">
              <a:extLst>
                <a:ext uri="{FF2B5EF4-FFF2-40B4-BE49-F238E27FC236}">
                  <a16:creationId xmlns:a16="http://schemas.microsoft.com/office/drawing/2014/main" id="{AAEFAD41-04F1-03EA-BEA0-060FCBF83A14}"/>
                </a:ext>
              </a:extLst>
            </p:cNvPr>
            <p:cNvCxnSpPr>
              <a:cxnSpLocks/>
            </p:cNvCxnSpPr>
            <p:nvPr/>
          </p:nvCxnSpPr>
          <p:spPr>
            <a:xfrm>
              <a:off x="4621745" y="2472404"/>
              <a:ext cx="25200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Rectangle 74">
            <a:extLst>
              <a:ext uri="{FF2B5EF4-FFF2-40B4-BE49-F238E27FC236}">
                <a16:creationId xmlns:a16="http://schemas.microsoft.com/office/drawing/2014/main" id="{5D2C9F1E-166B-973B-85E5-3E5E913F2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8388" y="4079875"/>
            <a:ext cx="2000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6" name="Rectangle 75">
            <a:extLst>
              <a:ext uri="{FF2B5EF4-FFF2-40B4-BE49-F238E27FC236}">
                <a16:creationId xmlns:a16="http://schemas.microsoft.com/office/drawing/2014/main" id="{8C8A817F-048C-450C-1572-AF6029123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088" y="3575050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7" name="Rectangle 76">
            <a:extLst>
              <a:ext uri="{FF2B5EF4-FFF2-40B4-BE49-F238E27FC236}">
                <a16:creationId xmlns:a16="http://schemas.microsoft.com/office/drawing/2014/main" id="{3F31ABF3-52E1-A19E-17D3-9D9C12674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088" y="3078163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4" name="Rectangle 77">
            <a:extLst>
              <a:ext uri="{FF2B5EF4-FFF2-40B4-BE49-F238E27FC236}">
                <a16:creationId xmlns:a16="http://schemas.microsoft.com/office/drawing/2014/main" id="{C34275BD-9E7C-18ED-3203-ED00E4CEA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088" y="2571750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5" name="Rectangle 78">
            <a:extLst>
              <a:ext uri="{FF2B5EF4-FFF2-40B4-BE49-F238E27FC236}">
                <a16:creationId xmlns:a16="http://schemas.microsoft.com/office/drawing/2014/main" id="{61329FA7-CDE2-D4B2-73AC-3627B0493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088" y="2076450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6" name="Rectangle 79">
            <a:extLst>
              <a:ext uri="{FF2B5EF4-FFF2-40B4-BE49-F238E27FC236}">
                <a16:creationId xmlns:a16="http://schemas.microsoft.com/office/drawing/2014/main" id="{8C9B7AA9-850D-4AEF-79E0-E080BA814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788" y="1570038"/>
            <a:ext cx="4191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7" name="Line 81">
            <a:extLst>
              <a:ext uri="{FF2B5EF4-FFF2-40B4-BE49-F238E27FC236}">
                <a16:creationId xmlns:a16="http://schemas.microsoft.com/office/drawing/2014/main" id="{D82C4EE0-C589-892C-107B-53304F56D6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35088" y="4213225"/>
            <a:ext cx="0" cy="76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28" name="Line 82">
            <a:extLst>
              <a:ext uri="{FF2B5EF4-FFF2-40B4-BE49-F238E27FC236}">
                <a16:creationId xmlns:a16="http://schemas.microsoft.com/office/drawing/2014/main" id="{EFC11E41-0E9B-DD79-00A2-29F27CCDB5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70100" y="4213225"/>
            <a:ext cx="0" cy="76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29" name="Line 83">
            <a:extLst>
              <a:ext uri="{FF2B5EF4-FFF2-40B4-BE49-F238E27FC236}">
                <a16:creationId xmlns:a16="http://schemas.microsoft.com/office/drawing/2014/main" id="{A424A1F7-FDA7-4888-BBE3-E8B76D83044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05113" y="4213225"/>
            <a:ext cx="0" cy="76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0" name="Line 84">
            <a:extLst>
              <a:ext uri="{FF2B5EF4-FFF2-40B4-BE49-F238E27FC236}">
                <a16:creationId xmlns:a16="http://schemas.microsoft.com/office/drawing/2014/main" id="{76220820-44D6-36AD-F0E0-3DBD9DEAFD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38538" y="4213225"/>
            <a:ext cx="0" cy="76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1" name="Line 85">
            <a:extLst>
              <a:ext uri="{FF2B5EF4-FFF2-40B4-BE49-F238E27FC236}">
                <a16:creationId xmlns:a16="http://schemas.microsoft.com/office/drawing/2014/main" id="{752E8848-7EE2-5414-FB52-AE2B34C1FF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4025" y="4213225"/>
            <a:ext cx="0" cy="76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2" name="Line 86">
            <a:extLst>
              <a:ext uri="{FF2B5EF4-FFF2-40B4-BE49-F238E27FC236}">
                <a16:creationId xmlns:a16="http://schemas.microsoft.com/office/drawing/2014/main" id="{228CDBD5-4F4F-B1D8-C156-792AFA6A4B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99038" y="4213225"/>
            <a:ext cx="0" cy="76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3" name="Line 88">
            <a:extLst>
              <a:ext uri="{FF2B5EF4-FFF2-40B4-BE49-F238E27FC236}">
                <a16:creationId xmlns:a16="http://schemas.microsoft.com/office/drawing/2014/main" id="{18FEEBBE-AA0F-5968-5611-D94665906B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97038" y="4251325"/>
            <a:ext cx="0" cy="381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4" name="Line 89">
            <a:extLst>
              <a:ext uri="{FF2B5EF4-FFF2-40B4-BE49-F238E27FC236}">
                <a16:creationId xmlns:a16="http://schemas.microsoft.com/office/drawing/2014/main" id="{BD3ECC8D-ECDA-92F3-5FC1-65444EE3CE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32050" y="4251325"/>
            <a:ext cx="0" cy="381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5" name="Line 90">
            <a:extLst>
              <a:ext uri="{FF2B5EF4-FFF2-40B4-BE49-F238E27FC236}">
                <a16:creationId xmlns:a16="http://schemas.microsoft.com/office/drawing/2014/main" id="{4EDD8A1C-0590-49DF-A5F0-87BE673818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67063" y="4251325"/>
            <a:ext cx="0" cy="381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6" name="Line 91">
            <a:extLst>
              <a:ext uri="{FF2B5EF4-FFF2-40B4-BE49-F238E27FC236}">
                <a16:creationId xmlns:a16="http://schemas.microsoft.com/office/drawing/2014/main" id="{E1CE29C6-D08C-84C4-2E75-AA2E75F0D1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02075" y="4251325"/>
            <a:ext cx="0" cy="381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7" name="Line 92">
            <a:extLst>
              <a:ext uri="{FF2B5EF4-FFF2-40B4-BE49-F238E27FC236}">
                <a16:creationId xmlns:a16="http://schemas.microsoft.com/office/drawing/2014/main" id="{B8449FDD-A48A-5144-FD11-743ED819AE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35500" y="4251325"/>
            <a:ext cx="0" cy="381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" name="Line 93">
            <a:extLst>
              <a:ext uri="{FF2B5EF4-FFF2-40B4-BE49-F238E27FC236}">
                <a16:creationId xmlns:a16="http://schemas.microsoft.com/office/drawing/2014/main" id="{4BDAE6B3-FCBD-4055-BBE5-848B402B00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70513" y="4251325"/>
            <a:ext cx="0" cy="381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9" name="Rectangle 94">
            <a:extLst>
              <a:ext uri="{FF2B5EF4-FFF2-40B4-BE49-F238E27FC236}">
                <a16:creationId xmlns:a16="http://schemas.microsoft.com/office/drawing/2014/main" id="{B6FA40B8-817E-5775-2409-0BF77ABD5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5989" y="4357688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0" name="Rectangle 95">
            <a:extLst>
              <a:ext uri="{FF2B5EF4-FFF2-40B4-BE49-F238E27FC236}">
                <a16:creationId xmlns:a16="http://schemas.microsoft.com/office/drawing/2014/main" id="{C8D035B4-C3C5-7784-06F3-043B3A6AA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3586" y="4357688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1" name="Rectangle 96">
            <a:extLst>
              <a:ext uri="{FF2B5EF4-FFF2-40B4-BE49-F238E27FC236}">
                <a16:creationId xmlns:a16="http://schemas.microsoft.com/office/drawing/2014/main" id="{E12E8DDC-FA26-A71A-92CA-66833E1A7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011" y="4357688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2" name="Rectangle 97">
            <a:extLst>
              <a:ext uri="{FF2B5EF4-FFF2-40B4-BE49-F238E27FC236}">
                <a16:creationId xmlns:a16="http://schemas.microsoft.com/office/drawing/2014/main" id="{1E512A34-C918-6AFF-E120-661806DF1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5564" y="4357688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3" name="Rectangle 98">
            <a:extLst>
              <a:ext uri="{FF2B5EF4-FFF2-40B4-BE49-F238E27FC236}">
                <a16:creationId xmlns:a16="http://schemas.microsoft.com/office/drawing/2014/main" id="{9D0EBE8B-E92A-56F8-0B6F-5FAF5B8CA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051" y="4357688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4" name="Rectangle 99">
            <a:extLst>
              <a:ext uri="{FF2B5EF4-FFF2-40B4-BE49-F238E27FC236}">
                <a16:creationId xmlns:a16="http://schemas.microsoft.com/office/drawing/2014/main" id="{9CF6C274-F57A-9387-4FA8-1576EA9B7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72" y="4357688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5" name="Rectangle 100">
            <a:extLst>
              <a:ext uri="{FF2B5EF4-FFF2-40B4-BE49-F238E27FC236}">
                <a16:creationId xmlns:a16="http://schemas.microsoft.com/office/drawing/2014/main" id="{CAE627C4-69C3-F6B1-8719-0062D53FA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8184" y="4357688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12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6" name="Line 101">
            <a:extLst>
              <a:ext uri="{FF2B5EF4-FFF2-40B4-BE49-F238E27FC236}">
                <a16:creationId xmlns:a16="http://schemas.microsoft.com/office/drawing/2014/main" id="{1708E61A-DA30-1F64-157B-3696D53798C9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1693863"/>
            <a:ext cx="85725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47" name="Line 102">
            <a:extLst>
              <a:ext uri="{FF2B5EF4-FFF2-40B4-BE49-F238E27FC236}">
                <a16:creationId xmlns:a16="http://schemas.microsoft.com/office/drawing/2014/main" id="{3373D99E-B1EF-5FD0-AABD-8AE072E1B37E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2198688"/>
            <a:ext cx="85725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48" name="Line 103">
            <a:extLst>
              <a:ext uri="{FF2B5EF4-FFF2-40B4-BE49-F238E27FC236}">
                <a16:creationId xmlns:a16="http://schemas.microsoft.com/office/drawing/2014/main" id="{A3AF1C89-AE5B-E861-7ED1-1E4D043FAD2A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2695575"/>
            <a:ext cx="85725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49" name="Line 104">
            <a:extLst>
              <a:ext uri="{FF2B5EF4-FFF2-40B4-BE49-F238E27FC236}">
                <a16:creationId xmlns:a16="http://schemas.microsoft.com/office/drawing/2014/main" id="{09A1854B-A966-B831-D429-F7E1E0B91E1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3201988"/>
            <a:ext cx="85725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50" name="Line 105">
            <a:extLst>
              <a:ext uri="{FF2B5EF4-FFF2-40B4-BE49-F238E27FC236}">
                <a16:creationId xmlns:a16="http://schemas.microsoft.com/office/drawing/2014/main" id="{72F3AD1C-99CD-DB2E-5FBD-C83E07EF4635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3698875"/>
            <a:ext cx="85725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51" name="Line 106">
            <a:extLst>
              <a:ext uri="{FF2B5EF4-FFF2-40B4-BE49-F238E27FC236}">
                <a16:creationId xmlns:a16="http://schemas.microsoft.com/office/drawing/2014/main" id="{CEAE8E2D-52B5-2323-E3F4-15B089A11B26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4203700"/>
            <a:ext cx="85725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2" name="Line 107">
            <a:extLst>
              <a:ext uri="{FF2B5EF4-FFF2-40B4-BE49-F238E27FC236}">
                <a16:creationId xmlns:a16="http://schemas.microsoft.com/office/drawing/2014/main" id="{2B4F6C0F-F321-AB48-E7DD-21F182FE8BA7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1941513"/>
            <a:ext cx="47625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3" name="Line 108">
            <a:extLst>
              <a:ext uri="{FF2B5EF4-FFF2-40B4-BE49-F238E27FC236}">
                <a16:creationId xmlns:a16="http://schemas.microsoft.com/office/drawing/2014/main" id="{1F579CF0-854E-BFE5-FC01-44C9593ACFA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2447925"/>
            <a:ext cx="47625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4" name="Line 109">
            <a:extLst>
              <a:ext uri="{FF2B5EF4-FFF2-40B4-BE49-F238E27FC236}">
                <a16:creationId xmlns:a16="http://schemas.microsoft.com/office/drawing/2014/main" id="{F1BA89B4-E405-5228-B823-141E111FEF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2943225"/>
            <a:ext cx="47625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5" name="Line 110">
            <a:extLst>
              <a:ext uri="{FF2B5EF4-FFF2-40B4-BE49-F238E27FC236}">
                <a16:creationId xmlns:a16="http://schemas.microsoft.com/office/drawing/2014/main" id="{25C72D82-FF15-5957-1260-BB9E3291573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3449638"/>
            <a:ext cx="47625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6" name="Line 111">
            <a:extLst>
              <a:ext uri="{FF2B5EF4-FFF2-40B4-BE49-F238E27FC236}">
                <a16:creationId xmlns:a16="http://schemas.microsoft.com/office/drawing/2014/main" id="{196C8497-884B-A7C6-6CD1-47496E709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3956050"/>
            <a:ext cx="47625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7" name="Freeform 112">
            <a:extLst>
              <a:ext uri="{FF2B5EF4-FFF2-40B4-BE49-F238E27FC236}">
                <a16:creationId xmlns:a16="http://schemas.microsoft.com/office/drawing/2014/main" id="{E895D4A0-2201-5D6A-2D5D-BF863DF004AA}"/>
              </a:ext>
            </a:extLst>
          </p:cNvPr>
          <p:cNvSpPr>
            <a:spLocks/>
          </p:cNvSpPr>
          <p:nvPr/>
        </p:nvSpPr>
        <p:spPr bwMode="auto">
          <a:xfrm>
            <a:off x="1239838" y="1598613"/>
            <a:ext cx="4589463" cy="2700338"/>
          </a:xfrm>
          <a:custGeom>
            <a:avLst/>
            <a:gdLst>
              <a:gd name="T0" fmla="*/ 0 w 2891"/>
              <a:gd name="T1" fmla="*/ 0 h 1701"/>
              <a:gd name="T2" fmla="*/ 0 w 2891"/>
              <a:gd name="T3" fmla="*/ 1701 h 1701"/>
              <a:gd name="T4" fmla="*/ 2891 w 2891"/>
              <a:gd name="T5" fmla="*/ 1701 h 1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91" h="1701">
                <a:moveTo>
                  <a:pt x="0" y="0"/>
                </a:moveTo>
                <a:lnTo>
                  <a:pt x="0" y="1701"/>
                </a:lnTo>
                <a:lnTo>
                  <a:pt x="2891" y="1701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8" name="Rectangle 113">
            <a:extLst>
              <a:ext uri="{FF2B5EF4-FFF2-40B4-BE49-F238E27FC236}">
                <a16:creationId xmlns:a16="http://schemas.microsoft.com/office/drawing/2014/main" id="{D34F6D02-AD39-3830-98AE-D121751BC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8733" y="4652963"/>
            <a:ext cx="13164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Time</a:t>
            </a:r>
            <a:r>
              <a:rPr kumimoji="0" lang="ja-JP" altLang="en-US" sz="1600" dirty="0">
                <a:solidFill>
                  <a:srgbClr val="000000"/>
                </a:solidFill>
              </a:rPr>
              <a:t> </a:t>
            </a:r>
            <a:r>
              <a:rPr kumimoji="0" lang="en-US" altLang="ja-JP" sz="1600" dirty="0">
                <a:solidFill>
                  <a:srgbClr val="000000"/>
                </a:solidFill>
              </a:rPr>
              <a:t>(months)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9" name="Rectangle 114">
            <a:extLst>
              <a:ext uri="{FF2B5EF4-FFF2-40B4-BE49-F238E27FC236}">
                <a16:creationId xmlns:a16="http://schemas.microsoft.com/office/drawing/2014/main" id="{F2F42DEC-3596-9508-FEE8-E292EBF1CE7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568371" y="2822803"/>
            <a:ext cx="230832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Progression-free survival </a:t>
            </a:r>
            <a:r>
              <a:rPr kumimoji="0" lang="ja-JP" altLang="ja-JP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(%)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0" name="Rectangle 118">
            <a:extLst>
              <a:ext uri="{FF2B5EF4-FFF2-40B4-BE49-F238E27FC236}">
                <a16:creationId xmlns:a16="http://schemas.microsoft.com/office/drawing/2014/main" id="{B02E0FD7-8334-6BCF-8153-23A7059CF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75" y="4921250"/>
            <a:ext cx="133530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Number at risk</a:t>
            </a:r>
            <a:endParaRPr kumimoji="0" lang="ja-JP" altLang="ja-JP" sz="18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201" name="Rectangle 119">
            <a:extLst>
              <a:ext uri="{FF2B5EF4-FFF2-40B4-BE49-F238E27FC236}">
                <a16:creationId xmlns:a16="http://schemas.microsoft.com/office/drawing/2014/main" id="{BA6E9FB3-D7F2-98F0-EF82-D5CA04EBB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9082" y="5271011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dirty="0">
                <a:solidFill>
                  <a:srgbClr val="000000"/>
                </a:solidFill>
              </a:rPr>
              <a:t>10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2" name="Rectangle 120">
            <a:extLst>
              <a:ext uri="{FF2B5EF4-FFF2-40B4-BE49-F238E27FC236}">
                <a16:creationId xmlns:a16="http://schemas.microsoft.com/office/drawing/2014/main" id="{55123DFE-E92C-87F7-57E4-23597C0EC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3585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3" name="Rectangle 121">
            <a:extLst>
              <a:ext uri="{FF2B5EF4-FFF2-40B4-BE49-F238E27FC236}">
                <a16:creationId xmlns:a16="http://schemas.microsoft.com/office/drawing/2014/main" id="{75EC5800-0B79-20D1-A7FC-7E3B4FE68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010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4" name="Rectangle 122">
            <a:extLst>
              <a:ext uri="{FF2B5EF4-FFF2-40B4-BE49-F238E27FC236}">
                <a16:creationId xmlns:a16="http://schemas.microsoft.com/office/drawing/2014/main" id="{8D0070D6-35E2-DECE-0C12-7B53EB49B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5563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5" name="Rectangle 123">
            <a:extLst>
              <a:ext uri="{FF2B5EF4-FFF2-40B4-BE49-F238E27FC236}">
                <a16:creationId xmlns:a16="http://schemas.microsoft.com/office/drawing/2014/main" id="{A648E6A5-AA99-C4D4-94A3-39ACA11C0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050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6" name="Rectangle 124">
            <a:extLst>
              <a:ext uri="{FF2B5EF4-FFF2-40B4-BE49-F238E27FC236}">
                <a16:creationId xmlns:a16="http://schemas.microsoft.com/office/drawing/2014/main" id="{F91A8C34-BAA2-9F21-70B1-2227B552C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865" y="5271011"/>
            <a:ext cx="12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7" name="Rectangle 125">
            <a:extLst>
              <a:ext uri="{FF2B5EF4-FFF2-40B4-BE49-F238E27FC236}">
                <a16:creationId xmlns:a16="http://schemas.microsoft.com/office/drawing/2014/main" id="{EB0CC906-5025-83B4-AE21-7957AF939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5091" y="5271011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6" name="Line 87">
            <a:extLst>
              <a:ext uri="{FF2B5EF4-FFF2-40B4-BE49-F238E27FC236}">
                <a16:creationId xmlns:a16="http://schemas.microsoft.com/office/drawing/2014/main" id="{41B7FA16-616A-4815-B282-C64784063E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34050" y="4213225"/>
            <a:ext cx="0" cy="76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57" name="Rectangle 119">
            <a:extLst>
              <a:ext uri="{FF2B5EF4-FFF2-40B4-BE49-F238E27FC236}">
                <a16:creationId xmlns:a16="http://schemas.microsoft.com/office/drawing/2014/main" id="{F33598BA-2DDE-DBFD-8D3A-CD0A5A07B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9082" y="5775067"/>
            <a:ext cx="2276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dirty="0">
                <a:solidFill>
                  <a:srgbClr val="000000"/>
                </a:solidFill>
              </a:rPr>
              <a:t>32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8" name="Rectangle 120">
            <a:extLst>
              <a:ext uri="{FF2B5EF4-FFF2-40B4-BE49-F238E27FC236}">
                <a16:creationId xmlns:a16="http://schemas.microsoft.com/office/drawing/2014/main" id="{CC4B7BC8-03BC-A864-E294-3999CA1DD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6679" y="5775067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9" name="Rectangle 121">
            <a:extLst>
              <a:ext uri="{FF2B5EF4-FFF2-40B4-BE49-F238E27FC236}">
                <a16:creationId xmlns:a16="http://schemas.microsoft.com/office/drawing/2014/main" id="{29FD1AC7-D16B-E847-74C4-6E9A25397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0105" y="5775067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0" name="Rectangle 122">
            <a:extLst>
              <a:ext uri="{FF2B5EF4-FFF2-40B4-BE49-F238E27FC236}">
                <a16:creationId xmlns:a16="http://schemas.microsoft.com/office/drawing/2014/main" id="{3EF40572-632B-7A42-06F6-C8FB5A402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5563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1" name="Rectangle 123">
            <a:extLst>
              <a:ext uri="{FF2B5EF4-FFF2-40B4-BE49-F238E27FC236}">
                <a16:creationId xmlns:a16="http://schemas.microsoft.com/office/drawing/2014/main" id="{F915F3AA-203C-A620-0060-D1CAF0B18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050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2" name="Rectangle 124">
            <a:extLst>
              <a:ext uri="{FF2B5EF4-FFF2-40B4-BE49-F238E27FC236}">
                <a16:creationId xmlns:a16="http://schemas.microsoft.com/office/drawing/2014/main" id="{9B9816DD-D9AE-FD4A-6CA9-16039E8CE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0078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3" name="Rectangle 125">
            <a:extLst>
              <a:ext uri="{FF2B5EF4-FFF2-40B4-BE49-F238E27FC236}">
                <a16:creationId xmlns:a16="http://schemas.microsoft.com/office/drawing/2014/main" id="{76306F10-9788-3928-84B6-988910AC1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5091" y="5775067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64" name="直線コネクタ 363">
            <a:extLst>
              <a:ext uri="{FF2B5EF4-FFF2-40B4-BE49-F238E27FC236}">
                <a16:creationId xmlns:a16="http://schemas.microsoft.com/office/drawing/2014/main" id="{A394EEA1-2C38-8899-26A0-F86ADFF68AE3}"/>
              </a:ext>
            </a:extLst>
          </p:cNvPr>
          <p:cNvCxnSpPr/>
          <p:nvPr/>
        </p:nvCxnSpPr>
        <p:spPr>
          <a:xfrm>
            <a:off x="559796" y="5394121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5" name="直線コネクタ 364">
            <a:extLst>
              <a:ext uri="{FF2B5EF4-FFF2-40B4-BE49-F238E27FC236}">
                <a16:creationId xmlns:a16="http://schemas.microsoft.com/office/drawing/2014/main" id="{43E59A64-4F64-4B99-F8C4-BA87F26773F4}"/>
              </a:ext>
            </a:extLst>
          </p:cNvPr>
          <p:cNvCxnSpPr/>
          <p:nvPr/>
        </p:nvCxnSpPr>
        <p:spPr>
          <a:xfrm>
            <a:off x="559796" y="5898177"/>
            <a:ext cx="43200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66" name="グループ化 365">
            <a:extLst>
              <a:ext uri="{FF2B5EF4-FFF2-40B4-BE49-F238E27FC236}">
                <a16:creationId xmlns:a16="http://schemas.microsoft.com/office/drawing/2014/main" id="{39228371-6F09-574E-5912-EF49B4C7F137}"/>
              </a:ext>
            </a:extLst>
          </p:cNvPr>
          <p:cNvGrpSpPr/>
          <p:nvPr/>
        </p:nvGrpSpPr>
        <p:grpSpPr>
          <a:xfrm>
            <a:off x="4251704" y="1844824"/>
            <a:ext cx="1203766" cy="618926"/>
            <a:chOff x="4621745" y="2007367"/>
            <a:chExt cx="1203766" cy="618926"/>
          </a:xfrm>
        </p:grpSpPr>
        <p:sp>
          <p:nvSpPr>
            <p:cNvPr id="367" name="テキスト ボックス 366">
              <a:extLst>
                <a:ext uri="{FF2B5EF4-FFF2-40B4-BE49-F238E27FC236}">
                  <a16:creationId xmlns:a16="http://schemas.microsoft.com/office/drawing/2014/main" id="{569FC766-81E7-8C19-9129-F1E5841BF335}"/>
                </a:ext>
              </a:extLst>
            </p:cNvPr>
            <p:cNvSpPr txBox="1"/>
            <p:nvPr/>
          </p:nvSpPr>
          <p:spPr>
            <a:xfrm>
              <a:off x="4873745" y="2007367"/>
              <a:ext cx="9517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UR-M</a:t>
              </a:r>
              <a:endParaRPr kumimoji="1"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8" name="テキスト ボックス 367">
              <a:extLst>
                <a:ext uri="{FF2B5EF4-FFF2-40B4-BE49-F238E27FC236}">
                  <a16:creationId xmlns:a16="http://schemas.microsoft.com/office/drawing/2014/main" id="{2E255B3F-C5E5-F3D5-D3DE-D8DA915A0F45}"/>
                </a:ext>
              </a:extLst>
            </p:cNvPr>
            <p:cNvSpPr txBox="1"/>
            <p:nvPr/>
          </p:nvSpPr>
          <p:spPr>
            <a:xfrm>
              <a:off x="4873745" y="2318516"/>
              <a:ext cx="8016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UR-LA</a:t>
              </a:r>
              <a:endParaRPr kumimoji="1"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9" name="直線コネクタ 368">
              <a:extLst>
                <a:ext uri="{FF2B5EF4-FFF2-40B4-BE49-F238E27FC236}">
                  <a16:creationId xmlns:a16="http://schemas.microsoft.com/office/drawing/2014/main" id="{4CCC4612-F8B4-988C-DCAC-84DFF26AF667}"/>
                </a:ext>
              </a:extLst>
            </p:cNvPr>
            <p:cNvCxnSpPr>
              <a:cxnSpLocks/>
            </p:cNvCxnSpPr>
            <p:nvPr/>
          </p:nvCxnSpPr>
          <p:spPr>
            <a:xfrm>
              <a:off x="4621745" y="2161255"/>
              <a:ext cx="25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直線コネクタ 369">
              <a:extLst>
                <a:ext uri="{FF2B5EF4-FFF2-40B4-BE49-F238E27FC236}">
                  <a16:creationId xmlns:a16="http://schemas.microsoft.com/office/drawing/2014/main" id="{73EEE680-D4F1-F57F-3442-33212D13C60A}"/>
                </a:ext>
              </a:extLst>
            </p:cNvPr>
            <p:cNvCxnSpPr>
              <a:cxnSpLocks/>
            </p:cNvCxnSpPr>
            <p:nvPr/>
          </p:nvCxnSpPr>
          <p:spPr>
            <a:xfrm>
              <a:off x="4621745" y="2472404"/>
              <a:ext cx="25200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9948832-7AEF-ECAD-22D5-731C55E65806}"/>
              </a:ext>
            </a:extLst>
          </p:cNvPr>
          <p:cNvSpPr txBox="1"/>
          <p:nvPr/>
        </p:nvSpPr>
        <p:spPr>
          <a:xfrm>
            <a:off x="9505573" y="2473732"/>
            <a:ext cx="2554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HR 0.46 (95% CI 0.16-1.34)</a:t>
            </a:r>
          </a:p>
          <a:p>
            <a:r>
              <a:rPr kumimoji="1" lang="en-US" altLang="ja-JP" sz="14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=0.15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94D32A3-708D-AB56-742D-D548B617E7E3}"/>
              </a:ext>
            </a:extLst>
          </p:cNvPr>
          <p:cNvSpPr txBox="1"/>
          <p:nvPr/>
        </p:nvSpPr>
        <p:spPr>
          <a:xfrm>
            <a:off x="3287167" y="2473732"/>
            <a:ext cx="2554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HR 0.5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(95% CI 0.21-1.20)</a:t>
            </a:r>
          </a:p>
          <a:p>
            <a:r>
              <a:rPr kumimoji="1" lang="en-US" altLang="ja-JP" sz="14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=0.12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" name="Line 13">
            <a:extLst>
              <a:ext uri="{FF2B5EF4-FFF2-40B4-BE49-F238E27FC236}">
                <a16:creationId xmlns:a16="http://schemas.microsoft.com/office/drawing/2014/main" id="{9D945498-D7DA-9B79-910C-50D647DB25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04759" y="4226446"/>
            <a:ext cx="0" cy="61675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19" name="Line 14">
            <a:extLst>
              <a:ext uri="{FF2B5EF4-FFF2-40B4-BE49-F238E27FC236}">
                <a16:creationId xmlns:a16="http://schemas.microsoft.com/office/drawing/2014/main" id="{F31C3382-79BB-4B26-366C-FA9684F742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89699" y="4226446"/>
            <a:ext cx="0" cy="61675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" name="Line 15">
            <a:extLst>
              <a:ext uri="{FF2B5EF4-FFF2-40B4-BE49-F238E27FC236}">
                <a16:creationId xmlns:a16="http://schemas.microsoft.com/office/drawing/2014/main" id="{05F715BB-5993-5357-76A0-184F367485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60529" y="4226446"/>
            <a:ext cx="0" cy="61675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7" name="Line 16">
            <a:extLst>
              <a:ext uri="{FF2B5EF4-FFF2-40B4-BE49-F238E27FC236}">
                <a16:creationId xmlns:a16="http://schemas.microsoft.com/office/drawing/2014/main" id="{926BB9C0-BDD9-C347-777E-16410BB55C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045470" y="4226446"/>
            <a:ext cx="0" cy="61675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8" name="Line 17">
            <a:extLst>
              <a:ext uri="{FF2B5EF4-FFF2-40B4-BE49-F238E27FC236}">
                <a16:creationId xmlns:a16="http://schemas.microsoft.com/office/drawing/2014/main" id="{263CB245-B461-8724-1118-88F4746985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918315" y="4226446"/>
            <a:ext cx="0" cy="61675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9" name="Line 18">
            <a:extLst>
              <a:ext uri="{FF2B5EF4-FFF2-40B4-BE49-F238E27FC236}">
                <a16:creationId xmlns:a16="http://schemas.microsoft.com/office/drawing/2014/main" id="{6CEA9650-07DC-81F3-15B7-DE56111A4A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801240" y="4226446"/>
            <a:ext cx="0" cy="61675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0" name="Line 19">
            <a:extLst>
              <a:ext uri="{FF2B5EF4-FFF2-40B4-BE49-F238E27FC236}">
                <a16:creationId xmlns:a16="http://schemas.microsoft.com/office/drawing/2014/main" id="{34AB83DB-6469-1497-CE44-AF25217E21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40174" y="4257283"/>
            <a:ext cx="0" cy="30838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1" name="Line 20">
            <a:extLst>
              <a:ext uri="{FF2B5EF4-FFF2-40B4-BE49-F238E27FC236}">
                <a16:creationId xmlns:a16="http://schemas.microsoft.com/office/drawing/2014/main" id="{93BC66DE-2A68-418B-BA7F-A9A84A3594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25114" y="4257283"/>
            <a:ext cx="0" cy="30838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2" name="Line 21">
            <a:extLst>
              <a:ext uri="{FF2B5EF4-FFF2-40B4-BE49-F238E27FC236}">
                <a16:creationId xmlns:a16="http://schemas.microsoft.com/office/drawing/2014/main" id="{42287CFD-E9A0-F330-9D2A-0483740466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610055" y="4257283"/>
            <a:ext cx="0" cy="30838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3" name="Line 22">
            <a:extLst>
              <a:ext uri="{FF2B5EF4-FFF2-40B4-BE49-F238E27FC236}">
                <a16:creationId xmlns:a16="http://schemas.microsoft.com/office/drawing/2014/main" id="{A9A94D55-28EB-C1EB-7DBF-345C48520C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480885" y="4257283"/>
            <a:ext cx="0" cy="30838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4" name="Line 23">
            <a:extLst>
              <a:ext uri="{FF2B5EF4-FFF2-40B4-BE49-F238E27FC236}">
                <a16:creationId xmlns:a16="http://schemas.microsoft.com/office/drawing/2014/main" id="{094A423D-E54C-7E77-372F-916DEE1539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365825" y="4257283"/>
            <a:ext cx="0" cy="30838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5" name="Line 30">
            <a:extLst>
              <a:ext uri="{FF2B5EF4-FFF2-40B4-BE49-F238E27FC236}">
                <a16:creationId xmlns:a16="http://schemas.microsoft.com/office/drawing/2014/main" id="{C44FC142-62DE-762D-6825-3AAFA089084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8000" y="1682347"/>
            <a:ext cx="84664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6" name="Line 31">
            <a:extLst>
              <a:ext uri="{FF2B5EF4-FFF2-40B4-BE49-F238E27FC236}">
                <a16:creationId xmlns:a16="http://schemas.microsoft.com/office/drawing/2014/main" id="{BEEDAA72-DDA6-1F26-0056-935219FBE3BF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8000" y="2186027"/>
            <a:ext cx="84664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7" name="Line 32">
            <a:extLst>
              <a:ext uri="{FF2B5EF4-FFF2-40B4-BE49-F238E27FC236}">
                <a16:creationId xmlns:a16="http://schemas.microsoft.com/office/drawing/2014/main" id="{BEC911C0-6F7A-6990-AFCB-ACB2618C8D6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8000" y="2691420"/>
            <a:ext cx="84664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8" name="Line 33">
            <a:extLst>
              <a:ext uri="{FF2B5EF4-FFF2-40B4-BE49-F238E27FC236}">
                <a16:creationId xmlns:a16="http://schemas.microsoft.com/office/drawing/2014/main" id="{9431ED7D-15CF-67D2-3AA8-A8431858B241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8000" y="3207093"/>
            <a:ext cx="84664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9" name="Line 34">
            <a:extLst>
              <a:ext uri="{FF2B5EF4-FFF2-40B4-BE49-F238E27FC236}">
                <a16:creationId xmlns:a16="http://schemas.microsoft.com/office/drawing/2014/main" id="{A31EBF69-EE7A-AA31-D799-8799B88C03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8000" y="3710774"/>
            <a:ext cx="84664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0" name="Line 35">
            <a:extLst>
              <a:ext uri="{FF2B5EF4-FFF2-40B4-BE49-F238E27FC236}">
                <a16:creationId xmlns:a16="http://schemas.microsoft.com/office/drawing/2014/main" id="{39CCCB95-5907-64CB-B6D4-F2EA942AF8F0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8000" y="4216166"/>
            <a:ext cx="84664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1" name="Line 36">
            <a:extLst>
              <a:ext uri="{FF2B5EF4-FFF2-40B4-BE49-F238E27FC236}">
                <a16:creationId xmlns:a16="http://schemas.microsoft.com/office/drawing/2014/main" id="{F3B6B73C-7C07-C1AD-1B07-987A4DC1ED9E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8000" y="1939327"/>
            <a:ext cx="48379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2" name="Line 37">
            <a:extLst>
              <a:ext uri="{FF2B5EF4-FFF2-40B4-BE49-F238E27FC236}">
                <a16:creationId xmlns:a16="http://schemas.microsoft.com/office/drawing/2014/main" id="{85CCF10F-FDF6-47B7-38AA-08E9DBCB165D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8000" y="2444720"/>
            <a:ext cx="48379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3" name="Line 38">
            <a:extLst>
              <a:ext uri="{FF2B5EF4-FFF2-40B4-BE49-F238E27FC236}">
                <a16:creationId xmlns:a16="http://schemas.microsoft.com/office/drawing/2014/main" id="{0FC874D5-8D07-9E16-93BF-0F535EA0DD95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8000" y="2948400"/>
            <a:ext cx="48379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4" name="Line 39">
            <a:extLst>
              <a:ext uri="{FF2B5EF4-FFF2-40B4-BE49-F238E27FC236}">
                <a16:creationId xmlns:a16="http://schemas.microsoft.com/office/drawing/2014/main" id="{C5DAD128-902B-E28A-DBE2-B4F83AD24DBD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8000" y="3453794"/>
            <a:ext cx="48379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5" name="Line 40">
            <a:extLst>
              <a:ext uri="{FF2B5EF4-FFF2-40B4-BE49-F238E27FC236}">
                <a16:creationId xmlns:a16="http://schemas.microsoft.com/office/drawing/2014/main" id="{AB2587F6-2D9E-BF84-A02E-67F83C56D957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8000" y="3959187"/>
            <a:ext cx="48379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7" name="Freeform 41">
            <a:extLst>
              <a:ext uri="{FF2B5EF4-FFF2-40B4-BE49-F238E27FC236}">
                <a16:creationId xmlns:a16="http://schemas.microsoft.com/office/drawing/2014/main" id="{5DCA6130-CEDC-E288-FB93-5CA04CC7E6D8}"/>
              </a:ext>
            </a:extLst>
          </p:cNvPr>
          <p:cNvSpPr>
            <a:spLocks/>
          </p:cNvSpPr>
          <p:nvPr/>
        </p:nvSpPr>
        <p:spPr bwMode="auto">
          <a:xfrm>
            <a:off x="7308000" y="1598400"/>
            <a:ext cx="4590000" cy="2700000"/>
          </a:xfrm>
          <a:custGeom>
            <a:avLst/>
            <a:gdLst>
              <a:gd name="T0" fmla="*/ 0 w 2277"/>
              <a:gd name="T1" fmla="*/ 0 h 1576"/>
              <a:gd name="T2" fmla="*/ 0 w 2277"/>
              <a:gd name="T3" fmla="*/ 1576 h 1576"/>
              <a:gd name="T4" fmla="*/ 2277 w 2277"/>
              <a:gd name="T5" fmla="*/ 1576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77" h="1576">
                <a:moveTo>
                  <a:pt x="0" y="0"/>
                </a:moveTo>
                <a:lnTo>
                  <a:pt x="0" y="1576"/>
                </a:lnTo>
                <a:lnTo>
                  <a:pt x="2277" y="1576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2E541302-03F6-7112-4418-E96E2F41BABB}"/>
              </a:ext>
            </a:extLst>
          </p:cNvPr>
          <p:cNvGrpSpPr/>
          <p:nvPr/>
        </p:nvGrpSpPr>
        <p:grpSpPr>
          <a:xfrm>
            <a:off x="1335620" y="1690175"/>
            <a:ext cx="4178570" cy="2501335"/>
            <a:chOff x="1001713" y="7061201"/>
            <a:chExt cx="2805113" cy="2290763"/>
          </a:xfrm>
        </p:grpSpPr>
        <p:sp>
          <p:nvSpPr>
            <p:cNvPr id="84" name="Freeform 47">
              <a:extLst>
                <a:ext uri="{FF2B5EF4-FFF2-40B4-BE49-F238E27FC236}">
                  <a16:creationId xmlns:a16="http://schemas.microsoft.com/office/drawing/2014/main" id="{3D1F0F47-D9C5-A114-FB7A-989511924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713" y="7061201"/>
              <a:ext cx="1592263" cy="2290763"/>
            </a:xfrm>
            <a:custGeom>
              <a:avLst/>
              <a:gdLst>
                <a:gd name="T0" fmla="*/ 0 w 1003"/>
                <a:gd name="T1" fmla="*/ 0 h 1443"/>
                <a:gd name="T2" fmla="*/ 144 w 1003"/>
                <a:gd name="T3" fmla="*/ 0 h 1443"/>
                <a:gd name="T4" fmla="*/ 144 w 1003"/>
                <a:gd name="T5" fmla="*/ 144 h 1443"/>
                <a:gd name="T6" fmla="*/ 180 w 1003"/>
                <a:gd name="T7" fmla="*/ 144 h 1443"/>
                <a:gd name="T8" fmla="*/ 180 w 1003"/>
                <a:gd name="T9" fmla="*/ 288 h 1443"/>
                <a:gd name="T10" fmla="*/ 282 w 1003"/>
                <a:gd name="T11" fmla="*/ 288 h 1443"/>
                <a:gd name="T12" fmla="*/ 282 w 1003"/>
                <a:gd name="T13" fmla="*/ 433 h 1443"/>
                <a:gd name="T14" fmla="*/ 306 w 1003"/>
                <a:gd name="T15" fmla="*/ 433 h 1443"/>
                <a:gd name="T16" fmla="*/ 306 w 1003"/>
                <a:gd name="T17" fmla="*/ 577 h 1443"/>
                <a:gd name="T18" fmla="*/ 384 w 1003"/>
                <a:gd name="T19" fmla="*/ 577 h 1443"/>
                <a:gd name="T20" fmla="*/ 384 w 1003"/>
                <a:gd name="T21" fmla="*/ 721 h 1443"/>
                <a:gd name="T22" fmla="*/ 390 w 1003"/>
                <a:gd name="T23" fmla="*/ 721 h 1443"/>
                <a:gd name="T24" fmla="*/ 390 w 1003"/>
                <a:gd name="T25" fmla="*/ 866 h 1443"/>
                <a:gd name="T26" fmla="*/ 396 w 1003"/>
                <a:gd name="T27" fmla="*/ 866 h 1443"/>
                <a:gd name="T28" fmla="*/ 396 w 1003"/>
                <a:gd name="T29" fmla="*/ 1010 h 1443"/>
                <a:gd name="T30" fmla="*/ 529 w 1003"/>
                <a:gd name="T31" fmla="*/ 1010 h 1443"/>
                <a:gd name="T32" fmla="*/ 529 w 1003"/>
                <a:gd name="T33" fmla="*/ 1154 h 1443"/>
                <a:gd name="T34" fmla="*/ 715 w 1003"/>
                <a:gd name="T35" fmla="*/ 1154 h 1443"/>
                <a:gd name="T36" fmla="*/ 715 w 1003"/>
                <a:gd name="T37" fmla="*/ 1299 h 1443"/>
                <a:gd name="T38" fmla="*/ 1003 w 1003"/>
                <a:gd name="T39" fmla="*/ 1299 h 1443"/>
                <a:gd name="T40" fmla="*/ 1003 w 1003"/>
                <a:gd name="T41" fmla="*/ 1443 h 1443"/>
                <a:gd name="T42" fmla="*/ 1003 w 1003"/>
                <a:gd name="T43" fmla="*/ 1443 h 1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3" h="1443">
                  <a:moveTo>
                    <a:pt x="0" y="0"/>
                  </a:moveTo>
                  <a:lnTo>
                    <a:pt x="144" y="0"/>
                  </a:lnTo>
                  <a:lnTo>
                    <a:pt x="144" y="144"/>
                  </a:lnTo>
                  <a:lnTo>
                    <a:pt x="180" y="144"/>
                  </a:lnTo>
                  <a:lnTo>
                    <a:pt x="180" y="288"/>
                  </a:lnTo>
                  <a:lnTo>
                    <a:pt x="282" y="288"/>
                  </a:lnTo>
                  <a:lnTo>
                    <a:pt x="282" y="433"/>
                  </a:lnTo>
                  <a:lnTo>
                    <a:pt x="306" y="433"/>
                  </a:lnTo>
                  <a:lnTo>
                    <a:pt x="306" y="577"/>
                  </a:lnTo>
                  <a:lnTo>
                    <a:pt x="384" y="577"/>
                  </a:lnTo>
                  <a:lnTo>
                    <a:pt x="384" y="721"/>
                  </a:lnTo>
                  <a:lnTo>
                    <a:pt x="390" y="721"/>
                  </a:lnTo>
                  <a:lnTo>
                    <a:pt x="390" y="866"/>
                  </a:lnTo>
                  <a:lnTo>
                    <a:pt x="396" y="866"/>
                  </a:lnTo>
                  <a:lnTo>
                    <a:pt x="396" y="1010"/>
                  </a:lnTo>
                  <a:lnTo>
                    <a:pt x="529" y="1010"/>
                  </a:lnTo>
                  <a:lnTo>
                    <a:pt x="529" y="1154"/>
                  </a:lnTo>
                  <a:lnTo>
                    <a:pt x="715" y="1154"/>
                  </a:lnTo>
                  <a:lnTo>
                    <a:pt x="715" y="1299"/>
                  </a:lnTo>
                  <a:lnTo>
                    <a:pt x="1003" y="1299"/>
                  </a:lnTo>
                  <a:lnTo>
                    <a:pt x="1003" y="1443"/>
                  </a:lnTo>
                  <a:lnTo>
                    <a:pt x="1003" y="1443"/>
                  </a:lnTo>
                </a:path>
              </a:pathLst>
            </a:custGeom>
            <a:noFill/>
            <a:ln w="19050">
              <a:solidFill>
                <a:srgbClr val="040404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5" name="Line 48">
              <a:extLst>
                <a:ext uri="{FF2B5EF4-FFF2-40B4-BE49-F238E27FC236}">
                  <a16:creationId xmlns:a16="http://schemas.microsoft.com/office/drawing/2014/main" id="{0C1241C3-9A58-1821-2440-477F504125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6725" y="8139113"/>
              <a:ext cx="0" cy="57150"/>
            </a:xfrm>
            <a:prstGeom prst="line">
              <a:avLst/>
            </a:prstGeom>
            <a:noFill/>
            <a:ln w="9525">
              <a:solidFill>
                <a:srgbClr val="04040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6" name="Line 49">
              <a:extLst>
                <a:ext uri="{FF2B5EF4-FFF2-40B4-BE49-F238E27FC236}">
                  <a16:creationId xmlns:a16="http://schemas.microsoft.com/office/drawing/2014/main" id="{65D00E5E-E43F-EB85-8078-A184F2891D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6825" y="9275763"/>
              <a:ext cx="0" cy="57150"/>
            </a:xfrm>
            <a:prstGeom prst="line">
              <a:avLst/>
            </a:prstGeom>
            <a:noFill/>
            <a:ln w="9525">
              <a:solidFill>
                <a:srgbClr val="04040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7" name="Freeform 50">
              <a:extLst>
                <a:ext uri="{FF2B5EF4-FFF2-40B4-BE49-F238E27FC236}">
                  <a16:creationId xmlns:a16="http://schemas.microsoft.com/office/drawing/2014/main" id="{4DD32546-B710-2CF6-47DD-F4DC7BBFC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713" y="7061201"/>
              <a:ext cx="2805113" cy="2214563"/>
            </a:xfrm>
            <a:custGeom>
              <a:avLst/>
              <a:gdLst>
                <a:gd name="T0" fmla="*/ 0 w 1767"/>
                <a:gd name="T1" fmla="*/ 0 h 1395"/>
                <a:gd name="T2" fmla="*/ 72 w 1767"/>
                <a:gd name="T3" fmla="*/ 0 h 1395"/>
                <a:gd name="T4" fmla="*/ 72 w 1767"/>
                <a:gd name="T5" fmla="*/ 48 h 1395"/>
                <a:gd name="T6" fmla="*/ 108 w 1767"/>
                <a:gd name="T7" fmla="*/ 48 h 1395"/>
                <a:gd name="T8" fmla="*/ 108 w 1767"/>
                <a:gd name="T9" fmla="*/ 138 h 1395"/>
                <a:gd name="T10" fmla="*/ 138 w 1767"/>
                <a:gd name="T11" fmla="*/ 138 h 1395"/>
                <a:gd name="T12" fmla="*/ 138 w 1767"/>
                <a:gd name="T13" fmla="*/ 180 h 1395"/>
                <a:gd name="T14" fmla="*/ 144 w 1767"/>
                <a:gd name="T15" fmla="*/ 180 h 1395"/>
                <a:gd name="T16" fmla="*/ 144 w 1767"/>
                <a:gd name="T17" fmla="*/ 228 h 1395"/>
                <a:gd name="T18" fmla="*/ 174 w 1767"/>
                <a:gd name="T19" fmla="*/ 228 h 1395"/>
                <a:gd name="T20" fmla="*/ 174 w 1767"/>
                <a:gd name="T21" fmla="*/ 270 h 1395"/>
                <a:gd name="T22" fmla="*/ 252 w 1767"/>
                <a:gd name="T23" fmla="*/ 270 h 1395"/>
                <a:gd name="T24" fmla="*/ 252 w 1767"/>
                <a:gd name="T25" fmla="*/ 318 h 1395"/>
                <a:gd name="T26" fmla="*/ 282 w 1767"/>
                <a:gd name="T27" fmla="*/ 318 h 1395"/>
                <a:gd name="T28" fmla="*/ 282 w 1767"/>
                <a:gd name="T29" fmla="*/ 360 h 1395"/>
                <a:gd name="T30" fmla="*/ 318 w 1767"/>
                <a:gd name="T31" fmla="*/ 360 h 1395"/>
                <a:gd name="T32" fmla="*/ 318 w 1767"/>
                <a:gd name="T33" fmla="*/ 451 h 1395"/>
                <a:gd name="T34" fmla="*/ 354 w 1767"/>
                <a:gd name="T35" fmla="*/ 451 h 1395"/>
                <a:gd name="T36" fmla="*/ 354 w 1767"/>
                <a:gd name="T37" fmla="*/ 499 h 1395"/>
                <a:gd name="T38" fmla="*/ 378 w 1767"/>
                <a:gd name="T39" fmla="*/ 499 h 1395"/>
                <a:gd name="T40" fmla="*/ 378 w 1767"/>
                <a:gd name="T41" fmla="*/ 541 h 1395"/>
                <a:gd name="T42" fmla="*/ 427 w 1767"/>
                <a:gd name="T43" fmla="*/ 541 h 1395"/>
                <a:gd name="T44" fmla="*/ 427 w 1767"/>
                <a:gd name="T45" fmla="*/ 631 h 1395"/>
                <a:gd name="T46" fmla="*/ 445 w 1767"/>
                <a:gd name="T47" fmla="*/ 631 h 1395"/>
                <a:gd name="T48" fmla="*/ 445 w 1767"/>
                <a:gd name="T49" fmla="*/ 679 h 1395"/>
                <a:gd name="T50" fmla="*/ 481 w 1767"/>
                <a:gd name="T51" fmla="*/ 679 h 1395"/>
                <a:gd name="T52" fmla="*/ 481 w 1767"/>
                <a:gd name="T53" fmla="*/ 721 h 1395"/>
                <a:gd name="T54" fmla="*/ 499 w 1767"/>
                <a:gd name="T55" fmla="*/ 721 h 1395"/>
                <a:gd name="T56" fmla="*/ 499 w 1767"/>
                <a:gd name="T57" fmla="*/ 769 h 1395"/>
                <a:gd name="T58" fmla="*/ 529 w 1767"/>
                <a:gd name="T59" fmla="*/ 769 h 1395"/>
                <a:gd name="T60" fmla="*/ 529 w 1767"/>
                <a:gd name="T61" fmla="*/ 817 h 1395"/>
                <a:gd name="T62" fmla="*/ 535 w 1767"/>
                <a:gd name="T63" fmla="*/ 817 h 1395"/>
                <a:gd name="T64" fmla="*/ 535 w 1767"/>
                <a:gd name="T65" fmla="*/ 866 h 1395"/>
                <a:gd name="T66" fmla="*/ 571 w 1767"/>
                <a:gd name="T67" fmla="*/ 866 h 1395"/>
                <a:gd name="T68" fmla="*/ 571 w 1767"/>
                <a:gd name="T69" fmla="*/ 914 h 1395"/>
                <a:gd name="T70" fmla="*/ 607 w 1767"/>
                <a:gd name="T71" fmla="*/ 914 h 1395"/>
                <a:gd name="T72" fmla="*/ 607 w 1767"/>
                <a:gd name="T73" fmla="*/ 962 h 1395"/>
                <a:gd name="T74" fmla="*/ 817 w 1767"/>
                <a:gd name="T75" fmla="*/ 962 h 1395"/>
                <a:gd name="T76" fmla="*/ 817 w 1767"/>
                <a:gd name="T77" fmla="*/ 1010 h 1395"/>
                <a:gd name="T78" fmla="*/ 865 w 1767"/>
                <a:gd name="T79" fmla="*/ 1010 h 1395"/>
                <a:gd name="T80" fmla="*/ 865 w 1767"/>
                <a:gd name="T81" fmla="*/ 1058 h 1395"/>
                <a:gd name="T82" fmla="*/ 889 w 1767"/>
                <a:gd name="T83" fmla="*/ 1058 h 1395"/>
                <a:gd name="T84" fmla="*/ 889 w 1767"/>
                <a:gd name="T85" fmla="*/ 1106 h 1395"/>
                <a:gd name="T86" fmla="*/ 1034 w 1767"/>
                <a:gd name="T87" fmla="*/ 1106 h 1395"/>
                <a:gd name="T88" fmla="*/ 1034 w 1767"/>
                <a:gd name="T89" fmla="*/ 1154 h 1395"/>
                <a:gd name="T90" fmla="*/ 1148 w 1767"/>
                <a:gd name="T91" fmla="*/ 1154 h 1395"/>
                <a:gd name="T92" fmla="*/ 1148 w 1767"/>
                <a:gd name="T93" fmla="*/ 1202 h 1395"/>
                <a:gd name="T94" fmla="*/ 1214 w 1767"/>
                <a:gd name="T95" fmla="*/ 1202 h 1395"/>
                <a:gd name="T96" fmla="*/ 1214 w 1767"/>
                <a:gd name="T97" fmla="*/ 1250 h 1395"/>
                <a:gd name="T98" fmla="*/ 1328 w 1767"/>
                <a:gd name="T99" fmla="*/ 1250 h 1395"/>
                <a:gd name="T100" fmla="*/ 1328 w 1767"/>
                <a:gd name="T101" fmla="*/ 1299 h 1395"/>
                <a:gd name="T102" fmla="*/ 1460 w 1767"/>
                <a:gd name="T103" fmla="*/ 1299 h 1395"/>
                <a:gd name="T104" fmla="*/ 1460 w 1767"/>
                <a:gd name="T105" fmla="*/ 1347 h 1395"/>
                <a:gd name="T106" fmla="*/ 1719 w 1767"/>
                <a:gd name="T107" fmla="*/ 1347 h 1395"/>
                <a:gd name="T108" fmla="*/ 1719 w 1767"/>
                <a:gd name="T109" fmla="*/ 1395 h 1395"/>
                <a:gd name="T110" fmla="*/ 1767 w 1767"/>
                <a:gd name="T111" fmla="*/ 1395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67" h="1395">
                  <a:moveTo>
                    <a:pt x="0" y="0"/>
                  </a:moveTo>
                  <a:lnTo>
                    <a:pt x="72" y="0"/>
                  </a:lnTo>
                  <a:lnTo>
                    <a:pt x="72" y="48"/>
                  </a:lnTo>
                  <a:lnTo>
                    <a:pt x="108" y="48"/>
                  </a:lnTo>
                  <a:lnTo>
                    <a:pt x="108" y="138"/>
                  </a:lnTo>
                  <a:lnTo>
                    <a:pt x="138" y="138"/>
                  </a:lnTo>
                  <a:lnTo>
                    <a:pt x="138" y="180"/>
                  </a:lnTo>
                  <a:lnTo>
                    <a:pt x="144" y="180"/>
                  </a:lnTo>
                  <a:lnTo>
                    <a:pt x="144" y="228"/>
                  </a:lnTo>
                  <a:lnTo>
                    <a:pt x="174" y="228"/>
                  </a:lnTo>
                  <a:lnTo>
                    <a:pt x="174" y="270"/>
                  </a:lnTo>
                  <a:lnTo>
                    <a:pt x="252" y="270"/>
                  </a:lnTo>
                  <a:lnTo>
                    <a:pt x="252" y="318"/>
                  </a:lnTo>
                  <a:lnTo>
                    <a:pt x="282" y="318"/>
                  </a:lnTo>
                  <a:lnTo>
                    <a:pt x="282" y="360"/>
                  </a:lnTo>
                  <a:lnTo>
                    <a:pt x="318" y="360"/>
                  </a:lnTo>
                  <a:lnTo>
                    <a:pt x="318" y="451"/>
                  </a:lnTo>
                  <a:lnTo>
                    <a:pt x="354" y="451"/>
                  </a:lnTo>
                  <a:lnTo>
                    <a:pt x="354" y="499"/>
                  </a:lnTo>
                  <a:lnTo>
                    <a:pt x="378" y="499"/>
                  </a:lnTo>
                  <a:lnTo>
                    <a:pt x="378" y="541"/>
                  </a:lnTo>
                  <a:lnTo>
                    <a:pt x="427" y="541"/>
                  </a:lnTo>
                  <a:lnTo>
                    <a:pt x="427" y="631"/>
                  </a:lnTo>
                  <a:lnTo>
                    <a:pt x="445" y="631"/>
                  </a:lnTo>
                  <a:lnTo>
                    <a:pt x="445" y="679"/>
                  </a:lnTo>
                  <a:lnTo>
                    <a:pt x="481" y="679"/>
                  </a:lnTo>
                  <a:lnTo>
                    <a:pt x="481" y="721"/>
                  </a:lnTo>
                  <a:lnTo>
                    <a:pt x="499" y="721"/>
                  </a:lnTo>
                  <a:lnTo>
                    <a:pt x="499" y="769"/>
                  </a:lnTo>
                  <a:lnTo>
                    <a:pt x="529" y="769"/>
                  </a:lnTo>
                  <a:lnTo>
                    <a:pt x="529" y="817"/>
                  </a:lnTo>
                  <a:lnTo>
                    <a:pt x="535" y="817"/>
                  </a:lnTo>
                  <a:lnTo>
                    <a:pt x="535" y="866"/>
                  </a:lnTo>
                  <a:lnTo>
                    <a:pt x="571" y="866"/>
                  </a:lnTo>
                  <a:lnTo>
                    <a:pt x="571" y="914"/>
                  </a:lnTo>
                  <a:lnTo>
                    <a:pt x="607" y="914"/>
                  </a:lnTo>
                  <a:lnTo>
                    <a:pt x="607" y="962"/>
                  </a:lnTo>
                  <a:lnTo>
                    <a:pt x="817" y="962"/>
                  </a:lnTo>
                  <a:lnTo>
                    <a:pt x="817" y="1010"/>
                  </a:lnTo>
                  <a:lnTo>
                    <a:pt x="865" y="1010"/>
                  </a:lnTo>
                  <a:lnTo>
                    <a:pt x="865" y="1058"/>
                  </a:lnTo>
                  <a:lnTo>
                    <a:pt x="889" y="1058"/>
                  </a:lnTo>
                  <a:lnTo>
                    <a:pt x="889" y="1106"/>
                  </a:lnTo>
                  <a:lnTo>
                    <a:pt x="1034" y="1106"/>
                  </a:lnTo>
                  <a:lnTo>
                    <a:pt x="1034" y="1154"/>
                  </a:lnTo>
                  <a:lnTo>
                    <a:pt x="1148" y="1154"/>
                  </a:lnTo>
                  <a:lnTo>
                    <a:pt x="1148" y="1202"/>
                  </a:lnTo>
                  <a:lnTo>
                    <a:pt x="1214" y="1202"/>
                  </a:lnTo>
                  <a:lnTo>
                    <a:pt x="1214" y="1250"/>
                  </a:lnTo>
                  <a:lnTo>
                    <a:pt x="1328" y="1250"/>
                  </a:lnTo>
                  <a:lnTo>
                    <a:pt x="1328" y="1299"/>
                  </a:lnTo>
                  <a:lnTo>
                    <a:pt x="1460" y="1299"/>
                  </a:lnTo>
                  <a:lnTo>
                    <a:pt x="1460" y="1347"/>
                  </a:lnTo>
                  <a:lnTo>
                    <a:pt x="1719" y="1347"/>
                  </a:lnTo>
                  <a:lnTo>
                    <a:pt x="1719" y="1395"/>
                  </a:lnTo>
                  <a:lnTo>
                    <a:pt x="1767" y="1395"/>
                  </a:lnTo>
                </a:path>
              </a:pathLst>
            </a:custGeom>
            <a:noFill/>
            <a:ln w="19050">
              <a:solidFill>
                <a:srgbClr val="04040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419" name="グループ化 418">
            <a:extLst>
              <a:ext uri="{FF2B5EF4-FFF2-40B4-BE49-F238E27FC236}">
                <a16:creationId xmlns:a16="http://schemas.microsoft.com/office/drawing/2014/main" id="{EA601E2D-2C44-530A-4DDD-55ADD56F3EC0}"/>
              </a:ext>
            </a:extLst>
          </p:cNvPr>
          <p:cNvGrpSpPr/>
          <p:nvPr/>
        </p:nvGrpSpPr>
        <p:grpSpPr>
          <a:xfrm>
            <a:off x="7399462" y="1677359"/>
            <a:ext cx="3635614" cy="2554917"/>
            <a:chOff x="7532688" y="6591301"/>
            <a:chExt cx="2422525" cy="2290763"/>
          </a:xfrm>
        </p:grpSpPr>
        <p:sp>
          <p:nvSpPr>
            <p:cNvPr id="420" name="Line 116">
              <a:extLst>
                <a:ext uri="{FF2B5EF4-FFF2-40B4-BE49-F238E27FC236}">
                  <a16:creationId xmlns:a16="http://schemas.microsoft.com/office/drawing/2014/main" id="{4B1A9D92-D018-7D9B-51B0-37334C283D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66088" y="7048501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1" name="Line 117">
              <a:extLst>
                <a:ext uri="{FF2B5EF4-FFF2-40B4-BE49-F238E27FC236}">
                  <a16:creationId xmlns:a16="http://schemas.microsoft.com/office/drawing/2014/main" id="{B10944D3-F71B-8E70-25BE-E14B00A252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77225" y="7307263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2" name="Line 118">
              <a:extLst>
                <a:ext uri="{FF2B5EF4-FFF2-40B4-BE49-F238E27FC236}">
                  <a16:creationId xmlns:a16="http://schemas.microsoft.com/office/drawing/2014/main" id="{B397FBBB-13EF-0EC4-5D23-D1FCDC1542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29675" y="8566151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3" name="Freeform 119">
              <a:extLst>
                <a:ext uri="{FF2B5EF4-FFF2-40B4-BE49-F238E27FC236}">
                  <a16:creationId xmlns:a16="http://schemas.microsoft.com/office/drawing/2014/main" id="{D78F075C-6028-444E-EE91-046569E5B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2688" y="6591301"/>
              <a:ext cx="1296988" cy="1974850"/>
            </a:xfrm>
            <a:custGeom>
              <a:avLst/>
              <a:gdLst>
                <a:gd name="T0" fmla="*/ 0 w 817"/>
                <a:gd name="T1" fmla="*/ 0 h 1244"/>
                <a:gd name="T2" fmla="*/ 324 w 817"/>
                <a:gd name="T3" fmla="*/ 0 h 1244"/>
                <a:gd name="T4" fmla="*/ 324 w 817"/>
                <a:gd name="T5" fmla="*/ 144 h 1244"/>
                <a:gd name="T6" fmla="*/ 336 w 817"/>
                <a:gd name="T7" fmla="*/ 144 h 1244"/>
                <a:gd name="T8" fmla="*/ 336 w 817"/>
                <a:gd name="T9" fmla="*/ 288 h 1244"/>
                <a:gd name="T10" fmla="*/ 469 w 817"/>
                <a:gd name="T11" fmla="*/ 288 h 1244"/>
                <a:gd name="T12" fmla="*/ 469 w 817"/>
                <a:gd name="T13" fmla="*/ 451 h 1244"/>
                <a:gd name="T14" fmla="*/ 535 w 817"/>
                <a:gd name="T15" fmla="*/ 451 h 1244"/>
                <a:gd name="T16" fmla="*/ 535 w 817"/>
                <a:gd name="T17" fmla="*/ 649 h 1244"/>
                <a:gd name="T18" fmla="*/ 577 w 817"/>
                <a:gd name="T19" fmla="*/ 649 h 1244"/>
                <a:gd name="T20" fmla="*/ 577 w 817"/>
                <a:gd name="T21" fmla="*/ 847 h 1244"/>
                <a:gd name="T22" fmla="*/ 709 w 817"/>
                <a:gd name="T23" fmla="*/ 847 h 1244"/>
                <a:gd name="T24" fmla="*/ 709 w 817"/>
                <a:gd name="T25" fmla="*/ 1046 h 1244"/>
                <a:gd name="T26" fmla="*/ 775 w 817"/>
                <a:gd name="T27" fmla="*/ 1046 h 1244"/>
                <a:gd name="T28" fmla="*/ 775 w 817"/>
                <a:gd name="T29" fmla="*/ 1244 h 1244"/>
                <a:gd name="T30" fmla="*/ 817 w 817"/>
                <a:gd name="T31" fmla="*/ 1244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17" h="1244">
                  <a:moveTo>
                    <a:pt x="0" y="0"/>
                  </a:moveTo>
                  <a:lnTo>
                    <a:pt x="324" y="0"/>
                  </a:lnTo>
                  <a:lnTo>
                    <a:pt x="324" y="144"/>
                  </a:lnTo>
                  <a:lnTo>
                    <a:pt x="336" y="144"/>
                  </a:lnTo>
                  <a:lnTo>
                    <a:pt x="336" y="288"/>
                  </a:lnTo>
                  <a:lnTo>
                    <a:pt x="469" y="288"/>
                  </a:lnTo>
                  <a:lnTo>
                    <a:pt x="469" y="451"/>
                  </a:lnTo>
                  <a:lnTo>
                    <a:pt x="535" y="451"/>
                  </a:lnTo>
                  <a:lnTo>
                    <a:pt x="535" y="649"/>
                  </a:lnTo>
                  <a:lnTo>
                    <a:pt x="577" y="649"/>
                  </a:lnTo>
                  <a:lnTo>
                    <a:pt x="577" y="847"/>
                  </a:lnTo>
                  <a:lnTo>
                    <a:pt x="709" y="847"/>
                  </a:lnTo>
                  <a:lnTo>
                    <a:pt x="709" y="1046"/>
                  </a:lnTo>
                  <a:lnTo>
                    <a:pt x="775" y="1046"/>
                  </a:lnTo>
                  <a:lnTo>
                    <a:pt x="775" y="1244"/>
                  </a:lnTo>
                  <a:lnTo>
                    <a:pt x="817" y="1244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4" name="Line 120">
              <a:extLst>
                <a:ext uri="{FF2B5EF4-FFF2-40B4-BE49-F238E27FC236}">
                  <a16:creationId xmlns:a16="http://schemas.microsoft.com/office/drawing/2014/main" id="{E303AB14-DA61-C8EB-E2C8-670E644539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18438" y="6591301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5" name="Line 121">
              <a:extLst>
                <a:ext uri="{FF2B5EF4-FFF2-40B4-BE49-F238E27FC236}">
                  <a16:creationId xmlns:a16="http://schemas.microsoft.com/office/drawing/2014/main" id="{8985C783-6128-F185-7319-EA60E7BC52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85113" y="6591301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6" name="Line 122">
              <a:extLst>
                <a:ext uri="{FF2B5EF4-FFF2-40B4-BE49-F238E27FC236}">
                  <a16:creationId xmlns:a16="http://schemas.microsoft.com/office/drawing/2014/main" id="{FDEAE3F5-D8D2-CB7A-6131-D3D000991A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61313" y="6667501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7" name="Line 123">
              <a:extLst>
                <a:ext uri="{FF2B5EF4-FFF2-40B4-BE49-F238E27FC236}">
                  <a16:creationId xmlns:a16="http://schemas.microsoft.com/office/drawing/2014/main" id="{C7202CB9-F76F-73BF-CFD4-A288FA8AFD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89888" y="6829426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8" name="Line 124">
              <a:extLst>
                <a:ext uri="{FF2B5EF4-FFF2-40B4-BE49-F238E27FC236}">
                  <a16:creationId xmlns:a16="http://schemas.microsoft.com/office/drawing/2014/main" id="{152876F3-CD2D-76C2-4D24-804091D5C2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18463" y="6829426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9" name="Line 125">
              <a:extLst>
                <a:ext uri="{FF2B5EF4-FFF2-40B4-BE49-F238E27FC236}">
                  <a16:creationId xmlns:a16="http://schemas.microsoft.com/office/drawing/2014/main" id="{D9AEA48B-A8D0-0C6A-E78A-B031A59C08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27988" y="6829426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0" name="Line 126">
              <a:extLst>
                <a:ext uri="{FF2B5EF4-FFF2-40B4-BE49-F238E27FC236}">
                  <a16:creationId xmlns:a16="http://schemas.microsoft.com/office/drawing/2014/main" id="{D362F074-F0FF-5F44-D9A2-2C3265919B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34375" y="7200901"/>
              <a:ext cx="0" cy="587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1" name="Line 127">
              <a:extLst>
                <a:ext uri="{FF2B5EF4-FFF2-40B4-BE49-F238E27FC236}">
                  <a16:creationId xmlns:a16="http://schemas.microsoft.com/office/drawing/2014/main" id="{3AA878F8-2BA5-F42F-36DE-6A2EBACDC3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2950" y="7200901"/>
              <a:ext cx="0" cy="587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2" name="Line 128">
              <a:extLst>
                <a:ext uri="{FF2B5EF4-FFF2-40B4-BE49-F238E27FC236}">
                  <a16:creationId xmlns:a16="http://schemas.microsoft.com/office/drawing/2014/main" id="{3297E193-6825-C18B-95D1-357D98377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2950" y="7200901"/>
              <a:ext cx="0" cy="587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3" name="Line 129">
              <a:extLst>
                <a:ext uri="{FF2B5EF4-FFF2-40B4-BE49-F238E27FC236}">
                  <a16:creationId xmlns:a16="http://schemas.microsoft.com/office/drawing/2014/main" id="{95575992-0002-9E07-CD9A-FC73B78FF4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82000" y="7200901"/>
              <a:ext cx="0" cy="587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4" name="Line 130">
              <a:extLst>
                <a:ext uri="{FF2B5EF4-FFF2-40B4-BE49-F238E27FC236}">
                  <a16:creationId xmlns:a16="http://schemas.microsoft.com/office/drawing/2014/main" id="{2AC58D61-9022-DF8A-C7F1-431AC5FE24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05825" y="7564438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5" name="Line 131">
              <a:extLst>
                <a:ext uri="{FF2B5EF4-FFF2-40B4-BE49-F238E27FC236}">
                  <a16:creationId xmlns:a16="http://schemas.microsoft.com/office/drawing/2014/main" id="{EFCAD06F-CA1C-A7DF-8764-3B4D065084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72500" y="7564438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6" name="Line 132">
              <a:extLst>
                <a:ext uri="{FF2B5EF4-FFF2-40B4-BE49-F238E27FC236}">
                  <a16:creationId xmlns:a16="http://schemas.microsoft.com/office/drawing/2014/main" id="{64DAE917-F680-71D6-D8B1-AB31C9C65F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24900" y="7564438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7" name="Line 133">
              <a:extLst>
                <a:ext uri="{FF2B5EF4-FFF2-40B4-BE49-F238E27FC236}">
                  <a16:creationId xmlns:a16="http://schemas.microsoft.com/office/drawing/2014/main" id="{185F7A0C-834B-9C31-57AD-BFA2B6A3F8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48750" y="8061326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8" name="Line 134">
              <a:extLst>
                <a:ext uri="{FF2B5EF4-FFF2-40B4-BE49-F238E27FC236}">
                  <a16:creationId xmlns:a16="http://schemas.microsoft.com/office/drawing/2014/main" id="{94A02D5F-039D-5E21-0D58-1ADDC38471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12263" y="8061326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9" name="Line 135">
              <a:extLst>
                <a:ext uri="{FF2B5EF4-FFF2-40B4-BE49-F238E27FC236}">
                  <a16:creationId xmlns:a16="http://schemas.microsoft.com/office/drawing/2014/main" id="{5987E3CD-4B76-0FD6-D3EE-2B5D751928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45613" y="8061326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0" name="Line 136">
              <a:extLst>
                <a:ext uri="{FF2B5EF4-FFF2-40B4-BE49-F238E27FC236}">
                  <a16:creationId xmlns:a16="http://schemas.microsoft.com/office/drawing/2014/main" id="{C27196CE-8E2D-3957-5B01-40589831B9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45688" y="8061326"/>
              <a:ext cx="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1" name="Freeform 137">
              <a:extLst>
                <a:ext uri="{FF2B5EF4-FFF2-40B4-BE49-F238E27FC236}">
                  <a16:creationId xmlns:a16="http://schemas.microsoft.com/office/drawing/2014/main" id="{7A316D83-A8B7-3A51-BA92-88A39466F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2688" y="6591301"/>
              <a:ext cx="2422525" cy="2290763"/>
            </a:xfrm>
            <a:custGeom>
              <a:avLst/>
              <a:gdLst>
                <a:gd name="T0" fmla="*/ 0 w 1526"/>
                <a:gd name="T1" fmla="*/ 0 h 1443"/>
                <a:gd name="T2" fmla="*/ 264 w 1526"/>
                <a:gd name="T3" fmla="*/ 0 h 1443"/>
                <a:gd name="T4" fmla="*/ 264 w 1526"/>
                <a:gd name="T5" fmla="*/ 48 h 1443"/>
                <a:gd name="T6" fmla="*/ 276 w 1526"/>
                <a:gd name="T7" fmla="*/ 48 h 1443"/>
                <a:gd name="T8" fmla="*/ 276 w 1526"/>
                <a:gd name="T9" fmla="*/ 102 h 1443"/>
                <a:gd name="T10" fmla="*/ 282 w 1526"/>
                <a:gd name="T11" fmla="*/ 102 h 1443"/>
                <a:gd name="T12" fmla="*/ 282 w 1526"/>
                <a:gd name="T13" fmla="*/ 150 h 1443"/>
                <a:gd name="T14" fmla="*/ 390 w 1526"/>
                <a:gd name="T15" fmla="*/ 150 h 1443"/>
                <a:gd name="T16" fmla="*/ 390 w 1526"/>
                <a:gd name="T17" fmla="*/ 210 h 1443"/>
                <a:gd name="T18" fmla="*/ 408 w 1526"/>
                <a:gd name="T19" fmla="*/ 210 h 1443"/>
                <a:gd name="T20" fmla="*/ 408 w 1526"/>
                <a:gd name="T21" fmla="*/ 270 h 1443"/>
                <a:gd name="T22" fmla="*/ 493 w 1526"/>
                <a:gd name="T23" fmla="*/ 270 h 1443"/>
                <a:gd name="T24" fmla="*/ 493 w 1526"/>
                <a:gd name="T25" fmla="*/ 324 h 1443"/>
                <a:gd name="T26" fmla="*/ 499 w 1526"/>
                <a:gd name="T27" fmla="*/ 324 h 1443"/>
                <a:gd name="T28" fmla="*/ 499 w 1526"/>
                <a:gd name="T29" fmla="*/ 384 h 1443"/>
                <a:gd name="T30" fmla="*/ 583 w 1526"/>
                <a:gd name="T31" fmla="*/ 384 h 1443"/>
                <a:gd name="T32" fmla="*/ 583 w 1526"/>
                <a:gd name="T33" fmla="*/ 463 h 1443"/>
                <a:gd name="T34" fmla="*/ 589 w 1526"/>
                <a:gd name="T35" fmla="*/ 463 h 1443"/>
                <a:gd name="T36" fmla="*/ 589 w 1526"/>
                <a:gd name="T37" fmla="*/ 535 h 1443"/>
                <a:gd name="T38" fmla="*/ 589 w 1526"/>
                <a:gd name="T39" fmla="*/ 535 h 1443"/>
                <a:gd name="T40" fmla="*/ 589 w 1526"/>
                <a:gd name="T41" fmla="*/ 613 h 1443"/>
                <a:gd name="T42" fmla="*/ 763 w 1526"/>
                <a:gd name="T43" fmla="*/ 613 h 1443"/>
                <a:gd name="T44" fmla="*/ 763 w 1526"/>
                <a:gd name="T45" fmla="*/ 715 h 1443"/>
                <a:gd name="T46" fmla="*/ 805 w 1526"/>
                <a:gd name="T47" fmla="*/ 715 h 1443"/>
                <a:gd name="T48" fmla="*/ 805 w 1526"/>
                <a:gd name="T49" fmla="*/ 817 h 1443"/>
                <a:gd name="T50" fmla="*/ 913 w 1526"/>
                <a:gd name="T51" fmla="*/ 817 h 1443"/>
                <a:gd name="T52" fmla="*/ 913 w 1526"/>
                <a:gd name="T53" fmla="*/ 926 h 1443"/>
                <a:gd name="T54" fmla="*/ 1526 w 1526"/>
                <a:gd name="T55" fmla="*/ 926 h 1443"/>
                <a:gd name="T56" fmla="*/ 1526 w 1526"/>
                <a:gd name="T57" fmla="*/ 1443 h 1443"/>
                <a:gd name="T58" fmla="*/ 1526 w 1526"/>
                <a:gd name="T59" fmla="*/ 1443 h 1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26" h="1443">
                  <a:moveTo>
                    <a:pt x="0" y="0"/>
                  </a:moveTo>
                  <a:lnTo>
                    <a:pt x="264" y="0"/>
                  </a:lnTo>
                  <a:lnTo>
                    <a:pt x="264" y="48"/>
                  </a:lnTo>
                  <a:lnTo>
                    <a:pt x="276" y="48"/>
                  </a:lnTo>
                  <a:lnTo>
                    <a:pt x="276" y="102"/>
                  </a:lnTo>
                  <a:lnTo>
                    <a:pt x="282" y="102"/>
                  </a:lnTo>
                  <a:lnTo>
                    <a:pt x="282" y="150"/>
                  </a:lnTo>
                  <a:lnTo>
                    <a:pt x="390" y="150"/>
                  </a:lnTo>
                  <a:lnTo>
                    <a:pt x="390" y="210"/>
                  </a:lnTo>
                  <a:lnTo>
                    <a:pt x="408" y="210"/>
                  </a:lnTo>
                  <a:lnTo>
                    <a:pt x="408" y="270"/>
                  </a:lnTo>
                  <a:lnTo>
                    <a:pt x="493" y="270"/>
                  </a:lnTo>
                  <a:lnTo>
                    <a:pt x="493" y="324"/>
                  </a:lnTo>
                  <a:lnTo>
                    <a:pt x="499" y="324"/>
                  </a:lnTo>
                  <a:lnTo>
                    <a:pt x="499" y="384"/>
                  </a:lnTo>
                  <a:lnTo>
                    <a:pt x="583" y="384"/>
                  </a:lnTo>
                  <a:lnTo>
                    <a:pt x="583" y="463"/>
                  </a:lnTo>
                  <a:lnTo>
                    <a:pt x="589" y="463"/>
                  </a:lnTo>
                  <a:lnTo>
                    <a:pt x="589" y="535"/>
                  </a:lnTo>
                  <a:lnTo>
                    <a:pt x="589" y="535"/>
                  </a:lnTo>
                  <a:lnTo>
                    <a:pt x="589" y="613"/>
                  </a:lnTo>
                  <a:lnTo>
                    <a:pt x="763" y="613"/>
                  </a:lnTo>
                  <a:lnTo>
                    <a:pt x="763" y="715"/>
                  </a:lnTo>
                  <a:lnTo>
                    <a:pt x="805" y="715"/>
                  </a:lnTo>
                  <a:lnTo>
                    <a:pt x="805" y="817"/>
                  </a:lnTo>
                  <a:lnTo>
                    <a:pt x="913" y="817"/>
                  </a:lnTo>
                  <a:lnTo>
                    <a:pt x="913" y="926"/>
                  </a:lnTo>
                  <a:lnTo>
                    <a:pt x="1526" y="926"/>
                  </a:lnTo>
                  <a:lnTo>
                    <a:pt x="1526" y="1443"/>
                  </a:lnTo>
                  <a:lnTo>
                    <a:pt x="1526" y="1443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64582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106</Words>
  <Application>Microsoft Office PowerPoint</Application>
  <PresentationFormat>ワイド画面</PresentationFormat>
  <Paragraphs>68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Yasuyuki Okada</dc:creator>
  <cp:lastModifiedBy>Yasuyuki Okada</cp:lastModifiedBy>
  <cp:revision>18</cp:revision>
  <dcterms:created xsi:type="dcterms:W3CDTF">2024-06-15T08:21:41Z</dcterms:created>
  <dcterms:modified xsi:type="dcterms:W3CDTF">2024-11-04T08:36:20Z</dcterms:modified>
</cp:coreProperties>
</file>